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304" r:id="rId3"/>
    <p:sldId id="257" r:id="rId4"/>
    <p:sldId id="258" r:id="rId5"/>
    <p:sldId id="370" r:id="rId6"/>
    <p:sldId id="312" r:id="rId7"/>
    <p:sldId id="313" r:id="rId8"/>
    <p:sldId id="365" r:id="rId9"/>
    <p:sldId id="352" r:id="rId10"/>
    <p:sldId id="371" r:id="rId11"/>
    <p:sldId id="351" r:id="rId12"/>
    <p:sldId id="353" r:id="rId13"/>
    <p:sldId id="354" r:id="rId14"/>
    <p:sldId id="355" r:id="rId15"/>
    <p:sldId id="357" r:id="rId16"/>
    <p:sldId id="356" r:id="rId17"/>
    <p:sldId id="358" r:id="rId18"/>
    <p:sldId id="359" r:id="rId19"/>
    <p:sldId id="360" r:id="rId20"/>
    <p:sldId id="361" r:id="rId21"/>
    <p:sldId id="363" r:id="rId22"/>
    <p:sldId id="362" r:id="rId23"/>
    <p:sldId id="364" r:id="rId24"/>
    <p:sldId id="366" r:id="rId25"/>
    <p:sldId id="367" r:id="rId26"/>
    <p:sldId id="368" r:id="rId27"/>
    <p:sldId id="369" r:id="rId28"/>
    <p:sldId id="314" r:id="rId29"/>
    <p:sldId id="372" r:id="rId30"/>
    <p:sldId id="319" r:id="rId31"/>
    <p:sldId id="325" r:id="rId32"/>
    <p:sldId id="326" r:id="rId33"/>
    <p:sldId id="324" r:id="rId34"/>
    <p:sldId id="327" r:id="rId35"/>
    <p:sldId id="328" r:id="rId36"/>
    <p:sldId id="329" r:id="rId37"/>
    <p:sldId id="330" r:id="rId38"/>
    <p:sldId id="331" r:id="rId39"/>
    <p:sldId id="321" r:id="rId40"/>
    <p:sldId id="335" r:id="rId41"/>
    <p:sldId id="322" r:id="rId42"/>
    <p:sldId id="332" r:id="rId43"/>
    <p:sldId id="333" r:id="rId44"/>
    <p:sldId id="334" r:id="rId45"/>
    <p:sldId id="323" r:id="rId46"/>
    <p:sldId id="373" r:id="rId47"/>
    <p:sldId id="336" r:id="rId48"/>
    <p:sldId id="337" r:id="rId49"/>
    <p:sldId id="338" r:id="rId50"/>
    <p:sldId id="339" r:id="rId51"/>
    <p:sldId id="340" r:id="rId52"/>
    <p:sldId id="341" r:id="rId53"/>
    <p:sldId id="342" r:id="rId54"/>
    <p:sldId id="315" r:id="rId55"/>
    <p:sldId id="316" r:id="rId56"/>
    <p:sldId id="343" r:id="rId57"/>
    <p:sldId id="318" r:id="rId58"/>
    <p:sldId id="344" r:id="rId59"/>
    <p:sldId id="345" r:id="rId60"/>
    <p:sldId id="350" r:id="rId61"/>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98D379-6E9F-4321-BE89-E66E86BD011F}" type="datetimeFigureOut">
              <a:rPr lang="es-ES" smtClean="0"/>
              <a:t>19/12/2020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7BEDE-B8B1-4F38-84D9-BDF6BA8D1857}" type="slidenum">
              <a:rPr lang="es-ES" smtClean="0"/>
              <a:t>‹Nº›</a:t>
            </a:fld>
            <a:endParaRPr lang="es-ES"/>
          </a:p>
        </p:txBody>
      </p:sp>
    </p:spTree>
    <p:extLst>
      <p:ext uri="{BB962C8B-B14F-4D97-AF65-F5344CB8AC3E}">
        <p14:creationId xmlns:p14="http://schemas.microsoft.com/office/powerpoint/2010/main" val="2981462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ángulo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prstClr val="white"/>
              </a:solidFill>
              <a:effectLst/>
              <a:uLnTx/>
              <a:uFillTx/>
              <a:latin typeface="Euphemia"/>
              <a:ea typeface="+mn-ea"/>
              <a:cs typeface="+mn-cs"/>
            </a:endParaRPr>
          </a:p>
        </p:txBody>
      </p:sp>
      <p:sp>
        <p:nvSpPr>
          <p:cNvPr id="6" name="Rectángulo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ctrTitle"/>
          </p:nvPr>
        </p:nvSpPr>
        <p:spPr>
          <a:xfrm>
            <a:off x="1523999" y="4800600"/>
            <a:ext cx="9144002" cy="1143000"/>
          </a:xfrm>
        </p:spPr>
        <p:txBody>
          <a:bodyPr rtlCol="0" anchor="b">
            <a:noAutofit/>
          </a:bodyPr>
          <a:lstStyle>
            <a:lvl1pPr algn="ctr" rtl="0">
              <a:defRPr sz="4100">
                <a:solidFill>
                  <a:schemeClr val="bg1"/>
                </a:solidFill>
              </a:defRPr>
            </a:lvl1pPr>
          </a:lstStyle>
          <a:p>
            <a:pPr rtl="0"/>
            <a:endParaRPr lang="es-ES" noProof="0" dirty="0"/>
          </a:p>
        </p:txBody>
      </p:sp>
      <p:sp>
        <p:nvSpPr>
          <p:cNvPr id="3" name="Subtítulo 2"/>
          <p:cNvSpPr>
            <a:spLocks noGrp="1"/>
          </p:cNvSpPr>
          <p:nvPr>
            <p:ph type="subTitle" idx="1"/>
          </p:nvPr>
        </p:nvSpPr>
        <p:spPr>
          <a:xfrm>
            <a:off x="1522413" y="5943600"/>
            <a:ext cx="9144002" cy="762000"/>
          </a:xfrm>
        </p:spPr>
        <p:txBody>
          <a:bodyPr rtlCol="0">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dirty="0"/>
              <a:t>Haga clic para modificar el estilo de subtítulo del patrón</a:t>
            </a:r>
          </a:p>
        </p:txBody>
      </p:sp>
    </p:spTree>
    <p:extLst>
      <p:ext uri="{BB962C8B-B14F-4D97-AF65-F5344CB8AC3E}">
        <p14:creationId xmlns:p14="http://schemas.microsoft.com/office/powerpoint/2010/main" val="1956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ido alternativo con leyenda">
    <p:spTree>
      <p:nvGrpSpPr>
        <p:cNvPr id="1" name=""/>
        <p:cNvGrpSpPr/>
        <p:nvPr/>
      </p:nvGrpSpPr>
      <p:grpSpPr>
        <a:xfrm>
          <a:off x="0" y="0"/>
          <a:ext cx="0" cy="0"/>
          <a:chOff x="0" y="0"/>
          <a:chExt cx="0" cy="0"/>
        </a:xfrm>
      </p:grpSpPr>
      <p:sp>
        <p:nvSpPr>
          <p:cNvPr id="8" name="Rectángulo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prstClr val="white"/>
              </a:solidFill>
              <a:effectLst/>
              <a:uLnTx/>
              <a:uFillTx/>
              <a:latin typeface="Euphemia"/>
              <a:ea typeface="+mn-ea"/>
              <a:cs typeface="+mn-cs"/>
            </a:endParaRPr>
          </a:p>
        </p:txBody>
      </p:sp>
      <p:sp>
        <p:nvSpPr>
          <p:cNvPr id="2" name="Título 1"/>
          <p:cNvSpPr>
            <a:spLocks noGrp="1"/>
          </p:cNvSpPr>
          <p:nvPr>
            <p:ph type="title"/>
          </p:nvPr>
        </p:nvSpPr>
        <p:spPr>
          <a:xfrm>
            <a:off x="760412" y="2362200"/>
            <a:ext cx="3200400" cy="1990725"/>
          </a:xfrm>
        </p:spPr>
        <p:txBody>
          <a:bodyPr rtlCol="0" anchor="b">
            <a:normAutofit/>
          </a:bodyPr>
          <a:lstStyle>
            <a:lvl1pPr rtl="0">
              <a:defRPr sz="3400" b="0">
                <a:solidFill>
                  <a:schemeClr val="bg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hasCustomPrompt="1"/>
          </p:nvPr>
        </p:nvSpPr>
        <p:spPr>
          <a:xfrm>
            <a:off x="760412" y="4367308"/>
            <a:ext cx="3200400" cy="1622012"/>
          </a:xfrm>
        </p:spPr>
        <p:txBody>
          <a:bodyPr rtlCol="0">
            <a:normAutofit/>
          </a:bodyPr>
          <a:lstStyle>
            <a:lvl1pPr marL="0" indent="0" rtl="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Haga clic para modificar el estilo de texto del patrón</a:t>
            </a:r>
          </a:p>
        </p:txBody>
      </p:sp>
      <p:sp>
        <p:nvSpPr>
          <p:cNvPr id="3" name="Marcador de posición de contenido 2"/>
          <p:cNvSpPr>
            <a:spLocks noGrp="1"/>
          </p:cNvSpPr>
          <p:nvPr>
            <p:ph idx="1" hasCustomPrompt="1"/>
          </p:nvPr>
        </p:nvSpPr>
        <p:spPr>
          <a:xfrm>
            <a:off x="5362892" y="685800"/>
            <a:ext cx="6370320" cy="5486400"/>
          </a:xfrm>
        </p:spPr>
        <p:txBody>
          <a:bodyPr rtlCol="0">
            <a:normAutofit/>
          </a:bodyPr>
          <a:lstStyle>
            <a:lvl1pPr rtl="0">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4"/>
          <p:cNvSpPr>
            <a:spLocks noGrp="1"/>
          </p:cNvSpPr>
          <p:nvPr>
            <p:ph type="ftr" sz="quarter" idx="11"/>
          </p:nvPr>
        </p:nvSpPr>
        <p:spPr/>
        <p:txBody>
          <a:bodyPr rtlCol="0"/>
          <a:lstStyle/>
          <a:p>
            <a:r>
              <a:rPr lang="es-ES"/>
              <a:t>Acceso a Datos. Tema 10. Java y MongoDB</a:t>
            </a:r>
          </a:p>
        </p:txBody>
      </p:sp>
      <p:sp>
        <p:nvSpPr>
          <p:cNvPr id="5" name="Marcador de posición de fecha 5"/>
          <p:cNvSpPr>
            <a:spLocks noGrp="1"/>
          </p:cNvSpPr>
          <p:nvPr>
            <p:ph type="dt" sz="half" idx="10"/>
          </p:nvPr>
        </p:nvSpPr>
        <p:spPr/>
        <p:txBody>
          <a:bodyPr rtlCol="0"/>
          <a:lstStyle>
            <a:lvl1pPr>
              <a:defRPr>
                <a:solidFill>
                  <a:schemeClr val="tx2"/>
                </a:solidFill>
              </a:defRPr>
            </a:lvl1pPr>
          </a:lstStyle>
          <a:p>
            <a:fld id="{77A81E4F-F105-4E46-9FB7-EA71A666EC2F}" type="datetime1">
              <a:rPr lang="es-ES" smtClean="0"/>
              <a:t>19/12/2020</a:t>
            </a:fld>
            <a:endParaRPr lang="es-ES"/>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fld id="{E4253A2E-9865-4013-9D0B-AE4969F4ED8F}" type="slidenum">
              <a:rPr lang="es-ES" smtClean="0"/>
              <a:t>‹Nº›</a:t>
            </a:fld>
            <a:endParaRPr lang="es-ES"/>
          </a:p>
        </p:txBody>
      </p:sp>
    </p:spTree>
    <p:extLst>
      <p:ext uri="{BB962C8B-B14F-4D97-AF65-F5344CB8AC3E}">
        <p14:creationId xmlns:p14="http://schemas.microsoft.com/office/powerpoint/2010/main" val="3669530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prstClr val="white"/>
              </a:solidFill>
              <a:effectLst/>
              <a:uLnTx/>
              <a:uFillTx/>
              <a:latin typeface="Euphemia"/>
              <a:ea typeface="+mn-ea"/>
              <a:cs typeface="+mn-cs"/>
            </a:endParaRPr>
          </a:p>
        </p:txBody>
      </p:sp>
      <p:sp>
        <p:nvSpPr>
          <p:cNvPr id="2" name="Título 1"/>
          <p:cNvSpPr>
            <a:spLocks noGrp="1"/>
          </p:cNvSpPr>
          <p:nvPr>
            <p:ph type="title"/>
          </p:nvPr>
        </p:nvSpPr>
        <p:spPr>
          <a:xfrm>
            <a:off x="7923214" y="2362200"/>
            <a:ext cx="3200400" cy="1993392"/>
          </a:xfrm>
        </p:spPr>
        <p:txBody>
          <a:bodyPr rtlCol="0" anchor="b">
            <a:normAutofit/>
          </a:bodyPr>
          <a:lstStyle>
            <a:lvl1pPr rtl="0">
              <a:defRPr sz="3400" b="0">
                <a:solidFill>
                  <a:schemeClr val="bg1"/>
                </a:solidFill>
              </a:defRPr>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0" y="0"/>
            <a:ext cx="7315200" cy="6858000"/>
          </a:xfrm>
          <a:solidFill>
            <a:schemeClr val="bg2">
              <a:lumMod val="90000"/>
            </a:schemeClr>
          </a:solidFill>
        </p:spPr>
        <p:txBody>
          <a:bodyPr rtlCol="0"/>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hasCustomPrompt="1"/>
          </p:nvPr>
        </p:nvSpPr>
        <p:spPr>
          <a:xfrm>
            <a:off x="7923214" y="4355592"/>
            <a:ext cx="3200400" cy="1644614"/>
          </a:xfrm>
        </p:spPr>
        <p:txBody>
          <a:bodyPr rtlCol="0">
            <a:normAutofit/>
          </a:bodyPr>
          <a:lstStyle>
            <a:lvl1pPr marL="0" indent="0" rtl="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Haga clic para modificar el estilo de texto del patrón</a:t>
            </a:r>
          </a:p>
        </p:txBody>
      </p:sp>
      <p:sp>
        <p:nvSpPr>
          <p:cNvPr id="6" name="Marcador de posición de pie de página 4"/>
          <p:cNvSpPr>
            <a:spLocks noGrp="1"/>
          </p:cNvSpPr>
          <p:nvPr>
            <p:ph type="ftr" sz="quarter" idx="11"/>
          </p:nvPr>
        </p:nvSpPr>
        <p:spPr/>
        <p:txBody>
          <a:bodyPr rtlCol="0"/>
          <a:lstStyle/>
          <a:p>
            <a:r>
              <a:rPr lang="es-ES"/>
              <a:t>Acceso a Datos. Tema 10. Java y MongoDB</a:t>
            </a:r>
          </a:p>
        </p:txBody>
      </p:sp>
      <p:sp>
        <p:nvSpPr>
          <p:cNvPr id="5" name="Marcador de posición de fecha 5"/>
          <p:cNvSpPr>
            <a:spLocks noGrp="1"/>
          </p:cNvSpPr>
          <p:nvPr>
            <p:ph type="dt" sz="half" idx="10"/>
          </p:nvPr>
        </p:nvSpPr>
        <p:spPr/>
        <p:txBody>
          <a:bodyPr rtlCol="0"/>
          <a:lstStyle/>
          <a:p>
            <a:fld id="{1E61B839-15AE-4413-BA4E-0610D810BFB8}" type="datetime1">
              <a:rPr lang="es-ES" smtClean="0"/>
              <a:t>19/12/2020</a:t>
            </a:fld>
            <a:endParaRPr lang="es-ES"/>
          </a:p>
        </p:txBody>
      </p:sp>
      <p:sp>
        <p:nvSpPr>
          <p:cNvPr id="7" name="Marcador de posición de número de diapositiva 6"/>
          <p:cNvSpPr>
            <a:spLocks noGrp="1"/>
          </p:cNvSpPr>
          <p:nvPr>
            <p:ph type="sldNum" sz="quarter" idx="12"/>
          </p:nvPr>
        </p:nvSpPr>
        <p:spPr/>
        <p:txBody>
          <a:bodyPr rtlCol="0"/>
          <a:lstStyle/>
          <a:p>
            <a:fld id="{E4253A2E-9865-4013-9D0B-AE4969F4ED8F}" type="slidenum">
              <a:rPr lang="es-ES" smtClean="0"/>
              <a:t>‹Nº›</a:t>
            </a:fld>
            <a:endParaRPr lang="es-ES"/>
          </a:p>
        </p:txBody>
      </p:sp>
    </p:spTree>
    <p:extLst>
      <p:ext uri="{BB962C8B-B14F-4D97-AF65-F5344CB8AC3E}">
        <p14:creationId xmlns:p14="http://schemas.microsoft.com/office/powerpoint/2010/main" val="389668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1341120" y="467360"/>
            <a:ext cx="9509760" cy="590731"/>
          </a:xfrm>
        </p:spPr>
        <p:txBody>
          <a:bodyPr rtlCol="0"/>
          <a:lstStyle>
            <a:lvl1pPr algn="just" rtl="0">
              <a:defRPr b="1"/>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hasCustomPrompt="1"/>
          </p:nvPr>
        </p:nvSpPr>
        <p:spPr>
          <a:xfrm>
            <a:off x="1341120" y="1293224"/>
            <a:ext cx="9509760" cy="4736356"/>
          </a:xfrm>
        </p:spPr>
        <p:txBody>
          <a:bodyPr vert="eaVert" rtlCol="0"/>
          <a:lstStyle>
            <a:lvl1pPr rtl="0">
              <a:defRPr/>
            </a:lvl1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osición de pie de página 3"/>
          <p:cNvSpPr>
            <a:spLocks noGrp="1"/>
          </p:cNvSpPr>
          <p:nvPr>
            <p:ph type="ftr" sz="quarter" idx="11"/>
          </p:nvPr>
        </p:nvSpPr>
        <p:spPr/>
        <p:txBody>
          <a:bodyPr rtlCol="0"/>
          <a:lstStyle/>
          <a:p>
            <a:r>
              <a:rPr lang="es-ES"/>
              <a:t>Acceso a Datos. Tema 10. Java y MongoDB</a:t>
            </a:r>
          </a:p>
        </p:txBody>
      </p:sp>
      <p:sp>
        <p:nvSpPr>
          <p:cNvPr id="4" name="Marcador de posición de fecha 4"/>
          <p:cNvSpPr>
            <a:spLocks noGrp="1"/>
          </p:cNvSpPr>
          <p:nvPr>
            <p:ph type="dt" sz="half" idx="10"/>
          </p:nvPr>
        </p:nvSpPr>
        <p:spPr/>
        <p:txBody>
          <a:bodyPr rtlCol="0"/>
          <a:lstStyle/>
          <a:p>
            <a:fld id="{23FD333B-B530-466B-9F49-934C38E44EAD}" type="datetime1">
              <a:rPr lang="es-ES" smtClean="0"/>
              <a:t>19/12/2020</a:t>
            </a:fld>
            <a:endParaRPr lang="es-ES"/>
          </a:p>
        </p:txBody>
      </p:sp>
      <p:sp>
        <p:nvSpPr>
          <p:cNvPr id="6" name="Marcador de posición de número de diapositiva 5"/>
          <p:cNvSpPr>
            <a:spLocks noGrp="1"/>
          </p:cNvSpPr>
          <p:nvPr>
            <p:ph type="sldNum" sz="quarter" idx="12"/>
          </p:nvPr>
        </p:nvSpPr>
        <p:spPr/>
        <p:txBody>
          <a:bodyPr rtlCol="0"/>
          <a:lstStyle/>
          <a:p>
            <a:fld id="{E4253A2E-9865-4013-9D0B-AE4969F4ED8F}" type="slidenum">
              <a:rPr lang="es-ES" smtClean="0"/>
              <a:t>‹Nº›</a:t>
            </a:fld>
            <a:endParaRPr lang="es-ES"/>
          </a:p>
        </p:txBody>
      </p:sp>
    </p:spTree>
    <p:extLst>
      <p:ext uri="{BB962C8B-B14F-4D97-AF65-F5344CB8AC3E}">
        <p14:creationId xmlns:p14="http://schemas.microsoft.com/office/powerpoint/2010/main" val="155324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210798" y="274638"/>
            <a:ext cx="1143001" cy="5897562"/>
          </a:xfrm>
        </p:spPr>
        <p:txBody>
          <a:bodyPr vert="eaVert" rtlCol="0"/>
          <a:lstStyle>
            <a:lvl1pPr algn="just" rtl="0">
              <a:defRPr b="1"/>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hasCustomPrompt="1"/>
          </p:nvPr>
        </p:nvSpPr>
        <p:spPr>
          <a:xfrm>
            <a:off x="838200" y="274638"/>
            <a:ext cx="9154886" cy="5897562"/>
          </a:xfrm>
        </p:spPr>
        <p:txBody>
          <a:bodyPr vert="eaVert" rtlCol="0"/>
          <a:lstStyle>
            <a:lvl1pPr rtl="0">
              <a:defRPr/>
            </a:lvl1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osición de pie de página 3"/>
          <p:cNvSpPr>
            <a:spLocks noGrp="1"/>
          </p:cNvSpPr>
          <p:nvPr>
            <p:ph type="ftr" sz="quarter" idx="11"/>
          </p:nvPr>
        </p:nvSpPr>
        <p:spPr/>
        <p:txBody>
          <a:bodyPr rtlCol="0"/>
          <a:lstStyle/>
          <a:p>
            <a:r>
              <a:rPr lang="es-ES"/>
              <a:t>Acceso a Datos. Tema 10. Java y MongoDB</a:t>
            </a:r>
          </a:p>
        </p:txBody>
      </p:sp>
      <p:sp>
        <p:nvSpPr>
          <p:cNvPr id="4" name="Marcador de posición de fecha 4"/>
          <p:cNvSpPr>
            <a:spLocks noGrp="1"/>
          </p:cNvSpPr>
          <p:nvPr>
            <p:ph type="dt" sz="half" idx="10"/>
          </p:nvPr>
        </p:nvSpPr>
        <p:spPr/>
        <p:txBody>
          <a:bodyPr rtlCol="0"/>
          <a:lstStyle/>
          <a:p>
            <a:fld id="{D97AAEC7-BCF9-4D40-AF8A-8D242DF503D7}" type="datetime1">
              <a:rPr lang="es-ES" smtClean="0"/>
              <a:t>19/12/2020</a:t>
            </a:fld>
            <a:endParaRPr lang="es-ES"/>
          </a:p>
        </p:txBody>
      </p:sp>
      <p:sp>
        <p:nvSpPr>
          <p:cNvPr id="6" name="Marcador de posición de número de diapositiva 5"/>
          <p:cNvSpPr>
            <a:spLocks noGrp="1"/>
          </p:cNvSpPr>
          <p:nvPr>
            <p:ph type="sldNum" sz="quarter" idx="12"/>
          </p:nvPr>
        </p:nvSpPr>
        <p:spPr/>
        <p:txBody>
          <a:bodyPr rtlCol="0"/>
          <a:lstStyle/>
          <a:p>
            <a:fld id="{E4253A2E-9865-4013-9D0B-AE4969F4ED8F}" type="slidenum">
              <a:rPr lang="es-ES" smtClean="0"/>
              <a:t>‹Nº›</a:t>
            </a:fld>
            <a:endParaRPr lang="es-ES"/>
          </a:p>
        </p:txBody>
      </p:sp>
    </p:spTree>
    <p:extLst>
      <p:ext uri="{BB962C8B-B14F-4D97-AF65-F5344CB8AC3E}">
        <p14:creationId xmlns:p14="http://schemas.microsoft.com/office/powerpoint/2010/main" val="263986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1341120" y="467360"/>
            <a:ext cx="9509760" cy="564606"/>
          </a:xfrm>
        </p:spPr>
        <p:txBody>
          <a:bodyPr rtlCol="0"/>
          <a:lstStyle>
            <a:lvl1pPr rtl="0">
              <a:defRPr b="1"/>
            </a:lvl1pPr>
          </a:lstStyle>
          <a:p>
            <a:pPr rtl="0"/>
            <a:r>
              <a:rPr lang="es-ES" noProof="0" dirty="0"/>
              <a:t>Haga clic para modificar el estilo de título del patrón</a:t>
            </a:r>
          </a:p>
        </p:txBody>
      </p:sp>
      <p:sp>
        <p:nvSpPr>
          <p:cNvPr id="3" name="Marcador de posición de contenido 2"/>
          <p:cNvSpPr>
            <a:spLocks noGrp="1"/>
          </p:cNvSpPr>
          <p:nvPr>
            <p:ph idx="1" hasCustomPrompt="1"/>
          </p:nvPr>
        </p:nvSpPr>
        <p:spPr>
          <a:xfrm>
            <a:off x="1341120" y="1345474"/>
            <a:ext cx="9509760" cy="4684105"/>
          </a:xfrm>
        </p:spPr>
        <p:txBody>
          <a:bodyPr rtlCol="0"/>
          <a:lstStyle>
            <a:lvl1pPr rtl="0">
              <a:defRPr/>
            </a:lvl1pPr>
            <a:lvl6pPr>
              <a:defRPr/>
            </a:lvl6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osición de pie de página 3"/>
          <p:cNvSpPr>
            <a:spLocks noGrp="1"/>
          </p:cNvSpPr>
          <p:nvPr>
            <p:ph type="ftr" sz="quarter" idx="11"/>
          </p:nvPr>
        </p:nvSpPr>
        <p:spPr/>
        <p:txBody>
          <a:bodyPr rtlCol="0"/>
          <a:lstStyle>
            <a:lvl1pPr>
              <a:defRPr b="1"/>
            </a:lvl1pPr>
          </a:lstStyle>
          <a:p>
            <a:r>
              <a:rPr lang="es-ES"/>
              <a:t>Acceso a Datos. Tema 10. Java y MongoDB</a:t>
            </a:r>
          </a:p>
        </p:txBody>
      </p:sp>
      <p:sp>
        <p:nvSpPr>
          <p:cNvPr id="4" name="Marcador de posición de fecha 4"/>
          <p:cNvSpPr>
            <a:spLocks noGrp="1"/>
          </p:cNvSpPr>
          <p:nvPr>
            <p:ph type="dt" sz="half" idx="10"/>
          </p:nvPr>
        </p:nvSpPr>
        <p:spPr/>
        <p:txBody>
          <a:bodyPr rtlCol="0"/>
          <a:lstStyle>
            <a:lvl1pPr>
              <a:defRPr b="1"/>
            </a:lvl1pPr>
          </a:lstStyle>
          <a:p>
            <a:fld id="{12CC1AB2-0342-43A3-839F-0C87B8F3C49F}" type="datetime1">
              <a:rPr lang="es-ES" smtClean="0"/>
              <a:t>19/12/2020</a:t>
            </a:fld>
            <a:endParaRPr lang="es-ES"/>
          </a:p>
        </p:txBody>
      </p:sp>
      <p:sp>
        <p:nvSpPr>
          <p:cNvPr id="6" name="Marcador de posición de número de diapositiva 5"/>
          <p:cNvSpPr>
            <a:spLocks noGrp="1"/>
          </p:cNvSpPr>
          <p:nvPr>
            <p:ph type="sldNum" sz="quarter" idx="12"/>
          </p:nvPr>
        </p:nvSpPr>
        <p:spPr/>
        <p:txBody>
          <a:bodyPr rtlCol="0"/>
          <a:lstStyle>
            <a:lvl1pPr>
              <a:defRPr b="1"/>
            </a:lvl1pPr>
          </a:lstStyle>
          <a:p>
            <a:fld id="{E4253A2E-9865-4013-9D0B-AE4969F4ED8F}" type="slidenum">
              <a:rPr lang="es-ES" smtClean="0"/>
              <a:t>‹Nº›</a:t>
            </a:fld>
            <a:endParaRPr lang="es-ES"/>
          </a:p>
        </p:txBody>
      </p:sp>
    </p:spTree>
    <p:extLst>
      <p:ext uri="{BB962C8B-B14F-4D97-AF65-F5344CB8AC3E}">
        <p14:creationId xmlns:p14="http://schemas.microsoft.com/office/powerpoint/2010/main" val="13916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1"/>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rtl="0" fontAlgn="auto">
              <a:lnSpc>
                <a:spcPct val="100000"/>
              </a:lnSpc>
              <a:spcBef>
                <a:spcPts val="0"/>
              </a:spcBef>
              <a:spcAft>
                <a:spcPts val="0"/>
              </a:spcAft>
              <a:buClrTx/>
              <a:buSzTx/>
              <a:buFontTx/>
              <a:buNone/>
              <a:tabLst/>
            </a:pPr>
            <a:endParaRPr kumimoji="0" lang="es-ES" b="0" i="0" u="none" strike="noStrike" kern="0" cap="none" spc="0" normalizeH="0" baseline="0" noProof="0" dirty="0">
              <a:ln>
                <a:noFill/>
              </a:ln>
              <a:solidFill>
                <a:prstClr val="white"/>
              </a:solidFill>
              <a:effectLst/>
              <a:uLnTx/>
              <a:uFillTx/>
              <a:latin typeface="Euphemia"/>
            </a:endParaRPr>
          </a:p>
        </p:txBody>
      </p:sp>
      <p:sp>
        <p:nvSpPr>
          <p:cNvPr id="8" name="Rectángulo 2"/>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title"/>
          </p:nvPr>
        </p:nvSpPr>
        <p:spPr>
          <a:xfrm>
            <a:off x="1524000" y="1143000"/>
            <a:ext cx="9144000" cy="2667000"/>
          </a:xfrm>
        </p:spPr>
        <p:txBody>
          <a:bodyPr rtlCol="0" anchor="b">
            <a:normAutofit/>
          </a:bodyPr>
          <a:lstStyle>
            <a:lvl1pPr algn="ctr" rtl="0">
              <a:defRPr sz="5200" b="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hasCustomPrompt="1"/>
          </p:nvPr>
        </p:nvSpPr>
        <p:spPr>
          <a:xfrm>
            <a:off x="1524000" y="3810000"/>
            <a:ext cx="9144000" cy="1143000"/>
          </a:xfrm>
        </p:spPr>
        <p:txBody>
          <a:bodyPr rtlCol="0" anchor="t">
            <a:normAutofit/>
          </a:bodyPr>
          <a:lstStyle>
            <a:lvl1pPr marL="0" indent="0" algn="ctr" rtl="0">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dirty="0"/>
              <a:t>Haga clic para modificar el estilo de texto del patrón</a:t>
            </a:r>
          </a:p>
        </p:txBody>
      </p:sp>
      <p:sp>
        <p:nvSpPr>
          <p:cNvPr id="5" name="Marcador de posición de pie de página 3"/>
          <p:cNvSpPr>
            <a:spLocks noGrp="1"/>
          </p:cNvSpPr>
          <p:nvPr>
            <p:ph type="ftr" sz="quarter" idx="11"/>
          </p:nvPr>
        </p:nvSpPr>
        <p:spPr/>
        <p:txBody>
          <a:bodyPr rtlCol="0"/>
          <a:lstStyle/>
          <a:p>
            <a:r>
              <a:rPr lang="es-ES"/>
              <a:t>Acceso a Datos. Tema 10. Java y MongoDB</a:t>
            </a:r>
          </a:p>
        </p:txBody>
      </p:sp>
      <p:sp>
        <p:nvSpPr>
          <p:cNvPr id="4" name="Marcador de posición de fecha 4"/>
          <p:cNvSpPr>
            <a:spLocks noGrp="1"/>
          </p:cNvSpPr>
          <p:nvPr>
            <p:ph type="dt" sz="half" idx="10"/>
          </p:nvPr>
        </p:nvSpPr>
        <p:spPr/>
        <p:txBody>
          <a:bodyPr rtlCol="0"/>
          <a:lstStyle/>
          <a:p>
            <a:fld id="{9D1942C7-8899-448E-BD7A-3DB76AB8348F}" type="datetime1">
              <a:rPr lang="es-ES" smtClean="0"/>
              <a:t>19/12/2020</a:t>
            </a:fld>
            <a:endParaRPr lang="es-ES"/>
          </a:p>
        </p:txBody>
      </p:sp>
      <p:sp>
        <p:nvSpPr>
          <p:cNvPr id="6" name="Marcador de posición de número de diapositiva 5"/>
          <p:cNvSpPr>
            <a:spLocks noGrp="1"/>
          </p:cNvSpPr>
          <p:nvPr>
            <p:ph type="sldNum" sz="quarter" idx="12"/>
          </p:nvPr>
        </p:nvSpPr>
        <p:spPr>
          <a:xfrm>
            <a:off x="10123714" y="6614494"/>
            <a:ext cx="1047205" cy="237744"/>
          </a:xfrm>
        </p:spPr>
        <p:txBody>
          <a:bodyPr rtlCol="0"/>
          <a:lstStyle/>
          <a:p>
            <a:fld id="{E4253A2E-9865-4013-9D0B-AE4969F4ED8F}" type="slidenum">
              <a:rPr lang="es-ES" smtClean="0"/>
              <a:t>‹Nº›</a:t>
            </a:fld>
            <a:endParaRPr lang="es-ES"/>
          </a:p>
        </p:txBody>
      </p:sp>
    </p:spTree>
    <p:extLst>
      <p:ext uri="{BB962C8B-B14F-4D97-AF65-F5344CB8AC3E}">
        <p14:creationId xmlns:p14="http://schemas.microsoft.com/office/powerpoint/2010/main" val="35762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alternativo">
    <p:spTree>
      <p:nvGrpSpPr>
        <p:cNvPr id="1" name=""/>
        <p:cNvGrpSpPr/>
        <p:nvPr/>
      </p:nvGrpSpPr>
      <p:grpSpPr>
        <a:xfrm>
          <a:off x="0" y="0"/>
          <a:ext cx="0" cy="0"/>
          <a:chOff x="0" y="0"/>
          <a:chExt cx="0" cy="0"/>
        </a:xfrm>
      </p:grpSpPr>
      <p:sp>
        <p:nvSpPr>
          <p:cNvPr id="2" name="Título 1"/>
          <p:cNvSpPr>
            <a:spLocks noGrp="1"/>
          </p:cNvSpPr>
          <p:nvPr>
            <p:ph type="title"/>
          </p:nvPr>
        </p:nvSpPr>
        <p:spPr>
          <a:xfrm>
            <a:off x="1524000" y="1143000"/>
            <a:ext cx="9144000" cy="2667000"/>
          </a:xfrm>
        </p:spPr>
        <p:txBody>
          <a:bodyPr rtlCol="0" anchor="b">
            <a:normAutofit/>
          </a:bodyPr>
          <a:lstStyle>
            <a:lvl1pPr algn="ctr" rtl="0">
              <a:defRPr sz="5200" b="0">
                <a:solidFill>
                  <a:schemeClr val="tx1"/>
                </a:solidFill>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hasCustomPrompt="1"/>
          </p:nvPr>
        </p:nvSpPr>
        <p:spPr>
          <a:xfrm>
            <a:off x="1522413" y="3810000"/>
            <a:ext cx="9144000" cy="1143000"/>
          </a:xfrm>
        </p:spPr>
        <p:txBody>
          <a:bodyPr rtlCol="0" anchor="t">
            <a:normAutofit/>
          </a:bodyPr>
          <a:lstStyle>
            <a:lvl1pPr marL="0" indent="0" algn="ctr" rtl="0">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dirty="0"/>
              <a:t>Haga clic para modificar el estilo de texto del patrón</a:t>
            </a:r>
          </a:p>
        </p:txBody>
      </p:sp>
      <p:sp>
        <p:nvSpPr>
          <p:cNvPr id="5" name="Marcador de posición de pie de página 3"/>
          <p:cNvSpPr>
            <a:spLocks noGrp="1"/>
          </p:cNvSpPr>
          <p:nvPr>
            <p:ph type="ftr" sz="quarter" idx="11"/>
          </p:nvPr>
        </p:nvSpPr>
        <p:spPr/>
        <p:txBody>
          <a:bodyPr rtlCol="0"/>
          <a:lstStyle>
            <a:lvl1pPr>
              <a:defRPr>
                <a:solidFill>
                  <a:schemeClr val="tx2"/>
                </a:solidFill>
              </a:defRPr>
            </a:lvl1pPr>
          </a:lstStyle>
          <a:p>
            <a:r>
              <a:rPr lang="es-ES"/>
              <a:t>Acceso a Datos. Tema 10. Java y MongoDB</a:t>
            </a:r>
          </a:p>
        </p:txBody>
      </p:sp>
      <p:sp>
        <p:nvSpPr>
          <p:cNvPr id="4" name="Marcador de posición de fecha 4"/>
          <p:cNvSpPr>
            <a:spLocks noGrp="1"/>
          </p:cNvSpPr>
          <p:nvPr>
            <p:ph type="dt" sz="half" idx="10"/>
          </p:nvPr>
        </p:nvSpPr>
        <p:spPr/>
        <p:txBody>
          <a:bodyPr rtlCol="0"/>
          <a:lstStyle>
            <a:lvl1pPr>
              <a:defRPr>
                <a:solidFill>
                  <a:schemeClr val="tx2"/>
                </a:solidFill>
              </a:defRPr>
            </a:lvl1pPr>
          </a:lstStyle>
          <a:p>
            <a:fld id="{454ACF41-5CB5-44CC-9C97-5B119B1BDB29}" type="datetime1">
              <a:rPr lang="es-ES" smtClean="0"/>
              <a:t>19/12/2020</a:t>
            </a:fld>
            <a:endParaRPr lang="es-ES"/>
          </a:p>
        </p:txBody>
      </p:sp>
      <p:sp>
        <p:nvSpPr>
          <p:cNvPr id="6" name="Marcador de posición de número de diapositiva 5"/>
          <p:cNvSpPr>
            <a:spLocks noGrp="1"/>
          </p:cNvSpPr>
          <p:nvPr>
            <p:ph type="sldNum" sz="quarter" idx="12"/>
          </p:nvPr>
        </p:nvSpPr>
        <p:spPr>
          <a:xfrm>
            <a:off x="10097589" y="6614494"/>
            <a:ext cx="1073330" cy="237744"/>
          </a:xfrm>
        </p:spPr>
        <p:txBody>
          <a:bodyPr rtlCol="0"/>
          <a:lstStyle>
            <a:lvl1pPr>
              <a:defRPr>
                <a:solidFill>
                  <a:schemeClr val="tx2"/>
                </a:solidFill>
              </a:defRPr>
            </a:lvl1pPr>
          </a:lstStyle>
          <a:p>
            <a:fld id="{E4253A2E-9865-4013-9D0B-AE4969F4ED8F}" type="slidenum">
              <a:rPr lang="es-ES" smtClean="0"/>
              <a:t>‹Nº›</a:t>
            </a:fld>
            <a:endParaRPr lang="es-ES"/>
          </a:p>
        </p:txBody>
      </p:sp>
    </p:spTree>
    <p:extLst>
      <p:ext uri="{BB962C8B-B14F-4D97-AF65-F5344CB8AC3E}">
        <p14:creationId xmlns:p14="http://schemas.microsoft.com/office/powerpoint/2010/main" val="422894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341120" y="467360"/>
            <a:ext cx="9509760" cy="564606"/>
          </a:xfrm>
        </p:spPr>
        <p:txBody>
          <a:bodyPr rtlCol="0"/>
          <a:lstStyle>
            <a:lvl1pPr rtl="0">
              <a:defRPr b="1"/>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hasCustomPrompt="1"/>
          </p:nvPr>
        </p:nvSpPr>
        <p:spPr>
          <a:xfrm>
            <a:off x="1341120" y="1267097"/>
            <a:ext cx="4572000" cy="4758799"/>
          </a:xfrm>
        </p:spPr>
        <p:txBody>
          <a:bodyPr rtlCol="0">
            <a:normAutofit/>
          </a:bodyPr>
          <a:lstStyle>
            <a:lvl1pPr rtl="0">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contenido 3"/>
          <p:cNvSpPr>
            <a:spLocks noGrp="1"/>
          </p:cNvSpPr>
          <p:nvPr>
            <p:ph sz="half" idx="2" hasCustomPrompt="1"/>
          </p:nvPr>
        </p:nvSpPr>
        <p:spPr>
          <a:xfrm>
            <a:off x="6278880" y="1267097"/>
            <a:ext cx="4572000" cy="4758799"/>
          </a:xfrm>
        </p:spPr>
        <p:txBody>
          <a:bodyPr rtlCol="0">
            <a:normAutofit/>
          </a:bodyPr>
          <a:lstStyle>
            <a:lvl1pPr rtl="0">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4"/>
          <p:cNvSpPr>
            <a:spLocks noGrp="1"/>
          </p:cNvSpPr>
          <p:nvPr>
            <p:ph type="ftr" sz="quarter" idx="11"/>
          </p:nvPr>
        </p:nvSpPr>
        <p:spPr/>
        <p:txBody>
          <a:bodyPr rtlCol="0"/>
          <a:lstStyle/>
          <a:p>
            <a:r>
              <a:rPr lang="es-ES"/>
              <a:t>Acceso a Datos. Tema 10. Java y MongoDB</a:t>
            </a:r>
          </a:p>
        </p:txBody>
      </p:sp>
      <p:sp>
        <p:nvSpPr>
          <p:cNvPr id="5" name="Marcador de posición de fecha 5"/>
          <p:cNvSpPr>
            <a:spLocks noGrp="1"/>
          </p:cNvSpPr>
          <p:nvPr>
            <p:ph type="dt" sz="half" idx="10"/>
          </p:nvPr>
        </p:nvSpPr>
        <p:spPr/>
        <p:txBody>
          <a:bodyPr rtlCol="0"/>
          <a:lstStyle/>
          <a:p>
            <a:fld id="{7746F3ED-3D73-4BC3-B9CE-97A054DC95AC}" type="datetime1">
              <a:rPr lang="es-ES" smtClean="0"/>
              <a:t>19/12/2020</a:t>
            </a:fld>
            <a:endParaRPr lang="es-ES"/>
          </a:p>
        </p:txBody>
      </p:sp>
      <p:sp>
        <p:nvSpPr>
          <p:cNvPr id="7" name="Marcador de posición de número de diapositiva 6"/>
          <p:cNvSpPr>
            <a:spLocks noGrp="1"/>
          </p:cNvSpPr>
          <p:nvPr>
            <p:ph type="sldNum" sz="quarter" idx="12"/>
          </p:nvPr>
        </p:nvSpPr>
        <p:spPr/>
        <p:txBody>
          <a:bodyPr rtlCol="0"/>
          <a:lstStyle/>
          <a:p>
            <a:fld id="{E4253A2E-9865-4013-9D0B-AE4969F4ED8F}" type="slidenum">
              <a:rPr lang="es-ES" smtClean="0"/>
              <a:t>‹Nº›</a:t>
            </a:fld>
            <a:endParaRPr lang="es-ES"/>
          </a:p>
        </p:txBody>
      </p:sp>
    </p:spTree>
    <p:extLst>
      <p:ext uri="{BB962C8B-B14F-4D97-AF65-F5344CB8AC3E}">
        <p14:creationId xmlns:p14="http://schemas.microsoft.com/office/powerpoint/2010/main" val="320209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341120" y="467360"/>
            <a:ext cx="9509760" cy="616857"/>
          </a:xfrm>
        </p:spPr>
        <p:txBody>
          <a:bodyPr rtlCol="0"/>
          <a:lstStyle>
            <a:lvl1pPr>
              <a:defRPr b="1"/>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hasCustomPrompt="1"/>
          </p:nvPr>
        </p:nvSpPr>
        <p:spPr>
          <a:xfrm>
            <a:off x="1341120" y="1285838"/>
            <a:ext cx="4572000" cy="766588"/>
          </a:xfrm>
        </p:spPr>
        <p:txBody>
          <a:bodyPr rtlCol="0" anchor="ctr">
            <a:normAutofit/>
          </a:bodyPr>
          <a:lstStyle>
            <a:lvl1pPr marL="0" indent="0" rtl="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Haga clic para modificar el estilo de texto del patrón</a:t>
            </a:r>
          </a:p>
        </p:txBody>
      </p:sp>
      <p:sp>
        <p:nvSpPr>
          <p:cNvPr id="4" name="Marcador de posición de contenido 3"/>
          <p:cNvSpPr>
            <a:spLocks noGrp="1"/>
          </p:cNvSpPr>
          <p:nvPr>
            <p:ph sz="half" idx="2" hasCustomPrompt="1"/>
          </p:nvPr>
        </p:nvSpPr>
        <p:spPr>
          <a:xfrm>
            <a:off x="1341120" y="2254048"/>
            <a:ext cx="4572000" cy="3775532"/>
          </a:xfrm>
        </p:spPr>
        <p:txBody>
          <a:bodyPr rtlCol="0">
            <a:normAutofit/>
          </a:bodyPr>
          <a:lstStyle>
            <a:lvl1pPr rtl="0">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osición de texto 4"/>
          <p:cNvSpPr>
            <a:spLocks noGrp="1"/>
          </p:cNvSpPr>
          <p:nvPr>
            <p:ph type="body" sz="quarter" idx="3" hasCustomPrompt="1"/>
          </p:nvPr>
        </p:nvSpPr>
        <p:spPr>
          <a:xfrm>
            <a:off x="6214872" y="1285838"/>
            <a:ext cx="4572000" cy="766588"/>
          </a:xfrm>
        </p:spPr>
        <p:txBody>
          <a:bodyPr rtlCol="0" anchor="ctr">
            <a:normAutofit/>
          </a:bodyPr>
          <a:lstStyle>
            <a:lvl1pPr marL="0" indent="0" rtl="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Haga clic para modificar el estilo de texto del patrón</a:t>
            </a:r>
          </a:p>
        </p:txBody>
      </p:sp>
      <p:sp>
        <p:nvSpPr>
          <p:cNvPr id="6" name="Marcador de posición de contenido 5"/>
          <p:cNvSpPr>
            <a:spLocks noGrp="1"/>
          </p:cNvSpPr>
          <p:nvPr>
            <p:ph sz="quarter" idx="4" hasCustomPrompt="1"/>
          </p:nvPr>
        </p:nvSpPr>
        <p:spPr>
          <a:xfrm>
            <a:off x="6278880" y="2254048"/>
            <a:ext cx="4572000" cy="3775532"/>
          </a:xfrm>
        </p:spPr>
        <p:txBody>
          <a:bodyPr rtlCol="0">
            <a:normAutofit/>
          </a:bodyPr>
          <a:lstStyle>
            <a:lvl1pPr rtl="0">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8" name="Marcador de posición de pie de página 6"/>
          <p:cNvSpPr>
            <a:spLocks noGrp="1"/>
          </p:cNvSpPr>
          <p:nvPr>
            <p:ph type="ftr" sz="quarter" idx="11"/>
          </p:nvPr>
        </p:nvSpPr>
        <p:spPr/>
        <p:txBody>
          <a:bodyPr rtlCol="0"/>
          <a:lstStyle/>
          <a:p>
            <a:r>
              <a:rPr lang="es-ES"/>
              <a:t>Acceso a Datos. Tema 10. Java y MongoDB</a:t>
            </a:r>
          </a:p>
        </p:txBody>
      </p:sp>
      <p:sp>
        <p:nvSpPr>
          <p:cNvPr id="7" name="Marcador de posición de fecha 7"/>
          <p:cNvSpPr>
            <a:spLocks noGrp="1"/>
          </p:cNvSpPr>
          <p:nvPr>
            <p:ph type="dt" sz="half" idx="10"/>
          </p:nvPr>
        </p:nvSpPr>
        <p:spPr/>
        <p:txBody>
          <a:bodyPr rtlCol="0"/>
          <a:lstStyle/>
          <a:p>
            <a:fld id="{BA0B371A-BF05-4276-9389-7359B067CC3C}" type="datetime1">
              <a:rPr lang="es-ES" smtClean="0"/>
              <a:t>19/12/2020</a:t>
            </a:fld>
            <a:endParaRPr lang="es-ES"/>
          </a:p>
        </p:txBody>
      </p:sp>
      <p:sp>
        <p:nvSpPr>
          <p:cNvPr id="9" name="Marcador de posición de número de diapositiva 8"/>
          <p:cNvSpPr>
            <a:spLocks noGrp="1"/>
          </p:cNvSpPr>
          <p:nvPr>
            <p:ph type="sldNum" sz="quarter" idx="12"/>
          </p:nvPr>
        </p:nvSpPr>
        <p:spPr/>
        <p:txBody>
          <a:bodyPr rtlCol="0"/>
          <a:lstStyle/>
          <a:p>
            <a:fld id="{E4253A2E-9865-4013-9D0B-AE4969F4ED8F}" type="slidenum">
              <a:rPr lang="es-ES" smtClean="0"/>
              <a:t>‹Nº›</a:t>
            </a:fld>
            <a:endParaRPr lang="es-ES"/>
          </a:p>
        </p:txBody>
      </p:sp>
    </p:spTree>
    <p:extLst>
      <p:ext uri="{BB962C8B-B14F-4D97-AF65-F5344CB8AC3E}">
        <p14:creationId xmlns:p14="http://schemas.microsoft.com/office/powerpoint/2010/main" val="426387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41120" y="467360"/>
            <a:ext cx="9509760" cy="577669"/>
          </a:xfrm>
        </p:spPr>
        <p:txBody>
          <a:bodyPr rtlCol="0"/>
          <a:lstStyle>
            <a:lvl1pPr>
              <a:defRPr b="1"/>
            </a:lvl1pPr>
          </a:lstStyle>
          <a:p>
            <a:pPr rtl="0"/>
            <a:r>
              <a:rPr lang="es-ES" noProof="0"/>
              <a:t>Haga clic para modificar el estilo de título del patrón</a:t>
            </a:r>
            <a:endParaRPr lang="es-ES" noProof="0" dirty="0"/>
          </a:p>
        </p:txBody>
      </p:sp>
      <p:sp>
        <p:nvSpPr>
          <p:cNvPr id="4" name="Marcador de posición de pie de página 2"/>
          <p:cNvSpPr>
            <a:spLocks noGrp="1"/>
          </p:cNvSpPr>
          <p:nvPr>
            <p:ph type="ftr" sz="quarter" idx="11"/>
          </p:nvPr>
        </p:nvSpPr>
        <p:spPr/>
        <p:txBody>
          <a:bodyPr rtlCol="0"/>
          <a:lstStyle/>
          <a:p>
            <a:r>
              <a:rPr lang="es-ES"/>
              <a:t>Acceso a Datos. Tema 10. Java y MongoDB</a:t>
            </a:r>
          </a:p>
        </p:txBody>
      </p:sp>
      <p:sp>
        <p:nvSpPr>
          <p:cNvPr id="3" name="Marcador de posición de fecha 3"/>
          <p:cNvSpPr>
            <a:spLocks noGrp="1"/>
          </p:cNvSpPr>
          <p:nvPr>
            <p:ph type="dt" sz="half" idx="10"/>
          </p:nvPr>
        </p:nvSpPr>
        <p:spPr/>
        <p:txBody>
          <a:bodyPr rtlCol="0"/>
          <a:lstStyle/>
          <a:p>
            <a:fld id="{0ED2FF70-C43E-477B-A7BA-DE233C196A83}" type="datetime1">
              <a:rPr lang="es-ES" smtClean="0"/>
              <a:t>19/12/2020</a:t>
            </a:fld>
            <a:endParaRPr lang="es-ES"/>
          </a:p>
        </p:txBody>
      </p:sp>
      <p:sp>
        <p:nvSpPr>
          <p:cNvPr id="5" name="Marcador de posición de número de diapositiva 4"/>
          <p:cNvSpPr>
            <a:spLocks noGrp="1"/>
          </p:cNvSpPr>
          <p:nvPr>
            <p:ph type="sldNum" sz="quarter" idx="12"/>
          </p:nvPr>
        </p:nvSpPr>
        <p:spPr/>
        <p:txBody>
          <a:bodyPr rtlCol="0"/>
          <a:lstStyle/>
          <a:p>
            <a:fld id="{E4253A2E-9865-4013-9D0B-AE4969F4ED8F}" type="slidenum">
              <a:rPr lang="es-ES" smtClean="0"/>
              <a:t>‹Nº›</a:t>
            </a:fld>
            <a:endParaRPr lang="es-ES"/>
          </a:p>
        </p:txBody>
      </p:sp>
    </p:spTree>
    <p:extLst>
      <p:ext uri="{BB962C8B-B14F-4D97-AF65-F5344CB8AC3E}">
        <p14:creationId xmlns:p14="http://schemas.microsoft.com/office/powerpoint/2010/main" val="354749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3" name="Marcador de pie de página 1"/>
          <p:cNvSpPr>
            <a:spLocks noGrp="1"/>
          </p:cNvSpPr>
          <p:nvPr>
            <p:ph type="ftr" sz="quarter" idx="11"/>
          </p:nvPr>
        </p:nvSpPr>
        <p:spPr/>
        <p:txBody>
          <a:bodyPr rtlCol="0"/>
          <a:lstStyle>
            <a:lvl1pPr>
              <a:defRPr>
                <a:solidFill>
                  <a:schemeClr val="tx2"/>
                </a:solidFill>
              </a:defRPr>
            </a:lvl1pPr>
          </a:lstStyle>
          <a:p>
            <a:r>
              <a:rPr lang="es-ES"/>
              <a:t>Acceso a Datos. Tema 10. Java y MongoDB</a:t>
            </a:r>
          </a:p>
        </p:txBody>
      </p:sp>
      <p:sp>
        <p:nvSpPr>
          <p:cNvPr id="2" name="Marcador de posición de fecha 2"/>
          <p:cNvSpPr>
            <a:spLocks noGrp="1"/>
          </p:cNvSpPr>
          <p:nvPr>
            <p:ph type="dt" sz="half" idx="10"/>
          </p:nvPr>
        </p:nvSpPr>
        <p:spPr/>
        <p:txBody>
          <a:bodyPr rtlCol="0"/>
          <a:lstStyle>
            <a:lvl1pPr>
              <a:defRPr>
                <a:solidFill>
                  <a:schemeClr val="tx2"/>
                </a:solidFill>
              </a:defRPr>
            </a:lvl1pPr>
          </a:lstStyle>
          <a:p>
            <a:fld id="{C9222404-CE0D-4029-B315-F009CDCA4483}" type="datetime1">
              <a:rPr lang="es-ES" smtClean="0"/>
              <a:t>19/12/2020</a:t>
            </a:fld>
            <a:endParaRPr lang="es-ES"/>
          </a:p>
        </p:txBody>
      </p:sp>
      <p:sp>
        <p:nvSpPr>
          <p:cNvPr id="4" name="Marcador de posición de número de diapositiva 3"/>
          <p:cNvSpPr>
            <a:spLocks noGrp="1"/>
          </p:cNvSpPr>
          <p:nvPr>
            <p:ph type="sldNum" sz="quarter" idx="12"/>
          </p:nvPr>
        </p:nvSpPr>
        <p:spPr/>
        <p:txBody>
          <a:bodyPr rtlCol="0"/>
          <a:lstStyle>
            <a:lvl1pPr>
              <a:defRPr>
                <a:solidFill>
                  <a:schemeClr val="tx2"/>
                </a:solidFill>
              </a:defRPr>
            </a:lvl1pPr>
          </a:lstStyle>
          <a:p>
            <a:fld id="{E4253A2E-9865-4013-9D0B-AE4969F4ED8F}" type="slidenum">
              <a:rPr lang="es-ES" smtClean="0"/>
              <a:t>‹Nº›</a:t>
            </a:fld>
            <a:endParaRPr lang="es-ES"/>
          </a:p>
        </p:txBody>
      </p:sp>
    </p:spTree>
    <p:extLst>
      <p:ext uri="{BB962C8B-B14F-4D97-AF65-F5344CB8AC3E}">
        <p14:creationId xmlns:p14="http://schemas.microsoft.com/office/powerpoint/2010/main" val="2598019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60412" y="2362200"/>
            <a:ext cx="3200400" cy="1990725"/>
          </a:xfrm>
        </p:spPr>
        <p:txBody>
          <a:bodyPr rtlCol="0" anchor="b">
            <a:normAutofit/>
          </a:bodyPr>
          <a:lstStyle>
            <a:lvl1pPr rtl="0">
              <a:defRPr sz="3400" b="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hasCustomPrompt="1"/>
          </p:nvPr>
        </p:nvSpPr>
        <p:spPr>
          <a:xfrm>
            <a:off x="760412" y="4367308"/>
            <a:ext cx="3200400" cy="1622012"/>
          </a:xfrm>
        </p:spPr>
        <p:txBody>
          <a:bodyPr rtlCol="0">
            <a:normAutofit/>
          </a:bodyPr>
          <a:lstStyle>
            <a:lvl1pPr marL="0" indent="0" rtl="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Haga clic para modificar el estilo de texto del patrón</a:t>
            </a:r>
          </a:p>
        </p:txBody>
      </p:sp>
      <p:sp>
        <p:nvSpPr>
          <p:cNvPr id="3" name="Marcador de posición de contenido 2"/>
          <p:cNvSpPr>
            <a:spLocks noGrp="1"/>
          </p:cNvSpPr>
          <p:nvPr>
            <p:ph idx="1" hasCustomPrompt="1"/>
          </p:nvPr>
        </p:nvSpPr>
        <p:spPr>
          <a:xfrm>
            <a:off x="4494212" y="685800"/>
            <a:ext cx="7239001" cy="5486400"/>
          </a:xfrm>
        </p:spPr>
        <p:txBody>
          <a:bodyPr rtlCol="0">
            <a:normAutofit/>
          </a:bodyPr>
          <a:lstStyle>
            <a:lvl1pPr rtl="0">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4"/>
          <p:cNvSpPr>
            <a:spLocks noGrp="1"/>
          </p:cNvSpPr>
          <p:nvPr>
            <p:ph type="ftr" sz="quarter" idx="11"/>
          </p:nvPr>
        </p:nvSpPr>
        <p:spPr/>
        <p:txBody>
          <a:bodyPr rtlCol="0"/>
          <a:lstStyle/>
          <a:p>
            <a:r>
              <a:rPr lang="es-ES"/>
              <a:t>Acceso a Datos. Tema 10. Java y MongoDB</a:t>
            </a:r>
          </a:p>
        </p:txBody>
      </p:sp>
      <p:sp>
        <p:nvSpPr>
          <p:cNvPr id="5" name="Marcador de posición de fecha 5"/>
          <p:cNvSpPr>
            <a:spLocks noGrp="1"/>
          </p:cNvSpPr>
          <p:nvPr>
            <p:ph type="dt" sz="half" idx="10"/>
          </p:nvPr>
        </p:nvSpPr>
        <p:spPr/>
        <p:txBody>
          <a:bodyPr rtlCol="0"/>
          <a:lstStyle/>
          <a:p>
            <a:fld id="{2F38F7EA-DF9E-42C3-A161-641058480FAC}" type="datetime1">
              <a:rPr lang="es-ES" smtClean="0"/>
              <a:t>19/12/2020</a:t>
            </a:fld>
            <a:endParaRPr lang="es-ES"/>
          </a:p>
        </p:txBody>
      </p:sp>
      <p:sp>
        <p:nvSpPr>
          <p:cNvPr id="7" name="Marcador de posición de número de diapositiva 6"/>
          <p:cNvSpPr>
            <a:spLocks noGrp="1"/>
          </p:cNvSpPr>
          <p:nvPr>
            <p:ph type="sldNum" sz="quarter" idx="12"/>
          </p:nvPr>
        </p:nvSpPr>
        <p:spPr/>
        <p:txBody>
          <a:bodyPr rtlCol="0"/>
          <a:lstStyle/>
          <a:p>
            <a:fld id="{E4253A2E-9865-4013-9D0B-AE4969F4ED8F}" type="slidenum">
              <a:rPr lang="es-ES" smtClean="0"/>
              <a:t>‹Nº›</a:t>
            </a:fld>
            <a:endParaRPr lang="es-ES"/>
          </a:p>
        </p:txBody>
      </p:sp>
    </p:spTree>
    <p:extLst>
      <p:ext uri="{BB962C8B-B14F-4D97-AF65-F5344CB8AC3E}">
        <p14:creationId xmlns:p14="http://schemas.microsoft.com/office/powerpoint/2010/main" val="310344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341120" y="467360"/>
            <a:ext cx="9509760" cy="603794"/>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341120" y="1293224"/>
            <a:ext cx="9509760" cy="4736356"/>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7" name="Rectángulo 3"/>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rtl="0" fontAlgn="auto">
              <a:lnSpc>
                <a:spcPct val="100000"/>
              </a:lnSpc>
              <a:spcBef>
                <a:spcPts val="0"/>
              </a:spcBef>
              <a:spcAft>
                <a:spcPts val="0"/>
              </a:spcAft>
              <a:buClrTx/>
              <a:buSzTx/>
              <a:buFontTx/>
              <a:buNone/>
              <a:tabLst/>
            </a:pPr>
            <a:endParaRPr kumimoji="0" lang="es-ES" b="0" i="0" u="none" strike="noStrike" kern="0" cap="none" spc="0" normalizeH="0" baseline="0" noProof="0" dirty="0">
              <a:ln>
                <a:noFill/>
              </a:ln>
              <a:solidFill>
                <a:prstClr val="white"/>
              </a:solidFill>
              <a:effectLst/>
              <a:uLnTx/>
              <a:uFillTx/>
              <a:latin typeface="Euphemia"/>
            </a:endParaRPr>
          </a:p>
        </p:txBody>
      </p:sp>
      <p:sp>
        <p:nvSpPr>
          <p:cNvPr id="5" name="Marcador de posición de pie de página 4"/>
          <p:cNvSpPr>
            <a:spLocks noGrp="1"/>
          </p:cNvSpPr>
          <p:nvPr>
            <p:ph type="ftr" sz="quarter" idx="3"/>
          </p:nvPr>
        </p:nvSpPr>
        <p:spPr>
          <a:xfrm>
            <a:off x="1341120" y="6614494"/>
            <a:ext cx="7159752" cy="237744"/>
          </a:xfrm>
          <a:prstGeom prst="rect">
            <a:avLst/>
          </a:prstGeom>
        </p:spPr>
        <p:txBody>
          <a:bodyPr vert="horz" lIns="91440" tIns="45720" rIns="91440" bIns="45720" rtlCol="0" anchor="ctr"/>
          <a:lstStyle>
            <a:lvl1pPr algn="l">
              <a:defRPr sz="1600" b="1" cap="none" baseline="0">
                <a:solidFill>
                  <a:schemeClr val="bg2"/>
                </a:solidFill>
                <a:latin typeface="Arial" panose="020B0604020202020204" pitchFamily="34" charset="0"/>
                <a:cs typeface="Arial" panose="020B0604020202020204" pitchFamily="34" charset="0"/>
              </a:defRPr>
            </a:lvl1pPr>
          </a:lstStyle>
          <a:p>
            <a:r>
              <a:rPr lang="es-ES"/>
              <a:t>Acceso a Datos. Tema 10. Java y MongoDB</a:t>
            </a:r>
            <a:endParaRPr lang="es-ES" dirty="0"/>
          </a:p>
        </p:txBody>
      </p:sp>
      <p:sp>
        <p:nvSpPr>
          <p:cNvPr id="8" name="Rectángulo 5"/>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ES" noProof="0" dirty="0"/>
          </a:p>
        </p:txBody>
      </p:sp>
      <p:sp>
        <p:nvSpPr>
          <p:cNvPr id="4" name="Marcador de posición de fecha 6"/>
          <p:cNvSpPr>
            <a:spLocks noGrp="1"/>
          </p:cNvSpPr>
          <p:nvPr>
            <p:ph type="dt" sz="half" idx="2"/>
          </p:nvPr>
        </p:nvSpPr>
        <p:spPr>
          <a:xfrm>
            <a:off x="8660673" y="6614494"/>
            <a:ext cx="1379972" cy="243506"/>
          </a:xfrm>
          <a:prstGeom prst="rect">
            <a:avLst/>
          </a:prstGeom>
        </p:spPr>
        <p:txBody>
          <a:bodyPr vert="horz" lIns="91440" tIns="45720" rIns="91440" bIns="45720" rtlCol="0" anchor="ctr"/>
          <a:lstStyle>
            <a:lvl1pPr algn="r">
              <a:defRPr sz="1600" b="1">
                <a:solidFill>
                  <a:schemeClr val="bg2"/>
                </a:solidFill>
                <a:latin typeface="Arial" panose="020B0604020202020204" pitchFamily="34" charset="0"/>
                <a:cs typeface="Arial" panose="020B0604020202020204" pitchFamily="34" charset="0"/>
              </a:defRPr>
            </a:lvl1pPr>
          </a:lstStyle>
          <a:p>
            <a:fld id="{267FD380-F30D-4234-830D-A0A0CB1DDE38}" type="datetime1">
              <a:rPr lang="es-ES" smtClean="0"/>
              <a:t>19/12/2020</a:t>
            </a:fld>
            <a:endParaRPr lang="es-ES" dirty="0"/>
          </a:p>
        </p:txBody>
      </p:sp>
      <p:sp>
        <p:nvSpPr>
          <p:cNvPr id="6" name="Marcador de posición de número de diapositiva 7"/>
          <p:cNvSpPr>
            <a:spLocks noGrp="1"/>
          </p:cNvSpPr>
          <p:nvPr>
            <p:ph type="sldNum" sz="quarter" idx="4"/>
          </p:nvPr>
        </p:nvSpPr>
        <p:spPr>
          <a:xfrm>
            <a:off x="10210799" y="6614494"/>
            <a:ext cx="960120" cy="243506"/>
          </a:xfrm>
          <a:prstGeom prst="rect">
            <a:avLst/>
          </a:prstGeom>
        </p:spPr>
        <p:txBody>
          <a:bodyPr vert="horz" lIns="91440" tIns="45720" rIns="91440" bIns="45720" rtlCol="0" anchor="ctr"/>
          <a:lstStyle>
            <a:lvl1pPr algn="r">
              <a:defRPr sz="1600" b="1">
                <a:solidFill>
                  <a:schemeClr val="bg2"/>
                </a:solidFill>
                <a:latin typeface="Arial" panose="020B0604020202020204" pitchFamily="34" charset="0"/>
                <a:cs typeface="Arial" panose="020B0604020202020204" pitchFamily="34" charset="0"/>
              </a:defRPr>
            </a:lvl1pPr>
          </a:lstStyle>
          <a:p>
            <a:fld id="{E4253A2E-9865-4013-9D0B-AE4969F4ED8F}" type="slidenum">
              <a:rPr lang="es-ES" smtClean="0"/>
              <a:pPr/>
              <a:t>‹Nº›</a:t>
            </a:fld>
            <a:endParaRPr lang="es-ES" dirty="0"/>
          </a:p>
        </p:txBody>
      </p:sp>
    </p:spTree>
    <p:extLst>
      <p:ext uri="{BB962C8B-B14F-4D97-AF65-F5344CB8AC3E}">
        <p14:creationId xmlns:p14="http://schemas.microsoft.com/office/powerpoint/2010/main" val="3005040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Arial" panose="020B0604020202020204" pitchFamily="34" charset="0"/>
          <a:ea typeface="+mj-ea"/>
          <a:cs typeface="Arial" panose="020B0604020202020204" pitchFamily="34" charset="0"/>
        </a:defRPr>
      </a:lvl1pPr>
    </p:titleStyle>
    <p:bodyStyle>
      <a:lvl1pPr marL="274320" indent="-228600" algn="just" defTabSz="914400" rtl="0" eaLnBrk="1" latinLnBrk="0" hangingPunct="1">
        <a:lnSpc>
          <a:spcPct val="90000"/>
        </a:lnSpc>
        <a:spcBef>
          <a:spcPts val="1800"/>
        </a:spcBef>
        <a:buClr>
          <a:schemeClr val="tx2"/>
        </a:buClr>
        <a:buSzPct val="100000"/>
        <a:buFont typeface="Arial"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594360" indent="-228600" algn="l" defTabSz="914400" rtl="0" eaLnBrk="1" latinLnBrk="0" hangingPunct="1">
        <a:lnSpc>
          <a:spcPct val="90000"/>
        </a:lnSpc>
        <a:spcBef>
          <a:spcPts val="1000"/>
        </a:spcBef>
        <a:buClr>
          <a:schemeClr val="tx2"/>
        </a:buClr>
        <a:buSzPct val="100000"/>
        <a:buFont typeface="Arial"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lnSpc>
          <a:spcPct val="90000"/>
        </a:lnSpc>
        <a:spcBef>
          <a:spcPts val="800"/>
        </a:spcBef>
        <a:buClr>
          <a:schemeClr val="tx2"/>
        </a:buClr>
        <a:buSzPct val="100000"/>
        <a:buFont typeface="Arial"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234440" indent="-228600" algn="l" defTabSz="914400" rtl="0" eaLnBrk="1" latinLnBrk="0" hangingPunct="1">
        <a:lnSpc>
          <a:spcPct val="90000"/>
        </a:lnSpc>
        <a:spcBef>
          <a:spcPts val="800"/>
        </a:spcBef>
        <a:buClr>
          <a:schemeClr val="tx2"/>
        </a:buClr>
        <a:buSzPct val="100000"/>
        <a:buFont typeface="Arial"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1554480" indent="-228600" algn="l" defTabSz="914400" rtl="0" eaLnBrk="1" latinLnBrk="0" hangingPunct="1">
        <a:lnSpc>
          <a:spcPct val="90000"/>
        </a:lnSpc>
        <a:spcBef>
          <a:spcPts val="800"/>
        </a:spcBef>
        <a:buClr>
          <a:schemeClr val="tx2"/>
        </a:buClr>
        <a:buSzPct val="100000"/>
        <a:buFont typeface="Arial"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1874520" indent="-228600" algn="l" defTabSz="914400" rtl="0" eaLnBrk="1" latinLnBrk="0" hangingPunct="1">
        <a:lnSpc>
          <a:spcPct val="90000"/>
        </a:lnSpc>
        <a:spcBef>
          <a:spcPts val="800"/>
        </a:spcBef>
        <a:buSzPct val="100000"/>
        <a:buFont typeface="Arial" pitchFamily="34" charset="0"/>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api.mongodb.org/java/3.0/com/mongodb/client/MongoCollection.html#insertMany-java.util.List-" TargetMode="External"/><Relationship Id="rId2" Type="http://schemas.openxmlformats.org/officeDocument/2006/relationships/hyperlink" Target="http://api.mongodb.org/java/3.0/com/mongodb/client/MongoCollection.html#insertOne-TDocument-" TargetMode="External"/><Relationship Id="rId1" Type="http://schemas.openxmlformats.org/officeDocument/2006/relationships/slideLayout" Target="../slideLayouts/slideLayout2.xml"/><Relationship Id="rId5" Type="http://schemas.openxmlformats.org/officeDocument/2006/relationships/hyperlink" Target="http://api.mongodb.org/java/3.0/org/bson/Document.htm" TargetMode="External"/><Relationship Id="rId4" Type="http://schemas.openxmlformats.org/officeDocument/2006/relationships/hyperlink" Target="https://www.mongodb.or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ongodb.com/e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mongodb.org/"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vnrepository.com/artifact/org.mongodb/mongo-java-driver"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8CB28-DF1C-45E4-B3D2-7E490BE6BA9E}"/>
              </a:ext>
            </a:extLst>
          </p:cNvPr>
          <p:cNvSpPr>
            <a:spLocks noGrp="1"/>
          </p:cNvSpPr>
          <p:nvPr>
            <p:ph type="ctrTitle"/>
          </p:nvPr>
        </p:nvSpPr>
        <p:spPr/>
        <p:txBody>
          <a:bodyPr/>
          <a:lstStyle/>
          <a:p>
            <a:r>
              <a:rPr lang="es-ES" dirty="0"/>
              <a:t>Acceso a Datos – Tema 10. Java y MongoDB</a:t>
            </a:r>
          </a:p>
        </p:txBody>
      </p:sp>
      <p:sp>
        <p:nvSpPr>
          <p:cNvPr id="3" name="Subtítulo 2">
            <a:extLst>
              <a:ext uri="{FF2B5EF4-FFF2-40B4-BE49-F238E27FC236}">
                <a16:creationId xmlns:a16="http://schemas.microsoft.com/office/drawing/2014/main" id="{D1C49664-6D3D-4C9F-B6B0-69B6556B3CC3}"/>
              </a:ext>
            </a:extLst>
          </p:cNvPr>
          <p:cNvSpPr>
            <a:spLocks noGrp="1"/>
          </p:cNvSpPr>
          <p:nvPr>
            <p:ph type="subTitle" idx="1"/>
          </p:nvPr>
        </p:nvSpPr>
        <p:spPr/>
        <p:txBody>
          <a:bodyPr/>
          <a:lstStyle/>
          <a:p>
            <a:r>
              <a:rPr lang="es-ES" dirty="0"/>
              <a:t>Mario Marugán Cancio</a:t>
            </a:r>
          </a:p>
        </p:txBody>
      </p:sp>
      <p:pic>
        <p:nvPicPr>
          <p:cNvPr id="1026" name="Picture 2" descr="Resultado de imagen de java y mongodb">
            <a:extLst>
              <a:ext uri="{FF2B5EF4-FFF2-40B4-BE49-F238E27FC236}">
                <a16:creationId xmlns:a16="http://schemas.microsoft.com/office/drawing/2014/main" id="{A3274DAB-1493-4AE2-8DB7-884B1F8522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241" y="334736"/>
            <a:ext cx="8931728" cy="4465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142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8B60D-0489-4029-943F-4D09ABE4FC7B}"/>
              </a:ext>
            </a:extLst>
          </p:cNvPr>
          <p:cNvSpPr>
            <a:spLocks noGrp="1"/>
          </p:cNvSpPr>
          <p:nvPr>
            <p:ph type="title"/>
          </p:nvPr>
        </p:nvSpPr>
        <p:spPr/>
        <p:txBody>
          <a:bodyPr/>
          <a:lstStyle/>
          <a:p>
            <a:r>
              <a:rPr lang="es-ES" dirty="0"/>
              <a:t>Contenido</a:t>
            </a:r>
          </a:p>
        </p:txBody>
      </p:sp>
      <p:sp>
        <p:nvSpPr>
          <p:cNvPr id="3" name="Marcador de contenido 2">
            <a:extLst>
              <a:ext uri="{FF2B5EF4-FFF2-40B4-BE49-F238E27FC236}">
                <a16:creationId xmlns:a16="http://schemas.microsoft.com/office/drawing/2014/main" id="{C0628507-A77A-4E81-BC6B-3412414ED667}"/>
              </a:ext>
            </a:extLst>
          </p:cNvPr>
          <p:cNvSpPr>
            <a:spLocks noGrp="1"/>
          </p:cNvSpPr>
          <p:nvPr>
            <p:ph idx="1"/>
          </p:nvPr>
        </p:nvSpPr>
        <p:spPr/>
        <p:txBody>
          <a:bodyPr>
            <a:normAutofit/>
          </a:bodyPr>
          <a:lstStyle/>
          <a:p>
            <a:r>
              <a:rPr lang="es-ES" dirty="0">
                <a:solidFill>
                  <a:schemeClr val="bg2"/>
                </a:solidFill>
              </a:rPr>
              <a:t>Bibliografía</a:t>
            </a:r>
          </a:p>
          <a:p>
            <a:pPr marL="560070" indent="-514350">
              <a:buFont typeface="+mj-lt"/>
              <a:buAutoNum type="arabicPeriod"/>
            </a:pPr>
            <a:r>
              <a:rPr lang="es-ES" dirty="0">
                <a:solidFill>
                  <a:schemeClr val="bg2"/>
                </a:solidFill>
              </a:rPr>
              <a:t>Introducción</a:t>
            </a:r>
          </a:p>
          <a:p>
            <a:pPr marL="560070" indent="-514350">
              <a:buFont typeface="+mj-lt"/>
              <a:buAutoNum type="arabicPeriod"/>
            </a:pPr>
            <a:r>
              <a:rPr lang="es-ES" dirty="0" smtClean="0"/>
              <a:t>Operaciones </a:t>
            </a:r>
            <a:r>
              <a:rPr lang="es-ES" dirty="0" smtClean="0"/>
              <a:t>CRUD</a:t>
            </a:r>
          </a:p>
          <a:p>
            <a:pPr marL="560070" indent="-514350">
              <a:buFont typeface="+mj-lt"/>
              <a:buAutoNum type="arabicPeriod"/>
            </a:pPr>
            <a:r>
              <a:rPr lang="es-ES" dirty="0" err="1" smtClean="0">
                <a:solidFill>
                  <a:schemeClr val="bg2"/>
                </a:solidFill>
              </a:rPr>
              <a:t>MongoDB</a:t>
            </a:r>
            <a:r>
              <a:rPr lang="es-ES" dirty="0" smtClean="0">
                <a:solidFill>
                  <a:schemeClr val="bg2"/>
                </a:solidFill>
              </a:rPr>
              <a:t> </a:t>
            </a:r>
            <a:r>
              <a:rPr lang="es-ES" dirty="0" err="1" smtClean="0">
                <a:solidFill>
                  <a:schemeClr val="bg2"/>
                </a:solidFill>
              </a:rPr>
              <a:t>Insert</a:t>
            </a:r>
            <a:endParaRPr lang="es-ES" dirty="0">
              <a:solidFill>
                <a:schemeClr val="bg2"/>
              </a:solidFill>
            </a:endParaRPr>
          </a:p>
          <a:p>
            <a:pPr marL="560070" indent="-514350">
              <a:buFont typeface="+mj-lt"/>
              <a:buAutoNum type="arabicPeriod"/>
            </a:pPr>
            <a:r>
              <a:rPr lang="es-ES" dirty="0">
                <a:solidFill>
                  <a:schemeClr val="bg2"/>
                </a:solidFill>
              </a:rPr>
              <a:t>Consultas y filtros</a:t>
            </a:r>
          </a:p>
          <a:p>
            <a:pPr marL="560070" indent="-514350">
              <a:buFont typeface="+mj-lt"/>
              <a:buAutoNum type="arabicPeriod"/>
            </a:pPr>
            <a:endParaRPr lang="es-ES" dirty="0"/>
          </a:p>
        </p:txBody>
      </p:sp>
      <p:sp>
        <p:nvSpPr>
          <p:cNvPr id="4" name="Marcador de pie de página 3">
            <a:extLst>
              <a:ext uri="{FF2B5EF4-FFF2-40B4-BE49-F238E27FC236}">
                <a16:creationId xmlns:a16="http://schemas.microsoft.com/office/drawing/2014/main" id="{565A5865-12CE-4100-9611-497BE213BE7E}"/>
              </a:ext>
            </a:extLst>
          </p:cNvPr>
          <p:cNvSpPr>
            <a:spLocks noGrp="1"/>
          </p:cNvSpPr>
          <p:nvPr>
            <p:ph type="ftr" sz="quarter" idx="11"/>
          </p:nvPr>
        </p:nvSpPr>
        <p:spPr/>
        <p:txBody>
          <a:bodyPr/>
          <a:lstStyle/>
          <a:p>
            <a:r>
              <a:rPr lang="es-ES"/>
              <a:t>Acceso a Datos. Tema 10. Java y MongoDB</a:t>
            </a:r>
          </a:p>
        </p:txBody>
      </p:sp>
      <p:sp>
        <p:nvSpPr>
          <p:cNvPr id="5" name="Marcador de número de diapositiva 4">
            <a:extLst>
              <a:ext uri="{FF2B5EF4-FFF2-40B4-BE49-F238E27FC236}">
                <a16:creationId xmlns:a16="http://schemas.microsoft.com/office/drawing/2014/main" id="{42D5BC8F-EB4E-4BBD-BEB7-76E406608FA4}"/>
              </a:ext>
            </a:extLst>
          </p:cNvPr>
          <p:cNvSpPr>
            <a:spLocks noGrp="1"/>
          </p:cNvSpPr>
          <p:nvPr>
            <p:ph type="sldNum" sz="quarter" idx="12"/>
          </p:nvPr>
        </p:nvSpPr>
        <p:spPr/>
        <p:txBody>
          <a:bodyPr/>
          <a:lstStyle/>
          <a:p>
            <a:fld id="{E4253A2E-9865-4013-9D0B-AE4969F4ED8F}" type="slidenum">
              <a:rPr lang="es-ES" smtClean="0"/>
              <a:t>10</a:t>
            </a:fld>
            <a:endParaRPr lang="es-ES"/>
          </a:p>
        </p:txBody>
      </p:sp>
      <p:sp>
        <p:nvSpPr>
          <p:cNvPr id="6" name="Marcador de fecha 5">
            <a:extLst>
              <a:ext uri="{FF2B5EF4-FFF2-40B4-BE49-F238E27FC236}">
                <a16:creationId xmlns:a16="http://schemas.microsoft.com/office/drawing/2014/main" id="{24981223-59EC-4329-A52A-63E495372A0D}"/>
              </a:ext>
            </a:extLst>
          </p:cNvPr>
          <p:cNvSpPr>
            <a:spLocks noGrp="1"/>
          </p:cNvSpPr>
          <p:nvPr>
            <p:ph type="dt" sz="half" idx="10"/>
          </p:nvPr>
        </p:nvSpPr>
        <p:spPr/>
        <p:txBody>
          <a:bodyPr/>
          <a:lstStyle/>
          <a:p>
            <a:fld id="{14AC2916-E46A-47BE-A95C-A57A9A955A90}" type="datetime1">
              <a:rPr lang="es-ES" smtClean="0"/>
              <a:t>19/12/2020</a:t>
            </a:fld>
            <a:endParaRPr lang="es-ES"/>
          </a:p>
        </p:txBody>
      </p:sp>
    </p:spTree>
    <p:extLst>
      <p:ext uri="{BB962C8B-B14F-4D97-AF65-F5344CB8AC3E}">
        <p14:creationId xmlns:p14="http://schemas.microsoft.com/office/powerpoint/2010/main" val="15969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Operaciones CRUD</a:t>
            </a:r>
            <a:endParaRPr lang="es-ES" dirty="0"/>
          </a:p>
        </p:txBody>
      </p:sp>
      <p:sp>
        <p:nvSpPr>
          <p:cNvPr id="4" name="Marcador de pie de página 3"/>
          <p:cNvSpPr>
            <a:spLocks noGrp="1"/>
          </p:cNvSpPr>
          <p:nvPr>
            <p:ph type="ftr" sz="quarter" idx="11"/>
          </p:nvPr>
        </p:nvSpPr>
        <p:spPr/>
        <p:txBody>
          <a:bodyPr/>
          <a:lstStyle/>
          <a:p>
            <a:r>
              <a:rPr lang="es-ES" smtClean="0"/>
              <a:t>Acceso a Datos. Tema 10. Java y MongoDB</a:t>
            </a:r>
            <a:endParaRPr lang="es-ES"/>
          </a:p>
        </p:txBody>
      </p:sp>
      <p:sp>
        <p:nvSpPr>
          <p:cNvPr id="5" name="Marcador de fecha 4"/>
          <p:cNvSpPr>
            <a:spLocks noGrp="1"/>
          </p:cNvSpPr>
          <p:nvPr>
            <p:ph type="dt" sz="half" idx="10"/>
          </p:nvPr>
        </p:nvSpPr>
        <p:spPr/>
        <p:txBody>
          <a:bodyPr/>
          <a:lstStyle/>
          <a:p>
            <a:fld id="{12CC1AB2-0342-43A3-839F-0C87B8F3C49F}" type="datetime1">
              <a:rPr lang="es-ES" smtClean="0"/>
              <a:t>19/12/2020</a:t>
            </a:fld>
            <a:endParaRPr lang="es-ES"/>
          </a:p>
        </p:txBody>
      </p:sp>
      <p:sp>
        <p:nvSpPr>
          <p:cNvPr id="6" name="Marcador de número de diapositiva 5"/>
          <p:cNvSpPr>
            <a:spLocks noGrp="1"/>
          </p:cNvSpPr>
          <p:nvPr>
            <p:ph type="sldNum" sz="quarter" idx="12"/>
          </p:nvPr>
        </p:nvSpPr>
        <p:spPr/>
        <p:txBody>
          <a:bodyPr/>
          <a:lstStyle/>
          <a:p>
            <a:fld id="{E4253A2E-9865-4013-9D0B-AE4969F4ED8F}" type="slidenum">
              <a:rPr lang="es-ES" smtClean="0"/>
              <a:t>11</a:t>
            </a:fld>
            <a:endParaRPr lang="es-ES"/>
          </a:p>
        </p:txBody>
      </p:sp>
      <p:sp>
        <p:nvSpPr>
          <p:cNvPr id="7" name="Rectángulo 6"/>
          <p:cNvSpPr/>
          <p:nvPr/>
        </p:nvSpPr>
        <p:spPr>
          <a:xfrm>
            <a:off x="1410788" y="1031966"/>
            <a:ext cx="9527178" cy="5355312"/>
          </a:xfrm>
          <a:prstGeom prst="rect">
            <a:avLst/>
          </a:prstGeom>
        </p:spPr>
        <p:txBody>
          <a:bodyPr wrap="square">
            <a:spAutoFit/>
          </a:bodyPr>
          <a:lstStyle/>
          <a:p>
            <a:r>
              <a:rPr lang="es-ES" b="1" dirty="0" err="1">
                <a:solidFill>
                  <a:srgbClr val="7F0055"/>
                </a:solidFill>
                <a:latin typeface="Consolas" panose="020B0609020204030204" pitchFamily="49" charset="0"/>
              </a:rPr>
              <a:t>package</a:t>
            </a:r>
            <a:r>
              <a:rPr lang="es-ES" b="1" dirty="0">
                <a:solidFill>
                  <a:srgbClr val="000000"/>
                </a:solidFill>
                <a:latin typeface="Consolas" panose="020B0609020204030204" pitchFamily="49" charset="0"/>
              </a:rPr>
              <a:t> Dominio;</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import</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java.util.List</a:t>
            </a:r>
            <a:r>
              <a:rPr lang="es-ES" b="1" dirty="0">
                <a:solidFill>
                  <a:srgbClr val="000000"/>
                </a:solidFill>
                <a:latin typeface="Consolas" panose="020B0609020204030204" pitchFamily="49" charset="0"/>
              </a:rPr>
              <a:t>;</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import</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Persistencia.UsuarioDaoImpl</a:t>
            </a:r>
            <a:r>
              <a:rPr lang="es-ES" b="1" dirty="0">
                <a:solidFill>
                  <a:srgbClr val="000000"/>
                </a:solidFill>
                <a:latin typeface="Consolas" panose="020B0609020204030204" pitchFamily="49" charset="0"/>
              </a:rPr>
              <a:t>;</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class</a:t>
            </a:r>
            <a:r>
              <a:rPr lang="es-ES" b="1" dirty="0">
                <a:solidFill>
                  <a:srgbClr val="000000"/>
                </a:solidFill>
                <a:latin typeface="Consolas" panose="020B0609020204030204" pitchFamily="49" charset="0"/>
              </a:rPr>
              <a:t> Usuario {</a:t>
            </a:r>
          </a:p>
          <a:p>
            <a:r>
              <a:rPr lang="es-ES" b="1" dirty="0" err="1">
                <a:solidFill>
                  <a:srgbClr val="7F0055"/>
                </a:solidFill>
                <a:latin typeface="Consolas" panose="020B0609020204030204" pitchFamily="49" charset="0"/>
              </a:rPr>
              <a:t>private</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String</a:t>
            </a:r>
            <a:r>
              <a:rPr lang="es-ES" b="1" dirty="0">
                <a:solidFill>
                  <a:srgbClr val="000000"/>
                </a:solidFill>
                <a:latin typeface="Consolas" panose="020B0609020204030204" pitchFamily="49" charset="0"/>
              </a:rPr>
              <a:t> </a:t>
            </a:r>
            <a:r>
              <a:rPr lang="es-ES" b="1" dirty="0">
                <a:solidFill>
                  <a:srgbClr val="0000C0"/>
                </a:solidFill>
                <a:latin typeface="Consolas" panose="020B0609020204030204" pitchFamily="49" charset="0"/>
              </a:rPr>
              <a:t>_id</a:t>
            </a:r>
            <a:r>
              <a:rPr lang="es-ES" b="1"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private</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String</a:t>
            </a:r>
            <a:r>
              <a:rPr lang="es-ES" b="1" dirty="0">
                <a:solidFill>
                  <a:srgbClr val="000000"/>
                </a:solidFill>
                <a:latin typeface="Consolas" panose="020B0609020204030204" pitchFamily="49" charset="0"/>
              </a:rPr>
              <a:t> </a:t>
            </a:r>
            <a:r>
              <a:rPr lang="es-ES" b="1" dirty="0">
                <a:solidFill>
                  <a:srgbClr val="0000C0"/>
                </a:solidFill>
                <a:latin typeface="Consolas" panose="020B0609020204030204" pitchFamily="49" charset="0"/>
              </a:rPr>
              <a:t>nombre</a:t>
            </a:r>
            <a:r>
              <a:rPr lang="es-ES" b="1"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private</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String</a:t>
            </a:r>
            <a:r>
              <a:rPr lang="es-ES" b="1" dirty="0">
                <a:solidFill>
                  <a:srgbClr val="000000"/>
                </a:solidFill>
                <a:latin typeface="Consolas" panose="020B0609020204030204" pitchFamily="49" charset="0"/>
              </a:rPr>
              <a:t> </a:t>
            </a:r>
            <a:r>
              <a:rPr lang="es-ES" b="1" dirty="0" err="1">
                <a:solidFill>
                  <a:srgbClr val="0000C0"/>
                </a:solidFill>
                <a:latin typeface="Consolas" panose="020B0609020204030204" pitchFamily="49" charset="0"/>
              </a:rPr>
              <a:t>pais</a:t>
            </a:r>
            <a:r>
              <a:rPr lang="es-ES" b="1"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private</a:t>
            </a:r>
            <a:r>
              <a:rPr lang="es-ES" b="1"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int</a:t>
            </a:r>
            <a:r>
              <a:rPr lang="es-ES" b="1" dirty="0">
                <a:solidFill>
                  <a:srgbClr val="000000"/>
                </a:solidFill>
                <a:latin typeface="Consolas" panose="020B0609020204030204" pitchFamily="49" charset="0"/>
              </a:rPr>
              <a:t> </a:t>
            </a:r>
            <a:r>
              <a:rPr lang="es-ES" b="1" dirty="0">
                <a:solidFill>
                  <a:srgbClr val="0000C0"/>
                </a:solidFill>
                <a:latin typeface="Consolas" panose="020B0609020204030204" pitchFamily="49" charset="0"/>
              </a:rPr>
              <a:t>edad</a:t>
            </a:r>
            <a:r>
              <a:rPr lang="es-ES" b="1"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private</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UsuarioDaoImpl</a:t>
            </a:r>
            <a:r>
              <a:rPr lang="es-ES" b="1" dirty="0">
                <a:solidFill>
                  <a:srgbClr val="000000"/>
                </a:solidFill>
                <a:latin typeface="Consolas" panose="020B0609020204030204" pitchFamily="49" charset="0"/>
              </a:rPr>
              <a:t> </a:t>
            </a:r>
            <a:r>
              <a:rPr lang="es-ES" b="1" dirty="0" err="1">
                <a:solidFill>
                  <a:srgbClr val="0000C0"/>
                </a:solidFill>
                <a:latin typeface="Consolas" panose="020B0609020204030204" pitchFamily="49" charset="0"/>
              </a:rPr>
              <a:t>usuarioDao</a:t>
            </a:r>
            <a:r>
              <a:rPr lang="es-ES" b="1"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Usuario(</a:t>
            </a:r>
            <a:r>
              <a:rPr lang="es-ES" b="1" dirty="0" err="1">
                <a:solidFill>
                  <a:srgbClr val="000000"/>
                </a:solidFill>
                <a:latin typeface="Consolas" panose="020B0609020204030204" pitchFamily="49" charset="0"/>
              </a:rPr>
              <a:t>String</a:t>
            </a:r>
            <a:r>
              <a:rPr lang="es-ES" b="1" dirty="0">
                <a:solidFill>
                  <a:srgbClr val="000000"/>
                </a:solidFill>
                <a:latin typeface="Consolas" panose="020B0609020204030204" pitchFamily="49" charset="0"/>
              </a:rPr>
              <a:t> </a:t>
            </a:r>
            <a:r>
              <a:rPr lang="es-ES" b="1" dirty="0">
                <a:solidFill>
                  <a:srgbClr val="6A3E3E"/>
                </a:solidFill>
                <a:latin typeface="Consolas" panose="020B0609020204030204" pitchFamily="49" charset="0"/>
              </a:rPr>
              <a:t>_</a:t>
            </a:r>
            <a:r>
              <a:rPr lang="es-ES" b="1" dirty="0" err="1">
                <a:solidFill>
                  <a:srgbClr val="6A3E3E"/>
                </a:solidFill>
                <a:latin typeface="Consolas" panose="020B0609020204030204" pitchFamily="49" charset="0"/>
              </a:rPr>
              <a:t>id</a:t>
            </a:r>
            <a:r>
              <a:rPr lang="es-ES" b="1" dirty="0" err="1">
                <a:solidFill>
                  <a:srgbClr val="000000"/>
                </a:solidFill>
                <a:latin typeface="Consolas" panose="020B0609020204030204" pitchFamily="49" charset="0"/>
              </a:rPr>
              <a:t>,String</a:t>
            </a:r>
            <a:r>
              <a:rPr lang="es-ES" b="1" dirty="0">
                <a:solidFill>
                  <a:srgbClr val="000000"/>
                </a:solidFill>
                <a:latin typeface="Consolas" panose="020B0609020204030204" pitchFamily="49" charset="0"/>
              </a:rPr>
              <a:t> </a:t>
            </a:r>
            <a:r>
              <a:rPr lang="es-ES" b="1" dirty="0">
                <a:solidFill>
                  <a:srgbClr val="6A3E3E"/>
                </a:solidFill>
                <a:latin typeface="Consolas" panose="020B0609020204030204" pitchFamily="49" charset="0"/>
              </a:rPr>
              <a:t>nombre</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String</a:t>
            </a:r>
            <a:r>
              <a:rPr lang="es-ES" b="1" dirty="0">
                <a:solidFill>
                  <a:srgbClr val="000000"/>
                </a:solidFill>
                <a:latin typeface="Consolas" panose="020B0609020204030204" pitchFamily="49" charset="0"/>
              </a:rPr>
              <a:t> </a:t>
            </a:r>
            <a:r>
              <a:rPr lang="es-ES" b="1" dirty="0" err="1">
                <a:solidFill>
                  <a:srgbClr val="6A3E3E"/>
                </a:solidFill>
                <a:latin typeface="Consolas" panose="020B0609020204030204" pitchFamily="49" charset="0"/>
              </a:rPr>
              <a:t>pais</a:t>
            </a:r>
            <a:r>
              <a:rPr lang="es-ES" b="1"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int</a:t>
            </a:r>
            <a:r>
              <a:rPr lang="es-ES" b="1" dirty="0">
                <a:solidFill>
                  <a:srgbClr val="000000"/>
                </a:solidFill>
                <a:latin typeface="Consolas" panose="020B0609020204030204" pitchFamily="49" charset="0"/>
              </a:rPr>
              <a:t> </a:t>
            </a:r>
            <a:r>
              <a:rPr lang="es-ES" b="1" dirty="0">
                <a:solidFill>
                  <a:srgbClr val="6A3E3E"/>
                </a:solidFill>
                <a:latin typeface="Consolas" panose="020B0609020204030204" pitchFamily="49" charset="0"/>
              </a:rPr>
              <a:t>edad</a:t>
            </a:r>
            <a:r>
              <a:rPr lang="es-ES" b="1" dirty="0">
                <a:solidFill>
                  <a:srgbClr val="000000"/>
                </a:solidFill>
                <a:latin typeface="Consolas" panose="020B0609020204030204" pitchFamily="49" charset="0"/>
              </a:rPr>
              <a:t>) {</a:t>
            </a:r>
          </a:p>
          <a:p>
            <a:r>
              <a:rPr lang="es-ES" b="1" dirty="0" err="1">
                <a:solidFill>
                  <a:srgbClr val="7F0055"/>
                </a:solidFill>
                <a:latin typeface="Consolas" panose="020B0609020204030204" pitchFamily="49" charset="0"/>
              </a:rPr>
              <a:t>this</a:t>
            </a:r>
            <a:r>
              <a:rPr lang="es-ES" b="1" dirty="0">
                <a:solidFill>
                  <a:srgbClr val="000000"/>
                </a:solidFill>
                <a:latin typeface="Consolas" panose="020B0609020204030204" pitchFamily="49" charset="0"/>
              </a:rPr>
              <a:t>.</a:t>
            </a:r>
            <a:r>
              <a:rPr lang="es-ES" b="1" dirty="0">
                <a:solidFill>
                  <a:srgbClr val="0000C0"/>
                </a:solidFill>
                <a:latin typeface="Consolas" panose="020B0609020204030204" pitchFamily="49" charset="0"/>
              </a:rPr>
              <a:t>_id</a:t>
            </a:r>
            <a:r>
              <a:rPr lang="es-ES" b="1" dirty="0">
                <a:solidFill>
                  <a:srgbClr val="000000"/>
                </a:solidFill>
                <a:latin typeface="Consolas" panose="020B0609020204030204" pitchFamily="49" charset="0"/>
              </a:rPr>
              <a:t>=</a:t>
            </a:r>
            <a:r>
              <a:rPr lang="es-ES" b="1" dirty="0">
                <a:solidFill>
                  <a:srgbClr val="6A3E3E"/>
                </a:solidFill>
                <a:latin typeface="Consolas" panose="020B0609020204030204" pitchFamily="49" charset="0"/>
              </a:rPr>
              <a:t>_id</a:t>
            </a:r>
            <a:r>
              <a:rPr lang="es-ES" b="1"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this</a:t>
            </a:r>
            <a:r>
              <a:rPr lang="es-ES" b="1" dirty="0" err="1">
                <a:solidFill>
                  <a:srgbClr val="000000"/>
                </a:solidFill>
                <a:latin typeface="Consolas" panose="020B0609020204030204" pitchFamily="49" charset="0"/>
              </a:rPr>
              <a:t>.</a:t>
            </a:r>
            <a:r>
              <a:rPr lang="es-ES" b="1" dirty="0" err="1">
                <a:solidFill>
                  <a:srgbClr val="0000C0"/>
                </a:solidFill>
                <a:latin typeface="Consolas" panose="020B0609020204030204" pitchFamily="49" charset="0"/>
              </a:rPr>
              <a:t>nombre</a:t>
            </a:r>
            <a:r>
              <a:rPr lang="es-ES" b="1" dirty="0">
                <a:solidFill>
                  <a:srgbClr val="000000"/>
                </a:solidFill>
                <a:latin typeface="Consolas" panose="020B0609020204030204" pitchFamily="49" charset="0"/>
              </a:rPr>
              <a:t> = </a:t>
            </a:r>
            <a:r>
              <a:rPr lang="es-ES" b="1" dirty="0">
                <a:solidFill>
                  <a:srgbClr val="6A3E3E"/>
                </a:solidFill>
                <a:latin typeface="Consolas" panose="020B0609020204030204" pitchFamily="49" charset="0"/>
              </a:rPr>
              <a:t>nombre</a:t>
            </a:r>
            <a:r>
              <a:rPr lang="es-ES" b="1"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this</a:t>
            </a:r>
            <a:r>
              <a:rPr lang="es-ES" b="1" dirty="0" err="1">
                <a:solidFill>
                  <a:srgbClr val="000000"/>
                </a:solidFill>
                <a:latin typeface="Consolas" panose="020B0609020204030204" pitchFamily="49" charset="0"/>
              </a:rPr>
              <a:t>.</a:t>
            </a:r>
            <a:r>
              <a:rPr lang="es-ES" b="1" dirty="0" err="1">
                <a:solidFill>
                  <a:srgbClr val="0000C0"/>
                </a:solidFill>
                <a:latin typeface="Consolas" panose="020B0609020204030204" pitchFamily="49" charset="0"/>
              </a:rPr>
              <a:t>pais</a:t>
            </a:r>
            <a:r>
              <a:rPr lang="es-ES" b="1" dirty="0">
                <a:solidFill>
                  <a:srgbClr val="000000"/>
                </a:solidFill>
                <a:latin typeface="Consolas" panose="020B0609020204030204" pitchFamily="49" charset="0"/>
              </a:rPr>
              <a:t> = </a:t>
            </a:r>
            <a:r>
              <a:rPr lang="es-ES" b="1" dirty="0" err="1">
                <a:solidFill>
                  <a:srgbClr val="6A3E3E"/>
                </a:solidFill>
                <a:latin typeface="Consolas" panose="020B0609020204030204" pitchFamily="49" charset="0"/>
              </a:rPr>
              <a:t>pais</a:t>
            </a:r>
            <a:r>
              <a:rPr lang="es-ES" b="1"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this</a:t>
            </a:r>
            <a:r>
              <a:rPr lang="es-ES" b="1" dirty="0" err="1">
                <a:solidFill>
                  <a:srgbClr val="000000"/>
                </a:solidFill>
                <a:latin typeface="Consolas" panose="020B0609020204030204" pitchFamily="49" charset="0"/>
              </a:rPr>
              <a:t>.</a:t>
            </a:r>
            <a:r>
              <a:rPr lang="es-ES" b="1" dirty="0" err="1">
                <a:solidFill>
                  <a:srgbClr val="0000C0"/>
                </a:solidFill>
                <a:latin typeface="Consolas" panose="020B0609020204030204" pitchFamily="49" charset="0"/>
              </a:rPr>
              <a:t>edad</a:t>
            </a:r>
            <a:r>
              <a:rPr lang="es-ES" b="1" dirty="0">
                <a:solidFill>
                  <a:srgbClr val="000000"/>
                </a:solidFill>
                <a:latin typeface="Consolas" panose="020B0609020204030204" pitchFamily="49" charset="0"/>
              </a:rPr>
              <a:t> = </a:t>
            </a:r>
            <a:r>
              <a:rPr lang="es-ES" b="1" dirty="0">
                <a:solidFill>
                  <a:srgbClr val="6A3E3E"/>
                </a:solidFill>
                <a:latin typeface="Consolas" panose="020B0609020204030204" pitchFamily="49" charset="0"/>
              </a:rPr>
              <a:t>edad</a:t>
            </a:r>
            <a:r>
              <a:rPr lang="es-ES" b="1" dirty="0">
                <a:solidFill>
                  <a:srgbClr val="000000"/>
                </a:solidFill>
                <a:latin typeface="Consolas" panose="020B0609020204030204" pitchFamily="49" charset="0"/>
              </a:rPr>
              <a:t>;</a:t>
            </a:r>
          </a:p>
          <a:p>
            <a:r>
              <a:rPr lang="es-ES" dirty="0" err="1">
                <a:solidFill>
                  <a:srgbClr val="0000C0"/>
                </a:solidFill>
                <a:latin typeface="Consolas" panose="020B0609020204030204" pitchFamily="49" charset="0"/>
              </a:rPr>
              <a:t>usuarioDao</a:t>
            </a:r>
            <a:r>
              <a:rPr lang="es-ES" dirty="0">
                <a:solidFill>
                  <a:srgbClr val="000000"/>
                </a:solidFill>
                <a:latin typeface="Consolas" panose="020B0609020204030204" pitchFamily="49" charset="0"/>
              </a:rPr>
              <a:t> = </a:t>
            </a:r>
            <a:r>
              <a:rPr lang="es-ES" b="1" dirty="0">
                <a:solidFill>
                  <a:srgbClr val="7F0055"/>
                </a:solidFill>
                <a:latin typeface="Consolas" panose="020B0609020204030204" pitchFamily="49" charset="0"/>
              </a:rPr>
              <a:t>new</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UsuarioDaoImpl</a:t>
            </a:r>
            <a:r>
              <a:rPr lang="es-ES" b="1" dirty="0" smtClean="0">
                <a:solidFill>
                  <a:srgbClr val="000000"/>
                </a:solidFill>
                <a:latin typeface="Consolas" panose="020B0609020204030204" pitchFamily="49" charset="0"/>
              </a:rPr>
              <a:t>();</a:t>
            </a:r>
          </a:p>
          <a:p>
            <a:r>
              <a:rPr lang="es-ES" b="1" dirty="0">
                <a:solidFill>
                  <a:srgbClr val="000000"/>
                </a:solidFill>
                <a:latin typeface="Consolas" panose="020B0609020204030204" pitchFamily="49" charset="0"/>
              </a:rPr>
              <a:t>}</a:t>
            </a:r>
          </a:p>
        </p:txBody>
      </p:sp>
      <p:cxnSp>
        <p:nvCxnSpPr>
          <p:cNvPr id="9" name="Conector recto de flecha 8">
            <a:extLst>
              <a:ext uri="{FF2B5EF4-FFF2-40B4-BE49-F238E27FC236}">
                <a16:creationId xmlns:a16="http://schemas.microsoft.com/office/drawing/2014/main" id="{12C416BF-3103-423E-ACA7-B58F5DDF1944}"/>
              </a:ext>
            </a:extLst>
          </p:cNvPr>
          <p:cNvCxnSpPr>
            <a:cxnSpLocks/>
            <a:stCxn id="10" idx="1"/>
          </p:cNvCxnSpPr>
          <p:nvPr/>
        </p:nvCxnSpPr>
        <p:spPr>
          <a:xfrm flipH="1">
            <a:off x="6392092" y="1374858"/>
            <a:ext cx="2217314" cy="135092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10" name="Rectángulo 9">
            <a:extLst>
              <a:ext uri="{FF2B5EF4-FFF2-40B4-BE49-F238E27FC236}">
                <a16:creationId xmlns:a16="http://schemas.microsoft.com/office/drawing/2014/main" id="{82694D24-29DF-47C0-A6C7-DCE6E748C98A}"/>
              </a:ext>
            </a:extLst>
          </p:cNvPr>
          <p:cNvSpPr/>
          <p:nvPr/>
        </p:nvSpPr>
        <p:spPr>
          <a:xfrm>
            <a:off x="8609406" y="735665"/>
            <a:ext cx="2301283" cy="12783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smtClean="0"/>
              <a:t>Clase Usuario del paquete dominio</a:t>
            </a:r>
            <a:endParaRPr lang="es-ES" dirty="0"/>
          </a:p>
        </p:txBody>
      </p:sp>
    </p:spTree>
    <p:extLst>
      <p:ext uri="{BB962C8B-B14F-4D97-AF65-F5344CB8AC3E}">
        <p14:creationId xmlns:p14="http://schemas.microsoft.com/office/powerpoint/2010/main" val="66030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Operaciones CRUD</a:t>
            </a:r>
            <a:endParaRPr lang="es-ES" dirty="0"/>
          </a:p>
        </p:txBody>
      </p:sp>
      <p:sp>
        <p:nvSpPr>
          <p:cNvPr id="4" name="Marcador de pie de página 3"/>
          <p:cNvSpPr>
            <a:spLocks noGrp="1"/>
          </p:cNvSpPr>
          <p:nvPr>
            <p:ph type="ftr" sz="quarter" idx="11"/>
          </p:nvPr>
        </p:nvSpPr>
        <p:spPr/>
        <p:txBody>
          <a:bodyPr/>
          <a:lstStyle/>
          <a:p>
            <a:r>
              <a:rPr lang="es-ES" smtClean="0"/>
              <a:t>Acceso a Datos. Tema 10. Java y MongoDB</a:t>
            </a:r>
            <a:endParaRPr lang="es-ES"/>
          </a:p>
        </p:txBody>
      </p:sp>
      <p:sp>
        <p:nvSpPr>
          <p:cNvPr id="5" name="Marcador de fecha 4"/>
          <p:cNvSpPr>
            <a:spLocks noGrp="1"/>
          </p:cNvSpPr>
          <p:nvPr>
            <p:ph type="dt" sz="half" idx="10"/>
          </p:nvPr>
        </p:nvSpPr>
        <p:spPr/>
        <p:txBody>
          <a:bodyPr/>
          <a:lstStyle/>
          <a:p>
            <a:fld id="{12CC1AB2-0342-43A3-839F-0C87B8F3C49F}" type="datetime1">
              <a:rPr lang="es-ES" smtClean="0"/>
              <a:t>19/12/2020</a:t>
            </a:fld>
            <a:endParaRPr lang="es-ES"/>
          </a:p>
        </p:txBody>
      </p:sp>
      <p:sp>
        <p:nvSpPr>
          <p:cNvPr id="6" name="Marcador de número de diapositiva 5"/>
          <p:cNvSpPr>
            <a:spLocks noGrp="1"/>
          </p:cNvSpPr>
          <p:nvPr>
            <p:ph type="sldNum" sz="quarter" idx="12"/>
          </p:nvPr>
        </p:nvSpPr>
        <p:spPr/>
        <p:txBody>
          <a:bodyPr/>
          <a:lstStyle/>
          <a:p>
            <a:fld id="{E4253A2E-9865-4013-9D0B-AE4969F4ED8F}" type="slidenum">
              <a:rPr lang="es-ES" smtClean="0"/>
              <a:t>12</a:t>
            </a:fld>
            <a:endParaRPr lang="es-ES"/>
          </a:p>
        </p:txBody>
      </p:sp>
      <p:sp>
        <p:nvSpPr>
          <p:cNvPr id="7" name="Rectángulo 6"/>
          <p:cNvSpPr/>
          <p:nvPr/>
        </p:nvSpPr>
        <p:spPr>
          <a:xfrm>
            <a:off x="1410788" y="1031966"/>
            <a:ext cx="9527178" cy="5355312"/>
          </a:xfrm>
          <a:prstGeom prst="rect">
            <a:avLst/>
          </a:prstGeom>
        </p:spPr>
        <p:txBody>
          <a:bodyPr wrap="square">
            <a:spAutoFit/>
          </a:bodyPr>
          <a:lstStyle/>
          <a:p>
            <a:r>
              <a:rPr lang="es-ES" b="1" dirty="0" err="1" smtClean="0">
                <a:solidFill>
                  <a:srgbClr val="7F0055"/>
                </a:solidFill>
                <a:latin typeface="Consolas" panose="020B0609020204030204" pitchFamily="49" charset="0"/>
              </a:rPr>
              <a:t>public</a:t>
            </a:r>
            <a:r>
              <a:rPr lang="es-ES" b="1" dirty="0" smtClean="0">
                <a:solidFill>
                  <a:srgbClr val="000000"/>
                </a:solidFill>
                <a:latin typeface="Consolas" panose="020B0609020204030204" pitchFamily="49" charset="0"/>
              </a:rPr>
              <a:t> </a:t>
            </a:r>
            <a:r>
              <a:rPr lang="es-ES" b="1" dirty="0">
                <a:solidFill>
                  <a:srgbClr val="000000"/>
                </a:solidFill>
                <a:latin typeface="Consolas" panose="020B0609020204030204" pitchFamily="49" charset="0"/>
              </a:rPr>
              <a:t>Usuario() {</a:t>
            </a:r>
          </a:p>
          <a:p>
            <a:r>
              <a:rPr lang="es-ES" dirty="0" err="1">
                <a:solidFill>
                  <a:srgbClr val="0000C0"/>
                </a:solidFill>
                <a:latin typeface="Consolas" panose="020B0609020204030204" pitchFamily="49" charset="0"/>
              </a:rPr>
              <a:t>usuarioDao</a:t>
            </a:r>
            <a:r>
              <a:rPr lang="es-ES" dirty="0">
                <a:solidFill>
                  <a:srgbClr val="000000"/>
                </a:solidFill>
                <a:latin typeface="Consolas" panose="020B0609020204030204" pitchFamily="49" charset="0"/>
              </a:rPr>
              <a:t> = </a:t>
            </a:r>
            <a:r>
              <a:rPr lang="es-ES" b="1" dirty="0">
                <a:solidFill>
                  <a:srgbClr val="7F0055"/>
                </a:solidFill>
                <a:latin typeface="Consolas" panose="020B0609020204030204" pitchFamily="49" charset="0"/>
              </a:rPr>
              <a:t>new</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UsuarioDaoImpl</a:t>
            </a:r>
            <a:r>
              <a:rPr lang="es-ES" b="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String</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get_id</a:t>
            </a:r>
            <a:r>
              <a:rPr lang="es-ES" b="1" dirty="0">
                <a:solidFill>
                  <a:srgbClr val="000000"/>
                </a:solidFill>
                <a:latin typeface="Consolas" panose="020B0609020204030204" pitchFamily="49" charset="0"/>
              </a:rPr>
              <a:t>() {</a:t>
            </a:r>
          </a:p>
          <a:p>
            <a:r>
              <a:rPr lang="es-ES" b="1" dirty="0" err="1">
                <a:solidFill>
                  <a:srgbClr val="7F0055"/>
                </a:solidFill>
                <a:latin typeface="Consolas" panose="020B0609020204030204" pitchFamily="49" charset="0"/>
              </a:rPr>
              <a:t>return</a:t>
            </a:r>
            <a:r>
              <a:rPr lang="es-ES" b="1" dirty="0">
                <a:solidFill>
                  <a:srgbClr val="000000"/>
                </a:solidFill>
                <a:latin typeface="Consolas" panose="020B0609020204030204" pitchFamily="49" charset="0"/>
              </a:rPr>
              <a:t> </a:t>
            </a:r>
            <a:r>
              <a:rPr lang="es-ES" b="1" dirty="0">
                <a:solidFill>
                  <a:srgbClr val="0000C0"/>
                </a:solidFill>
                <a:latin typeface="Consolas" panose="020B0609020204030204" pitchFamily="49" charset="0"/>
              </a:rPr>
              <a:t>_id</a:t>
            </a:r>
            <a:r>
              <a:rPr lang="es-ES" b="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void</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set_id</a:t>
            </a:r>
            <a:r>
              <a:rPr lang="es-ES" b="1" dirty="0">
                <a:solidFill>
                  <a:srgbClr val="000000"/>
                </a:solidFill>
                <a:latin typeface="Consolas" panose="020B0609020204030204" pitchFamily="49" charset="0"/>
              </a:rPr>
              <a:t>(</a:t>
            </a:r>
            <a:r>
              <a:rPr lang="es-ES" b="1" dirty="0" err="1">
                <a:solidFill>
                  <a:srgbClr val="000000"/>
                </a:solidFill>
                <a:latin typeface="Consolas" panose="020B0609020204030204" pitchFamily="49" charset="0"/>
              </a:rPr>
              <a:t>String</a:t>
            </a:r>
            <a:r>
              <a:rPr lang="es-ES" b="1" dirty="0">
                <a:solidFill>
                  <a:srgbClr val="000000"/>
                </a:solidFill>
                <a:latin typeface="Consolas" panose="020B0609020204030204" pitchFamily="49" charset="0"/>
              </a:rPr>
              <a:t> </a:t>
            </a:r>
            <a:r>
              <a:rPr lang="es-ES" b="1" dirty="0">
                <a:solidFill>
                  <a:srgbClr val="6A3E3E"/>
                </a:solidFill>
                <a:latin typeface="Consolas" panose="020B0609020204030204" pitchFamily="49" charset="0"/>
              </a:rPr>
              <a:t>_id</a:t>
            </a:r>
            <a:r>
              <a:rPr lang="es-ES" b="1" dirty="0">
                <a:solidFill>
                  <a:srgbClr val="000000"/>
                </a:solidFill>
                <a:latin typeface="Consolas" panose="020B0609020204030204" pitchFamily="49" charset="0"/>
              </a:rPr>
              <a:t>) {</a:t>
            </a:r>
          </a:p>
          <a:p>
            <a:r>
              <a:rPr lang="es-ES" b="1" dirty="0" err="1">
                <a:solidFill>
                  <a:srgbClr val="7F0055"/>
                </a:solidFill>
                <a:latin typeface="Consolas" panose="020B0609020204030204" pitchFamily="49" charset="0"/>
              </a:rPr>
              <a:t>this</a:t>
            </a:r>
            <a:r>
              <a:rPr lang="es-ES" b="1" dirty="0">
                <a:solidFill>
                  <a:srgbClr val="000000"/>
                </a:solidFill>
                <a:latin typeface="Consolas" panose="020B0609020204030204" pitchFamily="49" charset="0"/>
              </a:rPr>
              <a:t>.</a:t>
            </a:r>
            <a:r>
              <a:rPr lang="es-ES" b="1" dirty="0">
                <a:solidFill>
                  <a:srgbClr val="0000C0"/>
                </a:solidFill>
                <a:latin typeface="Consolas" panose="020B0609020204030204" pitchFamily="49" charset="0"/>
              </a:rPr>
              <a:t>_id</a:t>
            </a:r>
            <a:r>
              <a:rPr lang="es-ES" b="1" dirty="0">
                <a:solidFill>
                  <a:srgbClr val="000000"/>
                </a:solidFill>
                <a:latin typeface="Consolas" panose="020B0609020204030204" pitchFamily="49" charset="0"/>
              </a:rPr>
              <a:t> = </a:t>
            </a:r>
            <a:r>
              <a:rPr lang="es-ES" b="1" dirty="0">
                <a:solidFill>
                  <a:srgbClr val="6A3E3E"/>
                </a:solidFill>
                <a:latin typeface="Consolas" panose="020B0609020204030204" pitchFamily="49" charset="0"/>
              </a:rPr>
              <a:t>_id</a:t>
            </a:r>
            <a:r>
              <a:rPr lang="es-ES" b="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String</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getNombre</a:t>
            </a:r>
            <a:r>
              <a:rPr lang="es-ES" b="1" dirty="0">
                <a:solidFill>
                  <a:srgbClr val="000000"/>
                </a:solidFill>
                <a:latin typeface="Consolas" panose="020B0609020204030204" pitchFamily="49" charset="0"/>
              </a:rPr>
              <a:t>() {</a:t>
            </a:r>
          </a:p>
          <a:p>
            <a:r>
              <a:rPr lang="es-ES" b="1" dirty="0" err="1">
                <a:solidFill>
                  <a:srgbClr val="7F0055"/>
                </a:solidFill>
                <a:latin typeface="Consolas" panose="020B0609020204030204" pitchFamily="49" charset="0"/>
              </a:rPr>
              <a:t>return</a:t>
            </a:r>
            <a:r>
              <a:rPr lang="es-ES" b="1" dirty="0">
                <a:solidFill>
                  <a:srgbClr val="000000"/>
                </a:solidFill>
                <a:latin typeface="Consolas" panose="020B0609020204030204" pitchFamily="49" charset="0"/>
              </a:rPr>
              <a:t> </a:t>
            </a:r>
            <a:r>
              <a:rPr lang="es-ES" b="1" dirty="0">
                <a:solidFill>
                  <a:srgbClr val="0000C0"/>
                </a:solidFill>
                <a:latin typeface="Consolas" panose="020B0609020204030204" pitchFamily="49" charset="0"/>
              </a:rPr>
              <a:t>nombre</a:t>
            </a:r>
            <a:r>
              <a:rPr lang="es-ES" b="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void</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setNombre</a:t>
            </a:r>
            <a:r>
              <a:rPr lang="es-ES" b="1" dirty="0">
                <a:solidFill>
                  <a:srgbClr val="000000"/>
                </a:solidFill>
                <a:latin typeface="Consolas" panose="020B0609020204030204" pitchFamily="49" charset="0"/>
              </a:rPr>
              <a:t>(</a:t>
            </a:r>
            <a:r>
              <a:rPr lang="es-ES" b="1" dirty="0" err="1">
                <a:solidFill>
                  <a:srgbClr val="000000"/>
                </a:solidFill>
                <a:latin typeface="Consolas" panose="020B0609020204030204" pitchFamily="49" charset="0"/>
              </a:rPr>
              <a:t>String</a:t>
            </a:r>
            <a:r>
              <a:rPr lang="es-ES" b="1" dirty="0">
                <a:solidFill>
                  <a:srgbClr val="000000"/>
                </a:solidFill>
                <a:latin typeface="Consolas" panose="020B0609020204030204" pitchFamily="49" charset="0"/>
              </a:rPr>
              <a:t> </a:t>
            </a:r>
            <a:r>
              <a:rPr lang="es-ES" b="1" dirty="0">
                <a:solidFill>
                  <a:srgbClr val="6A3E3E"/>
                </a:solidFill>
                <a:latin typeface="Consolas" panose="020B0609020204030204" pitchFamily="49" charset="0"/>
              </a:rPr>
              <a:t>nombre</a:t>
            </a:r>
            <a:r>
              <a:rPr lang="es-ES" b="1" dirty="0">
                <a:solidFill>
                  <a:srgbClr val="000000"/>
                </a:solidFill>
                <a:latin typeface="Consolas" panose="020B0609020204030204" pitchFamily="49" charset="0"/>
              </a:rPr>
              <a:t>) {</a:t>
            </a:r>
          </a:p>
          <a:p>
            <a:r>
              <a:rPr lang="es-ES" b="1" dirty="0" err="1">
                <a:solidFill>
                  <a:srgbClr val="7F0055"/>
                </a:solidFill>
                <a:latin typeface="Consolas" panose="020B0609020204030204" pitchFamily="49" charset="0"/>
              </a:rPr>
              <a:t>this</a:t>
            </a:r>
            <a:r>
              <a:rPr lang="es-ES" b="1" dirty="0" err="1">
                <a:solidFill>
                  <a:srgbClr val="000000"/>
                </a:solidFill>
                <a:latin typeface="Consolas" panose="020B0609020204030204" pitchFamily="49" charset="0"/>
              </a:rPr>
              <a:t>.</a:t>
            </a:r>
            <a:r>
              <a:rPr lang="es-ES" b="1" dirty="0" err="1">
                <a:solidFill>
                  <a:srgbClr val="0000C0"/>
                </a:solidFill>
                <a:latin typeface="Consolas" panose="020B0609020204030204" pitchFamily="49" charset="0"/>
              </a:rPr>
              <a:t>nombre</a:t>
            </a:r>
            <a:r>
              <a:rPr lang="es-ES" b="1" dirty="0">
                <a:solidFill>
                  <a:srgbClr val="000000"/>
                </a:solidFill>
                <a:latin typeface="Consolas" panose="020B0609020204030204" pitchFamily="49" charset="0"/>
              </a:rPr>
              <a:t> = </a:t>
            </a:r>
            <a:r>
              <a:rPr lang="es-ES" b="1" dirty="0">
                <a:solidFill>
                  <a:srgbClr val="6A3E3E"/>
                </a:solidFill>
                <a:latin typeface="Consolas" panose="020B0609020204030204" pitchFamily="49" charset="0"/>
              </a:rPr>
              <a:t>nombre</a:t>
            </a:r>
            <a:r>
              <a:rPr lang="es-ES" b="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String</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getPais</a:t>
            </a:r>
            <a:r>
              <a:rPr lang="es-ES" b="1" dirty="0">
                <a:solidFill>
                  <a:srgbClr val="000000"/>
                </a:solidFill>
                <a:latin typeface="Consolas" panose="020B0609020204030204" pitchFamily="49" charset="0"/>
              </a:rPr>
              <a:t>() {</a:t>
            </a:r>
          </a:p>
          <a:p>
            <a:r>
              <a:rPr lang="es-ES" b="1" dirty="0" err="1">
                <a:solidFill>
                  <a:srgbClr val="7F0055"/>
                </a:solidFill>
                <a:latin typeface="Consolas" panose="020B0609020204030204" pitchFamily="49" charset="0"/>
              </a:rPr>
              <a:t>return</a:t>
            </a:r>
            <a:r>
              <a:rPr lang="es-ES" b="1" dirty="0">
                <a:solidFill>
                  <a:srgbClr val="000000"/>
                </a:solidFill>
                <a:latin typeface="Consolas" panose="020B0609020204030204" pitchFamily="49" charset="0"/>
              </a:rPr>
              <a:t> </a:t>
            </a:r>
            <a:r>
              <a:rPr lang="es-ES" b="1" dirty="0" err="1">
                <a:solidFill>
                  <a:srgbClr val="0000C0"/>
                </a:solidFill>
                <a:latin typeface="Consolas" panose="020B0609020204030204" pitchFamily="49" charset="0"/>
              </a:rPr>
              <a:t>pais</a:t>
            </a:r>
            <a:r>
              <a:rPr lang="es-ES" b="1" dirty="0">
                <a:solidFill>
                  <a:srgbClr val="000000"/>
                </a:solidFill>
                <a:latin typeface="Consolas" panose="020B0609020204030204" pitchFamily="49" charset="0"/>
              </a:rPr>
              <a:t>;</a:t>
            </a:r>
          </a:p>
          <a:p>
            <a:r>
              <a:rPr lang="es-ES" dirty="0" smtClean="0">
                <a:solidFill>
                  <a:srgbClr val="000000"/>
                </a:solidFill>
                <a:latin typeface="Consolas" panose="020B0609020204030204" pitchFamily="49" charset="0"/>
              </a:rPr>
              <a:t>}</a:t>
            </a:r>
            <a:endParaRPr lang="es-E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20022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Operaciones CRUD</a:t>
            </a:r>
            <a:endParaRPr lang="es-ES" dirty="0"/>
          </a:p>
        </p:txBody>
      </p:sp>
      <p:sp>
        <p:nvSpPr>
          <p:cNvPr id="4" name="Marcador de pie de página 3"/>
          <p:cNvSpPr>
            <a:spLocks noGrp="1"/>
          </p:cNvSpPr>
          <p:nvPr>
            <p:ph type="ftr" sz="quarter" idx="11"/>
          </p:nvPr>
        </p:nvSpPr>
        <p:spPr/>
        <p:txBody>
          <a:bodyPr/>
          <a:lstStyle/>
          <a:p>
            <a:r>
              <a:rPr lang="es-ES" smtClean="0"/>
              <a:t>Acceso a Datos. Tema 10. Java y MongoDB</a:t>
            </a:r>
            <a:endParaRPr lang="es-ES"/>
          </a:p>
        </p:txBody>
      </p:sp>
      <p:sp>
        <p:nvSpPr>
          <p:cNvPr id="5" name="Marcador de fecha 4"/>
          <p:cNvSpPr>
            <a:spLocks noGrp="1"/>
          </p:cNvSpPr>
          <p:nvPr>
            <p:ph type="dt" sz="half" idx="10"/>
          </p:nvPr>
        </p:nvSpPr>
        <p:spPr/>
        <p:txBody>
          <a:bodyPr/>
          <a:lstStyle/>
          <a:p>
            <a:fld id="{12CC1AB2-0342-43A3-839F-0C87B8F3C49F}" type="datetime1">
              <a:rPr lang="es-ES" smtClean="0"/>
              <a:t>19/12/2020</a:t>
            </a:fld>
            <a:endParaRPr lang="es-ES"/>
          </a:p>
        </p:txBody>
      </p:sp>
      <p:sp>
        <p:nvSpPr>
          <p:cNvPr id="6" name="Marcador de número de diapositiva 5"/>
          <p:cNvSpPr>
            <a:spLocks noGrp="1"/>
          </p:cNvSpPr>
          <p:nvPr>
            <p:ph type="sldNum" sz="quarter" idx="12"/>
          </p:nvPr>
        </p:nvSpPr>
        <p:spPr/>
        <p:txBody>
          <a:bodyPr/>
          <a:lstStyle/>
          <a:p>
            <a:fld id="{E4253A2E-9865-4013-9D0B-AE4969F4ED8F}" type="slidenum">
              <a:rPr lang="es-ES" smtClean="0"/>
              <a:t>13</a:t>
            </a:fld>
            <a:endParaRPr lang="es-ES"/>
          </a:p>
        </p:txBody>
      </p:sp>
      <p:sp>
        <p:nvSpPr>
          <p:cNvPr id="7" name="Rectángulo 6"/>
          <p:cNvSpPr/>
          <p:nvPr/>
        </p:nvSpPr>
        <p:spPr>
          <a:xfrm>
            <a:off x="1410788" y="1031966"/>
            <a:ext cx="9527178" cy="3970318"/>
          </a:xfrm>
          <a:prstGeom prst="rect">
            <a:avLst/>
          </a:prstGeom>
        </p:spPr>
        <p:txBody>
          <a:bodyPr wrap="square">
            <a:spAutoFit/>
          </a:bodyPr>
          <a:lstStyle/>
          <a:p>
            <a:r>
              <a:rPr lang="es-ES" b="1" dirty="0" err="1" smtClean="0">
                <a:solidFill>
                  <a:srgbClr val="7F0055"/>
                </a:solidFill>
                <a:latin typeface="Consolas" panose="020B0609020204030204" pitchFamily="49" charset="0"/>
              </a:rPr>
              <a:t>public</a:t>
            </a:r>
            <a:r>
              <a:rPr lang="es-ES" b="1" dirty="0" smtClean="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void</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setPais</a:t>
            </a:r>
            <a:r>
              <a:rPr lang="es-ES" b="1" dirty="0">
                <a:solidFill>
                  <a:srgbClr val="000000"/>
                </a:solidFill>
                <a:latin typeface="Consolas" panose="020B0609020204030204" pitchFamily="49" charset="0"/>
              </a:rPr>
              <a:t>(</a:t>
            </a:r>
            <a:r>
              <a:rPr lang="es-ES" b="1" dirty="0" err="1">
                <a:solidFill>
                  <a:srgbClr val="000000"/>
                </a:solidFill>
                <a:latin typeface="Consolas" panose="020B0609020204030204" pitchFamily="49" charset="0"/>
              </a:rPr>
              <a:t>String</a:t>
            </a:r>
            <a:r>
              <a:rPr lang="es-ES" b="1" dirty="0">
                <a:solidFill>
                  <a:srgbClr val="000000"/>
                </a:solidFill>
                <a:latin typeface="Consolas" panose="020B0609020204030204" pitchFamily="49" charset="0"/>
              </a:rPr>
              <a:t> </a:t>
            </a:r>
            <a:r>
              <a:rPr lang="es-ES" b="1" dirty="0" err="1">
                <a:solidFill>
                  <a:srgbClr val="6A3E3E"/>
                </a:solidFill>
                <a:latin typeface="Consolas" panose="020B0609020204030204" pitchFamily="49" charset="0"/>
              </a:rPr>
              <a:t>pais</a:t>
            </a:r>
            <a:r>
              <a:rPr lang="es-ES" b="1" dirty="0">
                <a:solidFill>
                  <a:srgbClr val="000000"/>
                </a:solidFill>
                <a:latin typeface="Consolas" panose="020B0609020204030204" pitchFamily="49" charset="0"/>
              </a:rPr>
              <a:t>) {</a:t>
            </a:r>
          </a:p>
          <a:p>
            <a:r>
              <a:rPr lang="es-ES" b="1" dirty="0" err="1">
                <a:solidFill>
                  <a:srgbClr val="7F0055"/>
                </a:solidFill>
                <a:latin typeface="Consolas" panose="020B0609020204030204" pitchFamily="49" charset="0"/>
              </a:rPr>
              <a:t>this</a:t>
            </a:r>
            <a:r>
              <a:rPr lang="es-ES" b="1" dirty="0" err="1">
                <a:solidFill>
                  <a:srgbClr val="000000"/>
                </a:solidFill>
                <a:latin typeface="Consolas" panose="020B0609020204030204" pitchFamily="49" charset="0"/>
              </a:rPr>
              <a:t>.</a:t>
            </a:r>
            <a:r>
              <a:rPr lang="es-ES" b="1" dirty="0" err="1">
                <a:solidFill>
                  <a:srgbClr val="0000C0"/>
                </a:solidFill>
                <a:latin typeface="Consolas" panose="020B0609020204030204" pitchFamily="49" charset="0"/>
              </a:rPr>
              <a:t>pais</a:t>
            </a:r>
            <a:r>
              <a:rPr lang="es-ES" b="1" dirty="0">
                <a:solidFill>
                  <a:srgbClr val="000000"/>
                </a:solidFill>
                <a:latin typeface="Consolas" panose="020B0609020204030204" pitchFamily="49" charset="0"/>
              </a:rPr>
              <a:t> = </a:t>
            </a:r>
            <a:r>
              <a:rPr lang="es-ES" b="1" dirty="0" err="1">
                <a:solidFill>
                  <a:srgbClr val="6A3E3E"/>
                </a:solidFill>
                <a:latin typeface="Consolas" panose="020B0609020204030204" pitchFamily="49" charset="0"/>
              </a:rPr>
              <a:t>pais</a:t>
            </a:r>
            <a:r>
              <a:rPr lang="es-ES" b="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int</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getEdad</a:t>
            </a:r>
            <a:r>
              <a:rPr lang="es-ES" b="1" dirty="0">
                <a:solidFill>
                  <a:srgbClr val="000000"/>
                </a:solidFill>
                <a:latin typeface="Consolas" panose="020B0609020204030204" pitchFamily="49" charset="0"/>
              </a:rPr>
              <a:t>() {</a:t>
            </a:r>
          </a:p>
          <a:p>
            <a:r>
              <a:rPr lang="es-ES" b="1" dirty="0" err="1">
                <a:solidFill>
                  <a:srgbClr val="7F0055"/>
                </a:solidFill>
                <a:latin typeface="Consolas" panose="020B0609020204030204" pitchFamily="49" charset="0"/>
              </a:rPr>
              <a:t>return</a:t>
            </a:r>
            <a:r>
              <a:rPr lang="es-ES" b="1" dirty="0">
                <a:solidFill>
                  <a:srgbClr val="000000"/>
                </a:solidFill>
                <a:latin typeface="Consolas" panose="020B0609020204030204" pitchFamily="49" charset="0"/>
              </a:rPr>
              <a:t> </a:t>
            </a:r>
            <a:r>
              <a:rPr lang="es-ES" b="1" dirty="0">
                <a:solidFill>
                  <a:srgbClr val="0000C0"/>
                </a:solidFill>
                <a:latin typeface="Consolas" panose="020B0609020204030204" pitchFamily="49" charset="0"/>
              </a:rPr>
              <a:t>edad</a:t>
            </a:r>
            <a:r>
              <a:rPr lang="es-ES" b="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void</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setEdad</a:t>
            </a:r>
            <a:r>
              <a:rPr lang="es-ES" b="1" dirty="0">
                <a:solidFill>
                  <a:srgbClr val="000000"/>
                </a:solidFill>
                <a:latin typeface="Consolas" panose="020B0609020204030204" pitchFamily="49" charset="0"/>
              </a:rPr>
              <a:t>(</a:t>
            </a:r>
            <a:r>
              <a:rPr lang="es-ES" b="1" dirty="0" err="1">
                <a:solidFill>
                  <a:srgbClr val="7F0055"/>
                </a:solidFill>
                <a:latin typeface="Consolas" panose="020B0609020204030204" pitchFamily="49" charset="0"/>
              </a:rPr>
              <a:t>int</a:t>
            </a:r>
            <a:r>
              <a:rPr lang="es-ES" b="1" dirty="0">
                <a:solidFill>
                  <a:srgbClr val="000000"/>
                </a:solidFill>
                <a:latin typeface="Consolas" panose="020B0609020204030204" pitchFamily="49" charset="0"/>
              </a:rPr>
              <a:t> </a:t>
            </a:r>
            <a:r>
              <a:rPr lang="es-ES" b="1" dirty="0">
                <a:solidFill>
                  <a:srgbClr val="6A3E3E"/>
                </a:solidFill>
                <a:latin typeface="Consolas" panose="020B0609020204030204" pitchFamily="49" charset="0"/>
              </a:rPr>
              <a:t>edad</a:t>
            </a:r>
            <a:r>
              <a:rPr lang="es-ES" b="1" dirty="0">
                <a:solidFill>
                  <a:srgbClr val="000000"/>
                </a:solidFill>
                <a:latin typeface="Consolas" panose="020B0609020204030204" pitchFamily="49" charset="0"/>
              </a:rPr>
              <a:t>) {</a:t>
            </a:r>
          </a:p>
          <a:p>
            <a:r>
              <a:rPr lang="es-ES" b="1" dirty="0" err="1">
                <a:solidFill>
                  <a:srgbClr val="7F0055"/>
                </a:solidFill>
                <a:latin typeface="Consolas" panose="020B0609020204030204" pitchFamily="49" charset="0"/>
              </a:rPr>
              <a:t>this</a:t>
            </a:r>
            <a:r>
              <a:rPr lang="es-ES" b="1" dirty="0" err="1">
                <a:solidFill>
                  <a:srgbClr val="000000"/>
                </a:solidFill>
                <a:latin typeface="Consolas" panose="020B0609020204030204" pitchFamily="49" charset="0"/>
              </a:rPr>
              <a:t>.</a:t>
            </a:r>
            <a:r>
              <a:rPr lang="es-ES" b="1" dirty="0" err="1">
                <a:solidFill>
                  <a:srgbClr val="0000C0"/>
                </a:solidFill>
                <a:latin typeface="Consolas" panose="020B0609020204030204" pitchFamily="49" charset="0"/>
              </a:rPr>
              <a:t>edad</a:t>
            </a:r>
            <a:r>
              <a:rPr lang="es-ES" b="1" dirty="0">
                <a:solidFill>
                  <a:srgbClr val="000000"/>
                </a:solidFill>
                <a:latin typeface="Consolas" panose="020B0609020204030204" pitchFamily="49" charset="0"/>
              </a:rPr>
              <a:t> = </a:t>
            </a:r>
            <a:r>
              <a:rPr lang="es-ES" b="1" dirty="0">
                <a:solidFill>
                  <a:srgbClr val="6A3E3E"/>
                </a:solidFill>
                <a:latin typeface="Consolas" panose="020B0609020204030204" pitchFamily="49" charset="0"/>
              </a:rPr>
              <a:t>edad</a:t>
            </a:r>
            <a:r>
              <a:rPr lang="es-ES" b="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dirty="0">
                <a:solidFill>
                  <a:srgbClr val="646464"/>
                </a:solidFill>
                <a:latin typeface="Consolas" panose="020B0609020204030204" pitchFamily="49" charset="0"/>
              </a:rPr>
              <a:t>@</a:t>
            </a:r>
            <a:r>
              <a:rPr lang="es-ES" dirty="0" err="1">
                <a:solidFill>
                  <a:srgbClr val="646464"/>
                </a:solidFill>
                <a:latin typeface="Consolas" panose="020B0609020204030204" pitchFamily="49" charset="0"/>
              </a:rPr>
              <a:t>Override</a:t>
            </a:r>
            <a:endParaRPr lang="es-ES" dirty="0">
              <a:solidFill>
                <a:srgbClr val="646464"/>
              </a:solidFill>
              <a:latin typeface="Consolas" panose="020B0609020204030204" pitchFamily="49" charset="0"/>
            </a:endParaRP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String</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toString</a:t>
            </a:r>
            <a:r>
              <a:rPr lang="es-ES" b="1" dirty="0">
                <a:solidFill>
                  <a:srgbClr val="000000"/>
                </a:solidFill>
                <a:latin typeface="Consolas" panose="020B0609020204030204" pitchFamily="49" charset="0"/>
              </a:rPr>
              <a:t>() {</a:t>
            </a:r>
          </a:p>
          <a:p>
            <a:r>
              <a:rPr lang="es-ES" b="1" dirty="0" err="1">
                <a:solidFill>
                  <a:srgbClr val="7F0055"/>
                </a:solidFill>
                <a:latin typeface="Consolas" panose="020B0609020204030204" pitchFamily="49" charset="0"/>
              </a:rPr>
              <a:t>return</a:t>
            </a:r>
            <a:r>
              <a:rPr lang="es-ES" b="1" dirty="0">
                <a:solidFill>
                  <a:srgbClr val="000000"/>
                </a:solidFill>
                <a:latin typeface="Consolas" panose="020B0609020204030204" pitchFamily="49" charset="0"/>
              </a:rPr>
              <a:t> </a:t>
            </a:r>
            <a:r>
              <a:rPr lang="es-ES" b="1" dirty="0">
                <a:solidFill>
                  <a:srgbClr val="2A00FF"/>
                </a:solidFill>
                <a:latin typeface="Consolas" panose="020B0609020204030204" pitchFamily="49" charset="0"/>
              </a:rPr>
              <a:t>"Usuario [nombre="</a:t>
            </a:r>
            <a:r>
              <a:rPr lang="es-ES" b="1" dirty="0">
                <a:solidFill>
                  <a:srgbClr val="000000"/>
                </a:solidFill>
                <a:latin typeface="Consolas" panose="020B0609020204030204" pitchFamily="49" charset="0"/>
              </a:rPr>
              <a:t> + </a:t>
            </a:r>
            <a:r>
              <a:rPr lang="es-ES" b="1" dirty="0">
                <a:solidFill>
                  <a:srgbClr val="0000C0"/>
                </a:solidFill>
                <a:latin typeface="Consolas" panose="020B0609020204030204" pitchFamily="49" charset="0"/>
              </a:rPr>
              <a:t>nombre</a:t>
            </a:r>
            <a:r>
              <a:rPr lang="es-ES" b="1" dirty="0">
                <a:solidFill>
                  <a:srgbClr val="000000"/>
                </a:solidFill>
                <a:latin typeface="Consolas" panose="020B0609020204030204" pitchFamily="49" charset="0"/>
              </a:rPr>
              <a:t> + </a:t>
            </a:r>
            <a:r>
              <a:rPr lang="es-ES" b="1" dirty="0">
                <a:solidFill>
                  <a:srgbClr val="2A00FF"/>
                </a:solidFill>
                <a:latin typeface="Consolas" panose="020B0609020204030204" pitchFamily="49" charset="0"/>
              </a:rPr>
              <a:t>", </a:t>
            </a:r>
            <a:r>
              <a:rPr lang="es-ES" b="1" dirty="0" err="1">
                <a:solidFill>
                  <a:srgbClr val="2A00FF"/>
                </a:solidFill>
                <a:latin typeface="Consolas" panose="020B0609020204030204" pitchFamily="49" charset="0"/>
              </a:rPr>
              <a:t>pais</a:t>
            </a:r>
            <a:r>
              <a:rPr lang="es-ES" b="1" dirty="0">
                <a:solidFill>
                  <a:srgbClr val="2A00FF"/>
                </a:solidFill>
                <a:latin typeface="Consolas" panose="020B0609020204030204" pitchFamily="49" charset="0"/>
              </a:rPr>
              <a:t>="</a:t>
            </a:r>
            <a:r>
              <a:rPr lang="es-ES" b="1" dirty="0">
                <a:solidFill>
                  <a:srgbClr val="000000"/>
                </a:solidFill>
                <a:latin typeface="Consolas" panose="020B0609020204030204" pitchFamily="49" charset="0"/>
              </a:rPr>
              <a:t> + </a:t>
            </a:r>
            <a:r>
              <a:rPr lang="es-ES" b="1" dirty="0" err="1">
                <a:solidFill>
                  <a:srgbClr val="0000C0"/>
                </a:solidFill>
                <a:latin typeface="Consolas" panose="020B0609020204030204" pitchFamily="49" charset="0"/>
              </a:rPr>
              <a:t>pais</a:t>
            </a:r>
            <a:r>
              <a:rPr lang="es-ES" b="1" dirty="0">
                <a:solidFill>
                  <a:srgbClr val="000000"/>
                </a:solidFill>
                <a:latin typeface="Consolas" panose="020B0609020204030204" pitchFamily="49" charset="0"/>
              </a:rPr>
              <a:t> + </a:t>
            </a:r>
            <a:r>
              <a:rPr lang="es-ES" b="1" dirty="0">
                <a:solidFill>
                  <a:srgbClr val="2A00FF"/>
                </a:solidFill>
                <a:latin typeface="Consolas" panose="020B0609020204030204" pitchFamily="49" charset="0"/>
              </a:rPr>
              <a:t>", edad="</a:t>
            </a:r>
            <a:r>
              <a:rPr lang="es-ES" b="1" dirty="0">
                <a:solidFill>
                  <a:srgbClr val="000000"/>
                </a:solidFill>
                <a:latin typeface="Consolas" panose="020B0609020204030204" pitchFamily="49" charset="0"/>
              </a:rPr>
              <a:t> + </a:t>
            </a:r>
            <a:r>
              <a:rPr lang="es-ES" b="1" dirty="0">
                <a:solidFill>
                  <a:srgbClr val="0000C0"/>
                </a:solidFill>
                <a:latin typeface="Consolas" panose="020B0609020204030204" pitchFamily="49" charset="0"/>
              </a:rPr>
              <a:t>edad</a:t>
            </a:r>
            <a:r>
              <a:rPr lang="es-ES" b="1" dirty="0">
                <a:solidFill>
                  <a:srgbClr val="000000"/>
                </a:solidFill>
                <a:latin typeface="Consolas" panose="020B0609020204030204" pitchFamily="49" charset="0"/>
              </a:rPr>
              <a:t> + </a:t>
            </a:r>
            <a:r>
              <a:rPr lang="es-ES" b="1" dirty="0">
                <a:solidFill>
                  <a:srgbClr val="2A00FF"/>
                </a:solidFill>
                <a:latin typeface="Consolas" panose="020B0609020204030204" pitchFamily="49" charset="0"/>
              </a:rPr>
              <a:t>"]"</a:t>
            </a:r>
            <a:r>
              <a:rPr lang="es-ES" b="1" dirty="0">
                <a:solidFill>
                  <a:srgbClr val="000000"/>
                </a:solidFill>
                <a:latin typeface="Consolas" panose="020B0609020204030204" pitchFamily="49" charset="0"/>
              </a:rPr>
              <a:t>;</a:t>
            </a:r>
          </a:p>
          <a:p>
            <a:r>
              <a:rPr lang="es-ES" dirty="0" smtClean="0">
                <a:solidFill>
                  <a:srgbClr val="000000"/>
                </a:solidFill>
                <a:latin typeface="Consolas" panose="020B0609020204030204" pitchFamily="49" charset="0"/>
              </a:rPr>
              <a:t>}</a:t>
            </a:r>
            <a:endParaRPr lang="es-E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3800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Operaciones CRUD</a:t>
            </a:r>
            <a:endParaRPr lang="es-ES" dirty="0"/>
          </a:p>
        </p:txBody>
      </p:sp>
      <p:sp>
        <p:nvSpPr>
          <p:cNvPr id="4" name="Marcador de pie de página 3"/>
          <p:cNvSpPr>
            <a:spLocks noGrp="1"/>
          </p:cNvSpPr>
          <p:nvPr>
            <p:ph type="ftr" sz="quarter" idx="11"/>
          </p:nvPr>
        </p:nvSpPr>
        <p:spPr/>
        <p:txBody>
          <a:bodyPr/>
          <a:lstStyle/>
          <a:p>
            <a:r>
              <a:rPr lang="es-ES" smtClean="0"/>
              <a:t>Acceso a Datos. Tema 10. Java y MongoDB</a:t>
            </a:r>
            <a:endParaRPr lang="es-ES"/>
          </a:p>
        </p:txBody>
      </p:sp>
      <p:sp>
        <p:nvSpPr>
          <p:cNvPr id="5" name="Marcador de fecha 4"/>
          <p:cNvSpPr>
            <a:spLocks noGrp="1"/>
          </p:cNvSpPr>
          <p:nvPr>
            <p:ph type="dt" sz="half" idx="10"/>
          </p:nvPr>
        </p:nvSpPr>
        <p:spPr/>
        <p:txBody>
          <a:bodyPr/>
          <a:lstStyle/>
          <a:p>
            <a:fld id="{12CC1AB2-0342-43A3-839F-0C87B8F3C49F}" type="datetime1">
              <a:rPr lang="es-ES" smtClean="0"/>
              <a:t>19/12/2020</a:t>
            </a:fld>
            <a:endParaRPr lang="es-ES"/>
          </a:p>
        </p:txBody>
      </p:sp>
      <p:sp>
        <p:nvSpPr>
          <p:cNvPr id="6" name="Marcador de número de diapositiva 5"/>
          <p:cNvSpPr>
            <a:spLocks noGrp="1"/>
          </p:cNvSpPr>
          <p:nvPr>
            <p:ph type="sldNum" sz="quarter" idx="12"/>
          </p:nvPr>
        </p:nvSpPr>
        <p:spPr/>
        <p:txBody>
          <a:bodyPr/>
          <a:lstStyle/>
          <a:p>
            <a:fld id="{E4253A2E-9865-4013-9D0B-AE4969F4ED8F}" type="slidenum">
              <a:rPr lang="es-ES" smtClean="0"/>
              <a:t>14</a:t>
            </a:fld>
            <a:endParaRPr lang="es-ES"/>
          </a:p>
        </p:txBody>
      </p:sp>
      <p:sp>
        <p:nvSpPr>
          <p:cNvPr id="7" name="Rectángulo 6"/>
          <p:cNvSpPr/>
          <p:nvPr/>
        </p:nvSpPr>
        <p:spPr>
          <a:xfrm>
            <a:off x="1410788" y="1031966"/>
            <a:ext cx="9527178" cy="5355312"/>
          </a:xfrm>
          <a:prstGeom prst="rect">
            <a:avLst/>
          </a:prstGeom>
        </p:spPr>
        <p:txBody>
          <a:bodyPr wrap="square">
            <a:spAutoFit/>
          </a:bodyPr>
          <a:lstStyle/>
          <a:p>
            <a:r>
              <a:rPr lang="es-ES" b="1" dirty="0" err="1" smtClean="0">
                <a:solidFill>
                  <a:srgbClr val="7F0055"/>
                </a:solidFill>
                <a:latin typeface="Consolas" panose="020B0609020204030204" pitchFamily="49" charset="0"/>
              </a:rPr>
              <a:t>public</a:t>
            </a:r>
            <a:r>
              <a:rPr lang="es-ES" b="1" dirty="0" smtClean="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List</a:t>
            </a:r>
            <a:r>
              <a:rPr lang="es-ES" b="1" dirty="0">
                <a:solidFill>
                  <a:srgbClr val="000000"/>
                </a:solidFill>
                <a:latin typeface="Consolas" panose="020B0609020204030204" pitchFamily="49" charset="0"/>
              </a:rPr>
              <a:t>&lt;Usuario&gt; </a:t>
            </a:r>
            <a:r>
              <a:rPr lang="es-ES" b="1" dirty="0" err="1">
                <a:solidFill>
                  <a:srgbClr val="000000"/>
                </a:solidFill>
                <a:latin typeface="Consolas" panose="020B0609020204030204" pitchFamily="49" charset="0"/>
              </a:rPr>
              <a:t>leerTodos</a:t>
            </a:r>
            <a:r>
              <a:rPr lang="es-ES" b="1"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return</a:t>
            </a:r>
            <a:r>
              <a:rPr lang="es-ES" b="1" dirty="0">
                <a:solidFill>
                  <a:srgbClr val="000000"/>
                </a:solidFill>
                <a:latin typeface="Consolas" panose="020B0609020204030204" pitchFamily="49" charset="0"/>
              </a:rPr>
              <a:t> </a:t>
            </a:r>
            <a:r>
              <a:rPr lang="es-ES" b="1" dirty="0" err="1">
                <a:solidFill>
                  <a:srgbClr val="0000C0"/>
                </a:solidFill>
                <a:latin typeface="Consolas" panose="020B0609020204030204" pitchFamily="49" charset="0"/>
              </a:rPr>
              <a:t>usuarioDao</a:t>
            </a:r>
            <a:r>
              <a:rPr lang="es-ES" b="1" dirty="0" err="1">
                <a:solidFill>
                  <a:srgbClr val="000000"/>
                </a:solidFill>
                <a:latin typeface="Consolas" panose="020B0609020204030204" pitchFamily="49" charset="0"/>
              </a:rPr>
              <a:t>.findAll</a:t>
            </a:r>
            <a:r>
              <a:rPr lang="es-ES" b="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Usuario </a:t>
            </a:r>
            <a:r>
              <a:rPr lang="es-ES" b="1" dirty="0" err="1">
                <a:solidFill>
                  <a:srgbClr val="000000"/>
                </a:solidFill>
                <a:latin typeface="Consolas" panose="020B0609020204030204" pitchFamily="49" charset="0"/>
              </a:rPr>
              <a:t>leerUsuario</a:t>
            </a:r>
            <a:r>
              <a:rPr lang="es-ES" b="1" dirty="0">
                <a:solidFill>
                  <a:srgbClr val="000000"/>
                </a:solidFill>
                <a:latin typeface="Consolas" panose="020B0609020204030204" pitchFamily="49" charset="0"/>
              </a:rPr>
              <a:t>(</a:t>
            </a:r>
            <a:r>
              <a:rPr lang="es-ES" b="1" dirty="0" err="1">
                <a:solidFill>
                  <a:srgbClr val="000000"/>
                </a:solidFill>
                <a:latin typeface="Consolas" panose="020B0609020204030204" pitchFamily="49" charset="0"/>
              </a:rPr>
              <a:t>String</a:t>
            </a:r>
            <a:r>
              <a:rPr lang="es-ES" b="1" dirty="0">
                <a:solidFill>
                  <a:srgbClr val="000000"/>
                </a:solidFill>
                <a:latin typeface="Consolas" panose="020B0609020204030204" pitchFamily="49" charset="0"/>
              </a:rPr>
              <a:t> </a:t>
            </a:r>
            <a:r>
              <a:rPr lang="es-ES" b="1" dirty="0">
                <a:solidFill>
                  <a:srgbClr val="6A3E3E"/>
                </a:solidFill>
                <a:latin typeface="Consolas" panose="020B0609020204030204" pitchFamily="49" charset="0"/>
              </a:rPr>
              <a:t>id</a:t>
            </a:r>
            <a:r>
              <a:rPr lang="es-ES" b="1"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return</a:t>
            </a:r>
            <a:r>
              <a:rPr lang="es-ES" b="1" dirty="0">
                <a:solidFill>
                  <a:srgbClr val="000000"/>
                </a:solidFill>
                <a:latin typeface="Consolas" panose="020B0609020204030204" pitchFamily="49" charset="0"/>
              </a:rPr>
              <a:t> </a:t>
            </a:r>
            <a:r>
              <a:rPr lang="es-ES" b="1" dirty="0" err="1">
                <a:solidFill>
                  <a:srgbClr val="0000C0"/>
                </a:solidFill>
                <a:latin typeface="Consolas" panose="020B0609020204030204" pitchFamily="49" charset="0"/>
              </a:rPr>
              <a:t>usuarioDao</a:t>
            </a:r>
            <a:r>
              <a:rPr lang="es-ES" b="1" dirty="0" err="1">
                <a:solidFill>
                  <a:srgbClr val="000000"/>
                </a:solidFill>
                <a:latin typeface="Consolas" panose="020B0609020204030204" pitchFamily="49" charset="0"/>
              </a:rPr>
              <a:t>.findById</a:t>
            </a:r>
            <a:r>
              <a:rPr lang="es-ES" b="1" dirty="0">
                <a:solidFill>
                  <a:srgbClr val="000000"/>
                </a:solidFill>
                <a:latin typeface="Consolas" panose="020B0609020204030204" pitchFamily="49" charset="0"/>
              </a:rPr>
              <a:t>(</a:t>
            </a:r>
            <a:r>
              <a:rPr lang="es-ES" b="1" dirty="0">
                <a:solidFill>
                  <a:srgbClr val="6A3E3E"/>
                </a:solidFill>
                <a:latin typeface="Consolas" panose="020B0609020204030204" pitchFamily="49" charset="0"/>
              </a:rPr>
              <a:t>id</a:t>
            </a:r>
            <a:r>
              <a:rPr lang="es-ES" b="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boolean</a:t>
            </a:r>
            <a:r>
              <a:rPr lang="es-ES" b="1" dirty="0">
                <a:solidFill>
                  <a:srgbClr val="000000"/>
                </a:solidFill>
                <a:latin typeface="Consolas" panose="020B0609020204030204" pitchFamily="49" charset="0"/>
              </a:rPr>
              <a:t> insertar () {</a:t>
            </a:r>
          </a:p>
          <a:p>
            <a:r>
              <a:rPr lang="es-ES" b="1" dirty="0" err="1">
                <a:solidFill>
                  <a:srgbClr val="7F0055"/>
                </a:solidFill>
                <a:latin typeface="Consolas" panose="020B0609020204030204" pitchFamily="49" charset="0"/>
              </a:rPr>
              <a:t>return</a:t>
            </a:r>
            <a:r>
              <a:rPr lang="es-ES" b="1" dirty="0">
                <a:solidFill>
                  <a:srgbClr val="000000"/>
                </a:solidFill>
                <a:latin typeface="Consolas" panose="020B0609020204030204" pitchFamily="49" charset="0"/>
              </a:rPr>
              <a:t> </a:t>
            </a:r>
            <a:r>
              <a:rPr lang="es-ES" b="1" dirty="0" err="1">
                <a:solidFill>
                  <a:srgbClr val="0000C0"/>
                </a:solidFill>
                <a:latin typeface="Consolas" panose="020B0609020204030204" pitchFamily="49" charset="0"/>
              </a:rPr>
              <a:t>usuarioDao</a:t>
            </a:r>
            <a:r>
              <a:rPr lang="es-ES" b="1" dirty="0" err="1">
                <a:solidFill>
                  <a:srgbClr val="000000"/>
                </a:solidFill>
                <a:latin typeface="Consolas" panose="020B0609020204030204" pitchFamily="49" charset="0"/>
              </a:rPr>
              <a:t>.insert</a:t>
            </a:r>
            <a:r>
              <a:rPr lang="es-ES" b="1" dirty="0">
                <a:solidFill>
                  <a:srgbClr val="000000"/>
                </a:solidFill>
                <a:latin typeface="Consolas" panose="020B0609020204030204" pitchFamily="49" charset="0"/>
              </a:rPr>
              <a:t>(</a:t>
            </a:r>
            <a:r>
              <a:rPr lang="es-ES" b="1" dirty="0" err="1">
                <a:solidFill>
                  <a:srgbClr val="7F0055"/>
                </a:solidFill>
                <a:latin typeface="Consolas" panose="020B0609020204030204" pitchFamily="49" charset="0"/>
              </a:rPr>
              <a:t>this</a:t>
            </a:r>
            <a:r>
              <a:rPr lang="es-ES" b="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boolean</a:t>
            </a:r>
            <a:r>
              <a:rPr lang="es-ES" b="1" dirty="0">
                <a:solidFill>
                  <a:srgbClr val="000000"/>
                </a:solidFill>
                <a:latin typeface="Consolas" panose="020B0609020204030204" pitchFamily="49" charset="0"/>
              </a:rPr>
              <a:t> actualizar () {</a:t>
            </a:r>
          </a:p>
          <a:p>
            <a:r>
              <a:rPr lang="es-ES" b="1" dirty="0" err="1">
                <a:solidFill>
                  <a:srgbClr val="7F0055"/>
                </a:solidFill>
                <a:latin typeface="Consolas" panose="020B0609020204030204" pitchFamily="49" charset="0"/>
              </a:rPr>
              <a:t>return</a:t>
            </a:r>
            <a:r>
              <a:rPr lang="es-ES" b="1" dirty="0">
                <a:solidFill>
                  <a:srgbClr val="000000"/>
                </a:solidFill>
                <a:latin typeface="Consolas" panose="020B0609020204030204" pitchFamily="49" charset="0"/>
              </a:rPr>
              <a:t> </a:t>
            </a:r>
            <a:r>
              <a:rPr lang="es-ES" b="1" dirty="0" err="1">
                <a:solidFill>
                  <a:srgbClr val="0000C0"/>
                </a:solidFill>
                <a:latin typeface="Consolas" panose="020B0609020204030204" pitchFamily="49" charset="0"/>
              </a:rPr>
              <a:t>usuarioDao</a:t>
            </a:r>
            <a:r>
              <a:rPr lang="es-ES" b="1" dirty="0" err="1">
                <a:solidFill>
                  <a:srgbClr val="000000"/>
                </a:solidFill>
                <a:latin typeface="Consolas" panose="020B0609020204030204" pitchFamily="49" charset="0"/>
              </a:rPr>
              <a:t>.update</a:t>
            </a:r>
            <a:r>
              <a:rPr lang="es-ES" b="1" dirty="0">
                <a:solidFill>
                  <a:srgbClr val="000000"/>
                </a:solidFill>
                <a:latin typeface="Consolas" panose="020B0609020204030204" pitchFamily="49" charset="0"/>
              </a:rPr>
              <a:t>(</a:t>
            </a:r>
            <a:r>
              <a:rPr lang="es-ES" b="1" dirty="0" err="1">
                <a:solidFill>
                  <a:srgbClr val="7F0055"/>
                </a:solidFill>
                <a:latin typeface="Consolas" panose="020B0609020204030204" pitchFamily="49" charset="0"/>
              </a:rPr>
              <a:t>this</a:t>
            </a:r>
            <a:r>
              <a:rPr lang="es-ES" b="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boolean</a:t>
            </a:r>
            <a:r>
              <a:rPr lang="es-ES" b="1" dirty="0">
                <a:solidFill>
                  <a:srgbClr val="000000"/>
                </a:solidFill>
                <a:latin typeface="Consolas" panose="020B0609020204030204" pitchFamily="49" charset="0"/>
              </a:rPr>
              <a:t> eliminar () {</a:t>
            </a:r>
          </a:p>
          <a:p>
            <a:r>
              <a:rPr lang="es-ES" b="1" dirty="0" err="1">
                <a:solidFill>
                  <a:srgbClr val="7F0055"/>
                </a:solidFill>
                <a:latin typeface="Consolas" panose="020B0609020204030204" pitchFamily="49" charset="0"/>
              </a:rPr>
              <a:t>return</a:t>
            </a:r>
            <a:r>
              <a:rPr lang="es-ES" b="1" dirty="0">
                <a:solidFill>
                  <a:srgbClr val="000000"/>
                </a:solidFill>
                <a:latin typeface="Consolas" panose="020B0609020204030204" pitchFamily="49" charset="0"/>
              </a:rPr>
              <a:t> </a:t>
            </a:r>
            <a:r>
              <a:rPr lang="es-ES" b="1" dirty="0" err="1">
                <a:solidFill>
                  <a:srgbClr val="0000C0"/>
                </a:solidFill>
                <a:latin typeface="Consolas" panose="020B0609020204030204" pitchFamily="49" charset="0"/>
              </a:rPr>
              <a:t>usuarioDao</a:t>
            </a:r>
            <a:r>
              <a:rPr lang="es-ES" b="1" dirty="0" err="1">
                <a:solidFill>
                  <a:srgbClr val="000000"/>
                </a:solidFill>
                <a:latin typeface="Consolas" panose="020B0609020204030204" pitchFamily="49" charset="0"/>
              </a:rPr>
              <a:t>.delete</a:t>
            </a:r>
            <a:r>
              <a:rPr lang="es-ES" b="1" dirty="0">
                <a:solidFill>
                  <a:srgbClr val="000000"/>
                </a:solidFill>
                <a:latin typeface="Consolas" panose="020B0609020204030204" pitchFamily="49" charset="0"/>
              </a:rPr>
              <a:t>(</a:t>
            </a:r>
            <a:r>
              <a:rPr lang="es-ES" b="1" dirty="0" err="1">
                <a:solidFill>
                  <a:srgbClr val="7F0055"/>
                </a:solidFill>
                <a:latin typeface="Consolas" panose="020B0609020204030204" pitchFamily="49" charset="0"/>
              </a:rPr>
              <a:t>this</a:t>
            </a:r>
            <a:r>
              <a:rPr lang="es-ES" b="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boolean</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eliminarTodo</a:t>
            </a:r>
            <a:r>
              <a:rPr lang="es-ES" b="1" dirty="0">
                <a:solidFill>
                  <a:srgbClr val="000000"/>
                </a:solidFill>
                <a:latin typeface="Consolas" panose="020B0609020204030204" pitchFamily="49" charset="0"/>
              </a:rPr>
              <a:t> () {</a:t>
            </a:r>
          </a:p>
          <a:p>
            <a:r>
              <a:rPr lang="es-ES" b="1" dirty="0" err="1">
                <a:solidFill>
                  <a:srgbClr val="7F0055"/>
                </a:solidFill>
                <a:latin typeface="Consolas" panose="020B0609020204030204" pitchFamily="49" charset="0"/>
              </a:rPr>
              <a:t>return</a:t>
            </a:r>
            <a:r>
              <a:rPr lang="es-ES" b="1" dirty="0">
                <a:solidFill>
                  <a:srgbClr val="000000"/>
                </a:solidFill>
                <a:latin typeface="Consolas" panose="020B0609020204030204" pitchFamily="49" charset="0"/>
              </a:rPr>
              <a:t> </a:t>
            </a:r>
            <a:r>
              <a:rPr lang="es-ES" b="1" dirty="0" err="1">
                <a:solidFill>
                  <a:srgbClr val="0000C0"/>
                </a:solidFill>
                <a:latin typeface="Consolas" panose="020B0609020204030204" pitchFamily="49" charset="0"/>
              </a:rPr>
              <a:t>usuarioDao</a:t>
            </a:r>
            <a:r>
              <a:rPr lang="es-ES" b="1" dirty="0" err="1">
                <a:solidFill>
                  <a:srgbClr val="000000"/>
                </a:solidFill>
                <a:latin typeface="Consolas" panose="020B0609020204030204" pitchFamily="49" charset="0"/>
              </a:rPr>
              <a:t>.deleteAll</a:t>
            </a:r>
            <a:r>
              <a:rPr lang="es-ES" b="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72862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Operaciones CRUD</a:t>
            </a:r>
            <a:endParaRPr lang="es-ES" dirty="0"/>
          </a:p>
        </p:txBody>
      </p:sp>
      <p:sp>
        <p:nvSpPr>
          <p:cNvPr id="4" name="Marcador de pie de página 3"/>
          <p:cNvSpPr>
            <a:spLocks noGrp="1"/>
          </p:cNvSpPr>
          <p:nvPr>
            <p:ph type="ftr" sz="quarter" idx="11"/>
          </p:nvPr>
        </p:nvSpPr>
        <p:spPr/>
        <p:txBody>
          <a:bodyPr/>
          <a:lstStyle/>
          <a:p>
            <a:r>
              <a:rPr lang="es-ES" smtClean="0"/>
              <a:t>Acceso a Datos. Tema 10. Java y MongoDB</a:t>
            </a:r>
            <a:endParaRPr lang="es-ES"/>
          </a:p>
        </p:txBody>
      </p:sp>
      <p:sp>
        <p:nvSpPr>
          <p:cNvPr id="5" name="Marcador de fecha 4"/>
          <p:cNvSpPr>
            <a:spLocks noGrp="1"/>
          </p:cNvSpPr>
          <p:nvPr>
            <p:ph type="dt" sz="half" idx="10"/>
          </p:nvPr>
        </p:nvSpPr>
        <p:spPr/>
        <p:txBody>
          <a:bodyPr/>
          <a:lstStyle/>
          <a:p>
            <a:fld id="{12CC1AB2-0342-43A3-839F-0C87B8F3C49F}" type="datetime1">
              <a:rPr lang="es-ES" smtClean="0"/>
              <a:t>19/12/2020</a:t>
            </a:fld>
            <a:endParaRPr lang="es-ES"/>
          </a:p>
        </p:txBody>
      </p:sp>
      <p:sp>
        <p:nvSpPr>
          <p:cNvPr id="6" name="Marcador de número de diapositiva 5"/>
          <p:cNvSpPr>
            <a:spLocks noGrp="1"/>
          </p:cNvSpPr>
          <p:nvPr>
            <p:ph type="sldNum" sz="quarter" idx="12"/>
          </p:nvPr>
        </p:nvSpPr>
        <p:spPr/>
        <p:txBody>
          <a:bodyPr/>
          <a:lstStyle/>
          <a:p>
            <a:fld id="{E4253A2E-9865-4013-9D0B-AE4969F4ED8F}" type="slidenum">
              <a:rPr lang="es-ES" smtClean="0"/>
              <a:t>15</a:t>
            </a:fld>
            <a:endParaRPr lang="es-ES"/>
          </a:p>
        </p:txBody>
      </p:sp>
      <p:cxnSp>
        <p:nvCxnSpPr>
          <p:cNvPr id="9" name="Conector recto de flecha 8">
            <a:extLst>
              <a:ext uri="{FF2B5EF4-FFF2-40B4-BE49-F238E27FC236}">
                <a16:creationId xmlns:a16="http://schemas.microsoft.com/office/drawing/2014/main" id="{12C416BF-3103-423E-ACA7-B58F5DDF1944}"/>
              </a:ext>
            </a:extLst>
          </p:cNvPr>
          <p:cNvCxnSpPr>
            <a:cxnSpLocks/>
            <a:stCxn id="10" idx="1"/>
          </p:cNvCxnSpPr>
          <p:nvPr/>
        </p:nvCxnSpPr>
        <p:spPr>
          <a:xfrm flipH="1">
            <a:off x="6392092" y="1374858"/>
            <a:ext cx="2217314" cy="135092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10" name="Rectángulo 9">
            <a:extLst>
              <a:ext uri="{FF2B5EF4-FFF2-40B4-BE49-F238E27FC236}">
                <a16:creationId xmlns:a16="http://schemas.microsoft.com/office/drawing/2014/main" id="{82694D24-29DF-47C0-A6C7-DCE6E748C98A}"/>
              </a:ext>
            </a:extLst>
          </p:cNvPr>
          <p:cNvSpPr/>
          <p:nvPr/>
        </p:nvSpPr>
        <p:spPr>
          <a:xfrm>
            <a:off x="8609406" y="735665"/>
            <a:ext cx="2301283" cy="12783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smtClean="0"/>
              <a:t>Interfaz </a:t>
            </a:r>
            <a:r>
              <a:rPr lang="es-ES" dirty="0" err="1" smtClean="0"/>
              <a:t>IUsuarioDao</a:t>
            </a:r>
            <a:r>
              <a:rPr lang="es-ES" dirty="0" smtClean="0"/>
              <a:t> del paquete persistencia</a:t>
            </a:r>
            <a:endParaRPr lang="es-ES" dirty="0"/>
          </a:p>
        </p:txBody>
      </p:sp>
      <p:sp>
        <p:nvSpPr>
          <p:cNvPr id="3" name="Rectángulo 2"/>
          <p:cNvSpPr/>
          <p:nvPr/>
        </p:nvSpPr>
        <p:spPr>
          <a:xfrm>
            <a:off x="3048000" y="1305342"/>
            <a:ext cx="6096000" cy="4247317"/>
          </a:xfrm>
          <a:prstGeom prst="rect">
            <a:avLst/>
          </a:prstGeom>
        </p:spPr>
        <p:txBody>
          <a:bodyPr>
            <a:spAutoFit/>
          </a:bodyPr>
          <a:lstStyle/>
          <a:p>
            <a:r>
              <a:rPr lang="es-ES" b="1" dirty="0" err="1">
                <a:solidFill>
                  <a:srgbClr val="7F0055"/>
                </a:solidFill>
                <a:latin typeface="Consolas" panose="020B0609020204030204" pitchFamily="49" charset="0"/>
              </a:rPr>
              <a:t>package</a:t>
            </a:r>
            <a:r>
              <a:rPr lang="es-ES" b="1" dirty="0">
                <a:solidFill>
                  <a:srgbClr val="000000"/>
                </a:solidFill>
                <a:latin typeface="Consolas" panose="020B0609020204030204" pitchFamily="49" charset="0"/>
              </a:rPr>
              <a:t> Persistencia;</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import</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java.util.List</a:t>
            </a:r>
            <a:r>
              <a:rPr lang="es-ES" b="1"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import</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Dominio.Usuario</a:t>
            </a:r>
            <a:r>
              <a:rPr lang="es-ES" b="1" dirty="0">
                <a:solidFill>
                  <a:srgbClr val="000000"/>
                </a:solidFill>
                <a:latin typeface="Consolas" panose="020B0609020204030204" pitchFamily="49" charset="0"/>
              </a:rPr>
              <a:t>;</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a:solidFill>
                  <a:srgbClr val="7F0055"/>
                </a:solidFill>
                <a:latin typeface="Consolas" panose="020B0609020204030204" pitchFamily="49" charset="0"/>
              </a:rPr>
              <a:t>interface</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IUsuarioDao</a:t>
            </a:r>
            <a:r>
              <a:rPr lang="es-ES" b="1" dirty="0">
                <a:solidFill>
                  <a:srgbClr val="000000"/>
                </a:solidFill>
                <a:latin typeface="Consolas" panose="020B0609020204030204" pitchFamily="49" charset="0"/>
              </a:rPr>
              <a:t> {</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List</a:t>
            </a:r>
            <a:r>
              <a:rPr lang="es-ES" b="1" dirty="0">
                <a:solidFill>
                  <a:srgbClr val="000000"/>
                </a:solidFill>
                <a:latin typeface="Consolas" panose="020B0609020204030204" pitchFamily="49" charset="0"/>
              </a:rPr>
              <a:t>&lt;Usuario&gt; </a:t>
            </a:r>
            <a:r>
              <a:rPr lang="es-ES" b="1" dirty="0" err="1">
                <a:solidFill>
                  <a:srgbClr val="000000"/>
                </a:solidFill>
                <a:latin typeface="Consolas" panose="020B0609020204030204" pitchFamily="49" charset="0"/>
              </a:rPr>
              <a:t>findAll</a:t>
            </a:r>
            <a:r>
              <a:rPr lang="es-ES" b="1"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Usuario </a:t>
            </a:r>
            <a:r>
              <a:rPr lang="es-ES" b="1" dirty="0" err="1">
                <a:solidFill>
                  <a:srgbClr val="000000"/>
                </a:solidFill>
                <a:latin typeface="Consolas" panose="020B0609020204030204" pitchFamily="49" charset="0"/>
              </a:rPr>
              <a:t>findById</a:t>
            </a:r>
            <a:r>
              <a:rPr lang="es-ES" b="1" dirty="0">
                <a:solidFill>
                  <a:srgbClr val="000000"/>
                </a:solidFill>
                <a:latin typeface="Consolas" panose="020B0609020204030204" pitchFamily="49" charset="0"/>
              </a:rPr>
              <a:t>(</a:t>
            </a:r>
            <a:r>
              <a:rPr lang="es-ES" b="1" dirty="0" err="1">
                <a:solidFill>
                  <a:srgbClr val="000000"/>
                </a:solidFill>
                <a:latin typeface="Consolas" panose="020B0609020204030204" pitchFamily="49" charset="0"/>
              </a:rPr>
              <a:t>String</a:t>
            </a:r>
            <a:r>
              <a:rPr lang="es-ES" b="1" dirty="0">
                <a:solidFill>
                  <a:srgbClr val="000000"/>
                </a:solidFill>
                <a:latin typeface="Consolas" panose="020B0609020204030204" pitchFamily="49" charset="0"/>
              </a:rPr>
              <a:t> </a:t>
            </a:r>
            <a:r>
              <a:rPr lang="es-ES" b="1" dirty="0">
                <a:solidFill>
                  <a:srgbClr val="6A3E3E"/>
                </a:solidFill>
                <a:latin typeface="Consolas" panose="020B0609020204030204" pitchFamily="49" charset="0"/>
              </a:rPr>
              <a:t>id</a:t>
            </a:r>
            <a:r>
              <a:rPr lang="es-ES" b="1"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boolean</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insert</a:t>
            </a:r>
            <a:r>
              <a:rPr lang="es-ES" b="1" dirty="0">
                <a:solidFill>
                  <a:srgbClr val="000000"/>
                </a:solidFill>
                <a:latin typeface="Consolas" panose="020B0609020204030204" pitchFamily="49" charset="0"/>
              </a:rPr>
              <a:t>(Usuario </a:t>
            </a:r>
            <a:r>
              <a:rPr lang="es-ES" b="1" dirty="0">
                <a:solidFill>
                  <a:srgbClr val="6A3E3E"/>
                </a:solidFill>
                <a:latin typeface="Consolas" panose="020B0609020204030204" pitchFamily="49" charset="0"/>
              </a:rPr>
              <a:t>usuario</a:t>
            </a:r>
            <a:r>
              <a:rPr lang="es-ES" b="1"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boolean</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update</a:t>
            </a:r>
            <a:r>
              <a:rPr lang="es-ES" b="1" dirty="0">
                <a:solidFill>
                  <a:srgbClr val="000000"/>
                </a:solidFill>
                <a:latin typeface="Consolas" panose="020B0609020204030204" pitchFamily="49" charset="0"/>
              </a:rPr>
              <a:t>(Usuario </a:t>
            </a:r>
            <a:r>
              <a:rPr lang="es-ES" b="1" dirty="0">
                <a:solidFill>
                  <a:srgbClr val="6A3E3E"/>
                </a:solidFill>
                <a:latin typeface="Consolas" panose="020B0609020204030204" pitchFamily="49" charset="0"/>
              </a:rPr>
              <a:t>usuario</a:t>
            </a:r>
            <a:r>
              <a:rPr lang="es-ES" b="1"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boolean</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delete</a:t>
            </a:r>
            <a:r>
              <a:rPr lang="es-ES" b="1" dirty="0">
                <a:solidFill>
                  <a:srgbClr val="000000"/>
                </a:solidFill>
                <a:latin typeface="Consolas" panose="020B0609020204030204" pitchFamily="49" charset="0"/>
              </a:rPr>
              <a:t>(Usuario </a:t>
            </a:r>
            <a:r>
              <a:rPr lang="es-ES" b="1" dirty="0">
                <a:solidFill>
                  <a:srgbClr val="6A3E3E"/>
                </a:solidFill>
                <a:latin typeface="Consolas" panose="020B0609020204030204" pitchFamily="49" charset="0"/>
              </a:rPr>
              <a:t>usuario</a:t>
            </a:r>
            <a:r>
              <a:rPr lang="es-ES" b="1"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boolean</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deleteAll</a:t>
            </a:r>
            <a:r>
              <a:rPr lang="es-ES" b="1" dirty="0">
                <a:solidFill>
                  <a:srgbClr val="000000"/>
                </a:solidFill>
                <a:latin typeface="Consolas" panose="020B0609020204030204" pitchFamily="49" charset="0"/>
              </a:rPr>
              <a:t>();</a:t>
            </a:r>
          </a:p>
          <a:p>
            <a:endParaRPr lang="es-ES" dirty="0">
              <a:latin typeface="Consolas" panose="020B0609020204030204" pitchFamily="49" charset="0"/>
            </a:endParaRPr>
          </a:p>
          <a:p>
            <a:r>
              <a:rPr lang="es-E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156442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Operaciones CRUD</a:t>
            </a:r>
            <a:endParaRPr lang="es-ES" dirty="0"/>
          </a:p>
        </p:txBody>
      </p:sp>
      <p:sp>
        <p:nvSpPr>
          <p:cNvPr id="4" name="Marcador de pie de página 3"/>
          <p:cNvSpPr>
            <a:spLocks noGrp="1"/>
          </p:cNvSpPr>
          <p:nvPr>
            <p:ph type="ftr" sz="quarter" idx="11"/>
          </p:nvPr>
        </p:nvSpPr>
        <p:spPr/>
        <p:txBody>
          <a:bodyPr/>
          <a:lstStyle/>
          <a:p>
            <a:r>
              <a:rPr lang="es-ES" smtClean="0"/>
              <a:t>Acceso a Datos. Tema 10. Java y MongoDB</a:t>
            </a:r>
            <a:endParaRPr lang="es-ES"/>
          </a:p>
        </p:txBody>
      </p:sp>
      <p:sp>
        <p:nvSpPr>
          <p:cNvPr id="5" name="Marcador de fecha 4"/>
          <p:cNvSpPr>
            <a:spLocks noGrp="1"/>
          </p:cNvSpPr>
          <p:nvPr>
            <p:ph type="dt" sz="half" idx="10"/>
          </p:nvPr>
        </p:nvSpPr>
        <p:spPr/>
        <p:txBody>
          <a:bodyPr/>
          <a:lstStyle/>
          <a:p>
            <a:fld id="{12CC1AB2-0342-43A3-839F-0C87B8F3C49F}" type="datetime1">
              <a:rPr lang="es-ES" smtClean="0"/>
              <a:t>19/12/2020</a:t>
            </a:fld>
            <a:endParaRPr lang="es-ES"/>
          </a:p>
        </p:txBody>
      </p:sp>
      <p:sp>
        <p:nvSpPr>
          <p:cNvPr id="6" name="Marcador de número de diapositiva 5"/>
          <p:cNvSpPr>
            <a:spLocks noGrp="1"/>
          </p:cNvSpPr>
          <p:nvPr>
            <p:ph type="sldNum" sz="quarter" idx="12"/>
          </p:nvPr>
        </p:nvSpPr>
        <p:spPr/>
        <p:txBody>
          <a:bodyPr/>
          <a:lstStyle/>
          <a:p>
            <a:fld id="{E4253A2E-9865-4013-9D0B-AE4969F4ED8F}" type="slidenum">
              <a:rPr lang="es-ES" smtClean="0"/>
              <a:t>16</a:t>
            </a:fld>
            <a:endParaRPr lang="es-ES"/>
          </a:p>
        </p:txBody>
      </p:sp>
      <p:cxnSp>
        <p:nvCxnSpPr>
          <p:cNvPr id="9" name="Conector recto de flecha 8">
            <a:extLst>
              <a:ext uri="{FF2B5EF4-FFF2-40B4-BE49-F238E27FC236}">
                <a16:creationId xmlns:a16="http://schemas.microsoft.com/office/drawing/2014/main" id="{12C416BF-3103-423E-ACA7-B58F5DDF1944}"/>
              </a:ext>
            </a:extLst>
          </p:cNvPr>
          <p:cNvCxnSpPr>
            <a:cxnSpLocks/>
            <a:stCxn id="10" idx="1"/>
          </p:cNvCxnSpPr>
          <p:nvPr/>
        </p:nvCxnSpPr>
        <p:spPr>
          <a:xfrm flipH="1">
            <a:off x="6392092" y="1374858"/>
            <a:ext cx="2217314" cy="135092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10" name="Rectángulo 9">
            <a:extLst>
              <a:ext uri="{FF2B5EF4-FFF2-40B4-BE49-F238E27FC236}">
                <a16:creationId xmlns:a16="http://schemas.microsoft.com/office/drawing/2014/main" id="{82694D24-29DF-47C0-A6C7-DCE6E748C98A}"/>
              </a:ext>
            </a:extLst>
          </p:cNvPr>
          <p:cNvSpPr/>
          <p:nvPr/>
        </p:nvSpPr>
        <p:spPr>
          <a:xfrm>
            <a:off x="8609406" y="735665"/>
            <a:ext cx="2301283" cy="12783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smtClean="0"/>
              <a:t>Clase </a:t>
            </a:r>
            <a:r>
              <a:rPr lang="es-ES" dirty="0" err="1" smtClean="0"/>
              <a:t>UsuarioDaoImpl</a:t>
            </a:r>
            <a:r>
              <a:rPr lang="es-ES" dirty="0" smtClean="0"/>
              <a:t> del paquete persistencia</a:t>
            </a:r>
            <a:endParaRPr lang="es-ES" dirty="0"/>
          </a:p>
        </p:txBody>
      </p:sp>
      <p:sp>
        <p:nvSpPr>
          <p:cNvPr id="11" name="Rectángulo 10"/>
          <p:cNvSpPr/>
          <p:nvPr/>
        </p:nvSpPr>
        <p:spPr>
          <a:xfrm>
            <a:off x="1528354" y="949234"/>
            <a:ext cx="9993086" cy="4524315"/>
          </a:xfrm>
          <a:prstGeom prst="rect">
            <a:avLst/>
          </a:prstGeom>
        </p:spPr>
        <p:txBody>
          <a:bodyPr wrap="square">
            <a:spAutoFit/>
          </a:bodyPr>
          <a:lstStyle/>
          <a:p>
            <a:r>
              <a:rPr lang="es-ES" b="1" dirty="0" err="1">
                <a:solidFill>
                  <a:srgbClr val="7F0055"/>
                </a:solidFill>
                <a:latin typeface="Consolas" panose="020B0609020204030204" pitchFamily="49" charset="0"/>
              </a:rPr>
              <a:t>package</a:t>
            </a:r>
            <a:r>
              <a:rPr lang="es-ES" b="1" dirty="0">
                <a:solidFill>
                  <a:srgbClr val="000000"/>
                </a:solidFill>
                <a:latin typeface="Consolas" panose="020B0609020204030204" pitchFamily="49" charset="0"/>
              </a:rPr>
              <a:t> Persistencia;</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import</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java.util.ArrayList</a:t>
            </a:r>
            <a:r>
              <a:rPr lang="es-ES" b="1"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import</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java.util.List</a:t>
            </a:r>
            <a:r>
              <a:rPr lang="es-ES" b="1" dirty="0">
                <a:solidFill>
                  <a:srgbClr val="000000"/>
                </a:solidFill>
                <a:latin typeface="Consolas" panose="020B0609020204030204" pitchFamily="49" charset="0"/>
              </a:rPr>
              <a:t>;</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import</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org.bson.types.ObjectId</a:t>
            </a:r>
            <a:r>
              <a:rPr lang="es-ES" b="1" dirty="0">
                <a:solidFill>
                  <a:srgbClr val="000000"/>
                </a:solidFill>
                <a:latin typeface="Consolas" panose="020B0609020204030204" pitchFamily="49" charset="0"/>
              </a:rPr>
              <a:t>;</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import</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com.mongodb.BasicDBObject</a:t>
            </a:r>
            <a:r>
              <a:rPr lang="es-ES" b="1"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import</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com.mongodb.DB</a:t>
            </a:r>
            <a:r>
              <a:rPr lang="es-ES" b="1"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import</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com.mongodb.DBCollection</a:t>
            </a:r>
            <a:r>
              <a:rPr lang="es-ES" b="1"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import</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com.mongodb.DBCursor</a:t>
            </a:r>
            <a:r>
              <a:rPr lang="es-ES" b="1"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import</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com.mongodb.MongoClient</a:t>
            </a:r>
            <a:r>
              <a:rPr lang="es-ES" b="1" dirty="0">
                <a:solidFill>
                  <a:srgbClr val="000000"/>
                </a:solidFill>
                <a:latin typeface="Consolas" panose="020B0609020204030204" pitchFamily="49" charset="0"/>
              </a:rPr>
              <a:t>;</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import</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Dominio.Usuario</a:t>
            </a:r>
            <a:r>
              <a:rPr lang="es-ES" b="1" dirty="0">
                <a:solidFill>
                  <a:srgbClr val="000000"/>
                </a:solidFill>
                <a:latin typeface="Consolas" panose="020B0609020204030204" pitchFamily="49" charset="0"/>
              </a:rPr>
              <a:t>;</a:t>
            </a:r>
          </a:p>
          <a:p>
            <a:endParaRPr lang="es-E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u="sng" dirty="0" err="1">
                <a:solidFill>
                  <a:srgbClr val="000000"/>
                </a:solidFill>
                <a:latin typeface="Consolas" panose="020B0609020204030204" pitchFamily="49" charset="0"/>
              </a:rPr>
              <a:t>UsuarioDaoImpl</a:t>
            </a:r>
            <a:r>
              <a:rPr lang="en-US" b="1" u="sng" dirty="0">
                <a:solidFill>
                  <a:srgbClr val="000000"/>
                </a:solidFill>
                <a:latin typeface="Consolas" panose="020B0609020204030204" pitchFamily="49" charset="0"/>
              </a:rPr>
              <a:t> </a:t>
            </a:r>
            <a:r>
              <a:rPr lang="en-US" b="1" u="sng" dirty="0">
                <a:solidFill>
                  <a:srgbClr val="7F0055"/>
                </a:solidFill>
                <a:latin typeface="Consolas" panose="020B0609020204030204" pitchFamily="49" charset="0"/>
              </a:rPr>
              <a:t>implements</a:t>
            </a:r>
            <a:r>
              <a:rPr lang="en-US" b="1" u="sng" dirty="0">
                <a:solidFill>
                  <a:srgbClr val="000000"/>
                </a:solidFill>
                <a:latin typeface="Consolas" panose="020B0609020204030204" pitchFamily="49" charset="0"/>
              </a:rPr>
              <a:t> </a:t>
            </a:r>
            <a:r>
              <a:rPr lang="en-US" b="1" u="sng" dirty="0" err="1">
                <a:solidFill>
                  <a:srgbClr val="000000"/>
                </a:solidFill>
                <a:latin typeface="Consolas" panose="020B0609020204030204" pitchFamily="49" charset="0"/>
              </a:rPr>
              <a:t>IUsuarioDao</a:t>
            </a:r>
            <a:r>
              <a:rPr lang="en-US" b="1" u="sng" dirty="0">
                <a:solidFill>
                  <a:srgbClr val="000000"/>
                </a:solidFill>
                <a:latin typeface="Consolas" panose="020B0609020204030204" pitchFamily="49" charset="0"/>
              </a:rPr>
              <a:t> </a:t>
            </a:r>
            <a:r>
              <a:rPr lang="en-US" b="1" u="sng" dirty="0" smtClean="0">
                <a:solidFill>
                  <a:srgbClr val="000000"/>
                </a:solidFill>
                <a:latin typeface="Consolas" panose="020B0609020204030204" pitchFamily="49" charset="0"/>
              </a:rPr>
              <a:t>{</a:t>
            </a:r>
            <a:endParaRPr lang="en-US" b="1" u="sng"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169776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a:off x="1528354" y="949234"/>
            <a:ext cx="9993086" cy="5909310"/>
          </a:xfrm>
          <a:prstGeom prst="rect">
            <a:avLst/>
          </a:prstGeom>
        </p:spPr>
        <p:txBody>
          <a:bodyPr wrap="square">
            <a:spAutoFit/>
          </a:bodyPr>
          <a:lstStyle/>
          <a:p>
            <a:r>
              <a:rPr lang="es-ES" dirty="0" smtClean="0">
                <a:solidFill>
                  <a:srgbClr val="646464"/>
                </a:solidFill>
                <a:latin typeface="Consolas" panose="020B0609020204030204" pitchFamily="49" charset="0"/>
              </a:rPr>
              <a:t>@</a:t>
            </a:r>
            <a:r>
              <a:rPr lang="es-ES" dirty="0" err="1">
                <a:solidFill>
                  <a:srgbClr val="000000"/>
                </a:solidFill>
                <a:latin typeface="Consolas" panose="020B0609020204030204" pitchFamily="49" charset="0"/>
              </a:rPr>
              <a:t>Override</a:t>
            </a:r>
            <a:endParaRPr lang="es-ES" dirty="0">
              <a:solidFill>
                <a:srgbClr val="000000"/>
              </a:solidFill>
              <a:latin typeface="Consolas" panose="020B0609020204030204" pitchFamily="49" charset="0"/>
            </a:endParaRP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List</a:t>
            </a:r>
            <a:r>
              <a:rPr lang="es-ES" b="1" dirty="0">
                <a:solidFill>
                  <a:srgbClr val="000000"/>
                </a:solidFill>
                <a:latin typeface="Consolas" panose="020B0609020204030204" pitchFamily="49" charset="0"/>
              </a:rPr>
              <a:t>&lt;Usuario&gt; </a:t>
            </a:r>
            <a:r>
              <a:rPr lang="es-ES" b="1" u="sng" dirty="0" err="1">
                <a:solidFill>
                  <a:srgbClr val="000000"/>
                </a:solidFill>
                <a:latin typeface="Consolas" panose="020B0609020204030204" pitchFamily="49" charset="0"/>
              </a:rPr>
              <a:t>findAll</a:t>
            </a:r>
            <a:r>
              <a:rPr lang="es-ES" b="1" u="sng" dirty="0">
                <a:solidFill>
                  <a:srgbClr val="000000"/>
                </a:solidFill>
                <a:latin typeface="Consolas" panose="020B0609020204030204" pitchFamily="49" charset="0"/>
              </a:rPr>
              <a:t>() {</a:t>
            </a:r>
          </a:p>
          <a:p>
            <a:r>
              <a:rPr lang="es-ES" dirty="0" err="1">
                <a:solidFill>
                  <a:srgbClr val="000000"/>
                </a:solidFill>
                <a:latin typeface="Consolas" panose="020B0609020204030204" pitchFamily="49" charset="0"/>
              </a:rPr>
              <a:t>List</a:t>
            </a:r>
            <a:r>
              <a:rPr lang="es-ES" dirty="0">
                <a:solidFill>
                  <a:srgbClr val="000000"/>
                </a:solidFill>
                <a:latin typeface="Consolas" panose="020B0609020204030204" pitchFamily="49" charset="0"/>
              </a:rPr>
              <a:t>&lt;Usuario&gt; usuarios = </a:t>
            </a:r>
            <a:r>
              <a:rPr lang="es-ES" b="1" dirty="0">
                <a:solidFill>
                  <a:srgbClr val="7F0055"/>
                </a:solidFill>
                <a:latin typeface="Consolas" panose="020B0609020204030204" pitchFamily="49" charset="0"/>
              </a:rPr>
              <a:t>new</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ArrayList</a:t>
            </a:r>
            <a:r>
              <a:rPr lang="es-ES" b="1" dirty="0">
                <a:solidFill>
                  <a:srgbClr val="000000"/>
                </a:solidFill>
                <a:latin typeface="Consolas" panose="020B0609020204030204" pitchFamily="49" charset="0"/>
              </a:rPr>
              <a:t>&lt;Usuario&gt;();</a:t>
            </a:r>
          </a:p>
          <a:p>
            <a:r>
              <a:rPr lang="es-ES" dirty="0" err="1">
                <a:solidFill>
                  <a:srgbClr val="000000"/>
                </a:solidFill>
                <a:latin typeface="Consolas" panose="020B0609020204030204" pitchFamily="49" charset="0"/>
              </a:rPr>
              <a:t>MongoClient</a:t>
            </a:r>
            <a:r>
              <a:rPr lang="es-ES" dirty="0">
                <a:solidFill>
                  <a:srgbClr val="000000"/>
                </a:solidFill>
                <a:latin typeface="Consolas" panose="020B0609020204030204" pitchFamily="49" charset="0"/>
              </a:rPr>
              <a:t> mongo = </a:t>
            </a:r>
            <a:r>
              <a:rPr lang="es-ES" dirty="0" err="1">
                <a:solidFill>
                  <a:srgbClr val="000000"/>
                </a:solidFill>
                <a:latin typeface="Consolas" panose="020B0609020204030204" pitchFamily="49" charset="0"/>
              </a:rPr>
              <a:t>Conexion.conexion</a:t>
            </a:r>
            <a:r>
              <a:rPr lang="es-ES" dirty="0">
                <a:solidFill>
                  <a:srgbClr val="000000"/>
                </a:solidFill>
                <a:latin typeface="Consolas" panose="020B0609020204030204" pitchFamily="49" charset="0"/>
              </a:rPr>
              <a:t>();</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if</a:t>
            </a:r>
            <a:r>
              <a:rPr lang="es-ES" b="1" dirty="0">
                <a:solidFill>
                  <a:srgbClr val="000000"/>
                </a:solidFill>
                <a:latin typeface="Consolas" panose="020B0609020204030204" pitchFamily="49" charset="0"/>
              </a:rPr>
              <a:t> (mongo != </a:t>
            </a:r>
            <a:r>
              <a:rPr lang="es-ES" b="1" dirty="0" err="1">
                <a:solidFill>
                  <a:srgbClr val="7F0055"/>
                </a:solidFill>
                <a:latin typeface="Consolas" panose="020B0609020204030204" pitchFamily="49" charset="0"/>
              </a:rPr>
              <a:t>null</a:t>
            </a:r>
            <a:r>
              <a:rPr lang="es-ES" b="1" dirty="0">
                <a:solidFill>
                  <a:srgbClr val="000000"/>
                </a:solidFill>
                <a:latin typeface="Consolas" panose="020B0609020204030204" pitchFamily="49" charset="0"/>
              </a:rPr>
              <a:t>) {</a:t>
            </a:r>
          </a:p>
          <a:p>
            <a:r>
              <a:rPr lang="es-ES" dirty="0">
                <a:solidFill>
                  <a:srgbClr val="000000"/>
                </a:solidFill>
                <a:latin typeface="Consolas" panose="020B0609020204030204" pitchFamily="49" charset="0"/>
              </a:rPr>
              <a:t>DB </a:t>
            </a:r>
            <a:r>
              <a:rPr lang="es-ES" dirty="0" err="1">
                <a:solidFill>
                  <a:srgbClr val="000000"/>
                </a:solidFill>
                <a:latin typeface="Consolas" panose="020B0609020204030204" pitchFamily="49" charset="0"/>
              </a:rPr>
              <a:t>db</a:t>
            </a:r>
            <a:r>
              <a:rPr lang="es-ES" dirty="0">
                <a:solidFill>
                  <a:srgbClr val="000000"/>
                </a:solidFill>
                <a:latin typeface="Consolas" panose="020B0609020204030204" pitchFamily="49" charset="0"/>
              </a:rPr>
              <a:t> = </a:t>
            </a:r>
            <a:r>
              <a:rPr lang="es-ES" dirty="0" err="1">
                <a:solidFill>
                  <a:srgbClr val="000000"/>
                </a:solidFill>
                <a:latin typeface="Consolas" panose="020B0609020204030204" pitchFamily="49" charset="0"/>
              </a:rPr>
              <a:t>Conexion.BasedeDatos</a:t>
            </a:r>
            <a:r>
              <a:rPr lang="es-ES"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DBCollection</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colec</a:t>
            </a:r>
            <a:r>
              <a:rPr lang="es-ES" dirty="0">
                <a:solidFill>
                  <a:srgbClr val="000000"/>
                </a:solidFill>
                <a:latin typeface="Consolas" panose="020B0609020204030204" pitchFamily="49" charset="0"/>
              </a:rPr>
              <a:t> = </a:t>
            </a:r>
            <a:r>
              <a:rPr lang="es-ES" dirty="0" err="1">
                <a:solidFill>
                  <a:srgbClr val="000000"/>
                </a:solidFill>
                <a:latin typeface="Consolas" panose="020B0609020204030204" pitchFamily="49" charset="0"/>
              </a:rPr>
              <a:t>db.getCollection</a:t>
            </a:r>
            <a:r>
              <a:rPr lang="es-ES" dirty="0">
                <a:solidFill>
                  <a:srgbClr val="000000"/>
                </a:solidFill>
                <a:latin typeface="Consolas" panose="020B0609020204030204" pitchFamily="49" charset="0"/>
              </a:rPr>
              <a:t>(</a:t>
            </a:r>
            <a:r>
              <a:rPr lang="es-ES" dirty="0">
                <a:solidFill>
                  <a:srgbClr val="2A00FF"/>
                </a:solidFill>
                <a:latin typeface="Consolas" panose="020B0609020204030204" pitchFamily="49" charset="0"/>
              </a:rPr>
              <a:t>"Usuarios"</a:t>
            </a:r>
            <a:r>
              <a:rPr lang="es-ES"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DBCursor</a:t>
            </a:r>
            <a:r>
              <a:rPr lang="es-ES" dirty="0">
                <a:solidFill>
                  <a:srgbClr val="000000"/>
                </a:solidFill>
                <a:latin typeface="Consolas" panose="020B0609020204030204" pitchFamily="49" charset="0"/>
              </a:rPr>
              <a:t> cursor = </a:t>
            </a:r>
            <a:r>
              <a:rPr lang="es-ES" dirty="0" err="1">
                <a:solidFill>
                  <a:srgbClr val="000000"/>
                </a:solidFill>
                <a:latin typeface="Consolas" panose="020B0609020204030204" pitchFamily="49" charset="0"/>
              </a:rPr>
              <a:t>colec.find</a:t>
            </a:r>
            <a:r>
              <a:rPr lang="es-ES" dirty="0">
                <a:solidFill>
                  <a:srgbClr val="000000"/>
                </a:solidFill>
                <a:latin typeface="Consolas" panose="020B0609020204030204" pitchFamily="49" charset="0"/>
              </a:rPr>
              <a:t>();</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while</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cursor.hasNext</a:t>
            </a:r>
            <a:r>
              <a:rPr lang="es-ES" b="1" dirty="0">
                <a:solidFill>
                  <a:srgbClr val="000000"/>
                </a:solidFill>
                <a:latin typeface="Consolas" panose="020B0609020204030204" pitchFamily="49" charset="0"/>
              </a:rPr>
              <a:t>()) {</a:t>
            </a:r>
          </a:p>
          <a:p>
            <a:r>
              <a:rPr lang="es-ES" dirty="0" err="1">
                <a:solidFill>
                  <a:srgbClr val="000000"/>
                </a:solidFill>
                <a:latin typeface="Consolas" panose="020B0609020204030204" pitchFamily="49" charset="0"/>
              </a:rPr>
              <a:t>String</a:t>
            </a:r>
            <a:r>
              <a:rPr lang="es-ES" dirty="0">
                <a:solidFill>
                  <a:srgbClr val="000000"/>
                </a:solidFill>
                <a:latin typeface="Consolas" panose="020B0609020204030204" pitchFamily="49" charset="0"/>
              </a:rPr>
              <a:t> nombre = (</a:t>
            </a:r>
            <a:r>
              <a:rPr lang="es-ES" dirty="0" err="1">
                <a:solidFill>
                  <a:srgbClr val="000000"/>
                </a:solidFill>
                <a:latin typeface="Consolas" panose="020B0609020204030204" pitchFamily="49" charset="0"/>
              </a:rPr>
              <a:t>String</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cursor.next</a:t>
            </a:r>
            <a:r>
              <a:rPr lang="es-ES" dirty="0">
                <a:solidFill>
                  <a:srgbClr val="000000"/>
                </a:solidFill>
                <a:latin typeface="Consolas" panose="020B0609020204030204" pitchFamily="49" charset="0"/>
              </a:rPr>
              <a:t>().</a:t>
            </a:r>
            <a:r>
              <a:rPr lang="es-ES" dirty="0" err="1">
                <a:solidFill>
                  <a:srgbClr val="000000"/>
                </a:solidFill>
                <a:latin typeface="Consolas" panose="020B0609020204030204" pitchFamily="49" charset="0"/>
              </a:rPr>
              <a:t>get</a:t>
            </a:r>
            <a:r>
              <a:rPr lang="es-ES" dirty="0">
                <a:solidFill>
                  <a:srgbClr val="000000"/>
                </a:solidFill>
                <a:latin typeface="Consolas" panose="020B0609020204030204" pitchFamily="49" charset="0"/>
              </a:rPr>
              <a:t>(</a:t>
            </a:r>
            <a:r>
              <a:rPr lang="es-ES" dirty="0">
                <a:solidFill>
                  <a:srgbClr val="2A00FF"/>
                </a:solidFill>
                <a:latin typeface="Consolas" panose="020B0609020204030204" pitchFamily="49" charset="0"/>
              </a:rPr>
              <a:t>"nombre"</a:t>
            </a:r>
            <a:r>
              <a:rPr lang="es-E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String </a:t>
            </a:r>
            <a:r>
              <a:rPr lang="en-US" dirty="0" err="1">
                <a:solidFill>
                  <a:srgbClr val="000000"/>
                </a:solidFill>
                <a:latin typeface="Consolas" panose="020B0609020204030204" pitchFamily="49" charset="0"/>
              </a:rPr>
              <a:t>pais</a:t>
            </a:r>
            <a:r>
              <a:rPr lang="en-US" dirty="0">
                <a:solidFill>
                  <a:srgbClr val="000000"/>
                </a:solidFill>
                <a:latin typeface="Consolas" panose="020B0609020204030204" pitchFamily="49" charset="0"/>
              </a:rPr>
              <a:t> = (String) </a:t>
            </a:r>
            <a:r>
              <a:rPr lang="en-US" dirty="0" err="1">
                <a:solidFill>
                  <a:srgbClr val="000000"/>
                </a:solidFill>
                <a:latin typeface="Consolas" panose="020B0609020204030204" pitchFamily="49" charset="0"/>
              </a:rPr>
              <a:t>cursor.curr</a:t>
            </a:r>
            <a:r>
              <a:rPr lang="en-US" dirty="0">
                <a:solidFill>
                  <a:srgbClr val="000000"/>
                </a:solidFill>
                <a:latin typeface="Consolas" panose="020B0609020204030204" pitchFamily="49" charset="0"/>
              </a:rPr>
              <a:t>().get(</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pais</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int</a:t>
            </a:r>
            <a:r>
              <a:rPr lang="es-ES" b="1" dirty="0">
                <a:solidFill>
                  <a:srgbClr val="000000"/>
                </a:solidFill>
                <a:latin typeface="Consolas" panose="020B0609020204030204" pitchFamily="49" charset="0"/>
              </a:rPr>
              <a:t> edad = (</a:t>
            </a:r>
            <a:r>
              <a:rPr lang="es-ES" b="1" dirty="0" err="1">
                <a:solidFill>
                  <a:srgbClr val="7F0055"/>
                </a:solidFill>
                <a:latin typeface="Consolas" panose="020B0609020204030204" pitchFamily="49" charset="0"/>
              </a:rPr>
              <a:t>int</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cursor.curr</a:t>
            </a:r>
            <a:r>
              <a:rPr lang="es-ES" b="1" dirty="0">
                <a:solidFill>
                  <a:srgbClr val="000000"/>
                </a:solidFill>
                <a:latin typeface="Consolas" panose="020B0609020204030204" pitchFamily="49" charset="0"/>
              </a:rPr>
              <a:t>().</a:t>
            </a:r>
            <a:r>
              <a:rPr lang="es-ES" b="1" dirty="0" err="1">
                <a:solidFill>
                  <a:srgbClr val="000000"/>
                </a:solidFill>
                <a:latin typeface="Consolas" panose="020B0609020204030204" pitchFamily="49" charset="0"/>
              </a:rPr>
              <a:t>get</a:t>
            </a:r>
            <a:r>
              <a:rPr lang="es-ES" b="1" dirty="0">
                <a:solidFill>
                  <a:srgbClr val="000000"/>
                </a:solidFill>
                <a:latin typeface="Consolas" panose="020B0609020204030204" pitchFamily="49" charset="0"/>
              </a:rPr>
              <a:t>(</a:t>
            </a:r>
            <a:r>
              <a:rPr lang="es-ES" b="1" dirty="0">
                <a:solidFill>
                  <a:srgbClr val="2A00FF"/>
                </a:solidFill>
                <a:latin typeface="Consolas" panose="020B0609020204030204" pitchFamily="49" charset="0"/>
              </a:rPr>
              <a:t>"edad"</a:t>
            </a:r>
            <a:r>
              <a:rPr lang="es-E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String _id = (String) </a:t>
            </a:r>
            <a:r>
              <a:rPr lang="en-US" dirty="0" err="1">
                <a:solidFill>
                  <a:srgbClr val="000000"/>
                </a:solidFill>
                <a:latin typeface="Consolas" panose="020B0609020204030204" pitchFamily="49" charset="0"/>
              </a:rPr>
              <a:t>cursor.curr</a:t>
            </a:r>
            <a:r>
              <a:rPr lang="en-US" dirty="0">
                <a:solidFill>
                  <a:srgbClr val="000000"/>
                </a:solidFill>
                <a:latin typeface="Consolas" panose="020B0609020204030204" pitchFamily="49" charset="0"/>
              </a:rPr>
              <a:t>().get(</a:t>
            </a:r>
            <a:r>
              <a:rPr lang="en-US" dirty="0">
                <a:solidFill>
                  <a:srgbClr val="2A00FF"/>
                </a:solidFill>
                <a:latin typeface="Consolas" panose="020B0609020204030204" pitchFamily="49" charset="0"/>
              </a:rPr>
              <a:t>"_id"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toString</a:t>
            </a:r>
            <a:r>
              <a:rPr lang="en-U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Usuario </a:t>
            </a:r>
            <a:r>
              <a:rPr lang="es-ES" dirty="0" err="1">
                <a:solidFill>
                  <a:srgbClr val="000000"/>
                </a:solidFill>
                <a:latin typeface="Consolas" panose="020B0609020204030204" pitchFamily="49" charset="0"/>
              </a:rPr>
              <a:t>usuario</a:t>
            </a:r>
            <a:r>
              <a:rPr lang="es-ES" dirty="0">
                <a:solidFill>
                  <a:srgbClr val="000000"/>
                </a:solidFill>
                <a:latin typeface="Consolas" panose="020B0609020204030204" pitchFamily="49" charset="0"/>
              </a:rPr>
              <a:t> = </a:t>
            </a:r>
            <a:r>
              <a:rPr lang="es-ES" b="1" dirty="0">
                <a:solidFill>
                  <a:srgbClr val="7F0055"/>
                </a:solidFill>
                <a:latin typeface="Consolas" panose="020B0609020204030204" pitchFamily="49" charset="0"/>
              </a:rPr>
              <a:t>new</a:t>
            </a:r>
            <a:r>
              <a:rPr lang="es-ES" b="1" dirty="0">
                <a:solidFill>
                  <a:srgbClr val="000000"/>
                </a:solidFill>
                <a:latin typeface="Consolas" panose="020B0609020204030204" pitchFamily="49" charset="0"/>
              </a:rPr>
              <a:t> Usuario(_id, nombre, </a:t>
            </a:r>
            <a:r>
              <a:rPr lang="es-ES" b="1" dirty="0" err="1">
                <a:solidFill>
                  <a:srgbClr val="000000"/>
                </a:solidFill>
                <a:latin typeface="Consolas" panose="020B0609020204030204" pitchFamily="49" charset="0"/>
              </a:rPr>
              <a:t>pais</a:t>
            </a:r>
            <a:r>
              <a:rPr lang="es-ES" b="1" dirty="0">
                <a:solidFill>
                  <a:srgbClr val="000000"/>
                </a:solidFill>
                <a:latin typeface="Consolas" panose="020B0609020204030204" pitchFamily="49" charset="0"/>
              </a:rPr>
              <a:t>, edad);</a:t>
            </a:r>
          </a:p>
          <a:p>
            <a:r>
              <a:rPr lang="es-ES" dirty="0" err="1">
                <a:solidFill>
                  <a:srgbClr val="000000"/>
                </a:solidFill>
                <a:latin typeface="Consolas" panose="020B0609020204030204" pitchFamily="49" charset="0"/>
              </a:rPr>
              <a:t>usuarios.add</a:t>
            </a:r>
            <a:r>
              <a:rPr lang="es-ES" dirty="0">
                <a:solidFill>
                  <a:srgbClr val="000000"/>
                </a:solidFill>
                <a:latin typeface="Consolas" panose="020B0609020204030204" pitchFamily="49" charset="0"/>
              </a:rPr>
              <a:t>(usuario);</a:t>
            </a:r>
          </a:p>
          <a:p>
            <a:r>
              <a:rPr lang="es-E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return</a:t>
            </a:r>
            <a:r>
              <a:rPr lang="es-ES" b="1" dirty="0">
                <a:solidFill>
                  <a:srgbClr val="000000"/>
                </a:solidFill>
                <a:latin typeface="Consolas" panose="020B0609020204030204" pitchFamily="49" charset="0"/>
              </a:rPr>
              <a:t> usuarios;</a:t>
            </a:r>
          </a:p>
          <a:p>
            <a:r>
              <a:rPr lang="es-ES" dirty="0" smtClean="0">
                <a:solidFill>
                  <a:srgbClr val="000000"/>
                </a:solidFill>
                <a:latin typeface="Consolas" panose="020B0609020204030204" pitchFamily="49" charset="0"/>
              </a:rPr>
              <a:t>}</a:t>
            </a:r>
            <a:endParaRPr lang="es-ES" dirty="0">
              <a:solidFill>
                <a:srgbClr val="000000"/>
              </a:solidFill>
              <a:latin typeface="Consolas" panose="020B0609020204030204" pitchFamily="49" charset="0"/>
            </a:endParaRPr>
          </a:p>
        </p:txBody>
      </p:sp>
      <p:sp>
        <p:nvSpPr>
          <p:cNvPr id="2" name="Título 1"/>
          <p:cNvSpPr>
            <a:spLocks noGrp="1"/>
          </p:cNvSpPr>
          <p:nvPr>
            <p:ph type="title"/>
          </p:nvPr>
        </p:nvSpPr>
        <p:spPr/>
        <p:txBody>
          <a:bodyPr/>
          <a:lstStyle/>
          <a:p>
            <a:r>
              <a:rPr lang="es-ES" dirty="0" smtClean="0"/>
              <a:t>2. Operaciones CRUD</a:t>
            </a:r>
            <a:endParaRPr lang="es-ES" dirty="0"/>
          </a:p>
        </p:txBody>
      </p:sp>
      <p:sp>
        <p:nvSpPr>
          <p:cNvPr id="4" name="Marcador de pie de página 3"/>
          <p:cNvSpPr>
            <a:spLocks noGrp="1"/>
          </p:cNvSpPr>
          <p:nvPr>
            <p:ph type="ftr" sz="quarter" idx="11"/>
          </p:nvPr>
        </p:nvSpPr>
        <p:spPr/>
        <p:txBody>
          <a:bodyPr/>
          <a:lstStyle/>
          <a:p>
            <a:r>
              <a:rPr lang="es-ES" smtClean="0"/>
              <a:t>Acceso a Datos. Tema 10. Java y MongoDB</a:t>
            </a:r>
            <a:endParaRPr lang="es-ES"/>
          </a:p>
        </p:txBody>
      </p:sp>
      <p:sp>
        <p:nvSpPr>
          <p:cNvPr id="5" name="Marcador de fecha 4"/>
          <p:cNvSpPr>
            <a:spLocks noGrp="1"/>
          </p:cNvSpPr>
          <p:nvPr>
            <p:ph type="dt" sz="half" idx="10"/>
          </p:nvPr>
        </p:nvSpPr>
        <p:spPr/>
        <p:txBody>
          <a:bodyPr/>
          <a:lstStyle/>
          <a:p>
            <a:fld id="{12CC1AB2-0342-43A3-839F-0C87B8F3C49F}" type="datetime1">
              <a:rPr lang="es-ES" smtClean="0"/>
              <a:t>19/12/2020</a:t>
            </a:fld>
            <a:endParaRPr lang="es-ES"/>
          </a:p>
        </p:txBody>
      </p:sp>
      <p:sp>
        <p:nvSpPr>
          <p:cNvPr id="6" name="Marcador de número de diapositiva 5"/>
          <p:cNvSpPr>
            <a:spLocks noGrp="1"/>
          </p:cNvSpPr>
          <p:nvPr>
            <p:ph type="sldNum" sz="quarter" idx="12"/>
          </p:nvPr>
        </p:nvSpPr>
        <p:spPr/>
        <p:txBody>
          <a:bodyPr/>
          <a:lstStyle/>
          <a:p>
            <a:fld id="{E4253A2E-9865-4013-9D0B-AE4969F4ED8F}" type="slidenum">
              <a:rPr lang="es-ES" smtClean="0"/>
              <a:t>17</a:t>
            </a:fld>
            <a:endParaRPr lang="es-ES"/>
          </a:p>
        </p:txBody>
      </p:sp>
      <p:cxnSp>
        <p:nvCxnSpPr>
          <p:cNvPr id="9" name="Conector recto de flecha 8">
            <a:extLst>
              <a:ext uri="{FF2B5EF4-FFF2-40B4-BE49-F238E27FC236}">
                <a16:creationId xmlns:a16="http://schemas.microsoft.com/office/drawing/2014/main" id="{12C416BF-3103-423E-ACA7-B58F5DDF1944}"/>
              </a:ext>
            </a:extLst>
          </p:cNvPr>
          <p:cNvCxnSpPr>
            <a:cxnSpLocks/>
            <a:stCxn id="10" idx="1"/>
          </p:cNvCxnSpPr>
          <p:nvPr/>
        </p:nvCxnSpPr>
        <p:spPr>
          <a:xfrm flipH="1">
            <a:off x="6992983" y="1374858"/>
            <a:ext cx="1616423" cy="1507679"/>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10" name="Rectángulo 9">
            <a:extLst>
              <a:ext uri="{FF2B5EF4-FFF2-40B4-BE49-F238E27FC236}">
                <a16:creationId xmlns:a16="http://schemas.microsoft.com/office/drawing/2014/main" id="{82694D24-29DF-47C0-A6C7-DCE6E748C98A}"/>
              </a:ext>
            </a:extLst>
          </p:cNvPr>
          <p:cNvSpPr/>
          <p:nvPr/>
        </p:nvSpPr>
        <p:spPr>
          <a:xfrm>
            <a:off x="8609406" y="735665"/>
            <a:ext cx="2301283" cy="12783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err="1" smtClean="0"/>
              <a:t>Collection</a:t>
            </a:r>
            <a:r>
              <a:rPr lang="es-ES" dirty="0" smtClean="0"/>
              <a:t> a buscar</a:t>
            </a:r>
            <a:endParaRPr lang="es-ES" dirty="0"/>
          </a:p>
        </p:txBody>
      </p:sp>
      <p:cxnSp>
        <p:nvCxnSpPr>
          <p:cNvPr id="12" name="Conector recto de flecha 11">
            <a:extLst>
              <a:ext uri="{FF2B5EF4-FFF2-40B4-BE49-F238E27FC236}">
                <a16:creationId xmlns:a16="http://schemas.microsoft.com/office/drawing/2014/main" id="{12C416BF-3103-423E-ACA7-B58F5DDF1944}"/>
              </a:ext>
            </a:extLst>
          </p:cNvPr>
          <p:cNvCxnSpPr>
            <a:cxnSpLocks/>
            <a:stCxn id="13" idx="1"/>
          </p:cNvCxnSpPr>
          <p:nvPr/>
        </p:nvCxnSpPr>
        <p:spPr>
          <a:xfrm flipH="1">
            <a:off x="7985760" y="3047483"/>
            <a:ext cx="1576826" cy="74962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13" name="Rectángulo 12">
            <a:extLst>
              <a:ext uri="{FF2B5EF4-FFF2-40B4-BE49-F238E27FC236}">
                <a16:creationId xmlns:a16="http://schemas.microsoft.com/office/drawing/2014/main" id="{82694D24-29DF-47C0-A6C7-DCE6E748C98A}"/>
              </a:ext>
            </a:extLst>
          </p:cNvPr>
          <p:cNvSpPr/>
          <p:nvPr/>
        </p:nvSpPr>
        <p:spPr>
          <a:xfrm>
            <a:off x="9562586" y="2167399"/>
            <a:ext cx="2301283" cy="17601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smtClean="0"/>
              <a:t>Datos encontrados. </a:t>
            </a:r>
            <a:r>
              <a:rPr lang="es-ES" dirty="0" err="1" smtClean="0"/>
              <a:t>Curr</a:t>
            </a:r>
            <a:r>
              <a:rPr lang="es-ES" dirty="0" smtClean="0"/>
              <a:t> es para obtener datos del mismo documento. </a:t>
            </a:r>
            <a:r>
              <a:rPr lang="es-ES" dirty="0" err="1" smtClean="0"/>
              <a:t>Next</a:t>
            </a:r>
            <a:r>
              <a:rPr lang="es-ES" dirty="0" smtClean="0"/>
              <a:t> es para pasar a otro documento</a:t>
            </a:r>
            <a:endParaRPr lang="es-ES" dirty="0"/>
          </a:p>
        </p:txBody>
      </p:sp>
    </p:spTree>
    <p:extLst>
      <p:ext uri="{BB962C8B-B14F-4D97-AF65-F5344CB8AC3E}">
        <p14:creationId xmlns:p14="http://schemas.microsoft.com/office/powerpoint/2010/main" val="30193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a:off x="1528354" y="949234"/>
            <a:ext cx="9993086" cy="6186309"/>
          </a:xfrm>
          <a:prstGeom prst="rect">
            <a:avLst/>
          </a:prstGeom>
        </p:spPr>
        <p:txBody>
          <a:bodyPr wrap="square">
            <a:spAutoFit/>
          </a:bodyPr>
          <a:lstStyle/>
          <a:p>
            <a:r>
              <a:rPr lang="es-ES" dirty="0" smtClean="0">
                <a:solidFill>
                  <a:srgbClr val="646464"/>
                </a:solidFill>
                <a:latin typeface="Consolas" panose="020B0609020204030204" pitchFamily="49" charset="0"/>
              </a:rPr>
              <a:t>@</a:t>
            </a:r>
            <a:r>
              <a:rPr lang="es-ES" dirty="0" err="1">
                <a:solidFill>
                  <a:srgbClr val="000000"/>
                </a:solidFill>
                <a:latin typeface="Consolas" panose="020B0609020204030204" pitchFamily="49" charset="0"/>
              </a:rPr>
              <a:t>Override</a:t>
            </a:r>
            <a:endParaRPr lang="es-ES" dirty="0">
              <a:solidFill>
                <a:srgbClr val="000000"/>
              </a:solidFill>
              <a:latin typeface="Consolas" panose="020B0609020204030204" pitchFamily="49" charset="0"/>
            </a:endParaRP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Usuario </a:t>
            </a:r>
            <a:r>
              <a:rPr lang="es-ES" b="1" u="sng" dirty="0" err="1">
                <a:solidFill>
                  <a:srgbClr val="000000"/>
                </a:solidFill>
                <a:latin typeface="Consolas" panose="020B0609020204030204" pitchFamily="49" charset="0"/>
              </a:rPr>
              <a:t>findById</a:t>
            </a:r>
            <a:r>
              <a:rPr lang="es-ES" b="1" u="sng" dirty="0">
                <a:solidFill>
                  <a:srgbClr val="000000"/>
                </a:solidFill>
                <a:latin typeface="Consolas" panose="020B0609020204030204" pitchFamily="49" charset="0"/>
              </a:rPr>
              <a:t>(</a:t>
            </a:r>
            <a:r>
              <a:rPr lang="es-ES" b="1" u="sng" dirty="0" err="1">
                <a:solidFill>
                  <a:srgbClr val="000000"/>
                </a:solidFill>
                <a:latin typeface="Consolas" panose="020B0609020204030204" pitchFamily="49" charset="0"/>
              </a:rPr>
              <a:t>String</a:t>
            </a:r>
            <a:r>
              <a:rPr lang="es-ES" b="1" u="sng" dirty="0">
                <a:solidFill>
                  <a:srgbClr val="000000"/>
                </a:solidFill>
                <a:latin typeface="Consolas" panose="020B0609020204030204" pitchFamily="49" charset="0"/>
              </a:rPr>
              <a:t> _id) {</a:t>
            </a:r>
          </a:p>
          <a:p>
            <a:r>
              <a:rPr lang="es-ES" dirty="0">
                <a:solidFill>
                  <a:srgbClr val="000000"/>
                </a:solidFill>
                <a:latin typeface="Consolas" panose="020B0609020204030204" pitchFamily="49" charset="0"/>
              </a:rPr>
              <a:t>Usuario </a:t>
            </a:r>
            <a:r>
              <a:rPr lang="es-ES" dirty="0" err="1">
                <a:solidFill>
                  <a:srgbClr val="000000"/>
                </a:solidFill>
                <a:latin typeface="Consolas" panose="020B0609020204030204" pitchFamily="49" charset="0"/>
              </a:rPr>
              <a:t>usuario</a:t>
            </a:r>
            <a:r>
              <a:rPr lang="es-ES" dirty="0">
                <a:solidFill>
                  <a:srgbClr val="000000"/>
                </a:solidFill>
                <a:latin typeface="Consolas" panose="020B0609020204030204" pitchFamily="49" charset="0"/>
              </a:rPr>
              <a:t> = </a:t>
            </a:r>
            <a:r>
              <a:rPr lang="es-ES" b="1" dirty="0" err="1">
                <a:solidFill>
                  <a:srgbClr val="7F0055"/>
                </a:solidFill>
                <a:latin typeface="Consolas" panose="020B0609020204030204" pitchFamily="49" charset="0"/>
              </a:rPr>
              <a:t>null</a:t>
            </a:r>
            <a:r>
              <a:rPr lang="es-ES" b="1"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MongoClient</a:t>
            </a:r>
            <a:r>
              <a:rPr lang="es-ES" dirty="0">
                <a:solidFill>
                  <a:srgbClr val="000000"/>
                </a:solidFill>
                <a:latin typeface="Consolas" panose="020B0609020204030204" pitchFamily="49" charset="0"/>
              </a:rPr>
              <a:t> mongo = </a:t>
            </a:r>
            <a:r>
              <a:rPr lang="es-ES" dirty="0" err="1">
                <a:solidFill>
                  <a:srgbClr val="000000"/>
                </a:solidFill>
                <a:latin typeface="Consolas" panose="020B0609020204030204" pitchFamily="49" charset="0"/>
              </a:rPr>
              <a:t>Conexion.conexion</a:t>
            </a:r>
            <a:r>
              <a:rPr lang="es-ES" dirty="0">
                <a:solidFill>
                  <a:srgbClr val="000000"/>
                </a:solidFill>
                <a:latin typeface="Consolas" panose="020B0609020204030204" pitchFamily="49" charset="0"/>
              </a:rPr>
              <a:t>();</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if</a:t>
            </a:r>
            <a:r>
              <a:rPr lang="es-ES" b="1" dirty="0">
                <a:solidFill>
                  <a:srgbClr val="000000"/>
                </a:solidFill>
                <a:latin typeface="Consolas" panose="020B0609020204030204" pitchFamily="49" charset="0"/>
              </a:rPr>
              <a:t> (mongo != </a:t>
            </a:r>
            <a:r>
              <a:rPr lang="es-ES" b="1" dirty="0" err="1">
                <a:solidFill>
                  <a:srgbClr val="7F0055"/>
                </a:solidFill>
                <a:latin typeface="Consolas" panose="020B0609020204030204" pitchFamily="49" charset="0"/>
              </a:rPr>
              <a:t>null</a:t>
            </a:r>
            <a:r>
              <a:rPr lang="es-ES" b="1" dirty="0">
                <a:solidFill>
                  <a:srgbClr val="000000"/>
                </a:solidFill>
                <a:latin typeface="Consolas" panose="020B0609020204030204" pitchFamily="49" charset="0"/>
              </a:rPr>
              <a:t>) {</a:t>
            </a:r>
          </a:p>
          <a:p>
            <a:r>
              <a:rPr lang="es-ES" dirty="0">
                <a:solidFill>
                  <a:srgbClr val="000000"/>
                </a:solidFill>
                <a:latin typeface="Consolas" panose="020B0609020204030204" pitchFamily="49" charset="0"/>
              </a:rPr>
              <a:t>DB </a:t>
            </a:r>
            <a:r>
              <a:rPr lang="es-ES" dirty="0" err="1">
                <a:solidFill>
                  <a:srgbClr val="000000"/>
                </a:solidFill>
                <a:latin typeface="Consolas" panose="020B0609020204030204" pitchFamily="49" charset="0"/>
              </a:rPr>
              <a:t>db</a:t>
            </a:r>
            <a:r>
              <a:rPr lang="es-ES" dirty="0">
                <a:solidFill>
                  <a:srgbClr val="000000"/>
                </a:solidFill>
                <a:latin typeface="Consolas" panose="020B0609020204030204" pitchFamily="49" charset="0"/>
              </a:rPr>
              <a:t> = </a:t>
            </a:r>
            <a:r>
              <a:rPr lang="es-ES" dirty="0" err="1">
                <a:solidFill>
                  <a:srgbClr val="000000"/>
                </a:solidFill>
                <a:latin typeface="Consolas" panose="020B0609020204030204" pitchFamily="49" charset="0"/>
              </a:rPr>
              <a:t>Conexion.BasedeDatos</a:t>
            </a:r>
            <a:r>
              <a:rPr lang="es-ES"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DBCollection</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colec</a:t>
            </a:r>
            <a:r>
              <a:rPr lang="es-ES" dirty="0">
                <a:solidFill>
                  <a:srgbClr val="000000"/>
                </a:solidFill>
                <a:latin typeface="Consolas" panose="020B0609020204030204" pitchFamily="49" charset="0"/>
              </a:rPr>
              <a:t> = </a:t>
            </a:r>
            <a:r>
              <a:rPr lang="es-ES" dirty="0" err="1">
                <a:solidFill>
                  <a:srgbClr val="000000"/>
                </a:solidFill>
                <a:latin typeface="Consolas" panose="020B0609020204030204" pitchFamily="49" charset="0"/>
              </a:rPr>
              <a:t>db.getCollection</a:t>
            </a:r>
            <a:r>
              <a:rPr lang="es-ES" dirty="0">
                <a:solidFill>
                  <a:srgbClr val="000000"/>
                </a:solidFill>
                <a:latin typeface="Consolas" panose="020B0609020204030204" pitchFamily="49" charset="0"/>
              </a:rPr>
              <a:t>(</a:t>
            </a:r>
            <a:r>
              <a:rPr lang="es-ES" dirty="0">
                <a:solidFill>
                  <a:srgbClr val="2A00FF"/>
                </a:solidFill>
                <a:latin typeface="Consolas" panose="020B0609020204030204" pitchFamily="49" charset="0"/>
              </a:rPr>
              <a:t>"Usuarios"</a:t>
            </a:r>
            <a:r>
              <a:rPr lang="es-ES"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BasicDBObject</a:t>
            </a:r>
            <a:r>
              <a:rPr lang="es-ES" dirty="0">
                <a:solidFill>
                  <a:srgbClr val="000000"/>
                </a:solidFill>
                <a:latin typeface="Consolas" panose="020B0609020204030204" pitchFamily="49" charset="0"/>
              </a:rPr>
              <a:t> consulta = </a:t>
            </a:r>
            <a:r>
              <a:rPr lang="es-ES" b="1" dirty="0">
                <a:solidFill>
                  <a:srgbClr val="7F0055"/>
                </a:solidFill>
                <a:latin typeface="Consolas" panose="020B0609020204030204" pitchFamily="49" charset="0"/>
              </a:rPr>
              <a:t>new</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BasicDBObject</a:t>
            </a:r>
            <a:r>
              <a:rPr lang="es-ES" b="1"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consulta.put</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"_id"</a:t>
            </a: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ObjectId</a:t>
            </a:r>
            <a:r>
              <a:rPr lang="en-US" b="1" dirty="0">
                <a:solidFill>
                  <a:srgbClr val="000000"/>
                </a:solidFill>
                <a:latin typeface="Consolas" panose="020B0609020204030204" pitchFamily="49" charset="0"/>
              </a:rPr>
              <a:t>(_id));</a:t>
            </a:r>
          </a:p>
          <a:p>
            <a:endParaRPr lang="es-ES" dirty="0">
              <a:latin typeface="Consolas" panose="020B0609020204030204" pitchFamily="49" charset="0"/>
            </a:endParaRPr>
          </a:p>
          <a:p>
            <a:r>
              <a:rPr lang="es-ES" dirty="0" err="1">
                <a:solidFill>
                  <a:srgbClr val="000000"/>
                </a:solidFill>
                <a:latin typeface="Consolas" panose="020B0609020204030204" pitchFamily="49" charset="0"/>
              </a:rPr>
              <a:t>DBCursor</a:t>
            </a:r>
            <a:r>
              <a:rPr lang="es-ES" dirty="0">
                <a:solidFill>
                  <a:srgbClr val="000000"/>
                </a:solidFill>
                <a:latin typeface="Consolas" panose="020B0609020204030204" pitchFamily="49" charset="0"/>
              </a:rPr>
              <a:t> cursor = </a:t>
            </a:r>
            <a:r>
              <a:rPr lang="es-ES" dirty="0" err="1">
                <a:solidFill>
                  <a:srgbClr val="000000"/>
                </a:solidFill>
                <a:latin typeface="Consolas" panose="020B0609020204030204" pitchFamily="49" charset="0"/>
              </a:rPr>
              <a:t>colec.find</a:t>
            </a:r>
            <a:r>
              <a:rPr lang="es-ES" dirty="0">
                <a:solidFill>
                  <a:srgbClr val="000000"/>
                </a:solidFill>
                <a:latin typeface="Consolas" panose="020B0609020204030204" pitchFamily="49" charset="0"/>
              </a:rPr>
              <a:t>(consulta);</a:t>
            </a:r>
          </a:p>
          <a:p>
            <a:r>
              <a:rPr lang="es-ES" b="1" dirty="0" err="1">
                <a:solidFill>
                  <a:srgbClr val="7F0055"/>
                </a:solidFill>
                <a:latin typeface="Consolas" panose="020B0609020204030204" pitchFamily="49" charset="0"/>
              </a:rPr>
              <a:t>while</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cursor.hasNext</a:t>
            </a:r>
            <a:r>
              <a:rPr lang="es-ES" b="1" dirty="0">
                <a:solidFill>
                  <a:srgbClr val="000000"/>
                </a:solidFill>
                <a:latin typeface="Consolas" panose="020B0609020204030204" pitchFamily="49" charset="0"/>
              </a:rPr>
              <a:t>()) {</a:t>
            </a:r>
          </a:p>
          <a:p>
            <a:r>
              <a:rPr lang="es-ES" dirty="0" err="1">
                <a:solidFill>
                  <a:srgbClr val="000000"/>
                </a:solidFill>
                <a:latin typeface="Consolas" panose="020B0609020204030204" pitchFamily="49" charset="0"/>
              </a:rPr>
              <a:t>String</a:t>
            </a:r>
            <a:r>
              <a:rPr lang="es-ES" dirty="0">
                <a:solidFill>
                  <a:srgbClr val="000000"/>
                </a:solidFill>
                <a:latin typeface="Consolas" panose="020B0609020204030204" pitchFamily="49" charset="0"/>
              </a:rPr>
              <a:t> nombre = (</a:t>
            </a:r>
            <a:r>
              <a:rPr lang="es-ES" dirty="0" err="1">
                <a:solidFill>
                  <a:srgbClr val="000000"/>
                </a:solidFill>
                <a:latin typeface="Consolas" panose="020B0609020204030204" pitchFamily="49" charset="0"/>
              </a:rPr>
              <a:t>String</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cursor.next</a:t>
            </a:r>
            <a:r>
              <a:rPr lang="es-ES" dirty="0">
                <a:solidFill>
                  <a:srgbClr val="000000"/>
                </a:solidFill>
                <a:latin typeface="Consolas" panose="020B0609020204030204" pitchFamily="49" charset="0"/>
              </a:rPr>
              <a:t>().</a:t>
            </a:r>
            <a:r>
              <a:rPr lang="es-ES" dirty="0" err="1">
                <a:solidFill>
                  <a:srgbClr val="000000"/>
                </a:solidFill>
                <a:latin typeface="Consolas" panose="020B0609020204030204" pitchFamily="49" charset="0"/>
              </a:rPr>
              <a:t>get</a:t>
            </a:r>
            <a:r>
              <a:rPr lang="es-ES" dirty="0">
                <a:solidFill>
                  <a:srgbClr val="000000"/>
                </a:solidFill>
                <a:latin typeface="Consolas" panose="020B0609020204030204" pitchFamily="49" charset="0"/>
              </a:rPr>
              <a:t>(</a:t>
            </a:r>
            <a:r>
              <a:rPr lang="es-ES" dirty="0">
                <a:solidFill>
                  <a:srgbClr val="2A00FF"/>
                </a:solidFill>
                <a:latin typeface="Consolas" panose="020B0609020204030204" pitchFamily="49" charset="0"/>
              </a:rPr>
              <a:t>"nombre"</a:t>
            </a:r>
            <a:r>
              <a:rPr lang="es-E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String </a:t>
            </a:r>
            <a:r>
              <a:rPr lang="en-US" dirty="0" err="1">
                <a:solidFill>
                  <a:srgbClr val="000000"/>
                </a:solidFill>
                <a:latin typeface="Consolas" panose="020B0609020204030204" pitchFamily="49" charset="0"/>
              </a:rPr>
              <a:t>pais</a:t>
            </a:r>
            <a:r>
              <a:rPr lang="en-US" dirty="0">
                <a:solidFill>
                  <a:srgbClr val="000000"/>
                </a:solidFill>
                <a:latin typeface="Consolas" panose="020B0609020204030204" pitchFamily="49" charset="0"/>
              </a:rPr>
              <a:t> = (String) </a:t>
            </a:r>
            <a:r>
              <a:rPr lang="en-US" dirty="0" err="1">
                <a:solidFill>
                  <a:srgbClr val="000000"/>
                </a:solidFill>
                <a:latin typeface="Consolas" panose="020B0609020204030204" pitchFamily="49" charset="0"/>
              </a:rPr>
              <a:t>cursor.curr</a:t>
            </a:r>
            <a:r>
              <a:rPr lang="en-US" dirty="0">
                <a:solidFill>
                  <a:srgbClr val="000000"/>
                </a:solidFill>
                <a:latin typeface="Consolas" panose="020B0609020204030204" pitchFamily="49" charset="0"/>
              </a:rPr>
              <a:t>().get(</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pais</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int</a:t>
            </a:r>
            <a:r>
              <a:rPr lang="es-ES" b="1" dirty="0">
                <a:solidFill>
                  <a:srgbClr val="000000"/>
                </a:solidFill>
                <a:latin typeface="Consolas" panose="020B0609020204030204" pitchFamily="49" charset="0"/>
              </a:rPr>
              <a:t> edad = (</a:t>
            </a:r>
            <a:r>
              <a:rPr lang="es-ES" b="1" dirty="0" err="1">
                <a:solidFill>
                  <a:srgbClr val="7F0055"/>
                </a:solidFill>
                <a:latin typeface="Consolas" panose="020B0609020204030204" pitchFamily="49" charset="0"/>
              </a:rPr>
              <a:t>int</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cursor.curr</a:t>
            </a:r>
            <a:r>
              <a:rPr lang="es-ES" b="1" dirty="0">
                <a:solidFill>
                  <a:srgbClr val="000000"/>
                </a:solidFill>
                <a:latin typeface="Consolas" panose="020B0609020204030204" pitchFamily="49" charset="0"/>
              </a:rPr>
              <a:t>().</a:t>
            </a:r>
            <a:r>
              <a:rPr lang="es-ES" b="1" dirty="0" err="1">
                <a:solidFill>
                  <a:srgbClr val="000000"/>
                </a:solidFill>
                <a:latin typeface="Consolas" panose="020B0609020204030204" pitchFamily="49" charset="0"/>
              </a:rPr>
              <a:t>get</a:t>
            </a:r>
            <a:r>
              <a:rPr lang="es-ES" b="1" dirty="0">
                <a:solidFill>
                  <a:srgbClr val="000000"/>
                </a:solidFill>
                <a:latin typeface="Consolas" panose="020B0609020204030204" pitchFamily="49" charset="0"/>
              </a:rPr>
              <a:t>(</a:t>
            </a:r>
            <a:r>
              <a:rPr lang="es-ES" b="1" dirty="0">
                <a:solidFill>
                  <a:srgbClr val="2A00FF"/>
                </a:solidFill>
                <a:latin typeface="Consolas" panose="020B0609020204030204" pitchFamily="49" charset="0"/>
              </a:rPr>
              <a:t>"edad"</a:t>
            </a:r>
            <a:r>
              <a:rPr lang="es-E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String _</a:t>
            </a:r>
            <a:r>
              <a:rPr lang="en-US" dirty="0" err="1">
                <a:solidFill>
                  <a:srgbClr val="000000"/>
                </a:solidFill>
                <a:latin typeface="Consolas" panose="020B0609020204030204" pitchFamily="49" charset="0"/>
              </a:rPr>
              <a:t>idConsulta</a:t>
            </a:r>
            <a:r>
              <a:rPr lang="en-US" dirty="0">
                <a:solidFill>
                  <a:srgbClr val="000000"/>
                </a:solidFill>
                <a:latin typeface="Consolas" panose="020B0609020204030204" pitchFamily="49" charset="0"/>
              </a:rPr>
              <a:t> = (String) </a:t>
            </a:r>
            <a:r>
              <a:rPr lang="en-US" dirty="0" err="1">
                <a:solidFill>
                  <a:srgbClr val="000000"/>
                </a:solidFill>
                <a:latin typeface="Consolas" panose="020B0609020204030204" pitchFamily="49" charset="0"/>
              </a:rPr>
              <a:t>cursor.curr</a:t>
            </a:r>
            <a:r>
              <a:rPr lang="en-US" dirty="0">
                <a:solidFill>
                  <a:srgbClr val="000000"/>
                </a:solidFill>
                <a:latin typeface="Consolas" panose="020B0609020204030204" pitchFamily="49" charset="0"/>
              </a:rPr>
              <a:t>().get(</a:t>
            </a:r>
            <a:r>
              <a:rPr lang="en-US" dirty="0">
                <a:solidFill>
                  <a:srgbClr val="2A00FF"/>
                </a:solidFill>
                <a:latin typeface="Consolas" panose="020B0609020204030204" pitchFamily="49" charset="0"/>
              </a:rPr>
              <a:t>"_id"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toString</a:t>
            </a:r>
            <a:r>
              <a:rPr lang="en-U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usuario = </a:t>
            </a:r>
            <a:r>
              <a:rPr lang="es-ES" b="1" dirty="0">
                <a:solidFill>
                  <a:srgbClr val="7F0055"/>
                </a:solidFill>
                <a:latin typeface="Consolas" panose="020B0609020204030204" pitchFamily="49" charset="0"/>
              </a:rPr>
              <a:t>new</a:t>
            </a:r>
            <a:r>
              <a:rPr lang="es-ES" b="1" dirty="0">
                <a:solidFill>
                  <a:srgbClr val="000000"/>
                </a:solidFill>
                <a:latin typeface="Consolas" panose="020B0609020204030204" pitchFamily="49" charset="0"/>
              </a:rPr>
              <a:t> Usuario(_</a:t>
            </a:r>
            <a:r>
              <a:rPr lang="es-ES" b="1" dirty="0" err="1">
                <a:solidFill>
                  <a:srgbClr val="000000"/>
                </a:solidFill>
                <a:latin typeface="Consolas" panose="020B0609020204030204" pitchFamily="49" charset="0"/>
              </a:rPr>
              <a:t>idConsulta</a:t>
            </a:r>
            <a:r>
              <a:rPr lang="es-ES" b="1" dirty="0">
                <a:solidFill>
                  <a:srgbClr val="000000"/>
                </a:solidFill>
                <a:latin typeface="Consolas" panose="020B0609020204030204" pitchFamily="49" charset="0"/>
              </a:rPr>
              <a:t>, nombre, </a:t>
            </a:r>
            <a:r>
              <a:rPr lang="es-ES" b="1" dirty="0" err="1">
                <a:solidFill>
                  <a:srgbClr val="000000"/>
                </a:solidFill>
                <a:latin typeface="Consolas" panose="020B0609020204030204" pitchFamily="49" charset="0"/>
              </a:rPr>
              <a:t>pais</a:t>
            </a:r>
            <a:r>
              <a:rPr lang="es-ES" b="1" dirty="0">
                <a:solidFill>
                  <a:srgbClr val="000000"/>
                </a:solidFill>
                <a:latin typeface="Consolas" panose="020B0609020204030204" pitchFamily="49" charset="0"/>
              </a:rPr>
              <a:t>, edad);</a:t>
            </a:r>
          </a:p>
          <a:p>
            <a:r>
              <a:rPr lang="es-E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return</a:t>
            </a:r>
            <a:r>
              <a:rPr lang="es-ES" b="1" dirty="0">
                <a:solidFill>
                  <a:srgbClr val="000000"/>
                </a:solidFill>
                <a:latin typeface="Consolas" panose="020B0609020204030204" pitchFamily="49" charset="0"/>
              </a:rPr>
              <a:t> usuario;</a:t>
            </a:r>
          </a:p>
          <a:p>
            <a:r>
              <a:rPr lang="es-ES" dirty="0" smtClean="0">
                <a:solidFill>
                  <a:srgbClr val="000000"/>
                </a:solidFill>
                <a:latin typeface="Consolas" panose="020B0609020204030204" pitchFamily="49" charset="0"/>
              </a:rPr>
              <a:t>}</a:t>
            </a:r>
            <a:endParaRPr lang="es-ES" dirty="0">
              <a:solidFill>
                <a:srgbClr val="000000"/>
              </a:solidFill>
              <a:latin typeface="Consolas" panose="020B0609020204030204" pitchFamily="49" charset="0"/>
            </a:endParaRPr>
          </a:p>
        </p:txBody>
      </p:sp>
      <p:sp>
        <p:nvSpPr>
          <p:cNvPr id="2" name="Título 1"/>
          <p:cNvSpPr>
            <a:spLocks noGrp="1"/>
          </p:cNvSpPr>
          <p:nvPr>
            <p:ph type="title"/>
          </p:nvPr>
        </p:nvSpPr>
        <p:spPr/>
        <p:txBody>
          <a:bodyPr/>
          <a:lstStyle/>
          <a:p>
            <a:r>
              <a:rPr lang="es-ES" dirty="0" smtClean="0"/>
              <a:t>2. Operaciones CRUD</a:t>
            </a:r>
            <a:endParaRPr lang="es-ES" dirty="0"/>
          </a:p>
        </p:txBody>
      </p:sp>
      <p:sp>
        <p:nvSpPr>
          <p:cNvPr id="4" name="Marcador de pie de página 3"/>
          <p:cNvSpPr>
            <a:spLocks noGrp="1"/>
          </p:cNvSpPr>
          <p:nvPr>
            <p:ph type="ftr" sz="quarter" idx="11"/>
          </p:nvPr>
        </p:nvSpPr>
        <p:spPr/>
        <p:txBody>
          <a:bodyPr/>
          <a:lstStyle/>
          <a:p>
            <a:r>
              <a:rPr lang="es-ES" smtClean="0"/>
              <a:t>Acceso a Datos. Tema 10. Java y MongoDB</a:t>
            </a:r>
            <a:endParaRPr lang="es-ES"/>
          </a:p>
        </p:txBody>
      </p:sp>
      <p:sp>
        <p:nvSpPr>
          <p:cNvPr id="5" name="Marcador de fecha 4"/>
          <p:cNvSpPr>
            <a:spLocks noGrp="1"/>
          </p:cNvSpPr>
          <p:nvPr>
            <p:ph type="dt" sz="half" idx="10"/>
          </p:nvPr>
        </p:nvSpPr>
        <p:spPr/>
        <p:txBody>
          <a:bodyPr/>
          <a:lstStyle/>
          <a:p>
            <a:fld id="{12CC1AB2-0342-43A3-839F-0C87B8F3C49F}" type="datetime1">
              <a:rPr lang="es-ES" smtClean="0"/>
              <a:t>19/12/2020</a:t>
            </a:fld>
            <a:endParaRPr lang="es-ES"/>
          </a:p>
        </p:txBody>
      </p:sp>
      <p:sp>
        <p:nvSpPr>
          <p:cNvPr id="6" name="Marcador de número de diapositiva 5"/>
          <p:cNvSpPr>
            <a:spLocks noGrp="1"/>
          </p:cNvSpPr>
          <p:nvPr>
            <p:ph type="sldNum" sz="quarter" idx="12"/>
          </p:nvPr>
        </p:nvSpPr>
        <p:spPr/>
        <p:txBody>
          <a:bodyPr/>
          <a:lstStyle/>
          <a:p>
            <a:fld id="{E4253A2E-9865-4013-9D0B-AE4969F4ED8F}" type="slidenum">
              <a:rPr lang="es-ES" smtClean="0"/>
              <a:t>18</a:t>
            </a:fld>
            <a:endParaRPr lang="es-ES"/>
          </a:p>
        </p:txBody>
      </p:sp>
      <p:cxnSp>
        <p:nvCxnSpPr>
          <p:cNvPr id="9" name="Conector recto de flecha 8">
            <a:extLst>
              <a:ext uri="{FF2B5EF4-FFF2-40B4-BE49-F238E27FC236}">
                <a16:creationId xmlns:a16="http://schemas.microsoft.com/office/drawing/2014/main" id="{12C416BF-3103-423E-ACA7-B58F5DDF1944}"/>
              </a:ext>
            </a:extLst>
          </p:cNvPr>
          <p:cNvCxnSpPr>
            <a:cxnSpLocks/>
            <a:stCxn id="10" idx="1"/>
          </p:cNvCxnSpPr>
          <p:nvPr/>
        </p:nvCxnSpPr>
        <p:spPr>
          <a:xfrm flipH="1">
            <a:off x="6357257" y="1374858"/>
            <a:ext cx="2252149" cy="216953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10" name="Rectángulo 9">
            <a:extLst>
              <a:ext uri="{FF2B5EF4-FFF2-40B4-BE49-F238E27FC236}">
                <a16:creationId xmlns:a16="http://schemas.microsoft.com/office/drawing/2014/main" id="{82694D24-29DF-47C0-A6C7-DCE6E748C98A}"/>
              </a:ext>
            </a:extLst>
          </p:cNvPr>
          <p:cNvSpPr/>
          <p:nvPr/>
        </p:nvSpPr>
        <p:spPr>
          <a:xfrm>
            <a:off x="8609406" y="735665"/>
            <a:ext cx="2301283" cy="12783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smtClean="0"/>
              <a:t>Necesario </a:t>
            </a:r>
            <a:r>
              <a:rPr lang="es-ES" dirty="0" err="1" smtClean="0"/>
              <a:t>ObjetId</a:t>
            </a:r>
            <a:r>
              <a:rPr lang="es-ES" dirty="0" smtClean="0"/>
              <a:t>, ya que la BBDD no guarda un </a:t>
            </a:r>
            <a:r>
              <a:rPr lang="es-ES" dirty="0" err="1" smtClean="0"/>
              <a:t>String</a:t>
            </a:r>
            <a:r>
              <a:rPr lang="es-ES" dirty="0" smtClean="0"/>
              <a:t> en el _Id</a:t>
            </a:r>
            <a:endParaRPr lang="es-ES" dirty="0"/>
          </a:p>
        </p:txBody>
      </p:sp>
    </p:spTree>
    <p:extLst>
      <p:ext uri="{BB962C8B-B14F-4D97-AF65-F5344CB8AC3E}">
        <p14:creationId xmlns:p14="http://schemas.microsoft.com/office/powerpoint/2010/main" val="43576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a:off x="1528354" y="949234"/>
            <a:ext cx="9993086" cy="4524315"/>
          </a:xfrm>
          <a:prstGeom prst="rect">
            <a:avLst/>
          </a:prstGeom>
        </p:spPr>
        <p:txBody>
          <a:bodyPr wrap="square">
            <a:spAutoFit/>
          </a:bodyPr>
          <a:lstStyle/>
          <a:p>
            <a:r>
              <a:rPr lang="es-ES" dirty="0" smtClean="0">
                <a:solidFill>
                  <a:srgbClr val="646464"/>
                </a:solidFill>
                <a:latin typeface="Consolas" panose="020B0609020204030204" pitchFamily="49" charset="0"/>
              </a:rPr>
              <a:t>@</a:t>
            </a:r>
            <a:r>
              <a:rPr lang="es-ES" dirty="0" err="1">
                <a:solidFill>
                  <a:srgbClr val="000000"/>
                </a:solidFill>
                <a:latin typeface="Consolas" panose="020B0609020204030204" pitchFamily="49" charset="0"/>
              </a:rPr>
              <a:t>Override</a:t>
            </a:r>
            <a:endParaRPr lang="es-ES" dirty="0">
              <a:solidFill>
                <a:srgbClr val="000000"/>
              </a:solidFill>
              <a:latin typeface="Consolas" panose="020B0609020204030204" pitchFamily="49" charset="0"/>
            </a:endParaRP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boolean</a:t>
            </a:r>
            <a:r>
              <a:rPr lang="es-ES" b="1" dirty="0">
                <a:solidFill>
                  <a:srgbClr val="000000"/>
                </a:solidFill>
                <a:latin typeface="Consolas" panose="020B0609020204030204" pitchFamily="49" charset="0"/>
              </a:rPr>
              <a:t> </a:t>
            </a:r>
            <a:r>
              <a:rPr lang="es-ES" b="1" u="sng" dirty="0" err="1">
                <a:solidFill>
                  <a:srgbClr val="000000"/>
                </a:solidFill>
                <a:latin typeface="Consolas" panose="020B0609020204030204" pitchFamily="49" charset="0"/>
              </a:rPr>
              <a:t>insert</a:t>
            </a:r>
            <a:r>
              <a:rPr lang="es-ES" b="1" u="sng" dirty="0">
                <a:solidFill>
                  <a:srgbClr val="000000"/>
                </a:solidFill>
                <a:latin typeface="Consolas" panose="020B0609020204030204" pitchFamily="49" charset="0"/>
              </a:rPr>
              <a:t>(Usuario usuario) {</a:t>
            </a:r>
          </a:p>
          <a:p>
            <a:r>
              <a:rPr lang="es-ES" b="1" dirty="0" err="1">
                <a:solidFill>
                  <a:srgbClr val="7F0055"/>
                </a:solidFill>
                <a:latin typeface="Consolas" panose="020B0609020204030204" pitchFamily="49" charset="0"/>
              </a:rPr>
              <a:t>boolean</a:t>
            </a:r>
            <a:r>
              <a:rPr lang="es-ES" b="1" dirty="0">
                <a:solidFill>
                  <a:srgbClr val="000000"/>
                </a:solidFill>
                <a:latin typeface="Consolas" panose="020B0609020204030204" pitchFamily="49" charset="0"/>
              </a:rPr>
              <a:t> correcto = </a:t>
            </a:r>
            <a:r>
              <a:rPr lang="es-ES" b="1" dirty="0">
                <a:solidFill>
                  <a:srgbClr val="7F0055"/>
                </a:solidFill>
                <a:latin typeface="Consolas" panose="020B0609020204030204" pitchFamily="49" charset="0"/>
              </a:rPr>
              <a:t>false</a:t>
            </a:r>
            <a:r>
              <a:rPr lang="es-ES" b="1"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MongoClient</a:t>
            </a:r>
            <a:r>
              <a:rPr lang="es-ES" dirty="0">
                <a:solidFill>
                  <a:srgbClr val="000000"/>
                </a:solidFill>
                <a:latin typeface="Consolas" panose="020B0609020204030204" pitchFamily="49" charset="0"/>
              </a:rPr>
              <a:t> mongo = </a:t>
            </a:r>
            <a:r>
              <a:rPr lang="es-ES" dirty="0" err="1">
                <a:solidFill>
                  <a:srgbClr val="000000"/>
                </a:solidFill>
                <a:latin typeface="Consolas" panose="020B0609020204030204" pitchFamily="49" charset="0"/>
              </a:rPr>
              <a:t>Conexion.conexion</a:t>
            </a:r>
            <a:r>
              <a:rPr lang="es-E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if</a:t>
            </a:r>
            <a:r>
              <a:rPr lang="es-ES" b="1" dirty="0">
                <a:solidFill>
                  <a:srgbClr val="000000"/>
                </a:solidFill>
                <a:latin typeface="Consolas" panose="020B0609020204030204" pitchFamily="49" charset="0"/>
              </a:rPr>
              <a:t> (mongo != </a:t>
            </a:r>
            <a:r>
              <a:rPr lang="es-ES" b="1" dirty="0" err="1">
                <a:solidFill>
                  <a:srgbClr val="7F0055"/>
                </a:solidFill>
                <a:latin typeface="Consolas" panose="020B0609020204030204" pitchFamily="49" charset="0"/>
              </a:rPr>
              <a:t>null</a:t>
            </a:r>
            <a:r>
              <a:rPr lang="es-ES" b="1" dirty="0">
                <a:solidFill>
                  <a:srgbClr val="000000"/>
                </a:solidFill>
                <a:latin typeface="Consolas" panose="020B0609020204030204" pitchFamily="49" charset="0"/>
              </a:rPr>
              <a:t>) {</a:t>
            </a:r>
          </a:p>
          <a:p>
            <a:r>
              <a:rPr lang="es-ES" dirty="0">
                <a:solidFill>
                  <a:srgbClr val="000000"/>
                </a:solidFill>
                <a:latin typeface="Consolas" panose="020B0609020204030204" pitchFamily="49" charset="0"/>
              </a:rPr>
              <a:t>DB </a:t>
            </a:r>
            <a:r>
              <a:rPr lang="es-ES" dirty="0" err="1">
                <a:solidFill>
                  <a:srgbClr val="000000"/>
                </a:solidFill>
                <a:latin typeface="Consolas" panose="020B0609020204030204" pitchFamily="49" charset="0"/>
              </a:rPr>
              <a:t>db</a:t>
            </a:r>
            <a:r>
              <a:rPr lang="es-ES" dirty="0">
                <a:solidFill>
                  <a:srgbClr val="000000"/>
                </a:solidFill>
                <a:latin typeface="Consolas" panose="020B0609020204030204" pitchFamily="49" charset="0"/>
              </a:rPr>
              <a:t> = </a:t>
            </a:r>
            <a:r>
              <a:rPr lang="es-ES" dirty="0" err="1">
                <a:solidFill>
                  <a:srgbClr val="000000"/>
                </a:solidFill>
                <a:latin typeface="Consolas" panose="020B0609020204030204" pitchFamily="49" charset="0"/>
              </a:rPr>
              <a:t>Conexion.BasedeDatos</a:t>
            </a:r>
            <a:r>
              <a:rPr lang="es-ES"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DBCollection</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colec</a:t>
            </a:r>
            <a:r>
              <a:rPr lang="es-ES" dirty="0">
                <a:solidFill>
                  <a:srgbClr val="000000"/>
                </a:solidFill>
                <a:latin typeface="Consolas" panose="020B0609020204030204" pitchFamily="49" charset="0"/>
              </a:rPr>
              <a:t> = </a:t>
            </a:r>
            <a:r>
              <a:rPr lang="es-ES" dirty="0" err="1">
                <a:solidFill>
                  <a:srgbClr val="000000"/>
                </a:solidFill>
                <a:latin typeface="Consolas" panose="020B0609020204030204" pitchFamily="49" charset="0"/>
              </a:rPr>
              <a:t>db.getCollection</a:t>
            </a:r>
            <a:r>
              <a:rPr lang="es-ES" dirty="0">
                <a:solidFill>
                  <a:srgbClr val="000000"/>
                </a:solidFill>
                <a:latin typeface="Consolas" panose="020B0609020204030204" pitchFamily="49" charset="0"/>
              </a:rPr>
              <a:t>(</a:t>
            </a:r>
            <a:r>
              <a:rPr lang="es-ES" dirty="0">
                <a:solidFill>
                  <a:srgbClr val="2A00FF"/>
                </a:solidFill>
                <a:latin typeface="Consolas" panose="020B0609020204030204" pitchFamily="49" charset="0"/>
              </a:rPr>
              <a:t>"Usuarios"</a:t>
            </a:r>
            <a:r>
              <a:rPr lang="es-ES"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BasicDBObject</a:t>
            </a:r>
            <a:r>
              <a:rPr lang="es-ES" dirty="0">
                <a:solidFill>
                  <a:srgbClr val="000000"/>
                </a:solidFill>
                <a:latin typeface="Consolas" panose="020B0609020204030204" pitchFamily="49" charset="0"/>
              </a:rPr>
              <a:t> documento = </a:t>
            </a:r>
            <a:r>
              <a:rPr lang="es-ES" b="1" dirty="0">
                <a:solidFill>
                  <a:srgbClr val="7F0055"/>
                </a:solidFill>
                <a:latin typeface="Consolas" panose="020B0609020204030204" pitchFamily="49" charset="0"/>
              </a:rPr>
              <a:t>new</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BasicDBObject</a:t>
            </a:r>
            <a:r>
              <a:rPr lang="es-ES" b="1"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documento.put</a:t>
            </a:r>
            <a:r>
              <a:rPr lang="es-ES" dirty="0">
                <a:solidFill>
                  <a:srgbClr val="000000"/>
                </a:solidFill>
                <a:latin typeface="Consolas" panose="020B0609020204030204" pitchFamily="49" charset="0"/>
              </a:rPr>
              <a:t>(</a:t>
            </a:r>
            <a:r>
              <a:rPr lang="es-ES" dirty="0">
                <a:solidFill>
                  <a:srgbClr val="2A00FF"/>
                </a:solidFill>
                <a:latin typeface="Consolas" panose="020B0609020204030204" pitchFamily="49" charset="0"/>
              </a:rPr>
              <a:t>"nombre"</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usuario.getNombre</a:t>
            </a:r>
            <a:r>
              <a:rPr lang="es-ES"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documento.put</a:t>
            </a:r>
            <a:r>
              <a:rPr lang="es-ES" dirty="0">
                <a:solidFill>
                  <a:srgbClr val="000000"/>
                </a:solidFill>
                <a:latin typeface="Consolas" panose="020B0609020204030204" pitchFamily="49" charset="0"/>
              </a:rPr>
              <a:t>(</a:t>
            </a:r>
            <a:r>
              <a:rPr lang="es-ES" dirty="0">
                <a:solidFill>
                  <a:srgbClr val="2A00FF"/>
                </a:solidFill>
                <a:latin typeface="Consolas" panose="020B0609020204030204" pitchFamily="49" charset="0"/>
              </a:rPr>
              <a:t>"</a:t>
            </a:r>
            <a:r>
              <a:rPr lang="es-ES" dirty="0" err="1">
                <a:solidFill>
                  <a:srgbClr val="2A00FF"/>
                </a:solidFill>
                <a:latin typeface="Consolas" panose="020B0609020204030204" pitchFamily="49" charset="0"/>
              </a:rPr>
              <a:t>pais</a:t>
            </a:r>
            <a:r>
              <a:rPr lang="es-ES" dirty="0">
                <a:solidFill>
                  <a:srgbClr val="2A00FF"/>
                </a:solidFill>
                <a:latin typeface="Consolas" panose="020B0609020204030204" pitchFamily="49" charset="0"/>
              </a:rPr>
              <a:t>"</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usuario.getPais</a:t>
            </a:r>
            <a:r>
              <a:rPr lang="es-ES"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documento.put</a:t>
            </a:r>
            <a:r>
              <a:rPr lang="es-ES" dirty="0">
                <a:solidFill>
                  <a:srgbClr val="000000"/>
                </a:solidFill>
                <a:latin typeface="Consolas" panose="020B0609020204030204" pitchFamily="49" charset="0"/>
              </a:rPr>
              <a:t>(</a:t>
            </a:r>
            <a:r>
              <a:rPr lang="es-ES" dirty="0">
                <a:solidFill>
                  <a:srgbClr val="2A00FF"/>
                </a:solidFill>
                <a:latin typeface="Consolas" panose="020B0609020204030204" pitchFamily="49" charset="0"/>
              </a:rPr>
              <a:t>"edad"</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usuario.getEdad</a:t>
            </a:r>
            <a:r>
              <a:rPr lang="es-ES"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colec.insert</a:t>
            </a:r>
            <a:r>
              <a:rPr lang="es-ES" dirty="0">
                <a:solidFill>
                  <a:srgbClr val="000000"/>
                </a:solidFill>
                <a:latin typeface="Consolas" panose="020B0609020204030204" pitchFamily="49" charset="0"/>
              </a:rPr>
              <a:t>(documento);</a:t>
            </a:r>
          </a:p>
          <a:p>
            <a:r>
              <a:rPr lang="es-ES" dirty="0">
                <a:solidFill>
                  <a:srgbClr val="000000"/>
                </a:solidFill>
                <a:latin typeface="Consolas" panose="020B0609020204030204" pitchFamily="49" charset="0"/>
              </a:rPr>
              <a:t>correcto = </a:t>
            </a:r>
            <a:r>
              <a:rPr lang="es-ES" b="1" dirty="0">
                <a:solidFill>
                  <a:srgbClr val="7F0055"/>
                </a:solidFill>
                <a:latin typeface="Consolas" panose="020B0609020204030204" pitchFamily="49" charset="0"/>
              </a:rPr>
              <a:t>true</a:t>
            </a:r>
            <a:r>
              <a:rPr lang="es-ES" b="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return</a:t>
            </a:r>
            <a:r>
              <a:rPr lang="es-ES" b="1" dirty="0">
                <a:solidFill>
                  <a:srgbClr val="000000"/>
                </a:solidFill>
                <a:latin typeface="Consolas" panose="020B0609020204030204" pitchFamily="49" charset="0"/>
              </a:rPr>
              <a:t> correcto;</a:t>
            </a:r>
          </a:p>
          <a:p>
            <a:r>
              <a:rPr lang="es-ES" dirty="0" smtClean="0">
                <a:solidFill>
                  <a:srgbClr val="000000"/>
                </a:solidFill>
                <a:latin typeface="Consolas" panose="020B0609020204030204" pitchFamily="49" charset="0"/>
              </a:rPr>
              <a:t>}</a:t>
            </a:r>
            <a:endParaRPr lang="es-ES" dirty="0">
              <a:solidFill>
                <a:srgbClr val="000000"/>
              </a:solidFill>
              <a:latin typeface="Consolas" panose="020B0609020204030204" pitchFamily="49" charset="0"/>
            </a:endParaRPr>
          </a:p>
        </p:txBody>
      </p:sp>
      <p:sp>
        <p:nvSpPr>
          <p:cNvPr id="2" name="Título 1"/>
          <p:cNvSpPr>
            <a:spLocks noGrp="1"/>
          </p:cNvSpPr>
          <p:nvPr>
            <p:ph type="title"/>
          </p:nvPr>
        </p:nvSpPr>
        <p:spPr/>
        <p:txBody>
          <a:bodyPr/>
          <a:lstStyle/>
          <a:p>
            <a:r>
              <a:rPr lang="es-ES" dirty="0" smtClean="0"/>
              <a:t>2. Operaciones CRUD</a:t>
            </a:r>
            <a:endParaRPr lang="es-ES" dirty="0"/>
          </a:p>
        </p:txBody>
      </p:sp>
      <p:sp>
        <p:nvSpPr>
          <p:cNvPr id="4" name="Marcador de pie de página 3"/>
          <p:cNvSpPr>
            <a:spLocks noGrp="1"/>
          </p:cNvSpPr>
          <p:nvPr>
            <p:ph type="ftr" sz="quarter" idx="11"/>
          </p:nvPr>
        </p:nvSpPr>
        <p:spPr/>
        <p:txBody>
          <a:bodyPr/>
          <a:lstStyle/>
          <a:p>
            <a:r>
              <a:rPr lang="es-ES" smtClean="0"/>
              <a:t>Acceso a Datos. Tema 10. Java y MongoDB</a:t>
            </a:r>
            <a:endParaRPr lang="es-ES"/>
          </a:p>
        </p:txBody>
      </p:sp>
      <p:sp>
        <p:nvSpPr>
          <p:cNvPr id="5" name="Marcador de fecha 4"/>
          <p:cNvSpPr>
            <a:spLocks noGrp="1"/>
          </p:cNvSpPr>
          <p:nvPr>
            <p:ph type="dt" sz="half" idx="10"/>
          </p:nvPr>
        </p:nvSpPr>
        <p:spPr/>
        <p:txBody>
          <a:bodyPr/>
          <a:lstStyle/>
          <a:p>
            <a:fld id="{12CC1AB2-0342-43A3-839F-0C87B8F3C49F}" type="datetime1">
              <a:rPr lang="es-ES" smtClean="0"/>
              <a:t>19/12/2020</a:t>
            </a:fld>
            <a:endParaRPr lang="es-ES"/>
          </a:p>
        </p:txBody>
      </p:sp>
      <p:sp>
        <p:nvSpPr>
          <p:cNvPr id="6" name="Marcador de número de diapositiva 5"/>
          <p:cNvSpPr>
            <a:spLocks noGrp="1"/>
          </p:cNvSpPr>
          <p:nvPr>
            <p:ph type="sldNum" sz="quarter" idx="12"/>
          </p:nvPr>
        </p:nvSpPr>
        <p:spPr/>
        <p:txBody>
          <a:bodyPr/>
          <a:lstStyle/>
          <a:p>
            <a:fld id="{E4253A2E-9865-4013-9D0B-AE4969F4ED8F}" type="slidenum">
              <a:rPr lang="es-ES" smtClean="0"/>
              <a:t>19</a:t>
            </a:fld>
            <a:endParaRPr lang="es-ES"/>
          </a:p>
        </p:txBody>
      </p:sp>
      <p:cxnSp>
        <p:nvCxnSpPr>
          <p:cNvPr id="9" name="Conector recto de flecha 8">
            <a:extLst>
              <a:ext uri="{FF2B5EF4-FFF2-40B4-BE49-F238E27FC236}">
                <a16:creationId xmlns:a16="http://schemas.microsoft.com/office/drawing/2014/main" id="{12C416BF-3103-423E-ACA7-B58F5DDF1944}"/>
              </a:ext>
            </a:extLst>
          </p:cNvPr>
          <p:cNvCxnSpPr>
            <a:cxnSpLocks/>
            <a:stCxn id="10" idx="1"/>
          </p:cNvCxnSpPr>
          <p:nvPr/>
        </p:nvCxnSpPr>
        <p:spPr>
          <a:xfrm flipH="1">
            <a:off x="7271657" y="1374858"/>
            <a:ext cx="1337749" cy="101129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10" name="Rectángulo 9">
            <a:extLst>
              <a:ext uri="{FF2B5EF4-FFF2-40B4-BE49-F238E27FC236}">
                <a16:creationId xmlns:a16="http://schemas.microsoft.com/office/drawing/2014/main" id="{82694D24-29DF-47C0-A6C7-DCE6E748C98A}"/>
              </a:ext>
            </a:extLst>
          </p:cNvPr>
          <p:cNvSpPr/>
          <p:nvPr/>
        </p:nvSpPr>
        <p:spPr>
          <a:xfrm>
            <a:off x="8609406" y="735665"/>
            <a:ext cx="2301283" cy="12783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smtClean="0"/>
              <a:t>Insertar Usuario</a:t>
            </a:r>
            <a:endParaRPr lang="es-ES" dirty="0"/>
          </a:p>
        </p:txBody>
      </p:sp>
    </p:spTree>
    <p:extLst>
      <p:ext uri="{BB962C8B-B14F-4D97-AF65-F5344CB8AC3E}">
        <p14:creationId xmlns:p14="http://schemas.microsoft.com/office/powerpoint/2010/main" val="1645408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D8B738-8164-487D-A8A4-D475ED6EE990}"/>
              </a:ext>
            </a:extLst>
          </p:cNvPr>
          <p:cNvSpPr>
            <a:spLocks noGrp="1"/>
          </p:cNvSpPr>
          <p:nvPr>
            <p:ph type="title"/>
          </p:nvPr>
        </p:nvSpPr>
        <p:spPr/>
        <p:txBody>
          <a:bodyPr/>
          <a:lstStyle/>
          <a:p>
            <a:r>
              <a:rPr lang="es-ES" dirty="0"/>
              <a:t>Objetivos</a:t>
            </a:r>
          </a:p>
        </p:txBody>
      </p:sp>
      <p:sp>
        <p:nvSpPr>
          <p:cNvPr id="3" name="Marcador de contenido 2">
            <a:extLst>
              <a:ext uri="{FF2B5EF4-FFF2-40B4-BE49-F238E27FC236}">
                <a16:creationId xmlns:a16="http://schemas.microsoft.com/office/drawing/2014/main" id="{19E6249B-CC99-4D96-9D35-4E7C8992220C}"/>
              </a:ext>
            </a:extLst>
          </p:cNvPr>
          <p:cNvSpPr>
            <a:spLocks noGrp="1"/>
          </p:cNvSpPr>
          <p:nvPr>
            <p:ph idx="1"/>
          </p:nvPr>
        </p:nvSpPr>
        <p:spPr/>
        <p:txBody>
          <a:bodyPr/>
          <a:lstStyle/>
          <a:p>
            <a:r>
              <a:rPr lang="es-ES" dirty="0"/>
              <a:t>Conectar Java y MongoDB</a:t>
            </a:r>
          </a:p>
        </p:txBody>
      </p:sp>
      <p:sp>
        <p:nvSpPr>
          <p:cNvPr id="4" name="Marcador de pie de página 3">
            <a:extLst>
              <a:ext uri="{FF2B5EF4-FFF2-40B4-BE49-F238E27FC236}">
                <a16:creationId xmlns:a16="http://schemas.microsoft.com/office/drawing/2014/main" id="{29E9EAE1-A853-4B07-9EA5-DAEDBCA49196}"/>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AB838FBC-5A12-41D9-91F9-C0A9B7394B4A}"/>
              </a:ext>
            </a:extLst>
          </p:cNvPr>
          <p:cNvSpPr>
            <a:spLocks noGrp="1"/>
          </p:cNvSpPr>
          <p:nvPr>
            <p:ph type="dt" sz="half" idx="10"/>
          </p:nvPr>
        </p:nvSpPr>
        <p:spPr/>
        <p:txBody>
          <a:bodyPr/>
          <a:lstStyle/>
          <a:p>
            <a:fld id="{6282B46E-CE12-4B2B-B5FB-A7A540BFB628}" type="datetime1">
              <a:rPr lang="es-ES" smtClean="0"/>
              <a:t>19/12/2020</a:t>
            </a:fld>
            <a:endParaRPr lang="es-ES"/>
          </a:p>
        </p:txBody>
      </p:sp>
      <p:sp>
        <p:nvSpPr>
          <p:cNvPr id="6" name="Marcador de número de diapositiva 5">
            <a:extLst>
              <a:ext uri="{FF2B5EF4-FFF2-40B4-BE49-F238E27FC236}">
                <a16:creationId xmlns:a16="http://schemas.microsoft.com/office/drawing/2014/main" id="{59D86836-4E32-4977-A380-BB7A6113A507}"/>
              </a:ext>
            </a:extLst>
          </p:cNvPr>
          <p:cNvSpPr>
            <a:spLocks noGrp="1"/>
          </p:cNvSpPr>
          <p:nvPr>
            <p:ph type="sldNum" sz="quarter" idx="12"/>
          </p:nvPr>
        </p:nvSpPr>
        <p:spPr/>
        <p:txBody>
          <a:bodyPr/>
          <a:lstStyle/>
          <a:p>
            <a:fld id="{E4253A2E-9865-4013-9D0B-AE4969F4ED8F}" type="slidenum">
              <a:rPr lang="es-ES" smtClean="0"/>
              <a:t>2</a:t>
            </a:fld>
            <a:endParaRPr lang="es-ES"/>
          </a:p>
        </p:txBody>
      </p:sp>
    </p:spTree>
    <p:extLst>
      <p:ext uri="{BB962C8B-B14F-4D97-AF65-F5344CB8AC3E}">
        <p14:creationId xmlns:p14="http://schemas.microsoft.com/office/powerpoint/2010/main" val="2789948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a:off x="1528354" y="949234"/>
            <a:ext cx="9993086" cy="5632311"/>
          </a:xfrm>
          <a:prstGeom prst="rect">
            <a:avLst/>
          </a:prstGeom>
        </p:spPr>
        <p:txBody>
          <a:bodyPr wrap="square">
            <a:spAutoFit/>
          </a:bodyPr>
          <a:lstStyle/>
          <a:p>
            <a:r>
              <a:rPr lang="es-ES" dirty="0" smtClean="0">
                <a:solidFill>
                  <a:srgbClr val="646464"/>
                </a:solidFill>
                <a:latin typeface="Consolas" panose="020B0609020204030204" pitchFamily="49" charset="0"/>
              </a:rPr>
              <a:t>@</a:t>
            </a:r>
            <a:r>
              <a:rPr lang="es-ES" dirty="0" err="1">
                <a:solidFill>
                  <a:srgbClr val="000000"/>
                </a:solidFill>
                <a:latin typeface="Consolas" panose="020B0609020204030204" pitchFamily="49" charset="0"/>
              </a:rPr>
              <a:t>Override</a:t>
            </a:r>
            <a:endParaRPr lang="es-ES" dirty="0">
              <a:solidFill>
                <a:srgbClr val="000000"/>
              </a:solidFill>
              <a:latin typeface="Consolas" panose="020B0609020204030204" pitchFamily="49" charset="0"/>
            </a:endParaRP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boolean</a:t>
            </a:r>
            <a:r>
              <a:rPr lang="es-ES" b="1" dirty="0">
                <a:solidFill>
                  <a:srgbClr val="000000"/>
                </a:solidFill>
                <a:latin typeface="Consolas" panose="020B0609020204030204" pitchFamily="49" charset="0"/>
              </a:rPr>
              <a:t> </a:t>
            </a:r>
            <a:r>
              <a:rPr lang="es-ES" b="1" u="sng" dirty="0" err="1">
                <a:solidFill>
                  <a:srgbClr val="000000"/>
                </a:solidFill>
                <a:latin typeface="Consolas" panose="020B0609020204030204" pitchFamily="49" charset="0"/>
              </a:rPr>
              <a:t>update</a:t>
            </a:r>
            <a:r>
              <a:rPr lang="es-ES" b="1" u="sng" dirty="0">
                <a:solidFill>
                  <a:srgbClr val="000000"/>
                </a:solidFill>
                <a:latin typeface="Consolas" panose="020B0609020204030204" pitchFamily="49" charset="0"/>
              </a:rPr>
              <a:t>(Usuario usuario) {</a:t>
            </a:r>
          </a:p>
          <a:p>
            <a:r>
              <a:rPr lang="es-ES" b="1" dirty="0" err="1">
                <a:solidFill>
                  <a:srgbClr val="7F0055"/>
                </a:solidFill>
                <a:latin typeface="Consolas" panose="020B0609020204030204" pitchFamily="49" charset="0"/>
              </a:rPr>
              <a:t>boolean</a:t>
            </a:r>
            <a:r>
              <a:rPr lang="es-ES" b="1" dirty="0">
                <a:solidFill>
                  <a:srgbClr val="000000"/>
                </a:solidFill>
                <a:latin typeface="Consolas" panose="020B0609020204030204" pitchFamily="49" charset="0"/>
              </a:rPr>
              <a:t> correcto = </a:t>
            </a:r>
            <a:r>
              <a:rPr lang="es-ES" b="1" dirty="0">
                <a:solidFill>
                  <a:srgbClr val="7F0055"/>
                </a:solidFill>
                <a:latin typeface="Consolas" panose="020B0609020204030204" pitchFamily="49" charset="0"/>
              </a:rPr>
              <a:t>false</a:t>
            </a:r>
            <a:r>
              <a:rPr lang="es-ES" b="1"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MongoClient</a:t>
            </a:r>
            <a:r>
              <a:rPr lang="es-ES" dirty="0">
                <a:solidFill>
                  <a:srgbClr val="000000"/>
                </a:solidFill>
                <a:latin typeface="Consolas" panose="020B0609020204030204" pitchFamily="49" charset="0"/>
              </a:rPr>
              <a:t> mongo = </a:t>
            </a:r>
            <a:r>
              <a:rPr lang="es-ES" dirty="0" err="1">
                <a:solidFill>
                  <a:srgbClr val="000000"/>
                </a:solidFill>
                <a:latin typeface="Consolas" panose="020B0609020204030204" pitchFamily="49" charset="0"/>
              </a:rPr>
              <a:t>Conexion.conexion</a:t>
            </a:r>
            <a:r>
              <a:rPr lang="es-ES" dirty="0">
                <a:solidFill>
                  <a:srgbClr val="000000"/>
                </a:solidFill>
                <a:latin typeface="Consolas" panose="020B0609020204030204" pitchFamily="49" charset="0"/>
              </a:rPr>
              <a:t>();</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if</a:t>
            </a:r>
            <a:r>
              <a:rPr lang="es-ES" b="1" dirty="0">
                <a:solidFill>
                  <a:srgbClr val="000000"/>
                </a:solidFill>
                <a:latin typeface="Consolas" panose="020B0609020204030204" pitchFamily="49" charset="0"/>
              </a:rPr>
              <a:t> (mongo != </a:t>
            </a:r>
            <a:r>
              <a:rPr lang="es-ES" b="1" dirty="0" err="1">
                <a:solidFill>
                  <a:srgbClr val="7F0055"/>
                </a:solidFill>
                <a:latin typeface="Consolas" panose="020B0609020204030204" pitchFamily="49" charset="0"/>
              </a:rPr>
              <a:t>null</a:t>
            </a:r>
            <a:r>
              <a:rPr lang="es-ES" b="1" dirty="0">
                <a:solidFill>
                  <a:srgbClr val="000000"/>
                </a:solidFill>
                <a:latin typeface="Consolas" panose="020B0609020204030204" pitchFamily="49" charset="0"/>
              </a:rPr>
              <a:t>) {</a:t>
            </a:r>
          </a:p>
          <a:p>
            <a:r>
              <a:rPr lang="es-ES" dirty="0">
                <a:solidFill>
                  <a:srgbClr val="000000"/>
                </a:solidFill>
                <a:latin typeface="Consolas" panose="020B0609020204030204" pitchFamily="49" charset="0"/>
              </a:rPr>
              <a:t>DB </a:t>
            </a:r>
            <a:r>
              <a:rPr lang="es-ES" dirty="0" err="1">
                <a:solidFill>
                  <a:srgbClr val="000000"/>
                </a:solidFill>
                <a:latin typeface="Consolas" panose="020B0609020204030204" pitchFamily="49" charset="0"/>
              </a:rPr>
              <a:t>db</a:t>
            </a:r>
            <a:r>
              <a:rPr lang="es-ES" dirty="0">
                <a:solidFill>
                  <a:srgbClr val="000000"/>
                </a:solidFill>
                <a:latin typeface="Consolas" panose="020B0609020204030204" pitchFamily="49" charset="0"/>
              </a:rPr>
              <a:t> = </a:t>
            </a:r>
            <a:r>
              <a:rPr lang="es-ES" dirty="0" err="1">
                <a:solidFill>
                  <a:srgbClr val="000000"/>
                </a:solidFill>
                <a:latin typeface="Consolas" panose="020B0609020204030204" pitchFamily="49" charset="0"/>
              </a:rPr>
              <a:t>Conexion.BasedeDatos</a:t>
            </a:r>
            <a:r>
              <a:rPr lang="es-ES"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DBCollection</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colec</a:t>
            </a:r>
            <a:r>
              <a:rPr lang="es-ES" dirty="0">
                <a:solidFill>
                  <a:srgbClr val="000000"/>
                </a:solidFill>
                <a:latin typeface="Consolas" panose="020B0609020204030204" pitchFamily="49" charset="0"/>
              </a:rPr>
              <a:t> = </a:t>
            </a:r>
            <a:r>
              <a:rPr lang="es-ES" dirty="0" err="1">
                <a:solidFill>
                  <a:srgbClr val="000000"/>
                </a:solidFill>
                <a:latin typeface="Consolas" panose="020B0609020204030204" pitchFamily="49" charset="0"/>
              </a:rPr>
              <a:t>db.getCollection</a:t>
            </a:r>
            <a:r>
              <a:rPr lang="es-ES" dirty="0">
                <a:solidFill>
                  <a:srgbClr val="000000"/>
                </a:solidFill>
                <a:latin typeface="Consolas" panose="020B0609020204030204" pitchFamily="49" charset="0"/>
              </a:rPr>
              <a:t>(</a:t>
            </a:r>
            <a:r>
              <a:rPr lang="es-ES" dirty="0">
                <a:solidFill>
                  <a:srgbClr val="2A00FF"/>
                </a:solidFill>
                <a:latin typeface="Consolas" panose="020B0609020204030204" pitchFamily="49" charset="0"/>
              </a:rPr>
              <a:t>"Usuarios"</a:t>
            </a:r>
            <a:r>
              <a:rPr lang="es-ES"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BasicDBObject</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actualizarNombre</a:t>
            </a:r>
            <a:r>
              <a:rPr lang="es-ES" dirty="0">
                <a:solidFill>
                  <a:srgbClr val="000000"/>
                </a:solidFill>
                <a:latin typeface="Consolas" panose="020B0609020204030204" pitchFamily="49" charset="0"/>
              </a:rPr>
              <a:t> = </a:t>
            </a:r>
            <a:r>
              <a:rPr lang="es-ES" b="1" dirty="0">
                <a:solidFill>
                  <a:srgbClr val="7F0055"/>
                </a:solidFill>
                <a:latin typeface="Consolas" panose="020B0609020204030204" pitchFamily="49" charset="0"/>
              </a:rPr>
              <a:t>new</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BasicDBObject</a:t>
            </a:r>
            <a:r>
              <a:rPr lang="es-ES" b="1"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actualizarNombre.append</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"$set"</a:t>
            </a: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BasicDBObject</a:t>
            </a:r>
            <a:r>
              <a:rPr lang="en-US" b="1" dirty="0">
                <a:solidFill>
                  <a:srgbClr val="000000"/>
                </a:solidFill>
                <a:latin typeface="Consolas" panose="020B0609020204030204" pitchFamily="49" charset="0"/>
              </a:rPr>
              <a:t>(</a:t>
            </a:r>
            <a:r>
              <a:rPr lang="en-US" b="1" dirty="0">
                <a:solidFill>
                  <a:srgbClr val="2A00FF"/>
                </a:solidFill>
                <a:latin typeface="Consolas" panose="020B0609020204030204" pitchFamily="49" charset="0"/>
              </a:rPr>
              <a:t>"</a:t>
            </a:r>
            <a:r>
              <a:rPr lang="en-US" b="1" dirty="0" err="1">
                <a:solidFill>
                  <a:srgbClr val="2A00FF"/>
                </a:solidFill>
                <a:latin typeface="Consolas" panose="020B0609020204030204" pitchFamily="49" charset="0"/>
              </a:rPr>
              <a:t>nombre</a:t>
            </a:r>
            <a:r>
              <a:rPr lang="en-US" b="1" dirty="0">
                <a:solidFill>
                  <a:srgbClr val="2A00FF"/>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usuario.getNombre</a:t>
            </a:r>
            <a:r>
              <a:rPr lang="en-US" b="1"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BasicDBObject</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actualizarPais</a:t>
            </a:r>
            <a:r>
              <a:rPr lang="es-ES" dirty="0">
                <a:solidFill>
                  <a:srgbClr val="000000"/>
                </a:solidFill>
                <a:latin typeface="Consolas" panose="020B0609020204030204" pitchFamily="49" charset="0"/>
              </a:rPr>
              <a:t> = </a:t>
            </a:r>
            <a:r>
              <a:rPr lang="es-ES" b="1" dirty="0">
                <a:solidFill>
                  <a:srgbClr val="7F0055"/>
                </a:solidFill>
                <a:latin typeface="Consolas" panose="020B0609020204030204" pitchFamily="49" charset="0"/>
              </a:rPr>
              <a:t>new</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BasicDBObject</a:t>
            </a:r>
            <a:r>
              <a:rPr lang="es-ES" b="1"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actualizarPais.append</a:t>
            </a:r>
            <a:r>
              <a:rPr lang="es-ES" dirty="0">
                <a:solidFill>
                  <a:srgbClr val="000000"/>
                </a:solidFill>
                <a:latin typeface="Consolas" panose="020B0609020204030204" pitchFamily="49" charset="0"/>
              </a:rPr>
              <a:t>(</a:t>
            </a:r>
            <a:r>
              <a:rPr lang="es-ES" dirty="0">
                <a:solidFill>
                  <a:srgbClr val="2A00FF"/>
                </a:solidFill>
                <a:latin typeface="Consolas" panose="020B0609020204030204" pitchFamily="49" charset="0"/>
              </a:rPr>
              <a:t>"$set"</a:t>
            </a:r>
            <a:r>
              <a:rPr lang="es-ES" dirty="0">
                <a:solidFill>
                  <a:srgbClr val="000000"/>
                </a:solidFill>
                <a:latin typeface="Consolas" panose="020B0609020204030204" pitchFamily="49" charset="0"/>
              </a:rPr>
              <a:t>, </a:t>
            </a:r>
            <a:r>
              <a:rPr lang="es-ES" b="1" dirty="0">
                <a:solidFill>
                  <a:srgbClr val="7F0055"/>
                </a:solidFill>
                <a:latin typeface="Consolas" panose="020B0609020204030204" pitchFamily="49" charset="0"/>
              </a:rPr>
              <a:t>new</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BasicDBObject</a:t>
            </a:r>
            <a:r>
              <a:rPr lang="es-ES" b="1" dirty="0">
                <a:solidFill>
                  <a:srgbClr val="000000"/>
                </a:solidFill>
                <a:latin typeface="Consolas" panose="020B0609020204030204" pitchFamily="49" charset="0"/>
              </a:rPr>
              <a:t>(</a:t>
            </a:r>
            <a:r>
              <a:rPr lang="es-ES" b="1" dirty="0">
                <a:solidFill>
                  <a:srgbClr val="2A00FF"/>
                </a:solidFill>
                <a:latin typeface="Consolas" panose="020B0609020204030204" pitchFamily="49" charset="0"/>
              </a:rPr>
              <a:t>"</a:t>
            </a:r>
            <a:r>
              <a:rPr lang="es-ES" b="1" dirty="0" err="1">
                <a:solidFill>
                  <a:srgbClr val="2A00FF"/>
                </a:solidFill>
                <a:latin typeface="Consolas" panose="020B0609020204030204" pitchFamily="49" charset="0"/>
              </a:rPr>
              <a:t>pais</a:t>
            </a:r>
            <a:r>
              <a:rPr lang="es-ES" b="1" dirty="0">
                <a:solidFill>
                  <a:srgbClr val="2A00FF"/>
                </a:solidFill>
                <a:latin typeface="Consolas" panose="020B0609020204030204" pitchFamily="49" charset="0"/>
              </a:rPr>
              <a:t>"</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usuario.getPais</a:t>
            </a:r>
            <a:r>
              <a:rPr lang="es-ES" b="1"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BasicDBObject</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actualizarEdad</a:t>
            </a:r>
            <a:r>
              <a:rPr lang="es-ES" dirty="0">
                <a:solidFill>
                  <a:srgbClr val="000000"/>
                </a:solidFill>
                <a:latin typeface="Consolas" panose="020B0609020204030204" pitchFamily="49" charset="0"/>
              </a:rPr>
              <a:t> = </a:t>
            </a:r>
            <a:r>
              <a:rPr lang="es-ES" b="1" dirty="0">
                <a:solidFill>
                  <a:srgbClr val="7F0055"/>
                </a:solidFill>
                <a:latin typeface="Consolas" panose="020B0609020204030204" pitchFamily="49" charset="0"/>
              </a:rPr>
              <a:t>new</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BasicDBObject</a:t>
            </a:r>
            <a:r>
              <a:rPr lang="es-ES" b="1"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actualizarEdad.append</a:t>
            </a:r>
            <a:r>
              <a:rPr lang="es-ES" dirty="0">
                <a:solidFill>
                  <a:srgbClr val="000000"/>
                </a:solidFill>
                <a:latin typeface="Consolas" panose="020B0609020204030204" pitchFamily="49" charset="0"/>
              </a:rPr>
              <a:t>(</a:t>
            </a:r>
            <a:r>
              <a:rPr lang="es-ES" dirty="0">
                <a:solidFill>
                  <a:srgbClr val="2A00FF"/>
                </a:solidFill>
                <a:latin typeface="Consolas" panose="020B0609020204030204" pitchFamily="49" charset="0"/>
              </a:rPr>
              <a:t>"$set"</a:t>
            </a:r>
            <a:r>
              <a:rPr lang="es-ES" dirty="0">
                <a:solidFill>
                  <a:srgbClr val="000000"/>
                </a:solidFill>
                <a:latin typeface="Consolas" panose="020B0609020204030204" pitchFamily="49" charset="0"/>
              </a:rPr>
              <a:t>, </a:t>
            </a:r>
            <a:r>
              <a:rPr lang="es-ES" b="1" dirty="0">
                <a:solidFill>
                  <a:srgbClr val="7F0055"/>
                </a:solidFill>
                <a:latin typeface="Consolas" panose="020B0609020204030204" pitchFamily="49" charset="0"/>
              </a:rPr>
              <a:t>new</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BasicDBObject</a:t>
            </a:r>
            <a:r>
              <a:rPr lang="es-ES" b="1" dirty="0">
                <a:solidFill>
                  <a:srgbClr val="000000"/>
                </a:solidFill>
                <a:latin typeface="Consolas" panose="020B0609020204030204" pitchFamily="49" charset="0"/>
              </a:rPr>
              <a:t>(</a:t>
            </a:r>
            <a:r>
              <a:rPr lang="es-ES" b="1" dirty="0">
                <a:solidFill>
                  <a:srgbClr val="2A00FF"/>
                </a:solidFill>
                <a:latin typeface="Consolas" panose="020B0609020204030204" pitchFamily="49" charset="0"/>
              </a:rPr>
              <a:t>"edad"</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usuario.getEdad</a:t>
            </a:r>
            <a:r>
              <a:rPr lang="es-ES" b="1" dirty="0">
                <a:solidFill>
                  <a:srgbClr val="000000"/>
                </a:solidFill>
                <a:latin typeface="Consolas" panose="020B0609020204030204" pitchFamily="49" charset="0"/>
              </a:rPr>
              <a:t>()));</a:t>
            </a:r>
          </a:p>
          <a:p>
            <a:endParaRPr lang="es-ES" dirty="0">
              <a:latin typeface="Consolas" panose="020B0609020204030204" pitchFamily="49" charset="0"/>
            </a:endParaRPr>
          </a:p>
          <a:p>
            <a:r>
              <a:rPr lang="es-ES" dirty="0" err="1">
                <a:solidFill>
                  <a:srgbClr val="000000"/>
                </a:solidFill>
                <a:latin typeface="Consolas" panose="020B0609020204030204" pitchFamily="49" charset="0"/>
              </a:rPr>
              <a:t>BasicDBObject</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buscarUsuario</a:t>
            </a:r>
            <a:r>
              <a:rPr lang="es-ES" dirty="0">
                <a:solidFill>
                  <a:srgbClr val="000000"/>
                </a:solidFill>
                <a:latin typeface="Consolas" panose="020B0609020204030204" pitchFamily="49" charset="0"/>
              </a:rPr>
              <a:t> = </a:t>
            </a:r>
            <a:r>
              <a:rPr lang="es-ES" b="1" dirty="0">
                <a:solidFill>
                  <a:srgbClr val="7F0055"/>
                </a:solidFill>
                <a:latin typeface="Consolas" panose="020B0609020204030204" pitchFamily="49" charset="0"/>
              </a:rPr>
              <a:t>new</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BasicDBObject</a:t>
            </a:r>
            <a:r>
              <a:rPr lang="es-ES" b="1"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buscarUsuario.append</a:t>
            </a:r>
            <a:r>
              <a:rPr lang="es-ES" dirty="0">
                <a:solidFill>
                  <a:srgbClr val="000000"/>
                </a:solidFill>
                <a:latin typeface="Consolas" panose="020B0609020204030204" pitchFamily="49" charset="0"/>
              </a:rPr>
              <a:t>(</a:t>
            </a:r>
            <a:r>
              <a:rPr lang="es-ES" dirty="0">
                <a:solidFill>
                  <a:srgbClr val="2A00FF"/>
                </a:solidFill>
                <a:latin typeface="Consolas" panose="020B0609020204030204" pitchFamily="49" charset="0"/>
              </a:rPr>
              <a:t>"_id"</a:t>
            </a:r>
            <a:r>
              <a:rPr lang="es-ES" dirty="0">
                <a:solidFill>
                  <a:srgbClr val="000000"/>
                </a:solidFill>
                <a:latin typeface="Consolas" panose="020B0609020204030204" pitchFamily="49" charset="0"/>
              </a:rPr>
              <a:t>, </a:t>
            </a:r>
            <a:r>
              <a:rPr lang="es-ES" b="1" dirty="0">
                <a:solidFill>
                  <a:srgbClr val="7F0055"/>
                </a:solidFill>
                <a:latin typeface="Consolas" panose="020B0609020204030204" pitchFamily="49" charset="0"/>
              </a:rPr>
              <a:t>new</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ObjectId</a:t>
            </a:r>
            <a:r>
              <a:rPr lang="es-ES" b="1" dirty="0">
                <a:solidFill>
                  <a:srgbClr val="000000"/>
                </a:solidFill>
                <a:latin typeface="Consolas" panose="020B0609020204030204" pitchFamily="49" charset="0"/>
              </a:rPr>
              <a:t>(</a:t>
            </a:r>
            <a:r>
              <a:rPr lang="es-ES" b="1" dirty="0" err="1">
                <a:solidFill>
                  <a:srgbClr val="000000"/>
                </a:solidFill>
                <a:latin typeface="Consolas" panose="020B0609020204030204" pitchFamily="49" charset="0"/>
              </a:rPr>
              <a:t>usuario.get_id</a:t>
            </a:r>
            <a:r>
              <a:rPr lang="es-ES" b="1"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colec.updateMulti</a:t>
            </a:r>
            <a:r>
              <a:rPr lang="es-ES" dirty="0">
                <a:solidFill>
                  <a:srgbClr val="000000"/>
                </a:solidFill>
                <a:latin typeface="Consolas" panose="020B0609020204030204" pitchFamily="49" charset="0"/>
              </a:rPr>
              <a:t>(</a:t>
            </a:r>
            <a:r>
              <a:rPr lang="es-ES" dirty="0" err="1">
                <a:solidFill>
                  <a:srgbClr val="000000"/>
                </a:solidFill>
                <a:latin typeface="Consolas" panose="020B0609020204030204" pitchFamily="49" charset="0"/>
              </a:rPr>
              <a:t>buscarUsuario</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actualizarNombre</a:t>
            </a:r>
            <a:r>
              <a:rPr lang="es-ES"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colec.updateMulti</a:t>
            </a:r>
            <a:r>
              <a:rPr lang="es-ES" dirty="0">
                <a:solidFill>
                  <a:srgbClr val="000000"/>
                </a:solidFill>
                <a:latin typeface="Consolas" panose="020B0609020204030204" pitchFamily="49" charset="0"/>
              </a:rPr>
              <a:t>(</a:t>
            </a:r>
            <a:r>
              <a:rPr lang="es-ES" dirty="0" err="1">
                <a:solidFill>
                  <a:srgbClr val="000000"/>
                </a:solidFill>
                <a:latin typeface="Consolas" panose="020B0609020204030204" pitchFamily="49" charset="0"/>
              </a:rPr>
              <a:t>buscarUsuario</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actualizarPais</a:t>
            </a:r>
            <a:r>
              <a:rPr lang="es-ES" dirty="0" smtClean="0">
                <a:solidFill>
                  <a:srgbClr val="000000"/>
                </a:solidFill>
                <a:latin typeface="Consolas" panose="020B0609020204030204" pitchFamily="49" charset="0"/>
              </a:rPr>
              <a:t>);</a:t>
            </a:r>
            <a:endParaRPr lang="es-ES" dirty="0">
              <a:solidFill>
                <a:srgbClr val="000000"/>
              </a:solidFill>
              <a:latin typeface="Consolas" panose="020B0609020204030204" pitchFamily="49" charset="0"/>
            </a:endParaRPr>
          </a:p>
        </p:txBody>
      </p:sp>
      <p:sp>
        <p:nvSpPr>
          <p:cNvPr id="2" name="Título 1"/>
          <p:cNvSpPr>
            <a:spLocks noGrp="1"/>
          </p:cNvSpPr>
          <p:nvPr>
            <p:ph type="title"/>
          </p:nvPr>
        </p:nvSpPr>
        <p:spPr/>
        <p:txBody>
          <a:bodyPr/>
          <a:lstStyle/>
          <a:p>
            <a:r>
              <a:rPr lang="es-ES" dirty="0" smtClean="0"/>
              <a:t>2. Operaciones CRUD</a:t>
            </a:r>
            <a:endParaRPr lang="es-ES" dirty="0"/>
          </a:p>
        </p:txBody>
      </p:sp>
      <p:sp>
        <p:nvSpPr>
          <p:cNvPr id="4" name="Marcador de pie de página 3"/>
          <p:cNvSpPr>
            <a:spLocks noGrp="1"/>
          </p:cNvSpPr>
          <p:nvPr>
            <p:ph type="ftr" sz="quarter" idx="11"/>
          </p:nvPr>
        </p:nvSpPr>
        <p:spPr/>
        <p:txBody>
          <a:bodyPr/>
          <a:lstStyle/>
          <a:p>
            <a:r>
              <a:rPr lang="es-ES" smtClean="0"/>
              <a:t>Acceso a Datos. Tema 10. Java y MongoDB</a:t>
            </a:r>
            <a:endParaRPr lang="es-ES"/>
          </a:p>
        </p:txBody>
      </p:sp>
      <p:sp>
        <p:nvSpPr>
          <p:cNvPr id="5" name="Marcador de fecha 4"/>
          <p:cNvSpPr>
            <a:spLocks noGrp="1"/>
          </p:cNvSpPr>
          <p:nvPr>
            <p:ph type="dt" sz="half" idx="10"/>
          </p:nvPr>
        </p:nvSpPr>
        <p:spPr/>
        <p:txBody>
          <a:bodyPr/>
          <a:lstStyle/>
          <a:p>
            <a:fld id="{12CC1AB2-0342-43A3-839F-0C87B8F3C49F}" type="datetime1">
              <a:rPr lang="es-ES" smtClean="0"/>
              <a:t>19/12/2020</a:t>
            </a:fld>
            <a:endParaRPr lang="es-ES"/>
          </a:p>
        </p:txBody>
      </p:sp>
      <p:sp>
        <p:nvSpPr>
          <p:cNvPr id="6" name="Marcador de número de diapositiva 5"/>
          <p:cNvSpPr>
            <a:spLocks noGrp="1"/>
          </p:cNvSpPr>
          <p:nvPr>
            <p:ph type="sldNum" sz="quarter" idx="12"/>
          </p:nvPr>
        </p:nvSpPr>
        <p:spPr/>
        <p:txBody>
          <a:bodyPr/>
          <a:lstStyle/>
          <a:p>
            <a:fld id="{E4253A2E-9865-4013-9D0B-AE4969F4ED8F}" type="slidenum">
              <a:rPr lang="es-ES" smtClean="0"/>
              <a:t>20</a:t>
            </a:fld>
            <a:endParaRPr lang="es-ES"/>
          </a:p>
        </p:txBody>
      </p:sp>
      <p:cxnSp>
        <p:nvCxnSpPr>
          <p:cNvPr id="9" name="Conector recto de flecha 8">
            <a:extLst>
              <a:ext uri="{FF2B5EF4-FFF2-40B4-BE49-F238E27FC236}">
                <a16:creationId xmlns:a16="http://schemas.microsoft.com/office/drawing/2014/main" id="{12C416BF-3103-423E-ACA7-B58F5DDF1944}"/>
              </a:ext>
            </a:extLst>
          </p:cNvPr>
          <p:cNvCxnSpPr>
            <a:cxnSpLocks/>
            <a:stCxn id="10" idx="1"/>
          </p:cNvCxnSpPr>
          <p:nvPr/>
        </p:nvCxnSpPr>
        <p:spPr>
          <a:xfrm flipH="1">
            <a:off x="6392092" y="1374858"/>
            <a:ext cx="2217314" cy="135092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10" name="Rectángulo 9">
            <a:extLst>
              <a:ext uri="{FF2B5EF4-FFF2-40B4-BE49-F238E27FC236}">
                <a16:creationId xmlns:a16="http://schemas.microsoft.com/office/drawing/2014/main" id="{82694D24-29DF-47C0-A6C7-DCE6E748C98A}"/>
              </a:ext>
            </a:extLst>
          </p:cNvPr>
          <p:cNvSpPr/>
          <p:nvPr/>
        </p:nvSpPr>
        <p:spPr>
          <a:xfrm>
            <a:off x="8609406" y="735665"/>
            <a:ext cx="2301283" cy="12783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smtClean="0"/>
              <a:t>Se debe actualizar cada campo por separado</a:t>
            </a:r>
            <a:endParaRPr lang="es-ES" dirty="0"/>
          </a:p>
        </p:txBody>
      </p:sp>
    </p:spTree>
    <p:extLst>
      <p:ext uri="{BB962C8B-B14F-4D97-AF65-F5344CB8AC3E}">
        <p14:creationId xmlns:p14="http://schemas.microsoft.com/office/powerpoint/2010/main" val="192184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a:off x="1528354" y="949234"/>
            <a:ext cx="9993086" cy="1754326"/>
          </a:xfrm>
          <a:prstGeom prst="rect">
            <a:avLst/>
          </a:prstGeom>
        </p:spPr>
        <p:txBody>
          <a:bodyPr wrap="square">
            <a:spAutoFit/>
          </a:bodyPr>
          <a:lstStyle/>
          <a:p>
            <a:r>
              <a:rPr lang="es-ES" dirty="0" err="1" smtClean="0">
                <a:solidFill>
                  <a:srgbClr val="000000"/>
                </a:solidFill>
                <a:latin typeface="Consolas" panose="020B0609020204030204" pitchFamily="49" charset="0"/>
              </a:rPr>
              <a:t>colec.updateMulti</a:t>
            </a:r>
            <a:r>
              <a:rPr lang="es-ES" dirty="0" smtClean="0">
                <a:solidFill>
                  <a:srgbClr val="000000"/>
                </a:solidFill>
                <a:latin typeface="Consolas" panose="020B0609020204030204" pitchFamily="49" charset="0"/>
              </a:rPr>
              <a:t>(</a:t>
            </a:r>
            <a:r>
              <a:rPr lang="es-ES" dirty="0" err="1" smtClean="0">
                <a:solidFill>
                  <a:srgbClr val="000000"/>
                </a:solidFill>
                <a:latin typeface="Consolas" panose="020B0609020204030204" pitchFamily="49" charset="0"/>
              </a:rPr>
              <a:t>buscarUsuario</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actualizarEdad</a:t>
            </a:r>
            <a:r>
              <a:rPr lang="es-ES" dirty="0">
                <a:solidFill>
                  <a:srgbClr val="000000"/>
                </a:solidFill>
                <a:latin typeface="Consolas" panose="020B0609020204030204" pitchFamily="49" charset="0"/>
              </a:rPr>
              <a:t>);</a:t>
            </a:r>
          </a:p>
          <a:p>
            <a:endParaRPr lang="es-ES" dirty="0">
              <a:latin typeface="Consolas" panose="020B0609020204030204" pitchFamily="49" charset="0"/>
            </a:endParaRPr>
          </a:p>
          <a:p>
            <a:r>
              <a:rPr lang="es-ES" dirty="0">
                <a:solidFill>
                  <a:srgbClr val="000000"/>
                </a:solidFill>
                <a:latin typeface="Consolas" panose="020B0609020204030204" pitchFamily="49" charset="0"/>
              </a:rPr>
              <a:t>correcto = </a:t>
            </a:r>
            <a:r>
              <a:rPr lang="es-ES" b="1" dirty="0">
                <a:solidFill>
                  <a:srgbClr val="7F0055"/>
                </a:solidFill>
                <a:latin typeface="Consolas" panose="020B0609020204030204" pitchFamily="49" charset="0"/>
              </a:rPr>
              <a:t>true</a:t>
            </a:r>
            <a:r>
              <a:rPr lang="es-ES" b="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return</a:t>
            </a:r>
            <a:r>
              <a:rPr lang="es-ES" b="1" dirty="0">
                <a:solidFill>
                  <a:srgbClr val="000000"/>
                </a:solidFill>
                <a:latin typeface="Consolas" panose="020B0609020204030204" pitchFamily="49" charset="0"/>
              </a:rPr>
              <a:t> correcto;</a:t>
            </a:r>
          </a:p>
          <a:p>
            <a:r>
              <a:rPr lang="es-ES" dirty="0" smtClean="0">
                <a:solidFill>
                  <a:srgbClr val="000000"/>
                </a:solidFill>
                <a:latin typeface="Consolas" panose="020B0609020204030204" pitchFamily="49" charset="0"/>
              </a:rPr>
              <a:t>}</a:t>
            </a:r>
            <a:endParaRPr lang="es-ES" dirty="0">
              <a:solidFill>
                <a:srgbClr val="000000"/>
              </a:solidFill>
              <a:latin typeface="Consolas" panose="020B0609020204030204" pitchFamily="49" charset="0"/>
            </a:endParaRPr>
          </a:p>
        </p:txBody>
      </p:sp>
      <p:sp>
        <p:nvSpPr>
          <p:cNvPr id="2" name="Título 1"/>
          <p:cNvSpPr>
            <a:spLocks noGrp="1"/>
          </p:cNvSpPr>
          <p:nvPr>
            <p:ph type="title"/>
          </p:nvPr>
        </p:nvSpPr>
        <p:spPr/>
        <p:txBody>
          <a:bodyPr/>
          <a:lstStyle/>
          <a:p>
            <a:r>
              <a:rPr lang="es-ES" dirty="0" smtClean="0"/>
              <a:t>2. Operaciones CRUD</a:t>
            </a:r>
            <a:endParaRPr lang="es-ES" dirty="0"/>
          </a:p>
        </p:txBody>
      </p:sp>
      <p:sp>
        <p:nvSpPr>
          <p:cNvPr id="4" name="Marcador de pie de página 3"/>
          <p:cNvSpPr>
            <a:spLocks noGrp="1"/>
          </p:cNvSpPr>
          <p:nvPr>
            <p:ph type="ftr" sz="quarter" idx="11"/>
          </p:nvPr>
        </p:nvSpPr>
        <p:spPr/>
        <p:txBody>
          <a:bodyPr/>
          <a:lstStyle/>
          <a:p>
            <a:r>
              <a:rPr lang="es-ES" smtClean="0"/>
              <a:t>Acceso a Datos. Tema 10. Java y MongoDB</a:t>
            </a:r>
            <a:endParaRPr lang="es-ES"/>
          </a:p>
        </p:txBody>
      </p:sp>
      <p:sp>
        <p:nvSpPr>
          <p:cNvPr id="5" name="Marcador de fecha 4"/>
          <p:cNvSpPr>
            <a:spLocks noGrp="1"/>
          </p:cNvSpPr>
          <p:nvPr>
            <p:ph type="dt" sz="half" idx="10"/>
          </p:nvPr>
        </p:nvSpPr>
        <p:spPr/>
        <p:txBody>
          <a:bodyPr/>
          <a:lstStyle/>
          <a:p>
            <a:fld id="{12CC1AB2-0342-43A3-839F-0C87B8F3C49F}" type="datetime1">
              <a:rPr lang="es-ES" smtClean="0"/>
              <a:t>19/12/2020</a:t>
            </a:fld>
            <a:endParaRPr lang="es-ES"/>
          </a:p>
        </p:txBody>
      </p:sp>
      <p:sp>
        <p:nvSpPr>
          <p:cNvPr id="6" name="Marcador de número de diapositiva 5"/>
          <p:cNvSpPr>
            <a:spLocks noGrp="1"/>
          </p:cNvSpPr>
          <p:nvPr>
            <p:ph type="sldNum" sz="quarter" idx="12"/>
          </p:nvPr>
        </p:nvSpPr>
        <p:spPr/>
        <p:txBody>
          <a:bodyPr/>
          <a:lstStyle/>
          <a:p>
            <a:fld id="{E4253A2E-9865-4013-9D0B-AE4969F4ED8F}" type="slidenum">
              <a:rPr lang="es-ES" smtClean="0"/>
              <a:t>21</a:t>
            </a:fld>
            <a:endParaRPr lang="es-ES"/>
          </a:p>
        </p:txBody>
      </p:sp>
    </p:spTree>
    <p:extLst>
      <p:ext uri="{BB962C8B-B14F-4D97-AF65-F5344CB8AC3E}">
        <p14:creationId xmlns:p14="http://schemas.microsoft.com/office/powerpoint/2010/main" val="393958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a:off x="1528354" y="949234"/>
            <a:ext cx="9993086" cy="3970318"/>
          </a:xfrm>
          <a:prstGeom prst="rect">
            <a:avLst/>
          </a:prstGeom>
        </p:spPr>
        <p:txBody>
          <a:bodyPr wrap="square">
            <a:spAutoFit/>
          </a:bodyPr>
          <a:lstStyle/>
          <a:p>
            <a:r>
              <a:rPr lang="es-ES" dirty="0" smtClean="0">
                <a:solidFill>
                  <a:srgbClr val="646464"/>
                </a:solidFill>
                <a:latin typeface="Consolas" panose="020B0609020204030204" pitchFamily="49" charset="0"/>
              </a:rPr>
              <a:t>@</a:t>
            </a:r>
            <a:r>
              <a:rPr lang="es-ES" dirty="0" err="1">
                <a:solidFill>
                  <a:srgbClr val="000000"/>
                </a:solidFill>
                <a:latin typeface="Consolas" panose="020B0609020204030204" pitchFamily="49" charset="0"/>
              </a:rPr>
              <a:t>Override</a:t>
            </a:r>
            <a:endParaRPr lang="es-ES" dirty="0">
              <a:solidFill>
                <a:srgbClr val="000000"/>
              </a:solidFill>
              <a:latin typeface="Consolas" panose="020B0609020204030204" pitchFamily="49" charset="0"/>
            </a:endParaRP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boolean</a:t>
            </a:r>
            <a:r>
              <a:rPr lang="es-ES" b="1" dirty="0">
                <a:solidFill>
                  <a:srgbClr val="000000"/>
                </a:solidFill>
                <a:latin typeface="Consolas" panose="020B0609020204030204" pitchFamily="49" charset="0"/>
              </a:rPr>
              <a:t> </a:t>
            </a:r>
            <a:r>
              <a:rPr lang="es-ES" b="1" u="sng" dirty="0" err="1">
                <a:solidFill>
                  <a:srgbClr val="000000"/>
                </a:solidFill>
                <a:latin typeface="Consolas" panose="020B0609020204030204" pitchFamily="49" charset="0"/>
              </a:rPr>
              <a:t>delete</a:t>
            </a:r>
            <a:r>
              <a:rPr lang="es-ES" b="1" u="sng" dirty="0">
                <a:solidFill>
                  <a:srgbClr val="000000"/>
                </a:solidFill>
                <a:latin typeface="Consolas" panose="020B0609020204030204" pitchFamily="49" charset="0"/>
              </a:rPr>
              <a:t>(Usuario usuario) {</a:t>
            </a:r>
          </a:p>
          <a:p>
            <a:r>
              <a:rPr lang="es-ES" b="1" dirty="0" err="1">
                <a:solidFill>
                  <a:srgbClr val="7F0055"/>
                </a:solidFill>
                <a:latin typeface="Consolas" panose="020B0609020204030204" pitchFamily="49" charset="0"/>
              </a:rPr>
              <a:t>boolean</a:t>
            </a:r>
            <a:r>
              <a:rPr lang="es-ES" b="1" dirty="0">
                <a:solidFill>
                  <a:srgbClr val="000000"/>
                </a:solidFill>
                <a:latin typeface="Consolas" panose="020B0609020204030204" pitchFamily="49" charset="0"/>
              </a:rPr>
              <a:t> correcto = </a:t>
            </a:r>
            <a:r>
              <a:rPr lang="es-ES" b="1" dirty="0">
                <a:solidFill>
                  <a:srgbClr val="7F0055"/>
                </a:solidFill>
                <a:latin typeface="Consolas" panose="020B0609020204030204" pitchFamily="49" charset="0"/>
              </a:rPr>
              <a:t>false</a:t>
            </a:r>
            <a:r>
              <a:rPr lang="es-ES" b="1"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MongoClient</a:t>
            </a:r>
            <a:r>
              <a:rPr lang="es-ES" dirty="0">
                <a:solidFill>
                  <a:srgbClr val="000000"/>
                </a:solidFill>
                <a:latin typeface="Consolas" panose="020B0609020204030204" pitchFamily="49" charset="0"/>
              </a:rPr>
              <a:t> mongo = </a:t>
            </a:r>
            <a:r>
              <a:rPr lang="es-ES" dirty="0" err="1">
                <a:solidFill>
                  <a:srgbClr val="000000"/>
                </a:solidFill>
                <a:latin typeface="Consolas" panose="020B0609020204030204" pitchFamily="49" charset="0"/>
              </a:rPr>
              <a:t>Conexion.conexion</a:t>
            </a:r>
            <a:r>
              <a:rPr lang="es-ES" dirty="0">
                <a:solidFill>
                  <a:srgbClr val="000000"/>
                </a:solidFill>
                <a:latin typeface="Consolas" panose="020B0609020204030204" pitchFamily="49" charset="0"/>
              </a:rPr>
              <a:t>();</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if</a:t>
            </a:r>
            <a:r>
              <a:rPr lang="es-ES" b="1" dirty="0">
                <a:solidFill>
                  <a:srgbClr val="000000"/>
                </a:solidFill>
                <a:latin typeface="Consolas" panose="020B0609020204030204" pitchFamily="49" charset="0"/>
              </a:rPr>
              <a:t> (mongo != </a:t>
            </a:r>
            <a:r>
              <a:rPr lang="es-ES" b="1" dirty="0" err="1">
                <a:solidFill>
                  <a:srgbClr val="7F0055"/>
                </a:solidFill>
                <a:latin typeface="Consolas" panose="020B0609020204030204" pitchFamily="49" charset="0"/>
              </a:rPr>
              <a:t>null</a:t>
            </a:r>
            <a:r>
              <a:rPr lang="es-ES" b="1" dirty="0">
                <a:solidFill>
                  <a:srgbClr val="000000"/>
                </a:solidFill>
                <a:latin typeface="Consolas" panose="020B0609020204030204" pitchFamily="49" charset="0"/>
              </a:rPr>
              <a:t>) {</a:t>
            </a:r>
          </a:p>
          <a:p>
            <a:r>
              <a:rPr lang="es-ES" dirty="0">
                <a:solidFill>
                  <a:srgbClr val="000000"/>
                </a:solidFill>
                <a:latin typeface="Consolas" panose="020B0609020204030204" pitchFamily="49" charset="0"/>
              </a:rPr>
              <a:t>DB </a:t>
            </a:r>
            <a:r>
              <a:rPr lang="es-ES" dirty="0" err="1">
                <a:solidFill>
                  <a:srgbClr val="000000"/>
                </a:solidFill>
                <a:latin typeface="Consolas" panose="020B0609020204030204" pitchFamily="49" charset="0"/>
              </a:rPr>
              <a:t>db</a:t>
            </a:r>
            <a:r>
              <a:rPr lang="es-ES" dirty="0">
                <a:solidFill>
                  <a:srgbClr val="000000"/>
                </a:solidFill>
                <a:latin typeface="Consolas" panose="020B0609020204030204" pitchFamily="49" charset="0"/>
              </a:rPr>
              <a:t> = </a:t>
            </a:r>
            <a:r>
              <a:rPr lang="es-ES" dirty="0" err="1">
                <a:solidFill>
                  <a:srgbClr val="000000"/>
                </a:solidFill>
                <a:latin typeface="Consolas" panose="020B0609020204030204" pitchFamily="49" charset="0"/>
              </a:rPr>
              <a:t>Conexion.BasedeDatos</a:t>
            </a:r>
            <a:r>
              <a:rPr lang="es-ES"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DBCollection</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colec</a:t>
            </a:r>
            <a:r>
              <a:rPr lang="es-ES" dirty="0">
                <a:solidFill>
                  <a:srgbClr val="000000"/>
                </a:solidFill>
                <a:latin typeface="Consolas" panose="020B0609020204030204" pitchFamily="49" charset="0"/>
              </a:rPr>
              <a:t> = </a:t>
            </a:r>
            <a:r>
              <a:rPr lang="es-ES" dirty="0" err="1">
                <a:solidFill>
                  <a:srgbClr val="000000"/>
                </a:solidFill>
                <a:latin typeface="Consolas" panose="020B0609020204030204" pitchFamily="49" charset="0"/>
              </a:rPr>
              <a:t>db.getCollection</a:t>
            </a:r>
            <a:r>
              <a:rPr lang="es-ES" dirty="0">
                <a:solidFill>
                  <a:srgbClr val="000000"/>
                </a:solidFill>
                <a:latin typeface="Consolas" panose="020B0609020204030204" pitchFamily="49" charset="0"/>
              </a:rPr>
              <a:t>(</a:t>
            </a:r>
            <a:r>
              <a:rPr lang="es-ES" dirty="0">
                <a:solidFill>
                  <a:srgbClr val="2A00FF"/>
                </a:solidFill>
                <a:latin typeface="Consolas" panose="020B0609020204030204" pitchFamily="49" charset="0"/>
              </a:rPr>
              <a:t>"Usuarios"</a:t>
            </a:r>
            <a:r>
              <a:rPr lang="es-ES"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colec.remove</a:t>
            </a:r>
            <a:r>
              <a:rPr lang="es-ES" dirty="0">
                <a:solidFill>
                  <a:srgbClr val="000000"/>
                </a:solidFill>
                <a:latin typeface="Consolas" panose="020B0609020204030204" pitchFamily="49" charset="0"/>
              </a:rPr>
              <a:t>(</a:t>
            </a:r>
            <a:r>
              <a:rPr lang="es-ES" b="1" dirty="0">
                <a:solidFill>
                  <a:srgbClr val="7F0055"/>
                </a:solidFill>
                <a:latin typeface="Consolas" panose="020B0609020204030204" pitchFamily="49" charset="0"/>
              </a:rPr>
              <a:t>new</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BasicDBObject</a:t>
            </a:r>
            <a:r>
              <a:rPr lang="es-ES" b="1" dirty="0">
                <a:solidFill>
                  <a:srgbClr val="000000"/>
                </a:solidFill>
                <a:latin typeface="Consolas" panose="020B0609020204030204" pitchFamily="49" charset="0"/>
              </a:rPr>
              <a:t>().</a:t>
            </a:r>
            <a:r>
              <a:rPr lang="es-ES" b="1" dirty="0" err="1">
                <a:solidFill>
                  <a:srgbClr val="000000"/>
                </a:solidFill>
                <a:latin typeface="Consolas" panose="020B0609020204030204" pitchFamily="49" charset="0"/>
              </a:rPr>
              <a:t>append</a:t>
            </a:r>
            <a:r>
              <a:rPr lang="es-ES" b="1" dirty="0">
                <a:solidFill>
                  <a:srgbClr val="000000"/>
                </a:solidFill>
                <a:latin typeface="Consolas" panose="020B0609020204030204" pitchFamily="49" charset="0"/>
              </a:rPr>
              <a:t>(</a:t>
            </a:r>
            <a:r>
              <a:rPr lang="es-ES" b="1" dirty="0">
                <a:solidFill>
                  <a:srgbClr val="2A00FF"/>
                </a:solidFill>
                <a:latin typeface="Consolas" panose="020B0609020204030204" pitchFamily="49" charset="0"/>
              </a:rPr>
              <a:t>"_id"</a:t>
            </a:r>
            <a:r>
              <a:rPr lang="es-ES" b="1" dirty="0">
                <a:solidFill>
                  <a:srgbClr val="000000"/>
                </a:solidFill>
                <a:latin typeface="Consolas" panose="020B0609020204030204" pitchFamily="49" charset="0"/>
              </a:rPr>
              <a:t>, </a:t>
            </a:r>
          </a:p>
          <a:p>
            <a:r>
              <a:rPr lang="es-ES" b="1" dirty="0">
                <a:solidFill>
                  <a:srgbClr val="7F0055"/>
                </a:solidFill>
                <a:latin typeface="Consolas" panose="020B0609020204030204" pitchFamily="49" charset="0"/>
              </a:rPr>
              <a:t>new</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ObjectId</a:t>
            </a:r>
            <a:r>
              <a:rPr lang="es-ES" b="1" dirty="0">
                <a:solidFill>
                  <a:srgbClr val="000000"/>
                </a:solidFill>
                <a:latin typeface="Consolas" panose="020B0609020204030204" pitchFamily="49" charset="0"/>
              </a:rPr>
              <a:t>(</a:t>
            </a:r>
            <a:r>
              <a:rPr lang="es-ES" b="1" dirty="0" err="1">
                <a:solidFill>
                  <a:srgbClr val="000000"/>
                </a:solidFill>
                <a:latin typeface="Consolas" panose="020B0609020204030204" pitchFamily="49" charset="0"/>
              </a:rPr>
              <a:t>usuario.get_id</a:t>
            </a:r>
            <a:r>
              <a:rPr lang="es-ES" b="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correcto = </a:t>
            </a:r>
            <a:r>
              <a:rPr lang="es-ES" b="1" dirty="0">
                <a:solidFill>
                  <a:srgbClr val="7F0055"/>
                </a:solidFill>
                <a:latin typeface="Consolas" panose="020B0609020204030204" pitchFamily="49" charset="0"/>
              </a:rPr>
              <a:t>true</a:t>
            </a:r>
            <a:r>
              <a:rPr lang="es-ES" b="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return</a:t>
            </a:r>
            <a:r>
              <a:rPr lang="es-ES" b="1" dirty="0">
                <a:solidFill>
                  <a:srgbClr val="000000"/>
                </a:solidFill>
                <a:latin typeface="Consolas" panose="020B0609020204030204" pitchFamily="49" charset="0"/>
              </a:rPr>
              <a:t> correcto;</a:t>
            </a:r>
          </a:p>
          <a:p>
            <a:r>
              <a:rPr lang="es-ES" dirty="0" smtClean="0">
                <a:solidFill>
                  <a:srgbClr val="000000"/>
                </a:solidFill>
                <a:latin typeface="Consolas" panose="020B0609020204030204" pitchFamily="49" charset="0"/>
              </a:rPr>
              <a:t>}</a:t>
            </a:r>
            <a:endParaRPr lang="es-ES" dirty="0">
              <a:solidFill>
                <a:srgbClr val="000000"/>
              </a:solidFill>
              <a:latin typeface="Consolas" panose="020B0609020204030204" pitchFamily="49" charset="0"/>
            </a:endParaRPr>
          </a:p>
        </p:txBody>
      </p:sp>
      <p:sp>
        <p:nvSpPr>
          <p:cNvPr id="2" name="Título 1"/>
          <p:cNvSpPr>
            <a:spLocks noGrp="1"/>
          </p:cNvSpPr>
          <p:nvPr>
            <p:ph type="title"/>
          </p:nvPr>
        </p:nvSpPr>
        <p:spPr/>
        <p:txBody>
          <a:bodyPr/>
          <a:lstStyle/>
          <a:p>
            <a:r>
              <a:rPr lang="es-ES" dirty="0" smtClean="0"/>
              <a:t>2. Operaciones CRUD</a:t>
            </a:r>
            <a:endParaRPr lang="es-ES" dirty="0"/>
          </a:p>
        </p:txBody>
      </p:sp>
      <p:sp>
        <p:nvSpPr>
          <p:cNvPr id="4" name="Marcador de pie de página 3"/>
          <p:cNvSpPr>
            <a:spLocks noGrp="1"/>
          </p:cNvSpPr>
          <p:nvPr>
            <p:ph type="ftr" sz="quarter" idx="11"/>
          </p:nvPr>
        </p:nvSpPr>
        <p:spPr/>
        <p:txBody>
          <a:bodyPr/>
          <a:lstStyle/>
          <a:p>
            <a:r>
              <a:rPr lang="es-ES" smtClean="0"/>
              <a:t>Acceso a Datos. Tema 10. Java y MongoDB</a:t>
            </a:r>
            <a:endParaRPr lang="es-ES"/>
          </a:p>
        </p:txBody>
      </p:sp>
      <p:sp>
        <p:nvSpPr>
          <p:cNvPr id="5" name="Marcador de fecha 4"/>
          <p:cNvSpPr>
            <a:spLocks noGrp="1"/>
          </p:cNvSpPr>
          <p:nvPr>
            <p:ph type="dt" sz="half" idx="10"/>
          </p:nvPr>
        </p:nvSpPr>
        <p:spPr/>
        <p:txBody>
          <a:bodyPr/>
          <a:lstStyle/>
          <a:p>
            <a:fld id="{12CC1AB2-0342-43A3-839F-0C87B8F3C49F}" type="datetime1">
              <a:rPr lang="es-ES" smtClean="0"/>
              <a:t>19/12/2020</a:t>
            </a:fld>
            <a:endParaRPr lang="es-ES"/>
          </a:p>
        </p:txBody>
      </p:sp>
      <p:sp>
        <p:nvSpPr>
          <p:cNvPr id="6" name="Marcador de número de diapositiva 5"/>
          <p:cNvSpPr>
            <a:spLocks noGrp="1"/>
          </p:cNvSpPr>
          <p:nvPr>
            <p:ph type="sldNum" sz="quarter" idx="12"/>
          </p:nvPr>
        </p:nvSpPr>
        <p:spPr/>
        <p:txBody>
          <a:bodyPr/>
          <a:lstStyle/>
          <a:p>
            <a:fld id="{E4253A2E-9865-4013-9D0B-AE4969F4ED8F}" type="slidenum">
              <a:rPr lang="es-ES" smtClean="0"/>
              <a:t>22</a:t>
            </a:fld>
            <a:endParaRPr lang="es-ES"/>
          </a:p>
        </p:txBody>
      </p:sp>
      <p:cxnSp>
        <p:nvCxnSpPr>
          <p:cNvPr id="9" name="Conector recto de flecha 8">
            <a:extLst>
              <a:ext uri="{FF2B5EF4-FFF2-40B4-BE49-F238E27FC236}">
                <a16:creationId xmlns:a16="http://schemas.microsoft.com/office/drawing/2014/main" id="{12C416BF-3103-423E-ACA7-B58F5DDF1944}"/>
              </a:ext>
            </a:extLst>
          </p:cNvPr>
          <p:cNvCxnSpPr>
            <a:cxnSpLocks/>
            <a:stCxn id="10" idx="1"/>
          </p:cNvCxnSpPr>
          <p:nvPr/>
        </p:nvCxnSpPr>
        <p:spPr>
          <a:xfrm flipH="1">
            <a:off x="6392092" y="1374858"/>
            <a:ext cx="2217314" cy="135092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10" name="Rectángulo 9">
            <a:extLst>
              <a:ext uri="{FF2B5EF4-FFF2-40B4-BE49-F238E27FC236}">
                <a16:creationId xmlns:a16="http://schemas.microsoft.com/office/drawing/2014/main" id="{82694D24-29DF-47C0-A6C7-DCE6E748C98A}"/>
              </a:ext>
            </a:extLst>
          </p:cNvPr>
          <p:cNvSpPr/>
          <p:nvPr/>
        </p:nvSpPr>
        <p:spPr>
          <a:xfrm>
            <a:off x="8609406" y="735665"/>
            <a:ext cx="2301283" cy="12783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err="1" smtClean="0"/>
              <a:t>Append</a:t>
            </a:r>
            <a:r>
              <a:rPr lang="es-ES" dirty="0" smtClean="0"/>
              <a:t> indica el filtro para eliminar, en este caso por _id</a:t>
            </a:r>
            <a:endParaRPr lang="es-ES" dirty="0"/>
          </a:p>
        </p:txBody>
      </p:sp>
    </p:spTree>
    <p:extLst>
      <p:ext uri="{BB962C8B-B14F-4D97-AF65-F5344CB8AC3E}">
        <p14:creationId xmlns:p14="http://schemas.microsoft.com/office/powerpoint/2010/main" val="367578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a:off x="1528354" y="949234"/>
            <a:ext cx="9993086" cy="4247317"/>
          </a:xfrm>
          <a:prstGeom prst="rect">
            <a:avLst/>
          </a:prstGeom>
        </p:spPr>
        <p:txBody>
          <a:bodyPr wrap="square">
            <a:spAutoFit/>
          </a:bodyPr>
          <a:lstStyle/>
          <a:p>
            <a:r>
              <a:rPr lang="es-ES" dirty="0" smtClean="0">
                <a:solidFill>
                  <a:srgbClr val="646464"/>
                </a:solidFill>
                <a:latin typeface="Consolas" panose="020B0609020204030204" pitchFamily="49" charset="0"/>
              </a:rPr>
              <a:t>@</a:t>
            </a:r>
            <a:r>
              <a:rPr lang="es-ES" dirty="0" err="1">
                <a:solidFill>
                  <a:srgbClr val="000000"/>
                </a:solidFill>
                <a:latin typeface="Consolas" panose="020B0609020204030204" pitchFamily="49" charset="0"/>
              </a:rPr>
              <a:t>Override</a:t>
            </a:r>
            <a:endParaRPr lang="es-ES" dirty="0">
              <a:solidFill>
                <a:srgbClr val="000000"/>
              </a:solidFill>
              <a:latin typeface="Consolas" panose="020B0609020204030204" pitchFamily="49" charset="0"/>
            </a:endParaRP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boolean</a:t>
            </a:r>
            <a:r>
              <a:rPr lang="es-ES" b="1" dirty="0">
                <a:solidFill>
                  <a:srgbClr val="000000"/>
                </a:solidFill>
                <a:latin typeface="Consolas" panose="020B0609020204030204" pitchFamily="49" charset="0"/>
              </a:rPr>
              <a:t> </a:t>
            </a:r>
            <a:r>
              <a:rPr lang="es-ES" b="1" u="sng" dirty="0" err="1">
                <a:solidFill>
                  <a:srgbClr val="000000"/>
                </a:solidFill>
                <a:latin typeface="Consolas" panose="020B0609020204030204" pitchFamily="49" charset="0"/>
              </a:rPr>
              <a:t>deleteAll</a:t>
            </a:r>
            <a:r>
              <a:rPr lang="es-ES" b="1" u="sng" dirty="0">
                <a:solidFill>
                  <a:srgbClr val="000000"/>
                </a:solidFill>
                <a:latin typeface="Consolas" panose="020B0609020204030204" pitchFamily="49" charset="0"/>
              </a:rPr>
              <a:t>() {</a:t>
            </a:r>
          </a:p>
          <a:p>
            <a:r>
              <a:rPr lang="es-ES" b="1" dirty="0" err="1">
                <a:solidFill>
                  <a:srgbClr val="7F0055"/>
                </a:solidFill>
                <a:latin typeface="Consolas" panose="020B0609020204030204" pitchFamily="49" charset="0"/>
              </a:rPr>
              <a:t>boolean</a:t>
            </a:r>
            <a:r>
              <a:rPr lang="es-ES" b="1" dirty="0">
                <a:solidFill>
                  <a:srgbClr val="000000"/>
                </a:solidFill>
                <a:latin typeface="Consolas" panose="020B0609020204030204" pitchFamily="49" charset="0"/>
              </a:rPr>
              <a:t> correcto = </a:t>
            </a:r>
            <a:r>
              <a:rPr lang="es-ES" b="1" dirty="0">
                <a:solidFill>
                  <a:srgbClr val="7F0055"/>
                </a:solidFill>
                <a:latin typeface="Consolas" panose="020B0609020204030204" pitchFamily="49" charset="0"/>
              </a:rPr>
              <a:t>false</a:t>
            </a:r>
            <a:r>
              <a:rPr lang="es-ES" b="1"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MongoClient</a:t>
            </a:r>
            <a:r>
              <a:rPr lang="es-ES" dirty="0">
                <a:solidFill>
                  <a:srgbClr val="000000"/>
                </a:solidFill>
                <a:latin typeface="Consolas" panose="020B0609020204030204" pitchFamily="49" charset="0"/>
              </a:rPr>
              <a:t> mongo = </a:t>
            </a:r>
            <a:r>
              <a:rPr lang="es-ES" dirty="0" err="1">
                <a:solidFill>
                  <a:srgbClr val="000000"/>
                </a:solidFill>
                <a:latin typeface="Consolas" panose="020B0609020204030204" pitchFamily="49" charset="0"/>
              </a:rPr>
              <a:t>Conexion.conexion</a:t>
            </a:r>
            <a:r>
              <a:rPr lang="es-ES" dirty="0">
                <a:solidFill>
                  <a:srgbClr val="000000"/>
                </a:solidFill>
                <a:latin typeface="Consolas" panose="020B0609020204030204" pitchFamily="49" charset="0"/>
              </a:rPr>
              <a:t>();</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if</a:t>
            </a:r>
            <a:r>
              <a:rPr lang="es-ES" b="1" dirty="0">
                <a:solidFill>
                  <a:srgbClr val="000000"/>
                </a:solidFill>
                <a:latin typeface="Consolas" panose="020B0609020204030204" pitchFamily="49" charset="0"/>
              </a:rPr>
              <a:t> (mongo != </a:t>
            </a:r>
            <a:r>
              <a:rPr lang="es-ES" b="1" dirty="0" err="1">
                <a:solidFill>
                  <a:srgbClr val="7F0055"/>
                </a:solidFill>
                <a:latin typeface="Consolas" panose="020B0609020204030204" pitchFamily="49" charset="0"/>
              </a:rPr>
              <a:t>null</a:t>
            </a:r>
            <a:r>
              <a:rPr lang="es-ES" b="1" dirty="0">
                <a:solidFill>
                  <a:srgbClr val="000000"/>
                </a:solidFill>
                <a:latin typeface="Consolas" panose="020B0609020204030204" pitchFamily="49" charset="0"/>
              </a:rPr>
              <a:t>) {</a:t>
            </a:r>
          </a:p>
          <a:p>
            <a:r>
              <a:rPr lang="es-ES" dirty="0">
                <a:solidFill>
                  <a:srgbClr val="000000"/>
                </a:solidFill>
                <a:latin typeface="Consolas" panose="020B0609020204030204" pitchFamily="49" charset="0"/>
              </a:rPr>
              <a:t>DB </a:t>
            </a:r>
            <a:r>
              <a:rPr lang="es-ES" dirty="0" err="1">
                <a:solidFill>
                  <a:srgbClr val="000000"/>
                </a:solidFill>
                <a:latin typeface="Consolas" panose="020B0609020204030204" pitchFamily="49" charset="0"/>
              </a:rPr>
              <a:t>db</a:t>
            </a:r>
            <a:r>
              <a:rPr lang="es-ES" dirty="0">
                <a:solidFill>
                  <a:srgbClr val="000000"/>
                </a:solidFill>
                <a:latin typeface="Consolas" panose="020B0609020204030204" pitchFamily="49" charset="0"/>
              </a:rPr>
              <a:t> = </a:t>
            </a:r>
            <a:r>
              <a:rPr lang="es-ES" dirty="0" err="1">
                <a:solidFill>
                  <a:srgbClr val="000000"/>
                </a:solidFill>
                <a:latin typeface="Consolas" panose="020B0609020204030204" pitchFamily="49" charset="0"/>
              </a:rPr>
              <a:t>Conexion.BasedeDatos</a:t>
            </a:r>
            <a:r>
              <a:rPr lang="es-ES"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DBCollection</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colec</a:t>
            </a:r>
            <a:r>
              <a:rPr lang="es-ES" dirty="0">
                <a:solidFill>
                  <a:srgbClr val="000000"/>
                </a:solidFill>
                <a:latin typeface="Consolas" panose="020B0609020204030204" pitchFamily="49" charset="0"/>
              </a:rPr>
              <a:t> = </a:t>
            </a:r>
            <a:r>
              <a:rPr lang="es-ES" dirty="0" err="1">
                <a:solidFill>
                  <a:srgbClr val="000000"/>
                </a:solidFill>
                <a:latin typeface="Consolas" panose="020B0609020204030204" pitchFamily="49" charset="0"/>
              </a:rPr>
              <a:t>db.getCollection</a:t>
            </a:r>
            <a:r>
              <a:rPr lang="es-ES" dirty="0">
                <a:solidFill>
                  <a:srgbClr val="000000"/>
                </a:solidFill>
                <a:latin typeface="Consolas" panose="020B0609020204030204" pitchFamily="49" charset="0"/>
              </a:rPr>
              <a:t>(</a:t>
            </a:r>
            <a:r>
              <a:rPr lang="es-ES" dirty="0">
                <a:solidFill>
                  <a:srgbClr val="2A00FF"/>
                </a:solidFill>
                <a:latin typeface="Consolas" panose="020B0609020204030204" pitchFamily="49" charset="0"/>
              </a:rPr>
              <a:t>"Usuarios"</a:t>
            </a:r>
            <a:r>
              <a:rPr lang="es-ES" dirty="0">
                <a:solidFill>
                  <a:srgbClr val="000000"/>
                </a:solidFill>
                <a:latin typeface="Consolas" panose="020B0609020204030204" pitchFamily="49" charset="0"/>
              </a:rPr>
              <a:t>);</a:t>
            </a:r>
          </a:p>
          <a:p>
            <a:r>
              <a:rPr lang="es-ES" dirty="0" err="1">
                <a:solidFill>
                  <a:srgbClr val="000000"/>
                </a:solidFill>
                <a:latin typeface="Consolas" panose="020B0609020204030204" pitchFamily="49" charset="0"/>
              </a:rPr>
              <a:t>colec.remove</a:t>
            </a:r>
            <a:r>
              <a:rPr lang="es-ES" dirty="0">
                <a:solidFill>
                  <a:srgbClr val="000000"/>
                </a:solidFill>
                <a:latin typeface="Consolas" panose="020B0609020204030204" pitchFamily="49" charset="0"/>
              </a:rPr>
              <a:t>(</a:t>
            </a:r>
            <a:r>
              <a:rPr lang="es-ES" b="1" dirty="0">
                <a:solidFill>
                  <a:srgbClr val="7F0055"/>
                </a:solidFill>
                <a:latin typeface="Consolas" panose="020B0609020204030204" pitchFamily="49" charset="0"/>
              </a:rPr>
              <a:t>new</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BasicDBObject</a:t>
            </a:r>
            <a:r>
              <a:rPr lang="es-ES" b="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correcto = </a:t>
            </a:r>
            <a:r>
              <a:rPr lang="es-ES" b="1" dirty="0">
                <a:solidFill>
                  <a:srgbClr val="7F0055"/>
                </a:solidFill>
                <a:latin typeface="Consolas" panose="020B0609020204030204" pitchFamily="49" charset="0"/>
              </a:rPr>
              <a:t>true</a:t>
            </a:r>
            <a:r>
              <a:rPr lang="es-ES" b="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return</a:t>
            </a:r>
            <a:r>
              <a:rPr lang="es-ES" b="1" dirty="0">
                <a:solidFill>
                  <a:srgbClr val="000000"/>
                </a:solidFill>
                <a:latin typeface="Consolas" panose="020B0609020204030204" pitchFamily="49" charset="0"/>
              </a:rPr>
              <a:t> correcto;</a:t>
            </a:r>
          </a:p>
          <a:p>
            <a:r>
              <a:rPr lang="es-ES" dirty="0">
                <a:solidFill>
                  <a:srgbClr val="000000"/>
                </a:solidFill>
                <a:latin typeface="Consolas" panose="020B0609020204030204" pitchFamily="49" charset="0"/>
              </a:rPr>
              <a:t>}</a:t>
            </a:r>
          </a:p>
          <a:p>
            <a:endParaRPr lang="es-ES" dirty="0">
              <a:latin typeface="Consolas" panose="020B0609020204030204" pitchFamily="49" charset="0"/>
            </a:endParaRPr>
          </a:p>
          <a:p>
            <a:r>
              <a:rPr lang="es-ES" dirty="0">
                <a:solidFill>
                  <a:srgbClr val="000000"/>
                </a:solidFill>
                <a:latin typeface="Consolas" panose="020B0609020204030204" pitchFamily="49" charset="0"/>
              </a:rPr>
              <a:t>}</a:t>
            </a:r>
          </a:p>
        </p:txBody>
      </p:sp>
      <p:sp>
        <p:nvSpPr>
          <p:cNvPr id="2" name="Título 1"/>
          <p:cNvSpPr>
            <a:spLocks noGrp="1"/>
          </p:cNvSpPr>
          <p:nvPr>
            <p:ph type="title"/>
          </p:nvPr>
        </p:nvSpPr>
        <p:spPr/>
        <p:txBody>
          <a:bodyPr/>
          <a:lstStyle/>
          <a:p>
            <a:r>
              <a:rPr lang="es-ES" dirty="0" smtClean="0"/>
              <a:t>2. Operaciones CRUD</a:t>
            </a:r>
            <a:endParaRPr lang="es-ES" dirty="0"/>
          </a:p>
        </p:txBody>
      </p:sp>
      <p:sp>
        <p:nvSpPr>
          <p:cNvPr id="4" name="Marcador de pie de página 3"/>
          <p:cNvSpPr>
            <a:spLocks noGrp="1"/>
          </p:cNvSpPr>
          <p:nvPr>
            <p:ph type="ftr" sz="quarter" idx="11"/>
          </p:nvPr>
        </p:nvSpPr>
        <p:spPr/>
        <p:txBody>
          <a:bodyPr/>
          <a:lstStyle/>
          <a:p>
            <a:r>
              <a:rPr lang="es-ES" smtClean="0"/>
              <a:t>Acceso a Datos. Tema 10. Java y MongoDB</a:t>
            </a:r>
            <a:endParaRPr lang="es-ES"/>
          </a:p>
        </p:txBody>
      </p:sp>
      <p:sp>
        <p:nvSpPr>
          <p:cNvPr id="5" name="Marcador de fecha 4"/>
          <p:cNvSpPr>
            <a:spLocks noGrp="1"/>
          </p:cNvSpPr>
          <p:nvPr>
            <p:ph type="dt" sz="half" idx="10"/>
          </p:nvPr>
        </p:nvSpPr>
        <p:spPr/>
        <p:txBody>
          <a:bodyPr/>
          <a:lstStyle/>
          <a:p>
            <a:fld id="{12CC1AB2-0342-43A3-839F-0C87B8F3C49F}" type="datetime1">
              <a:rPr lang="es-ES" smtClean="0"/>
              <a:t>19/12/2020</a:t>
            </a:fld>
            <a:endParaRPr lang="es-ES"/>
          </a:p>
        </p:txBody>
      </p:sp>
      <p:sp>
        <p:nvSpPr>
          <p:cNvPr id="6" name="Marcador de número de diapositiva 5"/>
          <p:cNvSpPr>
            <a:spLocks noGrp="1"/>
          </p:cNvSpPr>
          <p:nvPr>
            <p:ph type="sldNum" sz="quarter" idx="12"/>
          </p:nvPr>
        </p:nvSpPr>
        <p:spPr/>
        <p:txBody>
          <a:bodyPr/>
          <a:lstStyle/>
          <a:p>
            <a:fld id="{E4253A2E-9865-4013-9D0B-AE4969F4ED8F}" type="slidenum">
              <a:rPr lang="es-ES" smtClean="0"/>
              <a:t>23</a:t>
            </a:fld>
            <a:endParaRPr lang="es-ES"/>
          </a:p>
        </p:txBody>
      </p:sp>
      <p:cxnSp>
        <p:nvCxnSpPr>
          <p:cNvPr id="9" name="Conector recto de flecha 8">
            <a:extLst>
              <a:ext uri="{FF2B5EF4-FFF2-40B4-BE49-F238E27FC236}">
                <a16:creationId xmlns:a16="http://schemas.microsoft.com/office/drawing/2014/main" id="{12C416BF-3103-423E-ACA7-B58F5DDF1944}"/>
              </a:ext>
            </a:extLst>
          </p:cNvPr>
          <p:cNvCxnSpPr>
            <a:cxnSpLocks/>
            <a:stCxn id="10" idx="1"/>
          </p:cNvCxnSpPr>
          <p:nvPr/>
        </p:nvCxnSpPr>
        <p:spPr>
          <a:xfrm flipH="1">
            <a:off x="6392092" y="1374858"/>
            <a:ext cx="2217314" cy="135092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10" name="Rectángulo 9">
            <a:extLst>
              <a:ext uri="{FF2B5EF4-FFF2-40B4-BE49-F238E27FC236}">
                <a16:creationId xmlns:a16="http://schemas.microsoft.com/office/drawing/2014/main" id="{82694D24-29DF-47C0-A6C7-DCE6E748C98A}"/>
              </a:ext>
            </a:extLst>
          </p:cNvPr>
          <p:cNvSpPr/>
          <p:nvPr/>
        </p:nvSpPr>
        <p:spPr>
          <a:xfrm>
            <a:off x="8609406" y="735665"/>
            <a:ext cx="2301283" cy="12783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smtClean="0"/>
              <a:t>Sin filtro para eliminar</a:t>
            </a:r>
            <a:endParaRPr lang="es-ES" dirty="0"/>
          </a:p>
        </p:txBody>
      </p:sp>
    </p:spTree>
    <p:extLst>
      <p:ext uri="{BB962C8B-B14F-4D97-AF65-F5344CB8AC3E}">
        <p14:creationId xmlns:p14="http://schemas.microsoft.com/office/powerpoint/2010/main" val="32446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2. Operaciones CRUD</a:t>
            </a:r>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82D3259C-ACB7-4104-8682-2C7D580D99F5}"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24</a:t>
            </a:fld>
            <a:endParaRPr lang="es-ES"/>
          </a:p>
        </p:txBody>
      </p:sp>
      <p:sp>
        <p:nvSpPr>
          <p:cNvPr id="7" name="Rectángulo 6"/>
          <p:cNvSpPr/>
          <p:nvPr/>
        </p:nvSpPr>
        <p:spPr>
          <a:xfrm>
            <a:off x="1341120" y="1031966"/>
            <a:ext cx="9509760" cy="4524315"/>
          </a:xfrm>
          <a:prstGeom prst="rect">
            <a:avLst/>
          </a:prstGeom>
        </p:spPr>
        <p:txBody>
          <a:bodyPr wrap="square">
            <a:spAutoFit/>
          </a:bodyPr>
          <a:lstStyle/>
          <a:p>
            <a:r>
              <a:rPr lang="es-ES" b="1" dirty="0" err="1">
                <a:solidFill>
                  <a:srgbClr val="7F0055"/>
                </a:solidFill>
                <a:latin typeface="Consolas" panose="020B0609020204030204" pitchFamily="49" charset="0"/>
              </a:rPr>
              <a:t>package</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Presentacion</a:t>
            </a:r>
            <a:r>
              <a:rPr lang="es-ES" b="1" dirty="0">
                <a:solidFill>
                  <a:srgbClr val="000000"/>
                </a:solidFill>
                <a:latin typeface="Consolas" panose="020B0609020204030204" pitchFamily="49" charset="0"/>
              </a:rPr>
              <a:t>;</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import</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java.util.List</a:t>
            </a:r>
            <a:r>
              <a:rPr lang="es-ES" b="1" dirty="0" smtClean="0">
                <a:solidFill>
                  <a:srgbClr val="000000"/>
                </a:solidFill>
                <a:latin typeface="Consolas" panose="020B0609020204030204" pitchFamily="49" charset="0"/>
              </a:rPr>
              <a:t>;</a:t>
            </a:r>
            <a:endParaRPr lang="es-ES" dirty="0">
              <a:latin typeface="Consolas" panose="020B0609020204030204" pitchFamily="49" charset="0"/>
            </a:endParaRPr>
          </a:p>
          <a:p>
            <a:r>
              <a:rPr lang="es-ES" b="1" dirty="0" err="1">
                <a:solidFill>
                  <a:srgbClr val="7F0055"/>
                </a:solidFill>
                <a:latin typeface="Consolas" panose="020B0609020204030204" pitchFamily="49" charset="0"/>
              </a:rPr>
              <a:t>import</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Dominio.Usuario</a:t>
            </a:r>
            <a:r>
              <a:rPr lang="es-ES" b="1" dirty="0">
                <a:solidFill>
                  <a:srgbClr val="000000"/>
                </a:solidFill>
                <a:latin typeface="Consolas" panose="020B0609020204030204" pitchFamily="49" charset="0"/>
              </a:rPr>
              <a:t>;</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class</a:t>
            </a:r>
            <a:r>
              <a:rPr lang="es-ES" b="1" dirty="0">
                <a:solidFill>
                  <a:srgbClr val="000000"/>
                </a:solidFill>
                <a:latin typeface="Consolas" panose="020B0609020204030204" pitchFamily="49" charset="0"/>
              </a:rPr>
              <a:t> Principal {</a:t>
            </a:r>
          </a:p>
          <a:p>
            <a:endParaRPr lang="es-E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endParaRPr lang="es-ES" dirty="0">
              <a:latin typeface="Consolas" panose="020B0609020204030204" pitchFamily="49" charset="0"/>
            </a:endParaRPr>
          </a:p>
          <a:p>
            <a:r>
              <a:rPr lang="es-ES" dirty="0">
                <a:solidFill>
                  <a:srgbClr val="000000"/>
                </a:solidFill>
                <a:latin typeface="Consolas" panose="020B0609020204030204" pitchFamily="49" charset="0"/>
              </a:rPr>
              <a:t>Usuario </a:t>
            </a:r>
            <a:r>
              <a:rPr lang="es-ES" dirty="0" err="1">
                <a:solidFill>
                  <a:srgbClr val="6A3E3E"/>
                </a:solidFill>
                <a:latin typeface="Consolas" panose="020B0609020204030204" pitchFamily="49" charset="0"/>
              </a:rPr>
              <a:t>usuario</a:t>
            </a:r>
            <a:r>
              <a:rPr lang="es-ES" dirty="0">
                <a:solidFill>
                  <a:srgbClr val="000000"/>
                </a:solidFill>
                <a:latin typeface="Consolas" panose="020B0609020204030204" pitchFamily="49" charset="0"/>
              </a:rPr>
              <a:t> = </a:t>
            </a:r>
            <a:r>
              <a:rPr lang="es-ES" b="1" dirty="0">
                <a:solidFill>
                  <a:srgbClr val="7F0055"/>
                </a:solidFill>
                <a:latin typeface="Consolas" panose="020B0609020204030204" pitchFamily="49" charset="0"/>
              </a:rPr>
              <a:t>new</a:t>
            </a:r>
            <a:r>
              <a:rPr lang="es-ES" b="1" dirty="0">
                <a:solidFill>
                  <a:srgbClr val="000000"/>
                </a:solidFill>
                <a:latin typeface="Consolas" panose="020B0609020204030204" pitchFamily="49" charset="0"/>
              </a:rPr>
              <a:t> Usuario();</a:t>
            </a:r>
          </a:p>
          <a:p>
            <a:r>
              <a:rPr lang="es-ES" dirty="0" err="1">
                <a:solidFill>
                  <a:srgbClr val="6A3E3E"/>
                </a:solidFill>
                <a:latin typeface="Consolas" panose="020B0609020204030204" pitchFamily="49" charset="0"/>
              </a:rPr>
              <a:t>usuario</a:t>
            </a:r>
            <a:r>
              <a:rPr lang="es-ES" dirty="0" err="1">
                <a:solidFill>
                  <a:srgbClr val="000000"/>
                </a:solidFill>
                <a:latin typeface="Consolas" panose="020B0609020204030204" pitchFamily="49" charset="0"/>
              </a:rPr>
              <a:t>.setNombre</a:t>
            </a:r>
            <a:r>
              <a:rPr lang="es-ES" dirty="0">
                <a:solidFill>
                  <a:srgbClr val="000000"/>
                </a:solidFill>
                <a:latin typeface="Consolas" panose="020B0609020204030204" pitchFamily="49" charset="0"/>
              </a:rPr>
              <a:t>(</a:t>
            </a:r>
            <a:r>
              <a:rPr lang="es-ES" dirty="0">
                <a:solidFill>
                  <a:srgbClr val="2A00FF"/>
                </a:solidFill>
                <a:latin typeface="Consolas" panose="020B0609020204030204" pitchFamily="49" charset="0"/>
              </a:rPr>
              <a:t>"Daniel"</a:t>
            </a:r>
            <a:r>
              <a:rPr lang="es-ES" dirty="0">
                <a:solidFill>
                  <a:srgbClr val="000000"/>
                </a:solidFill>
                <a:latin typeface="Consolas" panose="020B0609020204030204" pitchFamily="49" charset="0"/>
              </a:rPr>
              <a:t>);</a:t>
            </a:r>
          </a:p>
          <a:p>
            <a:r>
              <a:rPr lang="es-ES" dirty="0" err="1">
                <a:solidFill>
                  <a:srgbClr val="6A3E3E"/>
                </a:solidFill>
                <a:latin typeface="Consolas" panose="020B0609020204030204" pitchFamily="49" charset="0"/>
              </a:rPr>
              <a:t>usuario</a:t>
            </a:r>
            <a:r>
              <a:rPr lang="es-ES" dirty="0" err="1">
                <a:solidFill>
                  <a:srgbClr val="000000"/>
                </a:solidFill>
                <a:latin typeface="Consolas" panose="020B0609020204030204" pitchFamily="49" charset="0"/>
              </a:rPr>
              <a:t>.setEdad</a:t>
            </a:r>
            <a:r>
              <a:rPr lang="es-ES" dirty="0">
                <a:solidFill>
                  <a:srgbClr val="000000"/>
                </a:solidFill>
                <a:latin typeface="Consolas" panose="020B0609020204030204" pitchFamily="49" charset="0"/>
              </a:rPr>
              <a:t>(1);</a:t>
            </a:r>
          </a:p>
          <a:p>
            <a:r>
              <a:rPr lang="es-ES" dirty="0" err="1">
                <a:solidFill>
                  <a:srgbClr val="6A3E3E"/>
                </a:solidFill>
                <a:latin typeface="Consolas" panose="020B0609020204030204" pitchFamily="49" charset="0"/>
              </a:rPr>
              <a:t>usuario</a:t>
            </a:r>
            <a:r>
              <a:rPr lang="es-ES" dirty="0" err="1">
                <a:solidFill>
                  <a:srgbClr val="000000"/>
                </a:solidFill>
                <a:latin typeface="Consolas" panose="020B0609020204030204" pitchFamily="49" charset="0"/>
              </a:rPr>
              <a:t>.setPais</a:t>
            </a:r>
            <a:r>
              <a:rPr lang="es-ES" dirty="0">
                <a:solidFill>
                  <a:srgbClr val="000000"/>
                </a:solidFill>
                <a:latin typeface="Consolas" panose="020B0609020204030204" pitchFamily="49" charset="0"/>
              </a:rPr>
              <a:t>(</a:t>
            </a:r>
            <a:r>
              <a:rPr lang="es-ES" dirty="0">
                <a:solidFill>
                  <a:srgbClr val="2A00FF"/>
                </a:solidFill>
                <a:latin typeface="Consolas" panose="020B0609020204030204" pitchFamily="49" charset="0"/>
              </a:rPr>
              <a:t>"Nigeria"</a:t>
            </a:r>
            <a:r>
              <a:rPr lang="es-ES" dirty="0">
                <a:solidFill>
                  <a:srgbClr val="000000"/>
                </a:solidFill>
                <a:latin typeface="Consolas" panose="020B0609020204030204" pitchFamily="49" charset="0"/>
              </a:rPr>
              <a:t>);</a:t>
            </a:r>
          </a:p>
          <a:p>
            <a:endParaRPr lang="es-ES" dirty="0">
              <a:latin typeface="Consolas" panose="020B0609020204030204" pitchFamily="49" charset="0"/>
            </a:endParaRPr>
          </a:p>
          <a:p>
            <a:r>
              <a:rPr lang="es-ES" dirty="0" err="1">
                <a:solidFill>
                  <a:srgbClr val="6A3E3E"/>
                </a:solidFill>
                <a:latin typeface="Consolas" panose="020B0609020204030204" pitchFamily="49" charset="0"/>
              </a:rPr>
              <a:t>usuario</a:t>
            </a:r>
            <a:r>
              <a:rPr lang="es-ES" dirty="0" err="1">
                <a:solidFill>
                  <a:srgbClr val="000000"/>
                </a:solidFill>
                <a:latin typeface="Consolas" panose="020B0609020204030204" pitchFamily="49" charset="0"/>
              </a:rPr>
              <a:t>.insertar</a:t>
            </a:r>
            <a:r>
              <a:rPr lang="es-ES" dirty="0">
                <a:solidFill>
                  <a:srgbClr val="000000"/>
                </a:solidFill>
                <a:latin typeface="Consolas" panose="020B0609020204030204" pitchFamily="49" charset="0"/>
              </a:rPr>
              <a:t>();</a:t>
            </a:r>
          </a:p>
          <a:p>
            <a:endParaRPr lang="es-ES" dirty="0">
              <a:latin typeface="Consolas" panose="020B0609020204030204" pitchFamily="49" charset="0"/>
            </a:endParaRPr>
          </a:p>
        </p:txBody>
      </p:sp>
    </p:spTree>
    <p:extLst>
      <p:ext uri="{BB962C8B-B14F-4D97-AF65-F5344CB8AC3E}">
        <p14:creationId xmlns:p14="http://schemas.microsoft.com/office/powerpoint/2010/main" val="370489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2. Operaciones CRUD</a:t>
            </a:r>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82D3259C-ACB7-4104-8682-2C7D580D99F5}"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25</a:t>
            </a:fld>
            <a:endParaRPr lang="es-ES"/>
          </a:p>
        </p:txBody>
      </p:sp>
      <p:sp>
        <p:nvSpPr>
          <p:cNvPr id="7" name="Rectángulo 6"/>
          <p:cNvSpPr/>
          <p:nvPr/>
        </p:nvSpPr>
        <p:spPr>
          <a:xfrm>
            <a:off x="1341120" y="1031966"/>
            <a:ext cx="9509760" cy="5632311"/>
          </a:xfrm>
          <a:prstGeom prst="rect">
            <a:avLst/>
          </a:prstGeom>
        </p:spPr>
        <p:txBody>
          <a:bodyPr wrap="square">
            <a:spAutoFit/>
          </a:bodyPr>
          <a:lstStyle/>
          <a:p>
            <a:r>
              <a:rPr lang="es-ES" dirty="0" err="1" smtClean="0">
                <a:solidFill>
                  <a:srgbClr val="000000"/>
                </a:solidFill>
                <a:latin typeface="Consolas" panose="020B0609020204030204" pitchFamily="49" charset="0"/>
              </a:rPr>
              <a:t>List</a:t>
            </a:r>
            <a:r>
              <a:rPr lang="es-ES" dirty="0" smtClean="0">
                <a:solidFill>
                  <a:srgbClr val="000000"/>
                </a:solidFill>
                <a:latin typeface="Consolas" panose="020B0609020204030204" pitchFamily="49" charset="0"/>
              </a:rPr>
              <a:t>&lt;Usuario</a:t>
            </a:r>
            <a:r>
              <a:rPr lang="es-ES" dirty="0">
                <a:solidFill>
                  <a:srgbClr val="000000"/>
                </a:solidFill>
                <a:latin typeface="Consolas" panose="020B0609020204030204" pitchFamily="49" charset="0"/>
              </a:rPr>
              <a:t>&gt; </a:t>
            </a:r>
            <a:r>
              <a:rPr lang="es-ES" dirty="0">
                <a:solidFill>
                  <a:srgbClr val="6A3E3E"/>
                </a:solidFill>
                <a:latin typeface="Consolas" panose="020B0609020204030204" pitchFamily="49" charset="0"/>
              </a:rPr>
              <a:t>usuarios</a:t>
            </a:r>
            <a:r>
              <a:rPr lang="es-ES" dirty="0">
                <a:solidFill>
                  <a:srgbClr val="000000"/>
                </a:solidFill>
                <a:latin typeface="Consolas" panose="020B0609020204030204" pitchFamily="49" charset="0"/>
              </a:rPr>
              <a:t> = </a:t>
            </a:r>
            <a:r>
              <a:rPr lang="es-ES" dirty="0" err="1">
                <a:solidFill>
                  <a:srgbClr val="6A3E3E"/>
                </a:solidFill>
                <a:latin typeface="Consolas" panose="020B0609020204030204" pitchFamily="49" charset="0"/>
              </a:rPr>
              <a:t>usuario</a:t>
            </a:r>
            <a:r>
              <a:rPr lang="es-ES" dirty="0" err="1">
                <a:solidFill>
                  <a:srgbClr val="000000"/>
                </a:solidFill>
                <a:latin typeface="Consolas" panose="020B0609020204030204" pitchFamily="49" charset="0"/>
              </a:rPr>
              <a:t>.leerTodos</a:t>
            </a:r>
            <a:r>
              <a:rPr lang="es-E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if</a:t>
            </a:r>
            <a:r>
              <a:rPr lang="es-ES" b="1" dirty="0">
                <a:solidFill>
                  <a:srgbClr val="000000"/>
                </a:solidFill>
                <a:latin typeface="Consolas" panose="020B0609020204030204" pitchFamily="49" charset="0"/>
              </a:rPr>
              <a:t> (</a:t>
            </a:r>
            <a:r>
              <a:rPr lang="es-ES" b="1" dirty="0" err="1">
                <a:solidFill>
                  <a:srgbClr val="6A3E3E"/>
                </a:solidFill>
                <a:latin typeface="Consolas" panose="020B0609020204030204" pitchFamily="49" charset="0"/>
              </a:rPr>
              <a:t>usuarios</a:t>
            </a:r>
            <a:r>
              <a:rPr lang="es-ES" b="1" dirty="0" err="1">
                <a:solidFill>
                  <a:srgbClr val="000000"/>
                </a:solidFill>
                <a:latin typeface="Consolas" panose="020B0609020204030204" pitchFamily="49" charset="0"/>
              </a:rPr>
              <a:t>.size</a:t>
            </a:r>
            <a:r>
              <a:rPr lang="es-ES" b="1" dirty="0">
                <a:solidFill>
                  <a:srgbClr val="000000"/>
                </a:solidFill>
                <a:latin typeface="Consolas" panose="020B0609020204030204" pitchFamily="49" charset="0"/>
              </a:rPr>
              <a:t>() &gt; 0) {</a:t>
            </a:r>
          </a:p>
          <a:p>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 0;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&lt; </a:t>
            </a:r>
            <a:r>
              <a:rPr lang="nn-NO" b="1" dirty="0">
                <a:solidFill>
                  <a:srgbClr val="6A3E3E"/>
                </a:solidFill>
                <a:latin typeface="Consolas" panose="020B0609020204030204" pitchFamily="49" charset="0"/>
              </a:rPr>
              <a:t>usuarios</a:t>
            </a:r>
            <a:r>
              <a:rPr lang="nn-NO" b="1" dirty="0">
                <a:solidFill>
                  <a:srgbClr val="000000"/>
                </a:solidFill>
                <a:latin typeface="Consolas" panose="020B0609020204030204" pitchFamily="49" charset="0"/>
              </a:rPr>
              <a:t>.size();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a:t>
            </a:r>
          </a:p>
          <a:p>
            <a:r>
              <a:rPr lang="es-ES" dirty="0" err="1">
                <a:solidFill>
                  <a:srgbClr val="000000"/>
                </a:solidFill>
                <a:latin typeface="Consolas" panose="020B0609020204030204" pitchFamily="49" charset="0"/>
              </a:rPr>
              <a:t>System.</a:t>
            </a:r>
            <a:r>
              <a:rPr lang="es-ES" b="1" i="1" dirty="0" err="1">
                <a:solidFill>
                  <a:srgbClr val="0000C0"/>
                </a:solidFill>
                <a:latin typeface="Consolas" panose="020B0609020204030204" pitchFamily="49" charset="0"/>
              </a:rPr>
              <a:t>out</a:t>
            </a:r>
            <a:r>
              <a:rPr lang="es-ES" b="1" i="1" dirty="0" err="1">
                <a:solidFill>
                  <a:srgbClr val="000000"/>
                </a:solidFill>
                <a:latin typeface="Consolas" panose="020B0609020204030204" pitchFamily="49" charset="0"/>
              </a:rPr>
              <a:t>.println</a:t>
            </a:r>
            <a:r>
              <a:rPr lang="es-ES" b="1" i="1" dirty="0">
                <a:solidFill>
                  <a:srgbClr val="000000"/>
                </a:solidFill>
                <a:latin typeface="Consolas" panose="020B0609020204030204" pitchFamily="49" charset="0"/>
              </a:rPr>
              <a:t>(</a:t>
            </a:r>
            <a:r>
              <a:rPr lang="es-ES" b="1" i="1" dirty="0" err="1">
                <a:solidFill>
                  <a:srgbClr val="6A3E3E"/>
                </a:solidFill>
                <a:latin typeface="Consolas" panose="020B0609020204030204" pitchFamily="49" charset="0"/>
              </a:rPr>
              <a:t>usuarios</a:t>
            </a:r>
            <a:r>
              <a:rPr lang="es-ES" b="1" i="1" dirty="0" err="1">
                <a:solidFill>
                  <a:srgbClr val="000000"/>
                </a:solidFill>
                <a:latin typeface="Consolas" panose="020B0609020204030204" pitchFamily="49" charset="0"/>
              </a:rPr>
              <a:t>.get</a:t>
            </a:r>
            <a:r>
              <a:rPr lang="es-ES" b="1" i="1" dirty="0">
                <a:solidFill>
                  <a:srgbClr val="000000"/>
                </a:solidFill>
                <a:latin typeface="Consolas" panose="020B0609020204030204" pitchFamily="49" charset="0"/>
              </a:rPr>
              <a:t>(</a:t>
            </a:r>
            <a:r>
              <a:rPr lang="es-ES" b="1" i="1" dirty="0">
                <a:solidFill>
                  <a:srgbClr val="6A3E3E"/>
                </a:solidFill>
                <a:latin typeface="Consolas" panose="020B0609020204030204" pitchFamily="49" charset="0"/>
              </a:rPr>
              <a:t>i</a:t>
            </a:r>
            <a:r>
              <a:rPr lang="es-ES" b="1" i="1" dirty="0">
                <a:solidFill>
                  <a:srgbClr val="000000"/>
                </a:solidFill>
                <a:latin typeface="Consolas" panose="020B0609020204030204" pitchFamily="49" charset="0"/>
              </a:rPr>
              <a:t>).</a:t>
            </a:r>
            <a:r>
              <a:rPr lang="es-ES" b="1" i="1" dirty="0" err="1">
                <a:solidFill>
                  <a:srgbClr val="000000"/>
                </a:solidFill>
                <a:latin typeface="Consolas" panose="020B0609020204030204" pitchFamily="49" charset="0"/>
              </a:rPr>
              <a:t>toString</a:t>
            </a:r>
            <a:r>
              <a:rPr lang="es-ES" b="1" i="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else</a:t>
            </a:r>
            <a:r>
              <a:rPr lang="es-ES" b="1" dirty="0">
                <a:solidFill>
                  <a:srgbClr val="000000"/>
                </a:solidFill>
                <a:latin typeface="Consolas" panose="020B0609020204030204" pitchFamily="49" charset="0"/>
              </a:rPr>
              <a:t> {</a:t>
            </a:r>
          </a:p>
          <a:p>
            <a:r>
              <a:rPr lang="es-ES" dirty="0" err="1">
                <a:solidFill>
                  <a:srgbClr val="000000"/>
                </a:solidFill>
                <a:latin typeface="Consolas" panose="020B0609020204030204" pitchFamily="49" charset="0"/>
              </a:rPr>
              <a:t>System.</a:t>
            </a:r>
            <a:r>
              <a:rPr lang="es-ES" b="1" i="1" dirty="0" err="1">
                <a:solidFill>
                  <a:srgbClr val="0000C0"/>
                </a:solidFill>
                <a:latin typeface="Consolas" panose="020B0609020204030204" pitchFamily="49" charset="0"/>
              </a:rPr>
              <a:t>out</a:t>
            </a:r>
            <a:r>
              <a:rPr lang="es-ES" b="1" i="1" dirty="0" err="1">
                <a:solidFill>
                  <a:srgbClr val="000000"/>
                </a:solidFill>
                <a:latin typeface="Consolas" panose="020B0609020204030204" pitchFamily="49" charset="0"/>
              </a:rPr>
              <a:t>.println</a:t>
            </a:r>
            <a:r>
              <a:rPr lang="es-ES" b="1" i="1" dirty="0">
                <a:solidFill>
                  <a:srgbClr val="000000"/>
                </a:solidFill>
                <a:latin typeface="Consolas" panose="020B0609020204030204" pitchFamily="49" charset="0"/>
              </a:rPr>
              <a:t>(</a:t>
            </a:r>
            <a:r>
              <a:rPr lang="es-ES" b="1" i="1" dirty="0">
                <a:solidFill>
                  <a:srgbClr val="2A00FF"/>
                </a:solidFill>
                <a:latin typeface="Consolas" panose="020B0609020204030204" pitchFamily="49" charset="0"/>
              </a:rPr>
              <a:t>"No existen usuarios"</a:t>
            </a:r>
            <a:r>
              <a:rPr lang="es-ES" b="1" i="1" dirty="0">
                <a:solidFill>
                  <a:srgbClr val="000000"/>
                </a:solidFill>
                <a:latin typeface="Consolas" panose="020B0609020204030204" pitchFamily="49" charset="0"/>
              </a:rPr>
              <a:t>);</a:t>
            </a:r>
          </a:p>
          <a:p>
            <a:endParaRPr lang="es-ES" dirty="0">
              <a:latin typeface="Consolas" panose="020B0609020204030204" pitchFamily="49" charset="0"/>
            </a:endParaRPr>
          </a:p>
          <a:p>
            <a:r>
              <a:rPr lang="es-ES" dirty="0">
                <a:solidFill>
                  <a:srgbClr val="000000"/>
                </a:solidFill>
                <a:latin typeface="Consolas" panose="020B0609020204030204" pitchFamily="49" charset="0"/>
              </a:rPr>
              <a:t>}</a:t>
            </a:r>
          </a:p>
          <a:p>
            <a:endParaRPr lang="es-ES" dirty="0">
              <a:latin typeface="Consolas" panose="020B0609020204030204" pitchFamily="49" charset="0"/>
            </a:endParaRPr>
          </a:p>
          <a:p>
            <a:r>
              <a:rPr lang="es-ES" dirty="0" err="1">
                <a:solidFill>
                  <a:srgbClr val="6A3E3E"/>
                </a:solidFill>
                <a:latin typeface="Consolas" panose="020B0609020204030204" pitchFamily="49" charset="0"/>
              </a:rPr>
              <a:t>usuarios</a:t>
            </a:r>
            <a:r>
              <a:rPr lang="es-ES" dirty="0" err="1">
                <a:solidFill>
                  <a:srgbClr val="000000"/>
                </a:solidFill>
                <a:latin typeface="Consolas" panose="020B0609020204030204" pitchFamily="49" charset="0"/>
              </a:rPr>
              <a:t>.get</a:t>
            </a:r>
            <a:r>
              <a:rPr lang="es-ES" dirty="0">
                <a:solidFill>
                  <a:srgbClr val="000000"/>
                </a:solidFill>
                <a:latin typeface="Consolas" panose="020B0609020204030204" pitchFamily="49" charset="0"/>
              </a:rPr>
              <a:t>(0).</a:t>
            </a:r>
            <a:r>
              <a:rPr lang="es-ES" dirty="0" err="1">
                <a:solidFill>
                  <a:srgbClr val="000000"/>
                </a:solidFill>
                <a:latin typeface="Consolas" panose="020B0609020204030204" pitchFamily="49" charset="0"/>
              </a:rPr>
              <a:t>setEdad</a:t>
            </a:r>
            <a:r>
              <a:rPr lang="es-ES" dirty="0">
                <a:solidFill>
                  <a:srgbClr val="000000"/>
                </a:solidFill>
                <a:latin typeface="Consolas" panose="020B0609020204030204" pitchFamily="49" charset="0"/>
              </a:rPr>
              <a:t>(34);</a:t>
            </a:r>
          </a:p>
          <a:p>
            <a:r>
              <a:rPr lang="es-ES" dirty="0" err="1">
                <a:solidFill>
                  <a:srgbClr val="6A3E3E"/>
                </a:solidFill>
                <a:latin typeface="Consolas" panose="020B0609020204030204" pitchFamily="49" charset="0"/>
              </a:rPr>
              <a:t>usuarios</a:t>
            </a:r>
            <a:r>
              <a:rPr lang="es-ES" dirty="0" err="1">
                <a:solidFill>
                  <a:srgbClr val="000000"/>
                </a:solidFill>
                <a:latin typeface="Consolas" panose="020B0609020204030204" pitchFamily="49" charset="0"/>
              </a:rPr>
              <a:t>.get</a:t>
            </a:r>
            <a:r>
              <a:rPr lang="es-ES" dirty="0">
                <a:solidFill>
                  <a:srgbClr val="000000"/>
                </a:solidFill>
                <a:latin typeface="Consolas" panose="020B0609020204030204" pitchFamily="49" charset="0"/>
              </a:rPr>
              <a:t>(0).</a:t>
            </a:r>
            <a:r>
              <a:rPr lang="es-ES" dirty="0" err="1">
                <a:solidFill>
                  <a:srgbClr val="000000"/>
                </a:solidFill>
                <a:latin typeface="Consolas" panose="020B0609020204030204" pitchFamily="49" charset="0"/>
              </a:rPr>
              <a:t>setNombre</a:t>
            </a:r>
            <a:r>
              <a:rPr lang="es-ES" dirty="0">
                <a:solidFill>
                  <a:srgbClr val="000000"/>
                </a:solidFill>
                <a:latin typeface="Consolas" panose="020B0609020204030204" pitchFamily="49" charset="0"/>
              </a:rPr>
              <a:t>(</a:t>
            </a:r>
            <a:r>
              <a:rPr lang="es-ES" dirty="0">
                <a:solidFill>
                  <a:srgbClr val="2A00FF"/>
                </a:solidFill>
                <a:latin typeface="Consolas" panose="020B0609020204030204" pitchFamily="49" charset="0"/>
              </a:rPr>
              <a:t>"Alejandro"</a:t>
            </a:r>
            <a:r>
              <a:rPr lang="es-E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boolean</a:t>
            </a:r>
            <a:r>
              <a:rPr lang="es-ES" b="1" dirty="0">
                <a:solidFill>
                  <a:srgbClr val="000000"/>
                </a:solidFill>
                <a:latin typeface="Consolas" panose="020B0609020204030204" pitchFamily="49" charset="0"/>
              </a:rPr>
              <a:t> </a:t>
            </a:r>
            <a:r>
              <a:rPr lang="es-ES" b="1" dirty="0">
                <a:solidFill>
                  <a:srgbClr val="6A3E3E"/>
                </a:solidFill>
                <a:latin typeface="Consolas" panose="020B0609020204030204" pitchFamily="49" charset="0"/>
              </a:rPr>
              <a:t>correcto</a:t>
            </a:r>
            <a:r>
              <a:rPr lang="es-ES" b="1" dirty="0">
                <a:solidFill>
                  <a:srgbClr val="000000"/>
                </a:solidFill>
                <a:latin typeface="Consolas" panose="020B0609020204030204" pitchFamily="49" charset="0"/>
              </a:rPr>
              <a:t> = </a:t>
            </a:r>
            <a:r>
              <a:rPr lang="es-ES" b="1" dirty="0" err="1">
                <a:solidFill>
                  <a:srgbClr val="6A3E3E"/>
                </a:solidFill>
                <a:latin typeface="Consolas" panose="020B0609020204030204" pitchFamily="49" charset="0"/>
              </a:rPr>
              <a:t>usuarios</a:t>
            </a:r>
            <a:r>
              <a:rPr lang="es-ES" b="1" dirty="0" err="1">
                <a:solidFill>
                  <a:srgbClr val="000000"/>
                </a:solidFill>
                <a:latin typeface="Consolas" panose="020B0609020204030204" pitchFamily="49" charset="0"/>
              </a:rPr>
              <a:t>.get</a:t>
            </a:r>
            <a:r>
              <a:rPr lang="es-ES" b="1" dirty="0">
                <a:solidFill>
                  <a:srgbClr val="000000"/>
                </a:solidFill>
                <a:latin typeface="Consolas" panose="020B0609020204030204" pitchFamily="49" charset="0"/>
              </a:rPr>
              <a:t>(0).actualizar();</a:t>
            </a:r>
          </a:p>
          <a:p>
            <a:endParaRPr lang="es-ES" dirty="0">
              <a:latin typeface="Consolas" panose="020B0609020204030204" pitchFamily="49" charset="0"/>
            </a:endParaRPr>
          </a:p>
          <a:p>
            <a:r>
              <a:rPr lang="es-ES" dirty="0">
                <a:solidFill>
                  <a:srgbClr val="6A3E3E"/>
                </a:solidFill>
                <a:latin typeface="Consolas" panose="020B0609020204030204" pitchFamily="49" charset="0"/>
              </a:rPr>
              <a:t>usuarios</a:t>
            </a:r>
            <a:r>
              <a:rPr lang="es-ES" dirty="0">
                <a:solidFill>
                  <a:srgbClr val="000000"/>
                </a:solidFill>
                <a:latin typeface="Consolas" panose="020B0609020204030204" pitchFamily="49" charset="0"/>
              </a:rPr>
              <a:t> = </a:t>
            </a:r>
            <a:r>
              <a:rPr lang="es-ES" dirty="0" err="1">
                <a:solidFill>
                  <a:srgbClr val="6A3E3E"/>
                </a:solidFill>
                <a:latin typeface="Consolas" panose="020B0609020204030204" pitchFamily="49" charset="0"/>
              </a:rPr>
              <a:t>usuario</a:t>
            </a:r>
            <a:r>
              <a:rPr lang="es-ES" dirty="0" err="1">
                <a:solidFill>
                  <a:srgbClr val="000000"/>
                </a:solidFill>
                <a:latin typeface="Consolas" panose="020B0609020204030204" pitchFamily="49" charset="0"/>
              </a:rPr>
              <a:t>.leerTodos</a:t>
            </a:r>
            <a:r>
              <a:rPr lang="es-E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if</a:t>
            </a:r>
            <a:r>
              <a:rPr lang="es-ES" b="1" dirty="0">
                <a:solidFill>
                  <a:srgbClr val="000000"/>
                </a:solidFill>
                <a:latin typeface="Consolas" panose="020B0609020204030204" pitchFamily="49" charset="0"/>
              </a:rPr>
              <a:t> (</a:t>
            </a:r>
            <a:r>
              <a:rPr lang="es-ES" b="1" dirty="0">
                <a:solidFill>
                  <a:srgbClr val="6A3E3E"/>
                </a:solidFill>
                <a:latin typeface="Consolas" panose="020B0609020204030204" pitchFamily="49" charset="0"/>
              </a:rPr>
              <a:t>correcto</a:t>
            </a:r>
            <a:r>
              <a:rPr lang="es-ES" b="1" dirty="0">
                <a:solidFill>
                  <a:srgbClr val="000000"/>
                </a:solidFill>
                <a:latin typeface="Consolas" panose="020B0609020204030204" pitchFamily="49" charset="0"/>
              </a:rPr>
              <a:t>) {</a:t>
            </a:r>
          </a:p>
          <a:p>
            <a:r>
              <a:rPr lang="es-ES" dirty="0" err="1">
                <a:solidFill>
                  <a:srgbClr val="000000"/>
                </a:solidFill>
                <a:latin typeface="Consolas" panose="020B0609020204030204" pitchFamily="49" charset="0"/>
              </a:rPr>
              <a:t>System.</a:t>
            </a:r>
            <a:r>
              <a:rPr lang="es-ES" b="1" i="1" dirty="0" err="1">
                <a:solidFill>
                  <a:srgbClr val="0000C0"/>
                </a:solidFill>
                <a:latin typeface="Consolas" panose="020B0609020204030204" pitchFamily="49" charset="0"/>
              </a:rPr>
              <a:t>out</a:t>
            </a:r>
            <a:r>
              <a:rPr lang="es-ES" b="1" i="1" dirty="0" err="1">
                <a:solidFill>
                  <a:srgbClr val="000000"/>
                </a:solidFill>
                <a:latin typeface="Consolas" panose="020B0609020204030204" pitchFamily="49" charset="0"/>
              </a:rPr>
              <a:t>.println</a:t>
            </a:r>
            <a:r>
              <a:rPr lang="es-ES" b="1" i="1" dirty="0">
                <a:solidFill>
                  <a:srgbClr val="000000"/>
                </a:solidFill>
                <a:latin typeface="Consolas" panose="020B0609020204030204" pitchFamily="49" charset="0"/>
              </a:rPr>
              <a:t>(</a:t>
            </a:r>
            <a:r>
              <a:rPr lang="es-ES" b="1" i="1" dirty="0">
                <a:solidFill>
                  <a:srgbClr val="2A00FF"/>
                </a:solidFill>
                <a:latin typeface="Consolas" panose="020B0609020204030204" pitchFamily="49" charset="0"/>
              </a:rPr>
              <a:t>"Usuario 1 actualizado"</a:t>
            </a:r>
            <a:r>
              <a:rPr lang="es-ES" b="1" i="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else</a:t>
            </a:r>
            <a:r>
              <a:rPr lang="es-ES" b="1" dirty="0">
                <a:solidFill>
                  <a:srgbClr val="000000"/>
                </a:solidFill>
                <a:latin typeface="Consolas" panose="020B0609020204030204" pitchFamily="49" charset="0"/>
              </a:rPr>
              <a:t> {</a:t>
            </a:r>
          </a:p>
          <a:p>
            <a:r>
              <a:rPr lang="es-ES" dirty="0" err="1">
                <a:solidFill>
                  <a:srgbClr val="000000"/>
                </a:solidFill>
                <a:latin typeface="Consolas" panose="020B0609020204030204" pitchFamily="49" charset="0"/>
              </a:rPr>
              <a:t>System.</a:t>
            </a:r>
            <a:r>
              <a:rPr lang="es-ES" b="1" i="1" dirty="0" err="1">
                <a:solidFill>
                  <a:srgbClr val="0000C0"/>
                </a:solidFill>
                <a:latin typeface="Consolas" panose="020B0609020204030204" pitchFamily="49" charset="0"/>
              </a:rPr>
              <a:t>out</a:t>
            </a:r>
            <a:r>
              <a:rPr lang="es-ES" b="1" i="1" dirty="0" err="1">
                <a:solidFill>
                  <a:srgbClr val="000000"/>
                </a:solidFill>
                <a:latin typeface="Consolas" panose="020B0609020204030204" pitchFamily="49" charset="0"/>
              </a:rPr>
              <a:t>.println</a:t>
            </a:r>
            <a:r>
              <a:rPr lang="es-ES" b="1" i="1" dirty="0">
                <a:solidFill>
                  <a:srgbClr val="000000"/>
                </a:solidFill>
                <a:latin typeface="Consolas" panose="020B0609020204030204" pitchFamily="49" charset="0"/>
              </a:rPr>
              <a:t>(</a:t>
            </a:r>
            <a:r>
              <a:rPr lang="es-ES" b="1" i="1" dirty="0">
                <a:solidFill>
                  <a:srgbClr val="2A00FF"/>
                </a:solidFill>
                <a:latin typeface="Consolas" panose="020B0609020204030204" pitchFamily="49" charset="0"/>
              </a:rPr>
              <a:t>"0 usuarios actualizados"</a:t>
            </a:r>
            <a:r>
              <a:rPr lang="es-ES" b="1" i="1" dirty="0">
                <a:solidFill>
                  <a:srgbClr val="000000"/>
                </a:solidFill>
                <a:latin typeface="Consolas" panose="020B0609020204030204" pitchFamily="49" charset="0"/>
              </a:rPr>
              <a:t>);</a:t>
            </a:r>
          </a:p>
          <a:p>
            <a:r>
              <a:rPr lang="es-ES" dirty="0" smtClean="0">
                <a:solidFill>
                  <a:srgbClr val="000000"/>
                </a:solidFill>
                <a:latin typeface="Consolas" panose="020B0609020204030204" pitchFamily="49" charset="0"/>
              </a:rPr>
              <a:t>}</a:t>
            </a:r>
            <a:endParaRPr lang="es-E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66719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2. Operaciones CRUD</a:t>
            </a:r>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82D3259C-ACB7-4104-8682-2C7D580D99F5}"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26</a:t>
            </a:fld>
            <a:endParaRPr lang="es-ES"/>
          </a:p>
        </p:txBody>
      </p:sp>
      <p:sp>
        <p:nvSpPr>
          <p:cNvPr id="7" name="Rectángulo 6"/>
          <p:cNvSpPr/>
          <p:nvPr/>
        </p:nvSpPr>
        <p:spPr>
          <a:xfrm>
            <a:off x="1341120" y="1031966"/>
            <a:ext cx="9509760" cy="4801314"/>
          </a:xfrm>
          <a:prstGeom prst="rect">
            <a:avLst/>
          </a:prstGeom>
        </p:spPr>
        <p:txBody>
          <a:bodyPr wrap="square">
            <a:spAutoFit/>
          </a:bodyPr>
          <a:lstStyle/>
          <a:p>
            <a:r>
              <a:rPr lang="es-ES" dirty="0" smtClean="0">
                <a:solidFill>
                  <a:srgbClr val="000000"/>
                </a:solidFill>
                <a:latin typeface="Consolas" panose="020B0609020204030204" pitchFamily="49" charset="0"/>
              </a:rPr>
              <a:t>Usuario </a:t>
            </a:r>
            <a:r>
              <a:rPr lang="es-ES" dirty="0" err="1">
                <a:solidFill>
                  <a:srgbClr val="6A3E3E"/>
                </a:solidFill>
                <a:latin typeface="Consolas" panose="020B0609020204030204" pitchFamily="49" charset="0"/>
              </a:rPr>
              <a:t>usuarioBusqueda</a:t>
            </a:r>
            <a:r>
              <a:rPr lang="es-ES" dirty="0">
                <a:solidFill>
                  <a:srgbClr val="000000"/>
                </a:solidFill>
                <a:latin typeface="Consolas" panose="020B0609020204030204" pitchFamily="49" charset="0"/>
              </a:rPr>
              <a:t> = </a:t>
            </a:r>
            <a:r>
              <a:rPr lang="es-ES" dirty="0" err="1">
                <a:solidFill>
                  <a:srgbClr val="6A3E3E"/>
                </a:solidFill>
                <a:latin typeface="Consolas" panose="020B0609020204030204" pitchFamily="49" charset="0"/>
              </a:rPr>
              <a:t>usuario</a:t>
            </a:r>
            <a:r>
              <a:rPr lang="es-ES" dirty="0" err="1">
                <a:solidFill>
                  <a:srgbClr val="000000"/>
                </a:solidFill>
                <a:latin typeface="Consolas" panose="020B0609020204030204" pitchFamily="49" charset="0"/>
              </a:rPr>
              <a:t>.leerUsuario</a:t>
            </a:r>
            <a:r>
              <a:rPr lang="es-ES" dirty="0">
                <a:solidFill>
                  <a:srgbClr val="000000"/>
                </a:solidFill>
                <a:latin typeface="Consolas" panose="020B0609020204030204" pitchFamily="49" charset="0"/>
              </a:rPr>
              <a:t>(</a:t>
            </a:r>
            <a:r>
              <a:rPr lang="es-ES" dirty="0" err="1">
                <a:solidFill>
                  <a:srgbClr val="6A3E3E"/>
                </a:solidFill>
                <a:latin typeface="Consolas" panose="020B0609020204030204" pitchFamily="49" charset="0"/>
              </a:rPr>
              <a:t>usuarios</a:t>
            </a:r>
            <a:r>
              <a:rPr lang="es-ES" dirty="0" err="1">
                <a:solidFill>
                  <a:srgbClr val="000000"/>
                </a:solidFill>
                <a:latin typeface="Consolas" panose="020B0609020204030204" pitchFamily="49" charset="0"/>
              </a:rPr>
              <a:t>.get</a:t>
            </a:r>
            <a:r>
              <a:rPr lang="es-ES" dirty="0">
                <a:solidFill>
                  <a:srgbClr val="000000"/>
                </a:solidFill>
                <a:latin typeface="Consolas" panose="020B0609020204030204" pitchFamily="49" charset="0"/>
              </a:rPr>
              <a:t>(0).</a:t>
            </a:r>
            <a:r>
              <a:rPr lang="es-ES" dirty="0" err="1">
                <a:solidFill>
                  <a:srgbClr val="000000"/>
                </a:solidFill>
                <a:latin typeface="Consolas" panose="020B0609020204030204" pitchFamily="49" charset="0"/>
              </a:rPr>
              <a:t>get_id</a:t>
            </a:r>
            <a:r>
              <a:rPr lang="es-E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if</a:t>
            </a:r>
            <a:r>
              <a:rPr lang="es-ES" b="1" dirty="0">
                <a:solidFill>
                  <a:srgbClr val="000000"/>
                </a:solidFill>
                <a:latin typeface="Consolas" panose="020B0609020204030204" pitchFamily="49" charset="0"/>
              </a:rPr>
              <a:t> (</a:t>
            </a:r>
            <a:r>
              <a:rPr lang="es-ES" b="1" dirty="0" err="1">
                <a:solidFill>
                  <a:srgbClr val="6A3E3E"/>
                </a:solidFill>
                <a:latin typeface="Consolas" panose="020B0609020204030204" pitchFamily="49" charset="0"/>
              </a:rPr>
              <a:t>usuarioBusqueda</a:t>
            </a:r>
            <a:r>
              <a:rPr lang="es-ES" b="1" dirty="0">
                <a:solidFill>
                  <a:srgbClr val="000000"/>
                </a:solidFill>
                <a:latin typeface="Consolas" panose="020B0609020204030204" pitchFamily="49" charset="0"/>
              </a:rPr>
              <a:t> != </a:t>
            </a:r>
            <a:r>
              <a:rPr lang="es-ES" b="1" dirty="0" err="1">
                <a:solidFill>
                  <a:srgbClr val="7F0055"/>
                </a:solidFill>
                <a:latin typeface="Consolas" panose="020B0609020204030204" pitchFamily="49" charset="0"/>
              </a:rPr>
              <a:t>null</a:t>
            </a:r>
            <a:r>
              <a:rPr lang="es-ES" b="1" dirty="0">
                <a:solidFill>
                  <a:srgbClr val="000000"/>
                </a:solidFill>
                <a:latin typeface="Consolas" panose="020B0609020204030204" pitchFamily="49" charset="0"/>
              </a:rPr>
              <a:t>) {</a:t>
            </a:r>
          </a:p>
          <a:p>
            <a:r>
              <a:rPr lang="es-ES" dirty="0" err="1">
                <a:solidFill>
                  <a:srgbClr val="000000"/>
                </a:solidFill>
                <a:latin typeface="Consolas" panose="020B0609020204030204" pitchFamily="49" charset="0"/>
              </a:rPr>
              <a:t>System.</a:t>
            </a:r>
            <a:r>
              <a:rPr lang="es-ES" b="1" i="1" dirty="0" err="1">
                <a:solidFill>
                  <a:srgbClr val="0000C0"/>
                </a:solidFill>
                <a:latin typeface="Consolas" panose="020B0609020204030204" pitchFamily="49" charset="0"/>
              </a:rPr>
              <a:t>out</a:t>
            </a:r>
            <a:r>
              <a:rPr lang="es-ES" b="1" i="1" dirty="0" err="1">
                <a:solidFill>
                  <a:srgbClr val="000000"/>
                </a:solidFill>
                <a:latin typeface="Consolas" panose="020B0609020204030204" pitchFamily="49" charset="0"/>
              </a:rPr>
              <a:t>.println</a:t>
            </a:r>
            <a:r>
              <a:rPr lang="es-ES" b="1" i="1" dirty="0">
                <a:solidFill>
                  <a:srgbClr val="000000"/>
                </a:solidFill>
                <a:latin typeface="Consolas" panose="020B0609020204030204" pitchFamily="49" charset="0"/>
              </a:rPr>
              <a:t>(</a:t>
            </a:r>
            <a:r>
              <a:rPr lang="es-ES" b="1" i="1" dirty="0">
                <a:solidFill>
                  <a:srgbClr val="2A00FF"/>
                </a:solidFill>
                <a:latin typeface="Consolas" panose="020B0609020204030204" pitchFamily="49" charset="0"/>
              </a:rPr>
              <a:t>"Usuario buscado y actualizado: "</a:t>
            </a:r>
            <a:r>
              <a:rPr lang="es-ES" b="1" i="1" dirty="0">
                <a:solidFill>
                  <a:srgbClr val="000000"/>
                </a:solidFill>
                <a:latin typeface="Consolas" panose="020B0609020204030204" pitchFamily="49" charset="0"/>
              </a:rPr>
              <a:t> + </a:t>
            </a:r>
            <a:r>
              <a:rPr lang="es-ES" b="1" i="1" dirty="0" err="1">
                <a:solidFill>
                  <a:srgbClr val="6A3E3E"/>
                </a:solidFill>
                <a:latin typeface="Consolas" panose="020B0609020204030204" pitchFamily="49" charset="0"/>
              </a:rPr>
              <a:t>usuarioBusqueda</a:t>
            </a:r>
            <a:r>
              <a:rPr lang="es-ES" b="1" i="1" dirty="0" err="1">
                <a:solidFill>
                  <a:srgbClr val="000000"/>
                </a:solidFill>
                <a:latin typeface="Consolas" panose="020B0609020204030204" pitchFamily="49" charset="0"/>
              </a:rPr>
              <a:t>.toString</a:t>
            </a:r>
            <a:r>
              <a:rPr lang="es-ES" b="1" i="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else</a:t>
            </a:r>
            <a:r>
              <a:rPr lang="es-ES" b="1" dirty="0">
                <a:solidFill>
                  <a:srgbClr val="000000"/>
                </a:solidFill>
                <a:latin typeface="Consolas" panose="020B0609020204030204" pitchFamily="49" charset="0"/>
              </a:rPr>
              <a:t> {</a:t>
            </a:r>
          </a:p>
          <a:p>
            <a:r>
              <a:rPr lang="es-ES" dirty="0" err="1">
                <a:solidFill>
                  <a:srgbClr val="000000"/>
                </a:solidFill>
                <a:latin typeface="Consolas" panose="020B0609020204030204" pitchFamily="49" charset="0"/>
              </a:rPr>
              <a:t>System.</a:t>
            </a:r>
            <a:r>
              <a:rPr lang="es-ES" b="1" i="1" dirty="0" err="1">
                <a:solidFill>
                  <a:srgbClr val="0000C0"/>
                </a:solidFill>
                <a:latin typeface="Consolas" panose="020B0609020204030204" pitchFamily="49" charset="0"/>
              </a:rPr>
              <a:t>out</a:t>
            </a:r>
            <a:r>
              <a:rPr lang="es-ES" b="1" i="1" dirty="0" err="1">
                <a:solidFill>
                  <a:srgbClr val="000000"/>
                </a:solidFill>
                <a:latin typeface="Consolas" panose="020B0609020204030204" pitchFamily="49" charset="0"/>
              </a:rPr>
              <a:t>.println</a:t>
            </a:r>
            <a:r>
              <a:rPr lang="es-ES" b="1" i="1" dirty="0">
                <a:solidFill>
                  <a:srgbClr val="000000"/>
                </a:solidFill>
                <a:latin typeface="Consolas" panose="020B0609020204030204" pitchFamily="49" charset="0"/>
              </a:rPr>
              <a:t>(</a:t>
            </a:r>
            <a:r>
              <a:rPr lang="es-ES" b="1" i="1" dirty="0">
                <a:solidFill>
                  <a:srgbClr val="2A00FF"/>
                </a:solidFill>
                <a:latin typeface="Consolas" panose="020B0609020204030204" pitchFamily="49" charset="0"/>
              </a:rPr>
              <a:t>"Usuario con _id: "</a:t>
            </a:r>
            <a:r>
              <a:rPr lang="es-ES" b="1" i="1" dirty="0">
                <a:solidFill>
                  <a:srgbClr val="000000"/>
                </a:solidFill>
                <a:latin typeface="Consolas" panose="020B0609020204030204" pitchFamily="49" charset="0"/>
              </a:rPr>
              <a:t> + </a:t>
            </a:r>
            <a:r>
              <a:rPr lang="es-ES" b="1" i="1" dirty="0" err="1">
                <a:solidFill>
                  <a:srgbClr val="6A3E3E"/>
                </a:solidFill>
                <a:latin typeface="Consolas" panose="020B0609020204030204" pitchFamily="49" charset="0"/>
              </a:rPr>
              <a:t>usuarios</a:t>
            </a:r>
            <a:r>
              <a:rPr lang="es-ES" b="1" i="1" dirty="0" err="1">
                <a:solidFill>
                  <a:srgbClr val="000000"/>
                </a:solidFill>
                <a:latin typeface="Consolas" panose="020B0609020204030204" pitchFamily="49" charset="0"/>
              </a:rPr>
              <a:t>.get</a:t>
            </a:r>
            <a:r>
              <a:rPr lang="es-ES" b="1" i="1" dirty="0">
                <a:solidFill>
                  <a:srgbClr val="000000"/>
                </a:solidFill>
                <a:latin typeface="Consolas" panose="020B0609020204030204" pitchFamily="49" charset="0"/>
              </a:rPr>
              <a:t>(0).</a:t>
            </a:r>
            <a:r>
              <a:rPr lang="es-ES" b="1" i="1" dirty="0" err="1">
                <a:solidFill>
                  <a:srgbClr val="000000"/>
                </a:solidFill>
                <a:latin typeface="Consolas" panose="020B0609020204030204" pitchFamily="49" charset="0"/>
              </a:rPr>
              <a:t>get_id</a:t>
            </a:r>
            <a:r>
              <a:rPr lang="es-ES" b="1" i="1" dirty="0">
                <a:solidFill>
                  <a:srgbClr val="000000"/>
                </a:solidFill>
                <a:latin typeface="Consolas" panose="020B0609020204030204" pitchFamily="49" charset="0"/>
              </a:rPr>
              <a:t>() + </a:t>
            </a:r>
            <a:r>
              <a:rPr lang="es-ES" b="1" i="1" dirty="0">
                <a:solidFill>
                  <a:srgbClr val="2A00FF"/>
                </a:solidFill>
                <a:latin typeface="Consolas" panose="020B0609020204030204" pitchFamily="49" charset="0"/>
              </a:rPr>
              <a:t>" no encontrado"</a:t>
            </a:r>
            <a:r>
              <a:rPr lang="es-ES" b="1" i="1" dirty="0">
                <a:solidFill>
                  <a:srgbClr val="000000"/>
                </a:solidFill>
                <a:latin typeface="Consolas" panose="020B0609020204030204" pitchFamily="49" charset="0"/>
              </a:rPr>
              <a:t>);</a:t>
            </a:r>
          </a:p>
          <a:p>
            <a:endParaRPr lang="es-ES" dirty="0">
              <a:latin typeface="Consolas" panose="020B0609020204030204" pitchFamily="49" charset="0"/>
            </a:endParaRPr>
          </a:p>
          <a:p>
            <a:r>
              <a:rPr lang="es-E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 </a:t>
            </a:r>
            <a:r>
              <a:rPr lang="es-ES" dirty="0">
                <a:solidFill>
                  <a:srgbClr val="6A3E3E"/>
                </a:solidFill>
                <a:latin typeface="Consolas" panose="020B0609020204030204" pitchFamily="49" charset="0"/>
              </a:rPr>
              <a:t>correcto</a:t>
            </a:r>
            <a:r>
              <a:rPr lang="es-ES" dirty="0">
                <a:solidFill>
                  <a:srgbClr val="000000"/>
                </a:solidFill>
                <a:latin typeface="Consolas" panose="020B0609020204030204" pitchFamily="49" charset="0"/>
              </a:rPr>
              <a:t> = </a:t>
            </a:r>
            <a:r>
              <a:rPr lang="es-ES" dirty="0" err="1">
                <a:solidFill>
                  <a:srgbClr val="6A3E3E"/>
                </a:solidFill>
                <a:latin typeface="Consolas" panose="020B0609020204030204" pitchFamily="49" charset="0"/>
              </a:rPr>
              <a:t>usuarios</a:t>
            </a:r>
            <a:r>
              <a:rPr lang="es-ES" dirty="0" err="1">
                <a:solidFill>
                  <a:srgbClr val="000000"/>
                </a:solidFill>
                <a:latin typeface="Consolas" panose="020B0609020204030204" pitchFamily="49" charset="0"/>
              </a:rPr>
              <a:t>.get</a:t>
            </a:r>
            <a:r>
              <a:rPr lang="es-ES" dirty="0">
                <a:solidFill>
                  <a:srgbClr val="000000"/>
                </a:solidFill>
                <a:latin typeface="Consolas" panose="020B0609020204030204" pitchFamily="49" charset="0"/>
              </a:rPr>
              <a:t>(0).eliminar();</a:t>
            </a:r>
          </a:p>
          <a:p>
            <a:r>
              <a:rPr lang="es-ES" dirty="0">
                <a:solidFill>
                  <a:srgbClr val="6A3E3E"/>
                </a:solidFill>
                <a:latin typeface="Consolas" panose="020B0609020204030204" pitchFamily="49" charset="0"/>
              </a:rPr>
              <a:t>usuarios</a:t>
            </a:r>
            <a:r>
              <a:rPr lang="es-ES" dirty="0">
                <a:solidFill>
                  <a:srgbClr val="000000"/>
                </a:solidFill>
                <a:latin typeface="Consolas" panose="020B0609020204030204" pitchFamily="49" charset="0"/>
              </a:rPr>
              <a:t> = </a:t>
            </a:r>
            <a:r>
              <a:rPr lang="es-ES" dirty="0" err="1">
                <a:solidFill>
                  <a:srgbClr val="6A3E3E"/>
                </a:solidFill>
                <a:latin typeface="Consolas" panose="020B0609020204030204" pitchFamily="49" charset="0"/>
              </a:rPr>
              <a:t>usuario</a:t>
            </a:r>
            <a:r>
              <a:rPr lang="es-ES" dirty="0" err="1">
                <a:solidFill>
                  <a:srgbClr val="000000"/>
                </a:solidFill>
                <a:latin typeface="Consolas" panose="020B0609020204030204" pitchFamily="49" charset="0"/>
              </a:rPr>
              <a:t>.leerTodos</a:t>
            </a:r>
            <a:r>
              <a:rPr lang="es-ES" dirty="0">
                <a:solidFill>
                  <a:srgbClr val="000000"/>
                </a:solidFill>
                <a:latin typeface="Consolas" panose="020B0609020204030204" pitchFamily="49" charset="0"/>
              </a:rPr>
              <a:t>();</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if</a:t>
            </a:r>
            <a:r>
              <a:rPr lang="es-ES" b="1" dirty="0">
                <a:solidFill>
                  <a:srgbClr val="000000"/>
                </a:solidFill>
                <a:latin typeface="Consolas" panose="020B0609020204030204" pitchFamily="49" charset="0"/>
              </a:rPr>
              <a:t> (</a:t>
            </a:r>
            <a:r>
              <a:rPr lang="es-ES" b="1" dirty="0">
                <a:solidFill>
                  <a:srgbClr val="6A3E3E"/>
                </a:solidFill>
                <a:latin typeface="Consolas" panose="020B0609020204030204" pitchFamily="49" charset="0"/>
              </a:rPr>
              <a:t>correcto</a:t>
            </a:r>
            <a:r>
              <a:rPr lang="es-ES" b="1" dirty="0">
                <a:solidFill>
                  <a:srgbClr val="000000"/>
                </a:solidFill>
                <a:latin typeface="Consolas" panose="020B0609020204030204" pitchFamily="49" charset="0"/>
              </a:rPr>
              <a:t>) {</a:t>
            </a:r>
          </a:p>
          <a:p>
            <a:r>
              <a:rPr lang="es-ES" dirty="0" err="1">
                <a:solidFill>
                  <a:srgbClr val="000000"/>
                </a:solidFill>
                <a:latin typeface="Consolas" panose="020B0609020204030204" pitchFamily="49" charset="0"/>
              </a:rPr>
              <a:t>System.</a:t>
            </a:r>
            <a:r>
              <a:rPr lang="es-ES" b="1" i="1" dirty="0" err="1">
                <a:solidFill>
                  <a:srgbClr val="0000C0"/>
                </a:solidFill>
                <a:latin typeface="Consolas" panose="020B0609020204030204" pitchFamily="49" charset="0"/>
              </a:rPr>
              <a:t>out</a:t>
            </a:r>
            <a:r>
              <a:rPr lang="es-ES" b="1" i="1" dirty="0" err="1">
                <a:solidFill>
                  <a:srgbClr val="000000"/>
                </a:solidFill>
                <a:latin typeface="Consolas" panose="020B0609020204030204" pitchFamily="49" charset="0"/>
              </a:rPr>
              <a:t>.println</a:t>
            </a:r>
            <a:r>
              <a:rPr lang="es-ES" b="1" i="1" dirty="0">
                <a:solidFill>
                  <a:srgbClr val="000000"/>
                </a:solidFill>
                <a:latin typeface="Consolas" panose="020B0609020204030204" pitchFamily="49" charset="0"/>
              </a:rPr>
              <a:t>(</a:t>
            </a:r>
            <a:r>
              <a:rPr lang="es-ES" b="1" i="1" dirty="0">
                <a:solidFill>
                  <a:srgbClr val="2A00FF"/>
                </a:solidFill>
                <a:latin typeface="Consolas" panose="020B0609020204030204" pitchFamily="49" charset="0"/>
              </a:rPr>
              <a:t>"Usuario 1 eliminado"</a:t>
            </a:r>
            <a:r>
              <a:rPr lang="es-ES" b="1" i="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else</a:t>
            </a:r>
            <a:r>
              <a:rPr lang="es-ES" b="1" dirty="0">
                <a:solidFill>
                  <a:srgbClr val="000000"/>
                </a:solidFill>
                <a:latin typeface="Consolas" panose="020B0609020204030204" pitchFamily="49" charset="0"/>
              </a:rPr>
              <a:t> {</a:t>
            </a:r>
          </a:p>
          <a:p>
            <a:r>
              <a:rPr lang="es-ES" dirty="0" err="1">
                <a:solidFill>
                  <a:srgbClr val="000000"/>
                </a:solidFill>
                <a:latin typeface="Consolas" panose="020B0609020204030204" pitchFamily="49" charset="0"/>
              </a:rPr>
              <a:t>System.</a:t>
            </a:r>
            <a:r>
              <a:rPr lang="es-ES" b="1" i="1" dirty="0" err="1">
                <a:solidFill>
                  <a:srgbClr val="0000C0"/>
                </a:solidFill>
                <a:latin typeface="Consolas" panose="020B0609020204030204" pitchFamily="49" charset="0"/>
              </a:rPr>
              <a:t>out</a:t>
            </a:r>
            <a:r>
              <a:rPr lang="es-ES" b="1" i="1" dirty="0" err="1">
                <a:solidFill>
                  <a:srgbClr val="000000"/>
                </a:solidFill>
                <a:latin typeface="Consolas" panose="020B0609020204030204" pitchFamily="49" charset="0"/>
              </a:rPr>
              <a:t>.println</a:t>
            </a:r>
            <a:r>
              <a:rPr lang="es-ES" b="1" i="1" dirty="0">
                <a:solidFill>
                  <a:srgbClr val="000000"/>
                </a:solidFill>
                <a:latin typeface="Consolas" panose="020B0609020204030204" pitchFamily="49" charset="0"/>
              </a:rPr>
              <a:t>(</a:t>
            </a:r>
            <a:r>
              <a:rPr lang="es-ES" b="1" i="1" dirty="0">
                <a:solidFill>
                  <a:srgbClr val="2A00FF"/>
                </a:solidFill>
                <a:latin typeface="Consolas" panose="020B0609020204030204" pitchFamily="49" charset="0"/>
              </a:rPr>
              <a:t>"0 usuarios eliminados"</a:t>
            </a:r>
            <a:r>
              <a:rPr lang="es-ES" b="1" i="1" dirty="0">
                <a:solidFill>
                  <a:srgbClr val="000000"/>
                </a:solidFill>
                <a:latin typeface="Consolas" panose="020B0609020204030204" pitchFamily="49" charset="0"/>
              </a:rPr>
              <a:t>);</a:t>
            </a:r>
          </a:p>
          <a:p>
            <a:r>
              <a:rPr lang="es-ES" dirty="0" smtClean="0">
                <a:solidFill>
                  <a:srgbClr val="000000"/>
                </a:solidFill>
                <a:latin typeface="Consolas" panose="020B0609020204030204" pitchFamily="49" charset="0"/>
              </a:rPr>
              <a:t>}</a:t>
            </a:r>
            <a:endParaRPr lang="es-E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956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2. Operaciones CRUD</a:t>
            </a:r>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82D3259C-ACB7-4104-8682-2C7D580D99F5}"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27</a:t>
            </a:fld>
            <a:endParaRPr lang="es-ES"/>
          </a:p>
        </p:txBody>
      </p:sp>
      <p:sp>
        <p:nvSpPr>
          <p:cNvPr id="7" name="Rectángulo 6"/>
          <p:cNvSpPr/>
          <p:nvPr/>
        </p:nvSpPr>
        <p:spPr>
          <a:xfrm>
            <a:off x="1341120" y="1031966"/>
            <a:ext cx="9509760" cy="3416320"/>
          </a:xfrm>
          <a:prstGeom prst="rect">
            <a:avLst/>
          </a:prstGeom>
        </p:spPr>
        <p:txBody>
          <a:bodyPr wrap="square">
            <a:spAutoFit/>
          </a:bodyPr>
          <a:lstStyle/>
          <a:p>
            <a:r>
              <a:rPr lang="es-ES" b="1" dirty="0" err="1" smtClean="0">
                <a:solidFill>
                  <a:srgbClr val="7F0055"/>
                </a:solidFill>
                <a:latin typeface="Consolas" panose="020B0609020204030204" pitchFamily="49" charset="0"/>
              </a:rPr>
              <a:t>if</a:t>
            </a:r>
            <a:r>
              <a:rPr lang="es-ES" b="1" dirty="0" smtClean="0">
                <a:solidFill>
                  <a:srgbClr val="000000"/>
                </a:solidFill>
                <a:latin typeface="Consolas" panose="020B0609020204030204" pitchFamily="49" charset="0"/>
              </a:rPr>
              <a:t> </a:t>
            </a:r>
            <a:r>
              <a:rPr lang="es-ES" b="1" dirty="0">
                <a:solidFill>
                  <a:srgbClr val="000000"/>
                </a:solidFill>
                <a:latin typeface="Consolas" panose="020B0609020204030204" pitchFamily="49" charset="0"/>
              </a:rPr>
              <a:t>(</a:t>
            </a:r>
            <a:r>
              <a:rPr lang="es-ES" b="1" dirty="0" err="1">
                <a:solidFill>
                  <a:srgbClr val="6A3E3E"/>
                </a:solidFill>
                <a:latin typeface="Consolas" panose="020B0609020204030204" pitchFamily="49" charset="0"/>
              </a:rPr>
              <a:t>usuarios</a:t>
            </a:r>
            <a:r>
              <a:rPr lang="es-ES" b="1" dirty="0" err="1">
                <a:solidFill>
                  <a:srgbClr val="000000"/>
                </a:solidFill>
                <a:latin typeface="Consolas" panose="020B0609020204030204" pitchFamily="49" charset="0"/>
              </a:rPr>
              <a:t>.size</a:t>
            </a:r>
            <a:r>
              <a:rPr lang="es-ES" b="1" dirty="0">
                <a:solidFill>
                  <a:srgbClr val="000000"/>
                </a:solidFill>
                <a:latin typeface="Consolas" panose="020B0609020204030204" pitchFamily="49" charset="0"/>
              </a:rPr>
              <a:t>() &gt; 0) {</a:t>
            </a:r>
          </a:p>
          <a:p>
            <a:endParaRPr lang="es-ES" dirty="0">
              <a:latin typeface="Consolas" panose="020B0609020204030204" pitchFamily="49" charset="0"/>
            </a:endParaRPr>
          </a:p>
          <a:p>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 0;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&lt; </a:t>
            </a:r>
            <a:r>
              <a:rPr lang="nn-NO" b="1" dirty="0">
                <a:solidFill>
                  <a:srgbClr val="6A3E3E"/>
                </a:solidFill>
                <a:latin typeface="Consolas" panose="020B0609020204030204" pitchFamily="49" charset="0"/>
              </a:rPr>
              <a:t>usuarios</a:t>
            </a:r>
            <a:r>
              <a:rPr lang="nn-NO" b="1" dirty="0">
                <a:solidFill>
                  <a:srgbClr val="000000"/>
                </a:solidFill>
                <a:latin typeface="Consolas" panose="020B0609020204030204" pitchFamily="49" charset="0"/>
              </a:rPr>
              <a:t>.size();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a:t>
            </a:r>
          </a:p>
          <a:p>
            <a:r>
              <a:rPr lang="es-ES" dirty="0" err="1">
                <a:solidFill>
                  <a:srgbClr val="000000"/>
                </a:solidFill>
                <a:latin typeface="Consolas" panose="020B0609020204030204" pitchFamily="49" charset="0"/>
              </a:rPr>
              <a:t>System.</a:t>
            </a:r>
            <a:r>
              <a:rPr lang="es-ES" b="1" i="1" dirty="0" err="1">
                <a:solidFill>
                  <a:srgbClr val="0000C0"/>
                </a:solidFill>
                <a:latin typeface="Consolas" panose="020B0609020204030204" pitchFamily="49" charset="0"/>
              </a:rPr>
              <a:t>out</a:t>
            </a:r>
            <a:r>
              <a:rPr lang="es-ES" b="1" i="1" dirty="0" err="1">
                <a:solidFill>
                  <a:srgbClr val="000000"/>
                </a:solidFill>
                <a:latin typeface="Consolas" panose="020B0609020204030204" pitchFamily="49" charset="0"/>
              </a:rPr>
              <a:t>.println</a:t>
            </a:r>
            <a:r>
              <a:rPr lang="es-ES" b="1" i="1" dirty="0">
                <a:solidFill>
                  <a:srgbClr val="000000"/>
                </a:solidFill>
                <a:latin typeface="Consolas" panose="020B0609020204030204" pitchFamily="49" charset="0"/>
              </a:rPr>
              <a:t>(</a:t>
            </a:r>
            <a:r>
              <a:rPr lang="es-ES" b="1" i="1" dirty="0" err="1">
                <a:solidFill>
                  <a:srgbClr val="6A3E3E"/>
                </a:solidFill>
                <a:latin typeface="Consolas" panose="020B0609020204030204" pitchFamily="49" charset="0"/>
              </a:rPr>
              <a:t>usuarios</a:t>
            </a:r>
            <a:r>
              <a:rPr lang="es-ES" b="1" i="1" dirty="0" err="1">
                <a:solidFill>
                  <a:srgbClr val="000000"/>
                </a:solidFill>
                <a:latin typeface="Consolas" panose="020B0609020204030204" pitchFamily="49" charset="0"/>
              </a:rPr>
              <a:t>.get</a:t>
            </a:r>
            <a:r>
              <a:rPr lang="es-ES" b="1" i="1" dirty="0">
                <a:solidFill>
                  <a:srgbClr val="000000"/>
                </a:solidFill>
                <a:latin typeface="Consolas" panose="020B0609020204030204" pitchFamily="49" charset="0"/>
              </a:rPr>
              <a:t>(</a:t>
            </a:r>
            <a:r>
              <a:rPr lang="es-ES" b="1" i="1" dirty="0">
                <a:solidFill>
                  <a:srgbClr val="6A3E3E"/>
                </a:solidFill>
                <a:latin typeface="Consolas" panose="020B0609020204030204" pitchFamily="49" charset="0"/>
              </a:rPr>
              <a:t>i</a:t>
            </a:r>
            <a:r>
              <a:rPr lang="es-ES" b="1" i="1" dirty="0">
                <a:solidFill>
                  <a:srgbClr val="000000"/>
                </a:solidFill>
                <a:latin typeface="Consolas" panose="020B0609020204030204" pitchFamily="49" charset="0"/>
              </a:rPr>
              <a:t>).</a:t>
            </a:r>
            <a:r>
              <a:rPr lang="es-ES" b="1" i="1" dirty="0" err="1">
                <a:solidFill>
                  <a:srgbClr val="000000"/>
                </a:solidFill>
                <a:latin typeface="Consolas" panose="020B0609020204030204" pitchFamily="49" charset="0"/>
              </a:rPr>
              <a:t>toString</a:t>
            </a:r>
            <a:r>
              <a:rPr lang="es-ES" b="1" i="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else</a:t>
            </a:r>
            <a:r>
              <a:rPr lang="es-ES" b="1" dirty="0">
                <a:solidFill>
                  <a:srgbClr val="000000"/>
                </a:solidFill>
                <a:latin typeface="Consolas" panose="020B0609020204030204" pitchFamily="49" charset="0"/>
              </a:rPr>
              <a:t> {</a:t>
            </a:r>
          </a:p>
          <a:p>
            <a:r>
              <a:rPr lang="es-ES" dirty="0" err="1">
                <a:solidFill>
                  <a:srgbClr val="000000"/>
                </a:solidFill>
                <a:latin typeface="Consolas" panose="020B0609020204030204" pitchFamily="49" charset="0"/>
              </a:rPr>
              <a:t>System.</a:t>
            </a:r>
            <a:r>
              <a:rPr lang="es-ES" b="1" i="1" dirty="0" err="1">
                <a:solidFill>
                  <a:srgbClr val="0000C0"/>
                </a:solidFill>
                <a:latin typeface="Consolas" panose="020B0609020204030204" pitchFamily="49" charset="0"/>
              </a:rPr>
              <a:t>out</a:t>
            </a:r>
            <a:r>
              <a:rPr lang="es-ES" b="1" i="1" dirty="0" err="1">
                <a:solidFill>
                  <a:srgbClr val="000000"/>
                </a:solidFill>
                <a:latin typeface="Consolas" panose="020B0609020204030204" pitchFamily="49" charset="0"/>
              </a:rPr>
              <a:t>.println</a:t>
            </a:r>
            <a:r>
              <a:rPr lang="es-ES" b="1" i="1" dirty="0">
                <a:solidFill>
                  <a:srgbClr val="000000"/>
                </a:solidFill>
                <a:latin typeface="Consolas" panose="020B0609020204030204" pitchFamily="49" charset="0"/>
              </a:rPr>
              <a:t>(</a:t>
            </a:r>
            <a:r>
              <a:rPr lang="es-ES" b="1" i="1" dirty="0">
                <a:solidFill>
                  <a:srgbClr val="2A00FF"/>
                </a:solidFill>
                <a:latin typeface="Consolas" panose="020B0609020204030204" pitchFamily="49" charset="0"/>
              </a:rPr>
              <a:t>"No existen usuarios"</a:t>
            </a:r>
            <a:r>
              <a:rPr lang="es-ES" b="1" i="1" dirty="0">
                <a:solidFill>
                  <a:srgbClr val="000000"/>
                </a:solidFill>
                <a:latin typeface="Consolas" panose="020B0609020204030204" pitchFamily="49" charset="0"/>
              </a:rPr>
              <a:t>);</a:t>
            </a:r>
          </a:p>
          <a:p>
            <a:endParaRPr lang="es-ES" dirty="0">
              <a:latin typeface="Consolas" panose="020B0609020204030204" pitchFamily="49" charset="0"/>
            </a:endParaRPr>
          </a:p>
          <a:p>
            <a:r>
              <a:rPr lang="es-E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endParaRPr lang="es-ES" dirty="0">
              <a:latin typeface="Consolas" panose="020B0609020204030204" pitchFamily="49" charset="0"/>
            </a:endParaRPr>
          </a:p>
          <a:p>
            <a:r>
              <a:rPr lang="es-E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139089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2. Operaciones CRUD</a:t>
            </a:r>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p:txBody>
          <a:bodyPr>
            <a:normAutofit fontScale="92500" lnSpcReduction="20000"/>
          </a:bodyPr>
          <a:lstStyle/>
          <a:p>
            <a:r>
              <a:rPr lang="es-ES" dirty="0"/>
              <a:t>En la documentación del Driver de Java puedes encontrar información de los elementos que vamos a utilizar para añadir datos a la base de datos, usaremos: </a:t>
            </a:r>
            <a:r>
              <a:rPr lang="es-ES" b="1" dirty="0" err="1"/>
              <a:t>insertOne</a:t>
            </a:r>
            <a:r>
              <a:rPr lang="es-ES" dirty="0"/>
              <a:t>, </a:t>
            </a:r>
            <a:r>
              <a:rPr lang="es-ES" b="1" dirty="0" err="1"/>
              <a:t>insertMany</a:t>
            </a:r>
            <a:r>
              <a:rPr lang="es-ES" dirty="0"/>
              <a:t> y </a:t>
            </a:r>
            <a:r>
              <a:rPr lang="es-ES" b="1" dirty="0" err="1"/>
              <a:t>org.bson.Document</a:t>
            </a:r>
            <a:r>
              <a:rPr lang="es-ES" dirty="0"/>
              <a:t>.</a:t>
            </a:r>
          </a:p>
          <a:p>
            <a:r>
              <a:rPr lang="es-ES" b="1" dirty="0" err="1"/>
              <a:t>insertOne</a:t>
            </a:r>
            <a:r>
              <a:rPr lang="es-ES" dirty="0"/>
              <a:t>: añadimos un documento a la base de datos: </a:t>
            </a:r>
            <a:r>
              <a:rPr lang="es-ES" dirty="0">
                <a:hlinkClick r:id="rId2"/>
              </a:rPr>
              <a:t>documentación método </a:t>
            </a:r>
            <a:r>
              <a:rPr lang="es-ES" dirty="0" err="1">
                <a:hlinkClick r:id="rId2"/>
              </a:rPr>
              <a:t>insertOne</a:t>
            </a:r>
            <a:endParaRPr lang="es-ES" dirty="0"/>
          </a:p>
          <a:p>
            <a:r>
              <a:rPr lang="es-ES" b="1" dirty="0" err="1"/>
              <a:t>insertMany</a:t>
            </a:r>
            <a:r>
              <a:rPr lang="es-ES" dirty="0"/>
              <a:t>: nos facilita la inserción de un conjunto de documentos de una lista:</a:t>
            </a:r>
            <a:r>
              <a:rPr lang="es-ES" dirty="0">
                <a:hlinkClick r:id="rId3"/>
              </a:rPr>
              <a:t> documentación del método </a:t>
            </a:r>
            <a:r>
              <a:rPr lang="es-ES" dirty="0" err="1">
                <a:hlinkClick r:id="rId3"/>
              </a:rPr>
              <a:t>insertMany</a:t>
            </a:r>
            <a:endParaRPr lang="es-ES" dirty="0"/>
          </a:p>
          <a:p>
            <a:r>
              <a:rPr lang="es-ES" b="1" dirty="0" err="1"/>
              <a:t>org.bson.Document</a:t>
            </a:r>
            <a:r>
              <a:rPr lang="es-ES" dirty="0"/>
              <a:t>: representación del documento que utilizamos en </a:t>
            </a:r>
            <a:r>
              <a:rPr lang="es-ES" dirty="0">
                <a:hlinkClick r:id="rId4"/>
              </a:rPr>
              <a:t>MongoDB</a:t>
            </a:r>
            <a:r>
              <a:rPr lang="es-ES" dirty="0"/>
              <a:t>, esta representación es un </a:t>
            </a:r>
            <a:r>
              <a:rPr lang="es-ES" dirty="0" err="1"/>
              <a:t>Map</a:t>
            </a:r>
            <a:r>
              <a:rPr lang="es-ES" dirty="0"/>
              <a:t>, la inserción de los elementos se hace en el orden de inserción de la lista como </a:t>
            </a:r>
            <a:r>
              <a:rPr lang="es-ES" dirty="0" err="1"/>
              <a:t>LinkedHashMap</a:t>
            </a:r>
            <a:r>
              <a:rPr lang="es-ES" dirty="0"/>
              <a:t>: </a:t>
            </a:r>
            <a:r>
              <a:rPr lang="es-ES" dirty="0" err="1">
                <a:hlinkClick r:id="rId5"/>
              </a:rPr>
              <a:t>Class</a:t>
            </a:r>
            <a:r>
              <a:rPr lang="es-ES" dirty="0">
                <a:hlinkClick r:id="rId5"/>
              </a:rPr>
              <a:t> </a:t>
            </a:r>
            <a:r>
              <a:rPr lang="es-ES" dirty="0" err="1">
                <a:hlinkClick r:id="rId5"/>
              </a:rPr>
              <a:t>org.bson.Document</a:t>
            </a:r>
            <a:endParaRPr lang="es-ES" dirty="0"/>
          </a:p>
          <a:p>
            <a:endParaRPr lang="es-ES" dirty="0"/>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C1FBD6A3-9795-4612-AAA2-E1945EEC1AE4}"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28</a:t>
            </a:fld>
            <a:endParaRPr lang="es-ES"/>
          </a:p>
        </p:txBody>
      </p:sp>
    </p:spTree>
    <p:extLst>
      <p:ext uri="{BB962C8B-B14F-4D97-AF65-F5344CB8AC3E}">
        <p14:creationId xmlns:p14="http://schemas.microsoft.com/office/powerpoint/2010/main" val="103283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8B60D-0489-4029-943F-4D09ABE4FC7B}"/>
              </a:ext>
            </a:extLst>
          </p:cNvPr>
          <p:cNvSpPr>
            <a:spLocks noGrp="1"/>
          </p:cNvSpPr>
          <p:nvPr>
            <p:ph type="title"/>
          </p:nvPr>
        </p:nvSpPr>
        <p:spPr/>
        <p:txBody>
          <a:bodyPr/>
          <a:lstStyle/>
          <a:p>
            <a:r>
              <a:rPr lang="es-ES" dirty="0"/>
              <a:t>Contenido</a:t>
            </a:r>
          </a:p>
        </p:txBody>
      </p:sp>
      <p:sp>
        <p:nvSpPr>
          <p:cNvPr id="3" name="Marcador de contenido 2">
            <a:extLst>
              <a:ext uri="{FF2B5EF4-FFF2-40B4-BE49-F238E27FC236}">
                <a16:creationId xmlns:a16="http://schemas.microsoft.com/office/drawing/2014/main" id="{C0628507-A77A-4E81-BC6B-3412414ED667}"/>
              </a:ext>
            </a:extLst>
          </p:cNvPr>
          <p:cNvSpPr>
            <a:spLocks noGrp="1"/>
          </p:cNvSpPr>
          <p:nvPr>
            <p:ph idx="1"/>
          </p:nvPr>
        </p:nvSpPr>
        <p:spPr/>
        <p:txBody>
          <a:bodyPr>
            <a:normAutofit/>
          </a:bodyPr>
          <a:lstStyle/>
          <a:p>
            <a:r>
              <a:rPr lang="es-ES" dirty="0">
                <a:solidFill>
                  <a:schemeClr val="bg2"/>
                </a:solidFill>
              </a:rPr>
              <a:t>Bibliografía</a:t>
            </a:r>
          </a:p>
          <a:p>
            <a:pPr marL="560070" indent="-514350">
              <a:buFont typeface="+mj-lt"/>
              <a:buAutoNum type="arabicPeriod"/>
            </a:pPr>
            <a:r>
              <a:rPr lang="es-ES" dirty="0">
                <a:solidFill>
                  <a:schemeClr val="bg2"/>
                </a:solidFill>
              </a:rPr>
              <a:t>Introducción</a:t>
            </a:r>
          </a:p>
          <a:p>
            <a:pPr marL="560070" indent="-514350">
              <a:buFont typeface="+mj-lt"/>
              <a:buAutoNum type="arabicPeriod"/>
            </a:pPr>
            <a:r>
              <a:rPr lang="es-ES" dirty="0" smtClean="0">
                <a:solidFill>
                  <a:schemeClr val="bg2"/>
                </a:solidFill>
              </a:rPr>
              <a:t>Operaciones </a:t>
            </a:r>
            <a:r>
              <a:rPr lang="es-ES" dirty="0" smtClean="0">
                <a:solidFill>
                  <a:schemeClr val="bg2"/>
                </a:solidFill>
              </a:rPr>
              <a:t>CRUD</a:t>
            </a:r>
          </a:p>
          <a:p>
            <a:pPr marL="560070" indent="-514350">
              <a:buFont typeface="+mj-lt"/>
              <a:buAutoNum type="arabicPeriod"/>
            </a:pPr>
            <a:r>
              <a:rPr lang="es-ES" dirty="0" err="1" smtClean="0"/>
              <a:t>MongoDB</a:t>
            </a:r>
            <a:r>
              <a:rPr lang="es-ES" dirty="0" smtClean="0"/>
              <a:t> </a:t>
            </a:r>
            <a:r>
              <a:rPr lang="es-ES" dirty="0" err="1" smtClean="0"/>
              <a:t>Insert</a:t>
            </a:r>
            <a:endParaRPr lang="es-ES" dirty="0"/>
          </a:p>
          <a:p>
            <a:pPr marL="560070" indent="-514350">
              <a:buFont typeface="+mj-lt"/>
              <a:buAutoNum type="arabicPeriod"/>
            </a:pPr>
            <a:r>
              <a:rPr lang="es-ES" dirty="0">
                <a:solidFill>
                  <a:schemeClr val="bg2"/>
                </a:solidFill>
              </a:rPr>
              <a:t>Consultas y filtros</a:t>
            </a:r>
          </a:p>
          <a:p>
            <a:pPr marL="560070" indent="-514350">
              <a:buFont typeface="+mj-lt"/>
              <a:buAutoNum type="arabicPeriod"/>
            </a:pPr>
            <a:endParaRPr lang="es-ES" dirty="0"/>
          </a:p>
        </p:txBody>
      </p:sp>
      <p:sp>
        <p:nvSpPr>
          <p:cNvPr id="4" name="Marcador de pie de página 3">
            <a:extLst>
              <a:ext uri="{FF2B5EF4-FFF2-40B4-BE49-F238E27FC236}">
                <a16:creationId xmlns:a16="http://schemas.microsoft.com/office/drawing/2014/main" id="{565A5865-12CE-4100-9611-497BE213BE7E}"/>
              </a:ext>
            </a:extLst>
          </p:cNvPr>
          <p:cNvSpPr>
            <a:spLocks noGrp="1"/>
          </p:cNvSpPr>
          <p:nvPr>
            <p:ph type="ftr" sz="quarter" idx="11"/>
          </p:nvPr>
        </p:nvSpPr>
        <p:spPr/>
        <p:txBody>
          <a:bodyPr/>
          <a:lstStyle/>
          <a:p>
            <a:r>
              <a:rPr lang="es-ES"/>
              <a:t>Acceso a Datos. Tema 10. Java y MongoDB</a:t>
            </a:r>
          </a:p>
        </p:txBody>
      </p:sp>
      <p:sp>
        <p:nvSpPr>
          <p:cNvPr id="5" name="Marcador de número de diapositiva 4">
            <a:extLst>
              <a:ext uri="{FF2B5EF4-FFF2-40B4-BE49-F238E27FC236}">
                <a16:creationId xmlns:a16="http://schemas.microsoft.com/office/drawing/2014/main" id="{42D5BC8F-EB4E-4BBD-BEB7-76E406608FA4}"/>
              </a:ext>
            </a:extLst>
          </p:cNvPr>
          <p:cNvSpPr>
            <a:spLocks noGrp="1"/>
          </p:cNvSpPr>
          <p:nvPr>
            <p:ph type="sldNum" sz="quarter" idx="12"/>
          </p:nvPr>
        </p:nvSpPr>
        <p:spPr/>
        <p:txBody>
          <a:bodyPr/>
          <a:lstStyle/>
          <a:p>
            <a:fld id="{E4253A2E-9865-4013-9D0B-AE4969F4ED8F}" type="slidenum">
              <a:rPr lang="es-ES" smtClean="0"/>
              <a:t>29</a:t>
            </a:fld>
            <a:endParaRPr lang="es-ES"/>
          </a:p>
        </p:txBody>
      </p:sp>
      <p:sp>
        <p:nvSpPr>
          <p:cNvPr id="6" name="Marcador de fecha 5">
            <a:extLst>
              <a:ext uri="{FF2B5EF4-FFF2-40B4-BE49-F238E27FC236}">
                <a16:creationId xmlns:a16="http://schemas.microsoft.com/office/drawing/2014/main" id="{24981223-59EC-4329-A52A-63E495372A0D}"/>
              </a:ext>
            </a:extLst>
          </p:cNvPr>
          <p:cNvSpPr>
            <a:spLocks noGrp="1"/>
          </p:cNvSpPr>
          <p:nvPr>
            <p:ph type="dt" sz="half" idx="10"/>
          </p:nvPr>
        </p:nvSpPr>
        <p:spPr/>
        <p:txBody>
          <a:bodyPr/>
          <a:lstStyle/>
          <a:p>
            <a:fld id="{14AC2916-E46A-47BE-A95C-A57A9A955A90}" type="datetime1">
              <a:rPr lang="es-ES" smtClean="0"/>
              <a:t>19/12/2020</a:t>
            </a:fld>
            <a:endParaRPr lang="es-ES"/>
          </a:p>
        </p:txBody>
      </p:sp>
    </p:spTree>
    <p:extLst>
      <p:ext uri="{BB962C8B-B14F-4D97-AF65-F5344CB8AC3E}">
        <p14:creationId xmlns:p14="http://schemas.microsoft.com/office/powerpoint/2010/main" val="273906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8B60D-0489-4029-943F-4D09ABE4FC7B}"/>
              </a:ext>
            </a:extLst>
          </p:cNvPr>
          <p:cNvSpPr>
            <a:spLocks noGrp="1"/>
          </p:cNvSpPr>
          <p:nvPr>
            <p:ph type="title"/>
          </p:nvPr>
        </p:nvSpPr>
        <p:spPr/>
        <p:txBody>
          <a:bodyPr/>
          <a:lstStyle/>
          <a:p>
            <a:r>
              <a:rPr lang="es-ES" dirty="0"/>
              <a:t>Contenido</a:t>
            </a:r>
          </a:p>
        </p:txBody>
      </p:sp>
      <p:sp>
        <p:nvSpPr>
          <p:cNvPr id="3" name="Marcador de contenido 2">
            <a:extLst>
              <a:ext uri="{FF2B5EF4-FFF2-40B4-BE49-F238E27FC236}">
                <a16:creationId xmlns:a16="http://schemas.microsoft.com/office/drawing/2014/main" id="{C0628507-A77A-4E81-BC6B-3412414ED667}"/>
              </a:ext>
            </a:extLst>
          </p:cNvPr>
          <p:cNvSpPr>
            <a:spLocks noGrp="1"/>
          </p:cNvSpPr>
          <p:nvPr>
            <p:ph idx="1"/>
          </p:nvPr>
        </p:nvSpPr>
        <p:spPr/>
        <p:txBody>
          <a:bodyPr>
            <a:normAutofit/>
          </a:bodyPr>
          <a:lstStyle/>
          <a:p>
            <a:r>
              <a:rPr lang="es-ES" dirty="0"/>
              <a:t>Bibliografía</a:t>
            </a:r>
          </a:p>
          <a:p>
            <a:pPr marL="560070" indent="-514350">
              <a:buFont typeface="+mj-lt"/>
              <a:buAutoNum type="arabicPeriod"/>
            </a:pPr>
            <a:r>
              <a:rPr lang="es-ES" dirty="0"/>
              <a:t>Introducción</a:t>
            </a:r>
          </a:p>
          <a:p>
            <a:pPr marL="560070" indent="-514350">
              <a:buFont typeface="+mj-lt"/>
              <a:buAutoNum type="arabicPeriod"/>
            </a:pPr>
            <a:r>
              <a:rPr lang="es-ES" dirty="0" smtClean="0"/>
              <a:t>Operaciones </a:t>
            </a:r>
            <a:r>
              <a:rPr lang="es-ES" dirty="0" smtClean="0"/>
              <a:t>CRUD</a:t>
            </a:r>
          </a:p>
          <a:p>
            <a:pPr marL="560070" indent="-514350">
              <a:buFont typeface="+mj-lt"/>
              <a:buAutoNum type="arabicPeriod"/>
            </a:pPr>
            <a:r>
              <a:rPr lang="es-ES" dirty="0" err="1" smtClean="0"/>
              <a:t>MongoDB</a:t>
            </a:r>
            <a:r>
              <a:rPr lang="es-ES" dirty="0" smtClean="0"/>
              <a:t> </a:t>
            </a:r>
            <a:r>
              <a:rPr lang="es-ES" dirty="0" err="1" smtClean="0"/>
              <a:t>Insert</a:t>
            </a:r>
            <a:endParaRPr lang="es-ES" dirty="0"/>
          </a:p>
          <a:p>
            <a:pPr marL="560070" indent="-514350">
              <a:buFont typeface="+mj-lt"/>
              <a:buAutoNum type="arabicPeriod"/>
            </a:pPr>
            <a:r>
              <a:rPr lang="es-ES" dirty="0"/>
              <a:t>Consultas y filtros</a:t>
            </a:r>
          </a:p>
          <a:p>
            <a:pPr marL="560070" indent="-514350">
              <a:buFont typeface="+mj-lt"/>
              <a:buAutoNum type="arabicPeriod"/>
            </a:pPr>
            <a:endParaRPr lang="es-ES" dirty="0"/>
          </a:p>
        </p:txBody>
      </p:sp>
      <p:sp>
        <p:nvSpPr>
          <p:cNvPr id="4" name="Marcador de pie de página 3">
            <a:extLst>
              <a:ext uri="{FF2B5EF4-FFF2-40B4-BE49-F238E27FC236}">
                <a16:creationId xmlns:a16="http://schemas.microsoft.com/office/drawing/2014/main" id="{565A5865-12CE-4100-9611-497BE213BE7E}"/>
              </a:ext>
            </a:extLst>
          </p:cNvPr>
          <p:cNvSpPr>
            <a:spLocks noGrp="1"/>
          </p:cNvSpPr>
          <p:nvPr>
            <p:ph type="ftr" sz="quarter" idx="11"/>
          </p:nvPr>
        </p:nvSpPr>
        <p:spPr/>
        <p:txBody>
          <a:bodyPr/>
          <a:lstStyle/>
          <a:p>
            <a:r>
              <a:rPr lang="es-ES"/>
              <a:t>Acceso a Datos. Tema 10. Java y MongoDB</a:t>
            </a:r>
          </a:p>
        </p:txBody>
      </p:sp>
      <p:sp>
        <p:nvSpPr>
          <p:cNvPr id="5" name="Marcador de número de diapositiva 4">
            <a:extLst>
              <a:ext uri="{FF2B5EF4-FFF2-40B4-BE49-F238E27FC236}">
                <a16:creationId xmlns:a16="http://schemas.microsoft.com/office/drawing/2014/main" id="{42D5BC8F-EB4E-4BBD-BEB7-76E406608FA4}"/>
              </a:ext>
            </a:extLst>
          </p:cNvPr>
          <p:cNvSpPr>
            <a:spLocks noGrp="1"/>
          </p:cNvSpPr>
          <p:nvPr>
            <p:ph type="sldNum" sz="quarter" idx="12"/>
          </p:nvPr>
        </p:nvSpPr>
        <p:spPr/>
        <p:txBody>
          <a:bodyPr/>
          <a:lstStyle/>
          <a:p>
            <a:fld id="{E4253A2E-9865-4013-9D0B-AE4969F4ED8F}" type="slidenum">
              <a:rPr lang="es-ES" smtClean="0"/>
              <a:t>3</a:t>
            </a:fld>
            <a:endParaRPr lang="es-ES"/>
          </a:p>
        </p:txBody>
      </p:sp>
      <p:sp>
        <p:nvSpPr>
          <p:cNvPr id="6" name="Marcador de fecha 5">
            <a:extLst>
              <a:ext uri="{FF2B5EF4-FFF2-40B4-BE49-F238E27FC236}">
                <a16:creationId xmlns:a16="http://schemas.microsoft.com/office/drawing/2014/main" id="{24981223-59EC-4329-A52A-63E495372A0D}"/>
              </a:ext>
            </a:extLst>
          </p:cNvPr>
          <p:cNvSpPr>
            <a:spLocks noGrp="1"/>
          </p:cNvSpPr>
          <p:nvPr>
            <p:ph type="dt" sz="half" idx="10"/>
          </p:nvPr>
        </p:nvSpPr>
        <p:spPr/>
        <p:txBody>
          <a:bodyPr/>
          <a:lstStyle/>
          <a:p>
            <a:fld id="{14AC2916-E46A-47BE-A95C-A57A9A955A90}" type="datetime1">
              <a:rPr lang="es-ES" smtClean="0"/>
              <a:t>19/12/2020</a:t>
            </a:fld>
            <a:endParaRPr lang="es-ES"/>
          </a:p>
        </p:txBody>
      </p:sp>
    </p:spTree>
    <p:extLst>
      <p:ext uri="{BB962C8B-B14F-4D97-AF65-F5344CB8AC3E}">
        <p14:creationId xmlns:p14="http://schemas.microsoft.com/office/powerpoint/2010/main" val="106376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3. </a:t>
            </a:r>
            <a:r>
              <a:rPr lang="es-ES" dirty="0" err="1"/>
              <a:t>MongoDB</a:t>
            </a:r>
            <a:r>
              <a:rPr lang="es-ES" dirty="0"/>
              <a:t> INSERT</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p:txBody>
          <a:bodyPr/>
          <a:lstStyle/>
          <a:p>
            <a:r>
              <a:rPr lang="es-ES" dirty="0"/>
              <a:t>Para nuestro </a:t>
            </a:r>
            <a:r>
              <a:rPr lang="es-ES" dirty="0" smtClean="0"/>
              <a:t>segundo </a:t>
            </a:r>
            <a:r>
              <a:rPr lang="es-ES" dirty="0"/>
              <a:t>ejemplo vamos a introducir un único documento usando el método </a:t>
            </a:r>
            <a:r>
              <a:rPr lang="es-ES" b="1" dirty="0" err="1"/>
              <a:t>insertOne</a:t>
            </a:r>
            <a:r>
              <a:rPr lang="es-ES" dirty="0"/>
              <a:t> y creando un documento de tipo </a:t>
            </a:r>
            <a:r>
              <a:rPr lang="es-ES" b="1" dirty="0" err="1"/>
              <a:t>org.bson.Document</a:t>
            </a:r>
            <a:r>
              <a:rPr lang="es-ES" dirty="0"/>
              <a:t> para la inserción, si el documento no tiene id el driver generará uno.</a:t>
            </a:r>
          </a:p>
          <a:p>
            <a:r>
              <a:rPr lang="es-ES" dirty="0"/>
              <a:t>El resto de explicaciones las encontrarás sobre la clase, lista para ejecutar e introducir un documento, como puedes ver en el método </a:t>
            </a:r>
            <a:r>
              <a:rPr lang="es-ES" b="1" dirty="0" err="1"/>
              <a:t>main</a:t>
            </a:r>
            <a:r>
              <a:rPr lang="es-ES" dirty="0"/>
              <a:t>:</a:t>
            </a:r>
          </a:p>
          <a:p>
            <a:endParaRPr lang="es-ES" dirty="0"/>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82D3259C-ACB7-4104-8682-2C7D580D99F5}"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30</a:t>
            </a:fld>
            <a:endParaRPr lang="es-ES"/>
          </a:p>
        </p:txBody>
      </p:sp>
    </p:spTree>
    <p:extLst>
      <p:ext uri="{BB962C8B-B14F-4D97-AF65-F5344CB8AC3E}">
        <p14:creationId xmlns:p14="http://schemas.microsoft.com/office/powerpoint/2010/main" val="371585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3</a:t>
            </a:r>
            <a:r>
              <a:rPr lang="es-ES" dirty="0" smtClean="0"/>
              <a:t>. </a:t>
            </a:r>
            <a:r>
              <a:rPr lang="es-ES" dirty="0"/>
              <a:t>MongoDB INSERT</a:t>
            </a:r>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p:txBody>
          <a:bodyPr>
            <a:normAutofit fontScale="55000" lnSpcReduction="20000"/>
          </a:bodyPr>
          <a:lstStyle/>
          <a:p>
            <a:pPr marL="45720" indent="0">
              <a:buNone/>
            </a:pPr>
            <a:r>
              <a:rPr lang="es-ES" dirty="0" err="1"/>
              <a:t>package</a:t>
            </a:r>
            <a:r>
              <a:rPr lang="es-ES" dirty="0"/>
              <a:t> </a:t>
            </a:r>
            <a:r>
              <a:rPr lang="es-ES" dirty="0" err="1"/>
              <a:t>org.xulescode.mongodb</a:t>
            </a:r>
            <a:r>
              <a:rPr lang="es-ES" dirty="0"/>
              <a:t>;</a:t>
            </a:r>
          </a:p>
          <a:p>
            <a:pPr marL="45720" indent="0">
              <a:buNone/>
            </a:pPr>
            <a:r>
              <a:rPr lang="es-ES" dirty="0" err="1"/>
              <a:t>import</a:t>
            </a:r>
            <a:r>
              <a:rPr lang="es-ES" dirty="0"/>
              <a:t> </a:t>
            </a:r>
            <a:r>
              <a:rPr lang="es-ES" dirty="0" err="1"/>
              <a:t>com.mongodb.MongoClient</a:t>
            </a:r>
            <a:r>
              <a:rPr lang="es-ES" dirty="0"/>
              <a:t>;</a:t>
            </a:r>
          </a:p>
          <a:p>
            <a:pPr marL="45720" indent="0">
              <a:buNone/>
            </a:pPr>
            <a:r>
              <a:rPr lang="es-ES" dirty="0" err="1"/>
              <a:t>import</a:t>
            </a:r>
            <a:r>
              <a:rPr lang="es-ES" dirty="0"/>
              <a:t> </a:t>
            </a:r>
            <a:r>
              <a:rPr lang="es-ES" dirty="0" err="1"/>
              <a:t>com.mongodb.client.MongoDatabase</a:t>
            </a:r>
            <a:r>
              <a:rPr lang="es-ES" dirty="0"/>
              <a:t>;</a:t>
            </a:r>
          </a:p>
          <a:p>
            <a:pPr marL="45720" indent="0">
              <a:buNone/>
            </a:pPr>
            <a:r>
              <a:rPr lang="es-ES" dirty="0" err="1"/>
              <a:t>import</a:t>
            </a:r>
            <a:r>
              <a:rPr lang="es-ES" dirty="0"/>
              <a:t> </a:t>
            </a:r>
            <a:r>
              <a:rPr lang="es-ES" dirty="0" err="1"/>
              <a:t>org.bson.Document</a:t>
            </a:r>
            <a:r>
              <a:rPr lang="es-ES" dirty="0"/>
              <a:t>;</a:t>
            </a:r>
          </a:p>
          <a:p>
            <a:pPr marL="45720" indent="0">
              <a:buNone/>
            </a:pPr>
            <a:endParaRPr lang="es-ES" dirty="0"/>
          </a:p>
          <a:p>
            <a:pPr marL="45720" indent="0">
              <a:buNone/>
            </a:pPr>
            <a:r>
              <a:rPr lang="es-ES" dirty="0" err="1"/>
              <a:t>import</a:t>
            </a:r>
            <a:r>
              <a:rPr lang="es-ES" dirty="0"/>
              <a:t> </a:t>
            </a:r>
            <a:r>
              <a:rPr lang="es-ES" dirty="0" err="1"/>
              <a:t>java.text.DateFormat</a:t>
            </a:r>
            <a:r>
              <a:rPr lang="es-ES" dirty="0"/>
              <a:t>;</a:t>
            </a:r>
          </a:p>
          <a:p>
            <a:pPr marL="45720" indent="0">
              <a:buNone/>
            </a:pPr>
            <a:r>
              <a:rPr lang="es-ES" dirty="0" err="1"/>
              <a:t>import</a:t>
            </a:r>
            <a:r>
              <a:rPr lang="es-ES" dirty="0"/>
              <a:t> </a:t>
            </a:r>
            <a:r>
              <a:rPr lang="es-ES" dirty="0" err="1"/>
              <a:t>java.text.ParseException</a:t>
            </a:r>
            <a:r>
              <a:rPr lang="es-ES" dirty="0"/>
              <a:t>;</a:t>
            </a:r>
          </a:p>
          <a:p>
            <a:pPr marL="45720" indent="0">
              <a:buNone/>
            </a:pPr>
            <a:r>
              <a:rPr lang="es-ES" dirty="0" err="1"/>
              <a:t>import</a:t>
            </a:r>
            <a:r>
              <a:rPr lang="es-ES" dirty="0"/>
              <a:t> </a:t>
            </a:r>
            <a:r>
              <a:rPr lang="es-ES" dirty="0" err="1"/>
              <a:t>java.text.SimpleDateFormat</a:t>
            </a:r>
            <a:r>
              <a:rPr lang="es-ES" dirty="0"/>
              <a:t>;</a:t>
            </a:r>
          </a:p>
          <a:p>
            <a:pPr marL="45720" indent="0">
              <a:buNone/>
            </a:pPr>
            <a:r>
              <a:rPr lang="es-ES" dirty="0" err="1"/>
              <a:t>import</a:t>
            </a:r>
            <a:r>
              <a:rPr lang="es-ES" dirty="0"/>
              <a:t> </a:t>
            </a:r>
            <a:r>
              <a:rPr lang="es-ES" dirty="0" err="1"/>
              <a:t>java.util.Locale</a:t>
            </a:r>
            <a:r>
              <a:rPr lang="es-ES" dirty="0"/>
              <a:t>;</a:t>
            </a:r>
          </a:p>
          <a:p>
            <a:pPr marL="45720" indent="0">
              <a:buNone/>
            </a:pPr>
            <a:endParaRPr lang="es-ES" dirty="0"/>
          </a:p>
          <a:p>
            <a:pPr marL="45720" indent="0">
              <a:buNone/>
            </a:pPr>
            <a:r>
              <a:rPr lang="es-ES" dirty="0" err="1"/>
              <a:t>import</a:t>
            </a:r>
            <a:r>
              <a:rPr lang="es-ES" dirty="0"/>
              <a:t> </a:t>
            </a:r>
            <a:r>
              <a:rPr lang="es-ES" dirty="0" err="1"/>
              <a:t>static</a:t>
            </a:r>
            <a:r>
              <a:rPr lang="es-ES" dirty="0"/>
              <a:t> </a:t>
            </a:r>
            <a:r>
              <a:rPr lang="es-ES" dirty="0" err="1"/>
              <a:t>java.util.Arrays.asList</a:t>
            </a:r>
            <a:r>
              <a:rPr lang="es-ES" dirty="0"/>
              <a:t>;</a:t>
            </a:r>
          </a:p>
          <a:p>
            <a:pPr marL="45720" indent="0">
              <a:buNone/>
            </a:pPr>
            <a:r>
              <a:rPr lang="es-ES" dirty="0" err="1"/>
              <a:t>import</a:t>
            </a:r>
            <a:r>
              <a:rPr lang="es-ES" dirty="0"/>
              <a:t> </a:t>
            </a:r>
            <a:r>
              <a:rPr lang="es-ES" dirty="0" err="1"/>
              <a:t>java.util.LinkedList</a:t>
            </a:r>
            <a:r>
              <a:rPr lang="es-ES" dirty="0"/>
              <a:t>;</a:t>
            </a:r>
          </a:p>
          <a:p>
            <a:pPr marL="45720" indent="0">
              <a:buNone/>
            </a:pPr>
            <a:endParaRPr lang="es-ES" dirty="0"/>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7BD78218-581D-4045-B6C8-BFA637DE927C}"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31</a:t>
            </a:fld>
            <a:endParaRPr lang="es-ES"/>
          </a:p>
        </p:txBody>
      </p:sp>
    </p:spTree>
    <p:extLst>
      <p:ext uri="{BB962C8B-B14F-4D97-AF65-F5344CB8AC3E}">
        <p14:creationId xmlns:p14="http://schemas.microsoft.com/office/powerpoint/2010/main" val="73884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3. </a:t>
            </a:r>
            <a:r>
              <a:rPr lang="es-ES" dirty="0" err="1"/>
              <a:t>MongoDB</a:t>
            </a:r>
            <a:r>
              <a:rPr lang="es-ES" dirty="0"/>
              <a:t> INSERT</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p:txBody>
          <a:bodyPr>
            <a:normAutofit fontScale="55000" lnSpcReduction="20000"/>
          </a:bodyPr>
          <a:lstStyle/>
          <a:p>
            <a:pPr marL="45720" indent="0">
              <a:buNone/>
            </a:pPr>
            <a:r>
              <a:rPr lang="es-ES" dirty="0" err="1"/>
              <a:t>import</a:t>
            </a:r>
            <a:r>
              <a:rPr lang="es-ES" dirty="0"/>
              <a:t> </a:t>
            </a:r>
            <a:r>
              <a:rPr lang="es-ES" dirty="0" err="1"/>
              <a:t>java.util.logging.Level</a:t>
            </a:r>
            <a:r>
              <a:rPr lang="es-ES" dirty="0"/>
              <a:t>;</a:t>
            </a:r>
          </a:p>
          <a:p>
            <a:pPr marL="45720" indent="0">
              <a:buNone/>
            </a:pPr>
            <a:r>
              <a:rPr lang="es-ES" dirty="0" err="1"/>
              <a:t>import</a:t>
            </a:r>
            <a:r>
              <a:rPr lang="es-ES" dirty="0"/>
              <a:t> </a:t>
            </a:r>
            <a:r>
              <a:rPr lang="es-ES" dirty="0" err="1"/>
              <a:t>java.util.logging.Logger</a:t>
            </a:r>
            <a:r>
              <a:rPr lang="es-ES" dirty="0"/>
              <a:t>;</a:t>
            </a:r>
          </a:p>
          <a:p>
            <a:pPr marL="45720" indent="0">
              <a:buNone/>
            </a:pPr>
            <a:endParaRPr lang="es-ES" dirty="0"/>
          </a:p>
          <a:p>
            <a:pPr marL="45720" indent="0">
              <a:buNone/>
            </a:pPr>
            <a:r>
              <a:rPr lang="es-ES" dirty="0"/>
              <a:t>/**</a:t>
            </a:r>
          </a:p>
          <a:p>
            <a:pPr marL="45720" indent="0">
              <a:buNone/>
            </a:pPr>
            <a:r>
              <a:rPr lang="es-ES" dirty="0"/>
              <a:t> * </a:t>
            </a:r>
            <a:r>
              <a:rPr lang="es-ES" dirty="0" err="1"/>
              <a:t>Class</a:t>
            </a:r>
            <a:r>
              <a:rPr lang="es-ES" dirty="0"/>
              <a:t> </a:t>
            </a:r>
            <a:r>
              <a:rPr lang="es-ES" dirty="0" err="1"/>
              <a:t>tests</a:t>
            </a:r>
            <a:r>
              <a:rPr lang="es-ES" dirty="0"/>
              <a:t> </a:t>
            </a:r>
            <a:r>
              <a:rPr lang="es-ES" dirty="0" err="1"/>
              <a:t>for</a:t>
            </a:r>
            <a:r>
              <a:rPr lang="es-ES" dirty="0"/>
              <a:t> </a:t>
            </a:r>
            <a:r>
              <a:rPr lang="es-ES" dirty="0" err="1"/>
              <a:t>inserting</a:t>
            </a:r>
            <a:r>
              <a:rPr lang="es-ES" dirty="0"/>
              <a:t> data </a:t>
            </a:r>
            <a:r>
              <a:rPr lang="es-ES" dirty="0" err="1"/>
              <a:t>into</a:t>
            </a:r>
            <a:r>
              <a:rPr lang="es-ES" dirty="0"/>
              <a:t> MongoDB </a:t>
            </a:r>
            <a:r>
              <a:rPr lang="es-ES" dirty="0" err="1"/>
              <a:t>with</a:t>
            </a:r>
            <a:r>
              <a:rPr lang="es-ES" dirty="0"/>
              <a:t> &lt;b&gt; </a:t>
            </a:r>
            <a:r>
              <a:rPr lang="es-ES" dirty="0" err="1"/>
              <a:t>insertOne</a:t>
            </a:r>
            <a:r>
              <a:rPr lang="es-ES" dirty="0"/>
              <a:t> &lt;/ b&gt; and &lt;b&gt; </a:t>
            </a:r>
            <a:r>
              <a:rPr lang="es-ES" dirty="0" err="1"/>
              <a:t>insertMany</a:t>
            </a:r>
            <a:r>
              <a:rPr lang="es-ES" dirty="0"/>
              <a:t> &lt;/ b&gt;.</a:t>
            </a:r>
          </a:p>
          <a:p>
            <a:pPr marL="45720" indent="0">
              <a:buNone/>
            </a:pPr>
            <a:r>
              <a:rPr lang="es-ES" dirty="0"/>
              <a:t> * Clase de pruebas para la inserción de datos en MongoDB con &lt;b&gt;</a:t>
            </a:r>
            <a:r>
              <a:rPr lang="es-ES" dirty="0" err="1"/>
              <a:t>insertOne</a:t>
            </a:r>
            <a:r>
              <a:rPr lang="es-ES" dirty="0"/>
              <a:t>&lt;/b&gt; y &lt;b&gt;</a:t>
            </a:r>
            <a:r>
              <a:rPr lang="es-ES" dirty="0" err="1"/>
              <a:t>insertMany</a:t>
            </a:r>
            <a:r>
              <a:rPr lang="es-ES" dirty="0"/>
              <a:t>&lt;/b&gt;</a:t>
            </a:r>
          </a:p>
          <a:p>
            <a:pPr marL="45720" indent="0">
              <a:buNone/>
            </a:pPr>
            <a:r>
              <a:rPr lang="es-ES" dirty="0"/>
              <a:t> * @</a:t>
            </a:r>
            <a:r>
              <a:rPr lang="es-ES" dirty="0" err="1"/>
              <a:t>author</a:t>
            </a:r>
            <a:r>
              <a:rPr lang="es-ES" dirty="0"/>
              <a:t> </a:t>
            </a:r>
            <a:r>
              <a:rPr lang="es-ES" dirty="0" err="1"/>
              <a:t>xules</a:t>
            </a:r>
            <a:endParaRPr lang="es-ES" dirty="0"/>
          </a:p>
          <a:p>
            <a:pPr marL="45720" indent="0">
              <a:buNone/>
            </a:pPr>
            <a:r>
              <a:rPr lang="es-ES" dirty="0"/>
              <a:t> */</a:t>
            </a:r>
          </a:p>
          <a:p>
            <a:pPr marL="45720" indent="0">
              <a:buNone/>
            </a:pPr>
            <a:r>
              <a:rPr lang="es-ES" dirty="0" err="1"/>
              <a:t>public</a:t>
            </a:r>
            <a:r>
              <a:rPr lang="es-ES" dirty="0"/>
              <a:t> </a:t>
            </a:r>
            <a:r>
              <a:rPr lang="es-ES" dirty="0" err="1"/>
              <a:t>class</a:t>
            </a:r>
            <a:r>
              <a:rPr lang="es-ES" dirty="0"/>
              <a:t> </a:t>
            </a:r>
            <a:r>
              <a:rPr lang="es-ES" dirty="0" err="1"/>
              <a:t>JavaMongodbInsertData</a:t>
            </a:r>
            <a:r>
              <a:rPr lang="es-ES" dirty="0"/>
              <a:t> {</a:t>
            </a:r>
          </a:p>
          <a:p>
            <a:pPr marL="45720" indent="0">
              <a:buNone/>
            </a:pPr>
            <a:r>
              <a:rPr lang="es-ES" dirty="0"/>
              <a:t>    </a:t>
            </a:r>
            <a:r>
              <a:rPr lang="es-ES" dirty="0" err="1"/>
              <a:t>private</a:t>
            </a:r>
            <a:r>
              <a:rPr lang="es-ES" dirty="0"/>
              <a:t> </a:t>
            </a:r>
            <a:r>
              <a:rPr lang="es-ES" dirty="0" err="1"/>
              <a:t>MongoClient</a:t>
            </a:r>
            <a:r>
              <a:rPr lang="es-ES" dirty="0"/>
              <a:t> </a:t>
            </a:r>
            <a:r>
              <a:rPr lang="es-ES" dirty="0" err="1"/>
              <a:t>mongoClient</a:t>
            </a:r>
            <a:r>
              <a:rPr lang="es-ES" dirty="0"/>
              <a:t>;    // Java MongoDB </a:t>
            </a:r>
            <a:r>
              <a:rPr lang="es-ES" dirty="0" err="1"/>
              <a:t>client</a:t>
            </a:r>
            <a:r>
              <a:rPr lang="es-ES" dirty="0"/>
              <a:t> (Cliente Java MongoDB)</a:t>
            </a:r>
          </a:p>
          <a:p>
            <a:pPr marL="45720" indent="0">
              <a:buNone/>
            </a:pPr>
            <a:r>
              <a:rPr lang="es-ES" dirty="0"/>
              <a:t>    </a:t>
            </a:r>
            <a:r>
              <a:rPr lang="es-ES" dirty="0" err="1"/>
              <a:t>private</a:t>
            </a:r>
            <a:r>
              <a:rPr lang="es-ES" dirty="0"/>
              <a:t> </a:t>
            </a:r>
            <a:r>
              <a:rPr lang="es-ES" dirty="0" err="1"/>
              <a:t>MongoDatabase</a:t>
            </a:r>
            <a:r>
              <a:rPr lang="es-ES" dirty="0"/>
              <a:t> </a:t>
            </a:r>
            <a:r>
              <a:rPr lang="es-ES" dirty="0" err="1"/>
              <a:t>mongodb</a:t>
            </a:r>
            <a:r>
              <a:rPr lang="es-ES" dirty="0"/>
              <a:t>;      // </a:t>
            </a:r>
            <a:r>
              <a:rPr lang="es-ES" dirty="0" err="1"/>
              <a:t>Database</a:t>
            </a:r>
            <a:r>
              <a:rPr lang="es-ES" dirty="0"/>
              <a:t> </a:t>
            </a:r>
            <a:r>
              <a:rPr lang="es-ES" dirty="0" err="1"/>
              <a:t>object</a:t>
            </a:r>
            <a:r>
              <a:rPr lang="es-ES" dirty="0"/>
              <a:t> (Objeto base de datos)</a:t>
            </a:r>
          </a:p>
          <a:p>
            <a:pPr marL="45720" indent="0">
              <a:buNone/>
            </a:pPr>
            <a:r>
              <a:rPr lang="es-ES" dirty="0"/>
              <a:t>    /**</a:t>
            </a:r>
          </a:p>
          <a:p>
            <a:pPr marL="45720" indent="0">
              <a:buNone/>
            </a:pPr>
            <a:endParaRPr lang="es-ES" dirty="0"/>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EB3A228B-C64F-4CC3-8F18-F9F2356524EB}"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32</a:t>
            </a:fld>
            <a:endParaRPr lang="es-ES"/>
          </a:p>
        </p:txBody>
      </p:sp>
    </p:spTree>
    <p:extLst>
      <p:ext uri="{BB962C8B-B14F-4D97-AF65-F5344CB8AC3E}">
        <p14:creationId xmlns:p14="http://schemas.microsoft.com/office/powerpoint/2010/main" val="1887156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3. </a:t>
            </a:r>
            <a:r>
              <a:rPr lang="es-ES" dirty="0" err="1"/>
              <a:t>MongoDB</a:t>
            </a:r>
            <a:r>
              <a:rPr lang="es-ES" dirty="0"/>
              <a:t> INSERT</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p:txBody>
          <a:bodyPr>
            <a:normAutofit fontScale="55000" lnSpcReduction="20000"/>
          </a:bodyPr>
          <a:lstStyle/>
          <a:p>
            <a:pPr marL="45720" indent="0">
              <a:buNone/>
            </a:pPr>
            <a:r>
              <a:rPr lang="es-ES" dirty="0"/>
              <a:t>* </a:t>
            </a:r>
            <a:r>
              <a:rPr lang="es-ES" dirty="0" err="1"/>
              <a:t>We</a:t>
            </a:r>
            <a:r>
              <a:rPr lang="es-ES" dirty="0"/>
              <a:t> </a:t>
            </a:r>
            <a:r>
              <a:rPr lang="es-ES" dirty="0" err="1"/>
              <a:t>establish</a:t>
            </a:r>
            <a:r>
              <a:rPr lang="es-ES" dirty="0"/>
              <a:t> </a:t>
            </a:r>
            <a:r>
              <a:rPr lang="es-ES" dirty="0" err="1"/>
              <a:t>the</a:t>
            </a:r>
            <a:r>
              <a:rPr lang="es-ES" dirty="0"/>
              <a:t> </a:t>
            </a:r>
            <a:r>
              <a:rPr lang="es-ES" dirty="0" err="1"/>
              <a:t>connection</a:t>
            </a:r>
            <a:r>
              <a:rPr lang="es-ES" dirty="0"/>
              <a:t> </a:t>
            </a:r>
            <a:r>
              <a:rPr lang="es-ES" dirty="0" err="1"/>
              <a:t>with</a:t>
            </a:r>
            <a:r>
              <a:rPr lang="es-ES" dirty="0"/>
              <a:t> </a:t>
            </a:r>
            <a:r>
              <a:rPr lang="es-ES" dirty="0" err="1"/>
              <a:t>the</a:t>
            </a:r>
            <a:r>
              <a:rPr lang="es-ES" dirty="0"/>
              <a:t> </a:t>
            </a:r>
            <a:r>
              <a:rPr lang="es-ES" dirty="0" err="1"/>
              <a:t>database</a:t>
            </a:r>
            <a:r>
              <a:rPr lang="es-ES" dirty="0"/>
              <a:t> &lt;b&gt;test&lt;/b&gt;.</a:t>
            </a:r>
          </a:p>
          <a:p>
            <a:pPr marL="45720" indent="0">
              <a:buNone/>
            </a:pPr>
            <a:r>
              <a:rPr lang="es-ES" dirty="0"/>
              <a:t>     * Establecemos la conexión con la base de datos &lt;b&gt;test&lt;/b&gt;.</a:t>
            </a:r>
          </a:p>
          <a:p>
            <a:pPr marL="45720" indent="0">
              <a:buNone/>
            </a:pPr>
            <a:r>
              <a:rPr lang="es-ES" dirty="0"/>
              <a:t>     */</a:t>
            </a:r>
          </a:p>
          <a:p>
            <a:pPr marL="45720" indent="0">
              <a:buNone/>
            </a:pPr>
            <a:r>
              <a:rPr lang="es-ES" dirty="0"/>
              <a:t>    </a:t>
            </a:r>
            <a:r>
              <a:rPr lang="es-ES" dirty="0" err="1"/>
              <a:t>public</a:t>
            </a:r>
            <a:r>
              <a:rPr lang="es-ES" dirty="0"/>
              <a:t> </a:t>
            </a:r>
            <a:r>
              <a:rPr lang="es-ES" dirty="0" err="1"/>
              <a:t>void</a:t>
            </a:r>
            <a:r>
              <a:rPr lang="es-ES" dirty="0"/>
              <a:t> </a:t>
            </a:r>
            <a:r>
              <a:rPr lang="es-ES" dirty="0" err="1"/>
              <a:t>connectDatabase</a:t>
            </a:r>
            <a:r>
              <a:rPr lang="es-ES" dirty="0"/>
              <a:t>(){</a:t>
            </a:r>
          </a:p>
          <a:p>
            <a:pPr marL="45720" indent="0">
              <a:buNone/>
            </a:pPr>
            <a:r>
              <a:rPr lang="es-ES" dirty="0"/>
              <a:t>        </a:t>
            </a:r>
            <a:r>
              <a:rPr lang="es-ES" dirty="0" err="1"/>
              <a:t>setMongoClient</a:t>
            </a:r>
            <a:r>
              <a:rPr lang="es-ES" dirty="0"/>
              <a:t>(new </a:t>
            </a:r>
            <a:r>
              <a:rPr lang="es-ES" dirty="0" err="1"/>
              <a:t>MongoClient</a:t>
            </a:r>
            <a:r>
              <a:rPr lang="es-ES" dirty="0"/>
              <a:t>());             </a:t>
            </a:r>
          </a:p>
          <a:p>
            <a:pPr marL="45720" indent="0">
              <a:buNone/>
            </a:pPr>
            <a:r>
              <a:rPr lang="es-ES" dirty="0"/>
              <a:t>        </a:t>
            </a:r>
            <a:r>
              <a:rPr lang="es-ES" dirty="0" err="1"/>
              <a:t>setMongodb</a:t>
            </a:r>
            <a:r>
              <a:rPr lang="es-ES" dirty="0"/>
              <a:t>(</a:t>
            </a:r>
            <a:r>
              <a:rPr lang="es-ES" dirty="0" err="1"/>
              <a:t>getMongoClient</a:t>
            </a:r>
            <a:r>
              <a:rPr lang="es-ES" dirty="0"/>
              <a:t>().</a:t>
            </a:r>
            <a:r>
              <a:rPr lang="es-ES" dirty="0" err="1"/>
              <a:t>getDatabase</a:t>
            </a:r>
            <a:r>
              <a:rPr lang="es-ES" dirty="0"/>
              <a:t>("test"));</a:t>
            </a:r>
          </a:p>
          <a:p>
            <a:pPr marL="45720" indent="0">
              <a:buNone/>
            </a:pPr>
            <a:r>
              <a:rPr lang="es-ES" dirty="0"/>
              <a:t>    }</a:t>
            </a:r>
          </a:p>
          <a:p>
            <a:pPr marL="45720" indent="0">
              <a:buNone/>
            </a:pPr>
            <a:r>
              <a:rPr lang="es-ES" dirty="0"/>
              <a:t>    /**</a:t>
            </a:r>
          </a:p>
          <a:p>
            <a:pPr marL="45720" indent="0">
              <a:buNone/>
            </a:pPr>
            <a:r>
              <a:rPr lang="es-ES" dirty="0"/>
              <a:t>     * </a:t>
            </a:r>
            <a:r>
              <a:rPr lang="es-ES" dirty="0" err="1"/>
              <a:t>We</a:t>
            </a:r>
            <a:r>
              <a:rPr lang="es-ES" dirty="0"/>
              <a:t> use </a:t>
            </a:r>
            <a:r>
              <a:rPr lang="es-ES" dirty="0" err="1"/>
              <a:t>the</a:t>
            </a:r>
            <a:r>
              <a:rPr lang="es-ES" dirty="0"/>
              <a:t> </a:t>
            </a:r>
            <a:r>
              <a:rPr lang="es-ES" dirty="0" err="1"/>
              <a:t>method</a:t>
            </a:r>
            <a:r>
              <a:rPr lang="es-ES" dirty="0"/>
              <a:t> &lt;b&gt;</a:t>
            </a:r>
            <a:r>
              <a:rPr lang="es-ES" dirty="0" err="1"/>
              <a:t>insertOne</a:t>
            </a:r>
            <a:r>
              <a:rPr lang="es-ES" dirty="0"/>
              <a:t>&lt;/b&gt; </a:t>
            </a:r>
            <a:r>
              <a:rPr lang="es-ES" dirty="0" err="1"/>
              <a:t>to</a:t>
            </a:r>
            <a:r>
              <a:rPr lang="es-ES" dirty="0"/>
              <a:t> </a:t>
            </a:r>
            <a:r>
              <a:rPr lang="es-ES" dirty="0" err="1"/>
              <a:t>add</a:t>
            </a:r>
            <a:r>
              <a:rPr lang="es-ES" dirty="0"/>
              <a:t> a </a:t>
            </a:r>
            <a:r>
              <a:rPr lang="es-ES" dirty="0" err="1"/>
              <a:t>document</a:t>
            </a:r>
            <a:r>
              <a:rPr lang="es-ES" dirty="0"/>
              <a:t> </a:t>
            </a:r>
            <a:r>
              <a:rPr lang="es-ES" dirty="0" err="1"/>
              <a:t>to</a:t>
            </a:r>
            <a:r>
              <a:rPr lang="es-ES" dirty="0"/>
              <a:t> </a:t>
            </a:r>
            <a:r>
              <a:rPr lang="es-ES" dirty="0" err="1"/>
              <a:t>the</a:t>
            </a:r>
            <a:r>
              <a:rPr lang="es-ES" dirty="0"/>
              <a:t> </a:t>
            </a:r>
            <a:r>
              <a:rPr lang="es-ES" dirty="0" err="1"/>
              <a:t>database</a:t>
            </a:r>
            <a:r>
              <a:rPr lang="es-ES" dirty="0"/>
              <a:t> </a:t>
            </a:r>
            <a:r>
              <a:rPr lang="es-ES" dirty="0" err="1"/>
              <a:t>example</a:t>
            </a:r>
            <a:r>
              <a:rPr lang="es-ES" dirty="0"/>
              <a:t>.</a:t>
            </a:r>
          </a:p>
          <a:p>
            <a:pPr marL="45720" indent="0">
              <a:buNone/>
            </a:pPr>
            <a:r>
              <a:rPr lang="es-ES" dirty="0"/>
              <a:t>     * Usamos el método &lt;b&gt;</a:t>
            </a:r>
            <a:r>
              <a:rPr lang="es-ES" dirty="0" err="1"/>
              <a:t>insertOne</a:t>
            </a:r>
            <a:r>
              <a:rPr lang="es-ES" dirty="0"/>
              <a:t>&lt;/b&gt; para añadir un documento a la base de datos de ejemplo.</a:t>
            </a:r>
          </a:p>
          <a:p>
            <a:pPr marL="45720" indent="0">
              <a:buNone/>
            </a:pPr>
            <a:r>
              <a:rPr lang="es-ES" dirty="0"/>
              <a:t>     */</a:t>
            </a:r>
          </a:p>
          <a:p>
            <a:pPr marL="45720" indent="0">
              <a:buNone/>
            </a:pPr>
            <a:r>
              <a:rPr lang="es-ES" dirty="0"/>
              <a:t>    </a:t>
            </a:r>
            <a:r>
              <a:rPr lang="es-ES" dirty="0" err="1"/>
              <a:t>public</a:t>
            </a:r>
            <a:r>
              <a:rPr lang="es-ES" dirty="0"/>
              <a:t> </a:t>
            </a:r>
            <a:r>
              <a:rPr lang="es-ES" dirty="0" err="1"/>
              <a:t>void</a:t>
            </a:r>
            <a:r>
              <a:rPr lang="es-ES" dirty="0"/>
              <a:t> </a:t>
            </a:r>
            <a:r>
              <a:rPr lang="es-ES" dirty="0" err="1"/>
              <a:t>insertOneDataTest</a:t>
            </a:r>
            <a:r>
              <a:rPr lang="es-ES" dirty="0"/>
              <a:t>(){</a:t>
            </a:r>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173FD08D-341E-4EE4-B66E-CC5E40C95CC2}"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33</a:t>
            </a:fld>
            <a:endParaRPr lang="es-ES"/>
          </a:p>
        </p:txBody>
      </p:sp>
    </p:spTree>
    <p:extLst>
      <p:ext uri="{BB962C8B-B14F-4D97-AF65-F5344CB8AC3E}">
        <p14:creationId xmlns:p14="http://schemas.microsoft.com/office/powerpoint/2010/main" val="1133984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3. </a:t>
            </a:r>
            <a:r>
              <a:rPr lang="es-ES" dirty="0" err="1"/>
              <a:t>MongoDB</a:t>
            </a:r>
            <a:r>
              <a:rPr lang="es-ES" dirty="0"/>
              <a:t> INSERT</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p:txBody>
          <a:bodyPr>
            <a:normAutofit fontScale="47500" lnSpcReduction="20000"/>
          </a:bodyPr>
          <a:lstStyle/>
          <a:p>
            <a:pPr marL="45720" indent="0">
              <a:buNone/>
            </a:pPr>
            <a:r>
              <a:rPr lang="es-ES" dirty="0"/>
              <a:t>try {            </a:t>
            </a:r>
          </a:p>
          <a:p>
            <a:pPr marL="45720" indent="0">
              <a:buNone/>
            </a:pPr>
            <a:r>
              <a:rPr lang="es-ES" dirty="0"/>
              <a:t>            </a:t>
            </a:r>
            <a:r>
              <a:rPr lang="es-ES" dirty="0" err="1"/>
              <a:t>DateFormat</a:t>
            </a:r>
            <a:r>
              <a:rPr lang="es-ES" dirty="0"/>
              <a:t> </a:t>
            </a:r>
            <a:r>
              <a:rPr lang="es-ES" dirty="0" err="1"/>
              <a:t>format</a:t>
            </a:r>
            <a:r>
              <a:rPr lang="es-ES" dirty="0"/>
              <a:t> = new </a:t>
            </a:r>
            <a:r>
              <a:rPr lang="es-ES" dirty="0" err="1"/>
              <a:t>SimpleDateFormat</a:t>
            </a:r>
            <a:r>
              <a:rPr lang="es-ES" dirty="0"/>
              <a:t>("</a:t>
            </a:r>
            <a:r>
              <a:rPr lang="es-ES" dirty="0" err="1"/>
              <a:t>yyyy-MM-dd'T'HH:mm:ss'Z</a:t>
            </a:r>
            <a:r>
              <a:rPr lang="es-ES" dirty="0"/>
              <a:t>'", </a:t>
            </a:r>
            <a:r>
              <a:rPr lang="es-ES" dirty="0" err="1"/>
              <a:t>Locale.ENGLISH</a:t>
            </a:r>
            <a:r>
              <a:rPr lang="es-ES" dirty="0"/>
              <a:t>);</a:t>
            </a:r>
          </a:p>
          <a:p>
            <a:pPr marL="45720" indent="0">
              <a:buNone/>
            </a:pPr>
            <a:r>
              <a:rPr lang="es-ES" dirty="0"/>
              <a:t>            // </a:t>
            </a:r>
            <a:r>
              <a:rPr lang="es-ES" dirty="0" err="1"/>
              <a:t>We</a:t>
            </a:r>
            <a:r>
              <a:rPr lang="es-ES" dirty="0"/>
              <a:t> </a:t>
            </a:r>
            <a:r>
              <a:rPr lang="es-ES" dirty="0" err="1"/>
              <a:t>add</a:t>
            </a:r>
            <a:r>
              <a:rPr lang="es-ES" dirty="0"/>
              <a:t> a </a:t>
            </a:r>
            <a:r>
              <a:rPr lang="es-ES" dirty="0" err="1"/>
              <a:t>document</a:t>
            </a:r>
            <a:r>
              <a:rPr lang="es-ES" dirty="0"/>
              <a:t> </a:t>
            </a:r>
            <a:r>
              <a:rPr lang="es-ES" dirty="0" err="1"/>
              <a:t>to</a:t>
            </a:r>
            <a:r>
              <a:rPr lang="es-ES" dirty="0"/>
              <a:t> </a:t>
            </a:r>
            <a:r>
              <a:rPr lang="es-ES" dirty="0" err="1"/>
              <a:t>the</a:t>
            </a:r>
            <a:r>
              <a:rPr lang="es-ES" dirty="0"/>
              <a:t> </a:t>
            </a:r>
            <a:r>
              <a:rPr lang="es-ES" dirty="0" err="1"/>
              <a:t>database</a:t>
            </a:r>
            <a:r>
              <a:rPr lang="es-ES" dirty="0"/>
              <a:t> </a:t>
            </a:r>
            <a:r>
              <a:rPr lang="es-ES" dirty="0" err="1"/>
              <a:t>directly</a:t>
            </a:r>
            <a:r>
              <a:rPr lang="es-ES" dirty="0"/>
              <a:t> (Añadimos un documento a la base de datos directamente).</a:t>
            </a:r>
          </a:p>
          <a:p>
            <a:pPr marL="45720" indent="0">
              <a:buNone/>
            </a:pPr>
            <a:r>
              <a:rPr lang="es-ES" dirty="0"/>
              <a:t>            </a:t>
            </a:r>
            <a:r>
              <a:rPr lang="es-ES" dirty="0" err="1"/>
              <a:t>getMongodb</a:t>
            </a:r>
            <a:r>
              <a:rPr lang="es-ES" dirty="0"/>
              <a:t>().</a:t>
            </a:r>
            <a:r>
              <a:rPr lang="es-ES" dirty="0" err="1"/>
              <a:t>getCollection</a:t>
            </a:r>
            <a:r>
              <a:rPr lang="es-ES" dirty="0"/>
              <a:t>("restaurants").</a:t>
            </a:r>
            <a:r>
              <a:rPr lang="es-ES" dirty="0" err="1"/>
              <a:t>insertOne</a:t>
            </a:r>
            <a:r>
              <a:rPr lang="es-ES" dirty="0"/>
              <a:t>(</a:t>
            </a:r>
          </a:p>
          <a:p>
            <a:pPr marL="45720" indent="0">
              <a:buNone/>
            </a:pPr>
            <a:r>
              <a:rPr lang="es-ES" dirty="0"/>
              <a:t>                    new </a:t>
            </a:r>
            <a:r>
              <a:rPr lang="es-ES" dirty="0" err="1"/>
              <a:t>Document</a:t>
            </a:r>
            <a:r>
              <a:rPr lang="es-ES" dirty="0"/>
              <a:t>("</a:t>
            </a:r>
            <a:r>
              <a:rPr lang="es-ES" dirty="0" err="1"/>
              <a:t>address</a:t>
            </a:r>
            <a:r>
              <a:rPr lang="es-ES" dirty="0"/>
              <a:t>", </a:t>
            </a:r>
            <a:r>
              <a:rPr lang="es-ES" dirty="0" err="1"/>
              <a:t>asList</a:t>
            </a:r>
            <a:r>
              <a:rPr lang="es-ES" dirty="0"/>
              <a:t>(</a:t>
            </a:r>
          </a:p>
          <a:p>
            <a:pPr marL="45720" indent="0">
              <a:buNone/>
            </a:pPr>
            <a:r>
              <a:rPr lang="es-ES" dirty="0"/>
              <a:t>                            new </a:t>
            </a:r>
            <a:r>
              <a:rPr lang="es-ES" dirty="0" err="1"/>
              <a:t>Document</a:t>
            </a:r>
            <a:r>
              <a:rPr lang="es-ES" dirty="0"/>
              <a:t>()</a:t>
            </a:r>
          </a:p>
          <a:p>
            <a:pPr marL="45720" indent="0">
              <a:buNone/>
            </a:pPr>
            <a:r>
              <a:rPr lang="es-ES" dirty="0"/>
              <a:t>                                    .</a:t>
            </a:r>
            <a:r>
              <a:rPr lang="es-ES" dirty="0" err="1"/>
              <a:t>append</a:t>
            </a:r>
            <a:r>
              <a:rPr lang="es-ES" dirty="0"/>
              <a:t>("</a:t>
            </a:r>
            <a:r>
              <a:rPr lang="es-ES" dirty="0" err="1"/>
              <a:t>street</a:t>
            </a:r>
            <a:r>
              <a:rPr lang="es-ES" dirty="0"/>
              <a:t>", "Avenida </a:t>
            </a:r>
            <a:r>
              <a:rPr lang="es-ES" dirty="0" err="1"/>
              <a:t>Castrelos</a:t>
            </a:r>
            <a:r>
              <a:rPr lang="es-ES" dirty="0"/>
              <a:t> 25 Bajo")</a:t>
            </a:r>
          </a:p>
          <a:p>
            <a:pPr marL="45720" indent="0">
              <a:buNone/>
            </a:pPr>
            <a:r>
              <a:rPr lang="es-ES" dirty="0"/>
              <a:t>                                    .</a:t>
            </a:r>
            <a:r>
              <a:rPr lang="es-ES" dirty="0" err="1"/>
              <a:t>append</a:t>
            </a:r>
            <a:r>
              <a:rPr lang="es-ES" dirty="0"/>
              <a:t>("</a:t>
            </a:r>
            <a:r>
              <a:rPr lang="es-ES" dirty="0" err="1"/>
              <a:t>zipcode</a:t>
            </a:r>
            <a:r>
              <a:rPr lang="es-ES" dirty="0"/>
              <a:t>", "36210")</a:t>
            </a:r>
          </a:p>
          <a:p>
            <a:pPr marL="45720" indent="0">
              <a:buNone/>
            </a:pPr>
            <a:r>
              <a:rPr lang="es-ES" dirty="0"/>
              <a:t>                                    .</a:t>
            </a:r>
            <a:r>
              <a:rPr lang="es-ES" dirty="0" err="1"/>
              <a:t>append</a:t>
            </a:r>
            <a:r>
              <a:rPr lang="es-ES" dirty="0"/>
              <a:t>("</a:t>
            </a:r>
            <a:r>
              <a:rPr lang="es-ES" dirty="0" err="1"/>
              <a:t>building</a:t>
            </a:r>
            <a:r>
              <a:rPr lang="es-ES" dirty="0"/>
              <a:t>", "180")</a:t>
            </a:r>
          </a:p>
          <a:p>
            <a:pPr marL="45720" indent="0">
              <a:buNone/>
            </a:pPr>
            <a:r>
              <a:rPr lang="es-ES" dirty="0"/>
              <a:t>                                    .</a:t>
            </a:r>
            <a:r>
              <a:rPr lang="es-ES" dirty="0" err="1"/>
              <a:t>append</a:t>
            </a:r>
            <a:r>
              <a:rPr lang="es-ES" dirty="0"/>
              <a:t>("</a:t>
            </a:r>
            <a:r>
              <a:rPr lang="es-ES" dirty="0" err="1"/>
              <a:t>coord</a:t>
            </a:r>
            <a:r>
              <a:rPr lang="es-ES" dirty="0"/>
              <a:t>", </a:t>
            </a:r>
            <a:r>
              <a:rPr lang="es-ES" dirty="0" err="1"/>
              <a:t>asList</a:t>
            </a:r>
            <a:r>
              <a:rPr lang="es-ES" dirty="0"/>
              <a:t>(-73.9557413, 40.7720266)),</a:t>
            </a:r>
          </a:p>
          <a:p>
            <a:pPr marL="45720" indent="0">
              <a:buNone/>
            </a:pPr>
            <a:r>
              <a:rPr lang="es-ES" dirty="0"/>
              <a:t>                            new </a:t>
            </a:r>
            <a:r>
              <a:rPr lang="es-ES" dirty="0" err="1"/>
              <a:t>Document</a:t>
            </a:r>
            <a:r>
              <a:rPr lang="es-ES" dirty="0"/>
              <a:t>()</a:t>
            </a:r>
          </a:p>
          <a:p>
            <a:pPr marL="45720" indent="0">
              <a:buNone/>
            </a:pPr>
            <a:r>
              <a:rPr lang="es-ES" dirty="0"/>
              <a:t>                                    .</a:t>
            </a:r>
            <a:r>
              <a:rPr lang="es-ES" dirty="0" err="1"/>
              <a:t>append</a:t>
            </a:r>
            <a:r>
              <a:rPr lang="es-ES" dirty="0"/>
              <a:t>("</a:t>
            </a:r>
            <a:r>
              <a:rPr lang="es-ES" dirty="0" err="1"/>
              <a:t>street</a:t>
            </a:r>
            <a:r>
              <a:rPr lang="es-ES" dirty="0"/>
              <a:t>", "</a:t>
            </a:r>
            <a:r>
              <a:rPr lang="es-ES" dirty="0" err="1"/>
              <a:t>Urzáiz</a:t>
            </a:r>
            <a:r>
              <a:rPr lang="es-ES" dirty="0"/>
              <a:t> 77 Bajo")</a:t>
            </a:r>
          </a:p>
          <a:p>
            <a:pPr marL="45720" indent="0">
              <a:buNone/>
            </a:pPr>
            <a:r>
              <a:rPr lang="es-ES" dirty="0"/>
              <a:t>                                    .</a:t>
            </a:r>
            <a:r>
              <a:rPr lang="es-ES" dirty="0" err="1"/>
              <a:t>append</a:t>
            </a:r>
            <a:r>
              <a:rPr lang="es-ES" dirty="0"/>
              <a:t>("</a:t>
            </a:r>
            <a:r>
              <a:rPr lang="es-ES" dirty="0" err="1"/>
              <a:t>zipcode</a:t>
            </a:r>
            <a:r>
              <a:rPr lang="es-ES" dirty="0"/>
              <a:t>", "36004")</a:t>
            </a:r>
          </a:p>
          <a:p>
            <a:pPr marL="45720" indent="0">
              <a:buNone/>
            </a:pPr>
            <a:endParaRPr lang="es-ES" dirty="0"/>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45D5365E-0D55-4CE9-BA89-27DB898DE2D9}"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34</a:t>
            </a:fld>
            <a:endParaRPr lang="es-ES"/>
          </a:p>
        </p:txBody>
      </p:sp>
    </p:spTree>
    <p:extLst>
      <p:ext uri="{BB962C8B-B14F-4D97-AF65-F5344CB8AC3E}">
        <p14:creationId xmlns:p14="http://schemas.microsoft.com/office/powerpoint/2010/main" val="329723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3. </a:t>
            </a:r>
            <a:r>
              <a:rPr lang="es-ES" dirty="0" err="1"/>
              <a:t>MongoDB</a:t>
            </a:r>
            <a:r>
              <a:rPr lang="es-ES" dirty="0"/>
              <a:t> INSERT</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p:txBody>
          <a:bodyPr>
            <a:normAutofit fontScale="47500" lnSpcReduction="20000"/>
          </a:bodyPr>
          <a:lstStyle/>
          <a:p>
            <a:pPr marL="45720" indent="0">
              <a:buNone/>
            </a:pPr>
            <a:r>
              <a:rPr lang="es-ES" dirty="0"/>
              <a:t>.</a:t>
            </a:r>
            <a:r>
              <a:rPr lang="es-ES" dirty="0" err="1"/>
              <a:t>append</a:t>
            </a:r>
            <a:r>
              <a:rPr lang="es-ES" dirty="0"/>
              <a:t>("</a:t>
            </a:r>
            <a:r>
              <a:rPr lang="es-ES" dirty="0" err="1"/>
              <a:t>building</a:t>
            </a:r>
            <a:r>
              <a:rPr lang="es-ES" dirty="0"/>
              <a:t>", "40")</a:t>
            </a:r>
          </a:p>
          <a:p>
            <a:pPr marL="45720" indent="0">
              <a:buNone/>
            </a:pPr>
            <a:r>
              <a:rPr lang="es-ES" dirty="0"/>
              <a:t>                                    .</a:t>
            </a:r>
            <a:r>
              <a:rPr lang="es-ES" dirty="0" err="1"/>
              <a:t>append</a:t>
            </a:r>
            <a:r>
              <a:rPr lang="es-ES" dirty="0"/>
              <a:t>("</a:t>
            </a:r>
            <a:r>
              <a:rPr lang="es-ES" dirty="0" err="1"/>
              <a:t>coord</a:t>
            </a:r>
            <a:r>
              <a:rPr lang="es-ES" dirty="0"/>
              <a:t>", </a:t>
            </a:r>
            <a:r>
              <a:rPr lang="es-ES" dirty="0" err="1"/>
              <a:t>asList</a:t>
            </a:r>
            <a:r>
              <a:rPr lang="es-ES" dirty="0"/>
              <a:t>(-73.9557413, 40.7720266))))</a:t>
            </a:r>
          </a:p>
          <a:p>
            <a:pPr marL="45720" indent="0">
              <a:buNone/>
            </a:pPr>
            <a:r>
              <a:rPr lang="es-ES" dirty="0"/>
              <a:t>                            .</a:t>
            </a:r>
            <a:r>
              <a:rPr lang="es-ES" dirty="0" err="1"/>
              <a:t>append</a:t>
            </a:r>
            <a:r>
              <a:rPr lang="es-ES" dirty="0"/>
              <a:t>("</a:t>
            </a:r>
            <a:r>
              <a:rPr lang="es-ES" dirty="0" err="1"/>
              <a:t>borough</a:t>
            </a:r>
            <a:r>
              <a:rPr lang="es-ES" dirty="0"/>
              <a:t>", "Vigo")</a:t>
            </a:r>
          </a:p>
          <a:p>
            <a:pPr marL="45720" indent="0">
              <a:buNone/>
            </a:pPr>
            <a:r>
              <a:rPr lang="es-ES" dirty="0"/>
              <a:t>                            .</a:t>
            </a:r>
            <a:r>
              <a:rPr lang="es-ES" dirty="0" err="1"/>
              <a:t>append</a:t>
            </a:r>
            <a:r>
              <a:rPr lang="es-ES" dirty="0"/>
              <a:t>("</a:t>
            </a:r>
            <a:r>
              <a:rPr lang="es-ES" dirty="0" err="1"/>
              <a:t>cuisine</a:t>
            </a:r>
            <a:r>
              <a:rPr lang="es-ES" dirty="0"/>
              <a:t>", "</a:t>
            </a:r>
            <a:r>
              <a:rPr lang="es-ES" dirty="0" err="1"/>
              <a:t>Galician</a:t>
            </a:r>
            <a:r>
              <a:rPr lang="es-ES" dirty="0"/>
              <a:t>")</a:t>
            </a:r>
          </a:p>
          <a:p>
            <a:pPr marL="45720" indent="0">
              <a:buNone/>
            </a:pPr>
            <a:r>
              <a:rPr lang="es-ES" dirty="0"/>
              <a:t>                            .</a:t>
            </a:r>
            <a:r>
              <a:rPr lang="es-ES" dirty="0" err="1"/>
              <a:t>append</a:t>
            </a:r>
            <a:r>
              <a:rPr lang="es-ES" dirty="0"/>
              <a:t>("grades", </a:t>
            </a:r>
            <a:r>
              <a:rPr lang="es-ES" dirty="0" err="1"/>
              <a:t>asList</a:t>
            </a:r>
            <a:r>
              <a:rPr lang="es-ES" dirty="0"/>
              <a:t>(</a:t>
            </a:r>
          </a:p>
          <a:p>
            <a:pPr marL="45720" indent="0">
              <a:buNone/>
            </a:pPr>
            <a:r>
              <a:rPr lang="es-ES" dirty="0"/>
              <a:t>                                    new </a:t>
            </a:r>
            <a:r>
              <a:rPr lang="es-ES" dirty="0" err="1"/>
              <a:t>Document</a:t>
            </a:r>
            <a:r>
              <a:rPr lang="es-ES" dirty="0"/>
              <a:t>()</a:t>
            </a:r>
          </a:p>
          <a:p>
            <a:pPr marL="45720" indent="0">
              <a:buNone/>
            </a:pPr>
            <a:r>
              <a:rPr lang="es-ES" dirty="0"/>
              <a:t>                                            .</a:t>
            </a:r>
            <a:r>
              <a:rPr lang="es-ES" dirty="0" err="1"/>
              <a:t>append</a:t>
            </a:r>
            <a:r>
              <a:rPr lang="es-ES" dirty="0"/>
              <a:t>("date", </a:t>
            </a:r>
            <a:r>
              <a:rPr lang="es-ES" dirty="0" err="1"/>
              <a:t>format.parse</a:t>
            </a:r>
            <a:r>
              <a:rPr lang="es-ES" dirty="0"/>
              <a:t>("2015-10-11T00:00:00Z"))</a:t>
            </a:r>
          </a:p>
          <a:p>
            <a:pPr marL="45720" indent="0">
              <a:buNone/>
            </a:pPr>
            <a:r>
              <a:rPr lang="es-ES" dirty="0"/>
              <a:t>                                            .</a:t>
            </a:r>
            <a:r>
              <a:rPr lang="es-ES" dirty="0" err="1"/>
              <a:t>append</a:t>
            </a:r>
            <a:r>
              <a:rPr lang="es-ES" dirty="0"/>
              <a:t>("grade", "A")</a:t>
            </a:r>
          </a:p>
          <a:p>
            <a:pPr marL="45720" indent="0">
              <a:buNone/>
            </a:pPr>
            <a:r>
              <a:rPr lang="es-ES" dirty="0"/>
              <a:t>                                            .</a:t>
            </a:r>
            <a:r>
              <a:rPr lang="es-ES" dirty="0" err="1"/>
              <a:t>append</a:t>
            </a:r>
            <a:r>
              <a:rPr lang="es-ES" dirty="0"/>
              <a:t>("score", 12),</a:t>
            </a:r>
          </a:p>
          <a:p>
            <a:pPr marL="45720" indent="0">
              <a:buNone/>
            </a:pPr>
            <a:r>
              <a:rPr lang="es-ES" dirty="0"/>
              <a:t>                                    new </a:t>
            </a:r>
            <a:r>
              <a:rPr lang="es-ES" dirty="0" err="1"/>
              <a:t>Document</a:t>
            </a:r>
            <a:r>
              <a:rPr lang="es-ES" dirty="0"/>
              <a:t>()</a:t>
            </a:r>
          </a:p>
          <a:p>
            <a:pPr marL="45720" indent="0">
              <a:buNone/>
            </a:pPr>
            <a:r>
              <a:rPr lang="es-ES" dirty="0"/>
              <a:t>                                            .</a:t>
            </a:r>
            <a:r>
              <a:rPr lang="es-ES" dirty="0" err="1"/>
              <a:t>append</a:t>
            </a:r>
            <a:r>
              <a:rPr lang="es-ES" dirty="0"/>
              <a:t>("date", </a:t>
            </a:r>
            <a:r>
              <a:rPr lang="es-ES" dirty="0" err="1"/>
              <a:t>format.parse</a:t>
            </a:r>
            <a:r>
              <a:rPr lang="es-ES" dirty="0"/>
              <a:t>("2015-12-11T00:00:00Z"))</a:t>
            </a:r>
          </a:p>
          <a:p>
            <a:pPr marL="45720" indent="0">
              <a:buNone/>
            </a:pPr>
            <a:r>
              <a:rPr lang="es-ES" dirty="0"/>
              <a:t>                                            .</a:t>
            </a:r>
            <a:r>
              <a:rPr lang="es-ES" dirty="0" err="1"/>
              <a:t>append</a:t>
            </a:r>
            <a:r>
              <a:rPr lang="es-ES" dirty="0"/>
              <a:t>("grade", "B")</a:t>
            </a:r>
          </a:p>
          <a:p>
            <a:pPr marL="45720" indent="0">
              <a:buNone/>
            </a:pPr>
            <a:r>
              <a:rPr lang="es-ES" dirty="0"/>
              <a:t>                                            .</a:t>
            </a:r>
            <a:r>
              <a:rPr lang="es-ES" dirty="0" err="1"/>
              <a:t>append</a:t>
            </a:r>
            <a:r>
              <a:rPr lang="es-ES" dirty="0"/>
              <a:t>("score", 18)))</a:t>
            </a:r>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55632326-0D0C-41EE-A19E-EF69694F8D23}"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35</a:t>
            </a:fld>
            <a:endParaRPr lang="es-ES"/>
          </a:p>
        </p:txBody>
      </p:sp>
    </p:spTree>
    <p:extLst>
      <p:ext uri="{BB962C8B-B14F-4D97-AF65-F5344CB8AC3E}">
        <p14:creationId xmlns:p14="http://schemas.microsoft.com/office/powerpoint/2010/main" val="17719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3. </a:t>
            </a:r>
            <a:r>
              <a:rPr lang="es-ES" dirty="0" err="1"/>
              <a:t>MongoDB</a:t>
            </a:r>
            <a:r>
              <a:rPr lang="es-ES" dirty="0"/>
              <a:t> INSERT</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a:xfrm>
            <a:off x="1341120" y="1345474"/>
            <a:ext cx="9509760" cy="5269020"/>
          </a:xfrm>
        </p:spPr>
        <p:txBody>
          <a:bodyPr>
            <a:normAutofit fontScale="47500" lnSpcReduction="20000"/>
          </a:bodyPr>
          <a:lstStyle/>
          <a:p>
            <a:pPr marL="45720" indent="0">
              <a:buNone/>
            </a:pPr>
            <a:r>
              <a:rPr lang="es-ES" dirty="0"/>
              <a:t>.</a:t>
            </a:r>
            <a:r>
              <a:rPr lang="es-ES" dirty="0" err="1"/>
              <a:t>append</a:t>
            </a:r>
            <a:r>
              <a:rPr lang="es-ES" dirty="0"/>
              <a:t>("</a:t>
            </a:r>
            <a:r>
              <a:rPr lang="es-ES" dirty="0" err="1"/>
              <a:t>building</a:t>
            </a:r>
            <a:r>
              <a:rPr lang="es-ES" dirty="0"/>
              <a:t>", "40")</a:t>
            </a:r>
          </a:p>
          <a:p>
            <a:pPr marL="45720" indent="0">
              <a:buNone/>
            </a:pPr>
            <a:r>
              <a:rPr lang="es-ES" dirty="0"/>
              <a:t>                                    .</a:t>
            </a:r>
            <a:r>
              <a:rPr lang="es-ES" dirty="0" err="1"/>
              <a:t>append</a:t>
            </a:r>
            <a:r>
              <a:rPr lang="es-ES" dirty="0"/>
              <a:t>("</a:t>
            </a:r>
            <a:r>
              <a:rPr lang="es-ES" dirty="0" err="1"/>
              <a:t>coord</a:t>
            </a:r>
            <a:r>
              <a:rPr lang="es-ES" dirty="0"/>
              <a:t>", </a:t>
            </a:r>
            <a:r>
              <a:rPr lang="es-ES" dirty="0" err="1"/>
              <a:t>asList</a:t>
            </a:r>
            <a:r>
              <a:rPr lang="es-ES" dirty="0"/>
              <a:t>(-73.9557413, 40.7720266))))</a:t>
            </a:r>
          </a:p>
          <a:p>
            <a:pPr marL="45720" indent="0">
              <a:buNone/>
            </a:pPr>
            <a:r>
              <a:rPr lang="es-ES" dirty="0"/>
              <a:t>                            .</a:t>
            </a:r>
            <a:r>
              <a:rPr lang="es-ES" dirty="0" err="1"/>
              <a:t>append</a:t>
            </a:r>
            <a:r>
              <a:rPr lang="es-ES" dirty="0"/>
              <a:t>("</a:t>
            </a:r>
            <a:r>
              <a:rPr lang="es-ES" dirty="0" err="1"/>
              <a:t>borough</a:t>
            </a:r>
            <a:r>
              <a:rPr lang="es-ES" dirty="0"/>
              <a:t>", "Vigo")</a:t>
            </a:r>
          </a:p>
          <a:p>
            <a:pPr marL="45720" indent="0">
              <a:buNone/>
            </a:pPr>
            <a:r>
              <a:rPr lang="es-ES" dirty="0"/>
              <a:t>                            .</a:t>
            </a:r>
            <a:r>
              <a:rPr lang="es-ES" dirty="0" err="1"/>
              <a:t>append</a:t>
            </a:r>
            <a:r>
              <a:rPr lang="es-ES" dirty="0"/>
              <a:t>("</a:t>
            </a:r>
            <a:r>
              <a:rPr lang="es-ES" dirty="0" err="1"/>
              <a:t>cuisine</a:t>
            </a:r>
            <a:r>
              <a:rPr lang="es-ES" dirty="0"/>
              <a:t>", "</a:t>
            </a:r>
            <a:r>
              <a:rPr lang="es-ES" dirty="0" err="1"/>
              <a:t>Galician</a:t>
            </a:r>
            <a:r>
              <a:rPr lang="es-ES" dirty="0"/>
              <a:t>")</a:t>
            </a:r>
          </a:p>
          <a:p>
            <a:pPr marL="45720" indent="0">
              <a:buNone/>
            </a:pPr>
            <a:r>
              <a:rPr lang="es-ES" dirty="0"/>
              <a:t>                            .</a:t>
            </a:r>
            <a:r>
              <a:rPr lang="es-ES" dirty="0" err="1"/>
              <a:t>append</a:t>
            </a:r>
            <a:r>
              <a:rPr lang="es-ES" dirty="0"/>
              <a:t>("grades", </a:t>
            </a:r>
            <a:r>
              <a:rPr lang="es-ES" dirty="0" err="1"/>
              <a:t>asList</a:t>
            </a:r>
            <a:r>
              <a:rPr lang="es-ES" dirty="0"/>
              <a:t>(</a:t>
            </a:r>
          </a:p>
          <a:p>
            <a:pPr marL="45720" indent="0">
              <a:buNone/>
            </a:pPr>
            <a:r>
              <a:rPr lang="es-ES" dirty="0"/>
              <a:t>                                    new </a:t>
            </a:r>
            <a:r>
              <a:rPr lang="es-ES" dirty="0" err="1"/>
              <a:t>Document</a:t>
            </a:r>
            <a:r>
              <a:rPr lang="es-ES" dirty="0"/>
              <a:t>()</a:t>
            </a:r>
          </a:p>
          <a:p>
            <a:pPr marL="45720" indent="0">
              <a:buNone/>
            </a:pPr>
            <a:r>
              <a:rPr lang="es-ES" dirty="0"/>
              <a:t>                                            .</a:t>
            </a:r>
            <a:r>
              <a:rPr lang="es-ES" dirty="0" err="1"/>
              <a:t>append</a:t>
            </a:r>
            <a:r>
              <a:rPr lang="es-ES" dirty="0"/>
              <a:t>("date", </a:t>
            </a:r>
            <a:r>
              <a:rPr lang="es-ES" dirty="0" err="1"/>
              <a:t>format.parse</a:t>
            </a:r>
            <a:r>
              <a:rPr lang="es-ES" dirty="0"/>
              <a:t>("2015-10-11T00:00:00Z"))</a:t>
            </a:r>
          </a:p>
          <a:p>
            <a:pPr marL="45720" indent="0">
              <a:buNone/>
            </a:pPr>
            <a:r>
              <a:rPr lang="es-ES" dirty="0"/>
              <a:t>                                            .</a:t>
            </a:r>
            <a:r>
              <a:rPr lang="es-ES" dirty="0" err="1"/>
              <a:t>append</a:t>
            </a:r>
            <a:r>
              <a:rPr lang="es-ES" dirty="0"/>
              <a:t>("grade", "A")</a:t>
            </a:r>
          </a:p>
          <a:p>
            <a:pPr marL="45720" indent="0">
              <a:buNone/>
            </a:pPr>
            <a:r>
              <a:rPr lang="es-ES" dirty="0"/>
              <a:t>                                            .</a:t>
            </a:r>
            <a:r>
              <a:rPr lang="es-ES" dirty="0" err="1"/>
              <a:t>append</a:t>
            </a:r>
            <a:r>
              <a:rPr lang="es-ES" dirty="0"/>
              <a:t>("score", 12),</a:t>
            </a:r>
          </a:p>
          <a:p>
            <a:pPr marL="45720" indent="0">
              <a:buNone/>
            </a:pPr>
            <a:r>
              <a:rPr lang="es-ES" dirty="0"/>
              <a:t>                                    new </a:t>
            </a:r>
            <a:r>
              <a:rPr lang="es-ES" dirty="0" err="1"/>
              <a:t>Document</a:t>
            </a:r>
            <a:r>
              <a:rPr lang="es-ES" dirty="0"/>
              <a:t>()</a:t>
            </a:r>
          </a:p>
          <a:p>
            <a:pPr marL="45720" indent="0">
              <a:buNone/>
            </a:pPr>
            <a:r>
              <a:rPr lang="es-ES" dirty="0"/>
              <a:t>                                            .</a:t>
            </a:r>
            <a:r>
              <a:rPr lang="es-ES" dirty="0" err="1"/>
              <a:t>append</a:t>
            </a:r>
            <a:r>
              <a:rPr lang="es-ES" dirty="0"/>
              <a:t>("date", </a:t>
            </a:r>
            <a:r>
              <a:rPr lang="es-ES" dirty="0" err="1"/>
              <a:t>format.parse</a:t>
            </a:r>
            <a:r>
              <a:rPr lang="es-ES" dirty="0"/>
              <a:t>("2015-12-11T00:00:00Z"))</a:t>
            </a:r>
          </a:p>
          <a:p>
            <a:pPr marL="45720" indent="0">
              <a:buNone/>
            </a:pPr>
            <a:r>
              <a:rPr lang="es-ES" dirty="0"/>
              <a:t>                                            .</a:t>
            </a:r>
            <a:r>
              <a:rPr lang="es-ES" dirty="0" err="1"/>
              <a:t>append</a:t>
            </a:r>
            <a:r>
              <a:rPr lang="es-ES" dirty="0"/>
              <a:t>("grade", "B")</a:t>
            </a:r>
          </a:p>
          <a:p>
            <a:pPr marL="45720" indent="0">
              <a:buNone/>
            </a:pPr>
            <a:r>
              <a:rPr lang="es-ES" dirty="0"/>
              <a:t>                                            .</a:t>
            </a:r>
            <a:r>
              <a:rPr lang="es-ES" dirty="0" err="1"/>
              <a:t>append</a:t>
            </a:r>
            <a:r>
              <a:rPr lang="es-ES" dirty="0"/>
              <a:t>("score", 18)))</a:t>
            </a:r>
          </a:p>
          <a:p>
            <a:pPr marL="45720" indent="0">
              <a:buNone/>
            </a:pPr>
            <a:r>
              <a:rPr lang="es-ES" dirty="0"/>
              <a:t>                            .</a:t>
            </a:r>
            <a:r>
              <a:rPr lang="es-ES" dirty="0" err="1"/>
              <a:t>append</a:t>
            </a:r>
            <a:r>
              <a:rPr lang="es-ES" dirty="0"/>
              <a:t>("</a:t>
            </a:r>
            <a:r>
              <a:rPr lang="es-ES" dirty="0" err="1"/>
              <a:t>name</a:t>
            </a:r>
            <a:r>
              <a:rPr lang="es-ES" dirty="0"/>
              <a:t>", "</a:t>
            </a:r>
            <a:r>
              <a:rPr lang="es-ES" dirty="0" err="1"/>
              <a:t>Xules</a:t>
            </a:r>
            <a:r>
              <a:rPr lang="es-ES" dirty="0"/>
              <a:t>"));</a:t>
            </a:r>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A3798134-F1CA-498A-97D0-27B43A040140}"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36</a:t>
            </a:fld>
            <a:endParaRPr lang="es-ES"/>
          </a:p>
        </p:txBody>
      </p:sp>
    </p:spTree>
    <p:extLst>
      <p:ext uri="{BB962C8B-B14F-4D97-AF65-F5344CB8AC3E}">
        <p14:creationId xmlns:p14="http://schemas.microsoft.com/office/powerpoint/2010/main" val="194526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3. </a:t>
            </a:r>
            <a:r>
              <a:rPr lang="es-ES" dirty="0" err="1"/>
              <a:t>MongoDB</a:t>
            </a:r>
            <a:r>
              <a:rPr lang="es-ES" dirty="0"/>
              <a:t> INSERT</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a:xfrm>
            <a:off x="1341120" y="1345474"/>
            <a:ext cx="9509760" cy="5269020"/>
          </a:xfrm>
        </p:spPr>
        <p:txBody>
          <a:bodyPr>
            <a:normAutofit fontScale="40000" lnSpcReduction="20000"/>
          </a:bodyPr>
          <a:lstStyle/>
          <a:p>
            <a:pPr marL="45720" indent="0">
              <a:buNone/>
            </a:pPr>
            <a:r>
              <a:rPr lang="es-ES" dirty="0"/>
              <a:t> } catch (</a:t>
            </a:r>
            <a:r>
              <a:rPr lang="es-ES" dirty="0" err="1"/>
              <a:t>ParseException</a:t>
            </a:r>
            <a:r>
              <a:rPr lang="es-ES" dirty="0"/>
              <a:t> ex) {</a:t>
            </a:r>
          </a:p>
          <a:p>
            <a:pPr marL="45720" indent="0">
              <a:buNone/>
            </a:pPr>
            <a:r>
              <a:rPr lang="es-ES" dirty="0"/>
              <a:t>            </a:t>
            </a:r>
            <a:r>
              <a:rPr lang="es-ES" dirty="0" err="1"/>
              <a:t>Logger.getLogger</a:t>
            </a:r>
            <a:r>
              <a:rPr lang="es-ES" dirty="0"/>
              <a:t>(</a:t>
            </a:r>
            <a:r>
              <a:rPr lang="es-ES" dirty="0" err="1"/>
              <a:t>JavaMongodbInsertData.class.getName</a:t>
            </a:r>
            <a:r>
              <a:rPr lang="es-ES" dirty="0"/>
              <a:t>()).log(</a:t>
            </a:r>
            <a:r>
              <a:rPr lang="es-ES" dirty="0" err="1"/>
              <a:t>Level.SEVERE</a:t>
            </a:r>
            <a:r>
              <a:rPr lang="es-ES" dirty="0"/>
              <a:t>, </a:t>
            </a:r>
            <a:r>
              <a:rPr lang="es-ES" dirty="0" err="1"/>
              <a:t>null</a:t>
            </a:r>
            <a:r>
              <a:rPr lang="es-ES" dirty="0"/>
              <a:t>, ex);</a:t>
            </a:r>
          </a:p>
          <a:p>
            <a:pPr marL="45720" indent="0">
              <a:buNone/>
            </a:pPr>
            <a:r>
              <a:rPr lang="es-ES" dirty="0"/>
              <a:t>        }        </a:t>
            </a:r>
          </a:p>
          <a:p>
            <a:pPr marL="45720" indent="0">
              <a:buNone/>
            </a:pPr>
            <a:r>
              <a:rPr lang="es-ES" dirty="0"/>
              <a:t>    }</a:t>
            </a:r>
          </a:p>
          <a:p>
            <a:pPr marL="45720" indent="0">
              <a:buNone/>
            </a:pPr>
            <a:r>
              <a:rPr lang="es-ES" dirty="0"/>
              <a:t>    </a:t>
            </a:r>
            <a:r>
              <a:rPr lang="es-ES" dirty="0" err="1"/>
              <a:t>public</a:t>
            </a:r>
            <a:r>
              <a:rPr lang="es-ES" dirty="0"/>
              <a:t> </a:t>
            </a:r>
            <a:r>
              <a:rPr lang="es-ES" dirty="0" err="1"/>
              <a:t>MongoClient</a:t>
            </a:r>
            <a:r>
              <a:rPr lang="es-ES" dirty="0"/>
              <a:t> </a:t>
            </a:r>
            <a:r>
              <a:rPr lang="es-ES" dirty="0" err="1"/>
              <a:t>getMongoClient</a:t>
            </a:r>
            <a:r>
              <a:rPr lang="es-ES" dirty="0"/>
              <a:t>() {</a:t>
            </a:r>
          </a:p>
          <a:p>
            <a:pPr marL="45720" indent="0">
              <a:buNone/>
            </a:pPr>
            <a:r>
              <a:rPr lang="es-ES" dirty="0"/>
              <a:t>        </a:t>
            </a:r>
            <a:r>
              <a:rPr lang="es-ES" dirty="0" err="1"/>
              <a:t>return</a:t>
            </a:r>
            <a:r>
              <a:rPr lang="es-ES" dirty="0"/>
              <a:t> </a:t>
            </a:r>
            <a:r>
              <a:rPr lang="es-ES" dirty="0" err="1"/>
              <a:t>mongoClient</a:t>
            </a:r>
            <a:r>
              <a:rPr lang="es-ES" dirty="0"/>
              <a:t>;</a:t>
            </a:r>
          </a:p>
          <a:p>
            <a:pPr marL="45720" indent="0">
              <a:buNone/>
            </a:pPr>
            <a:r>
              <a:rPr lang="es-ES" dirty="0"/>
              <a:t>    }</a:t>
            </a:r>
          </a:p>
          <a:p>
            <a:pPr marL="45720" indent="0">
              <a:buNone/>
            </a:pPr>
            <a:endParaRPr lang="es-ES" dirty="0"/>
          </a:p>
          <a:p>
            <a:pPr marL="45720" indent="0">
              <a:buNone/>
            </a:pPr>
            <a:r>
              <a:rPr lang="es-ES" dirty="0"/>
              <a:t>    </a:t>
            </a:r>
            <a:r>
              <a:rPr lang="es-ES" dirty="0" err="1"/>
              <a:t>public</a:t>
            </a:r>
            <a:r>
              <a:rPr lang="es-ES" dirty="0"/>
              <a:t> </a:t>
            </a:r>
            <a:r>
              <a:rPr lang="es-ES" dirty="0" err="1"/>
              <a:t>void</a:t>
            </a:r>
            <a:r>
              <a:rPr lang="es-ES" dirty="0"/>
              <a:t> </a:t>
            </a:r>
            <a:r>
              <a:rPr lang="es-ES" dirty="0" err="1"/>
              <a:t>setMongoClient</a:t>
            </a:r>
            <a:r>
              <a:rPr lang="es-ES" dirty="0"/>
              <a:t>(</a:t>
            </a:r>
            <a:r>
              <a:rPr lang="es-ES" dirty="0" err="1"/>
              <a:t>MongoClient</a:t>
            </a:r>
            <a:r>
              <a:rPr lang="es-ES" dirty="0"/>
              <a:t> </a:t>
            </a:r>
            <a:r>
              <a:rPr lang="es-ES" dirty="0" err="1"/>
              <a:t>mongoClient</a:t>
            </a:r>
            <a:r>
              <a:rPr lang="es-ES" dirty="0"/>
              <a:t>) {</a:t>
            </a:r>
          </a:p>
          <a:p>
            <a:pPr marL="45720" indent="0">
              <a:buNone/>
            </a:pPr>
            <a:r>
              <a:rPr lang="es-ES" dirty="0"/>
              <a:t>        </a:t>
            </a:r>
            <a:r>
              <a:rPr lang="es-ES" dirty="0" err="1"/>
              <a:t>this.mongoClient</a:t>
            </a:r>
            <a:r>
              <a:rPr lang="es-ES" dirty="0"/>
              <a:t> = </a:t>
            </a:r>
            <a:r>
              <a:rPr lang="es-ES" dirty="0" err="1"/>
              <a:t>mongoClient</a:t>
            </a:r>
            <a:r>
              <a:rPr lang="es-ES" dirty="0"/>
              <a:t>;</a:t>
            </a:r>
          </a:p>
          <a:p>
            <a:pPr marL="45720" indent="0">
              <a:buNone/>
            </a:pPr>
            <a:r>
              <a:rPr lang="es-ES" dirty="0"/>
              <a:t>    }</a:t>
            </a:r>
          </a:p>
          <a:p>
            <a:pPr marL="45720" indent="0">
              <a:buNone/>
            </a:pPr>
            <a:endParaRPr lang="es-ES" dirty="0"/>
          </a:p>
          <a:p>
            <a:pPr marL="45720" indent="0">
              <a:buNone/>
            </a:pPr>
            <a:r>
              <a:rPr lang="es-ES" dirty="0"/>
              <a:t>    </a:t>
            </a:r>
            <a:r>
              <a:rPr lang="es-ES" dirty="0" err="1"/>
              <a:t>public</a:t>
            </a:r>
            <a:r>
              <a:rPr lang="es-ES" dirty="0"/>
              <a:t> </a:t>
            </a:r>
            <a:r>
              <a:rPr lang="es-ES" dirty="0" err="1"/>
              <a:t>MongoDatabase</a:t>
            </a:r>
            <a:r>
              <a:rPr lang="es-ES" dirty="0"/>
              <a:t> </a:t>
            </a:r>
            <a:r>
              <a:rPr lang="es-ES" dirty="0" err="1"/>
              <a:t>getMongodb</a:t>
            </a:r>
            <a:r>
              <a:rPr lang="es-ES" dirty="0"/>
              <a:t>() {</a:t>
            </a:r>
          </a:p>
          <a:p>
            <a:pPr marL="45720" indent="0">
              <a:buNone/>
            </a:pPr>
            <a:r>
              <a:rPr lang="es-ES" dirty="0"/>
              <a:t>        </a:t>
            </a:r>
            <a:r>
              <a:rPr lang="es-ES" dirty="0" err="1"/>
              <a:t>return</a:t>
            </a:r>
            <a:r>
              <a:rPr lang="es-ES" dirty="0"/>
              <a:t> </a:t>
            </a:r>
            <a:r>
              <a:rPr lang="es-ES" dirty="0" err="1"/>
              <a:t>mongodb</a:t>
            </a:r>
            <a:r>
              <a:rPr lang="es-ES" dirty="0"/>
              <a:t>;</a:t>
            </a:r>
          </a:p>
          <a:p>
            <a:pPr marL="45720" indent="0">
              <a:buNone/>
            </a:pPr>
            <a:r>
              <a:rPr lang="es-ES" dirty="0"/>
              <a:t>    }</a:t>
            </a:r>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A02C00AD-EB86-4339-99B1-7D44AD7936C4}"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37</a:t>
            </a:fld>
            <a:endParaRPr lang="es-ES"/>
          </a:p>
        </p:txBody>
      </p:sp>
    </p:spTree>
    <p:extLst>
      <p:ext uri="{BB962C8B-B14F-4D97-AF65-F5344CB8AC3E}">
        <p14:creationId xmlns:p14="http://schemas.microsoft.com/office/powerpoint/2010/main" val="103263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3. </a:t>
            </a:r>
            <a:r>
              <a:rPr lang="es-ES" dirty="0" err="1"/>
              <a:t>MongoDB</a:t>
            </a:r>
            <a:r>
              <a:rPr lang="es-ES" dirty="0"/>
              <a:t> INSERT</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a:xfrm>
            <a:off x="1341120" y="1345474"/>
            <a:ext cx="9509760" cy="5045166"/>
          </a:xfrm>
        </p:spPr>
        <p:txBody>
          <a:bodyPr>
            <a:normAutofit fontScale="47500" lnSpcReduction="20000"/>
          </a:bodyPr>
          <a:lstStyle/>
          <a:p>
            <a:pPr marL="45720" indent="0">
              <a:buNone/>
            </a:pPr>
            <a:r>
              <a:rPr lang="es-ES" dirty="0"/>
              <a:t>    </a:t>
            </a:r>
            <a:r>
              <a:rPr lang="es-ES" dirty="0" err="1"/>
              <a:t>public</a:t>
            </a:r>
            <a:r>
              <a:rPr lang="es-ES" dirty="0"/>
              <a:t> </a:t>
            </a:r>
            <a:r>
              <a:rPr lang="es-ES" dirty="0" err="1"/>
              <a:t>void</a:t>
            </a:r>
            <a:r>
              <a:rPr lang="es-ES" dirty="0"/>
              <a:t> </a:t>
            </a:r>
            <a:r>
              <a:rPr lang="es-ES" dirty="0" err="1"/>
              <a:t>setMongodb</a:t>
            </a:r>
            <a:r>
              <a:rPr lang="es-ES" dirty="0"/>
              <a:t>(</a:t>
            </a:r>
            <a:r>
              <a:rPr lang="es-ES" dirty="0" err="1"/>
              <a:t>MongoDatabase</a:t>
            </a:r>
            <a:r>
              <a:rPr lang="es-ES" dirty="0"/>
              <a:t> </a:t>
            </a:r>
            <a:r>
              <a:rPr lang="es-ES" dirty="0" err="1"/>
              <a:t>mongodb</a:t>
            </a:r>
            <a:r>
              <a:rPr lang="es-ES" dirty="0"/>
              <a:t>) {</a:t>
            </a:r>
          </a:p>
          <a:p>
            <a:pPr marL="45720" indent="0">
              <a:buNone/>
            </a:pPr>
            <a:r>
              <a:rPr lang="es-ES" dirty="0"/>
              <a:t>        </a:t>
            </a:r>
            <a:r>
              <a:rPr lang="es-ES" dirty="0" err="1"/>
              <a:t>this.mongodb</a:t>
            </a:r>
            <a:r>
              <a:rPr lang="es-ES" dirty="0"/>
              <a:t> = </a:t>
            </a:r>
            <a:r>
              <a:rPr lang="es-ES" dirty="0" err="1"/>
              <a:t>mongodb</a:t>
            </a:r>
            <a:r>
              <a:rPr lang="es-ES" dirty="0"/>
              <a:t>;</a:t>
            </a:r>
          </a:p>
          <a:p>
            <a:pPr marL="45720" indent="0">
              <a:buNone/>
            </a:pPr>
            <a:r>
              <a:rPr lang="es-ES" dirty="0"/>
              <a:t>    } </a:t>
            </a:r>
          </a:p>
          <a:p>
            <a:pPr marL="45720" indent="0">
              <a:buNone/>
            </a:pPr>
            <a:r>
              <a:rPr lang="es-ES" dirty="0"/>
              <a:t>    /**</a:t>
            </a:r>
          </a:p>
          <a:p>
            <a:pPr marL="45720" indent="0">
              <a:buNone/>
            </a:pPr>
            <a:r>
              <a:rPr lang="es-ES" dirty="0"/>
              <a:t>     * </a:t>
            </a:r>
            <a:r>
              <a:rPr lang="es-ES" dirty="0" err="1"/>
              <a:t>Adding</a:t>
            </a:r>
            <a:r>
              <a:rPr lang="es-ES" dirty="0"/>
              <a:t> data </a:t>
            </a:r>
            <a:r>
              <a:rPr lang="es-ES" dirty="0" err="1"/>
              <a:t>to</a:t>
            </a:r>
            <a:r>
              <a:rPr lang="es-ES" dirty="0"/>
              <a:t> </a:t>
            </a:r>
            <a:r>
              <a:rPr lang="es-ES" dirty="0" err="1"/>
              <a:t>the</a:t>
            </a:r>
            <a:r>
              <a:rPr lang="es-ES" dirty="0"/>
              <a:t> test </a:t>
            </a:r>
            <a:r>
              <a:rPr lang="es-ES" dirty="0" err="1"/>
              <a:t>database</a:t>
            </a:r>
            <a:r>
              <a:rPr lang="es-ES" dirty="0"/>
              <a:t> MongoDB Java: </a:t>
            </a:r>
            <a:r>
              <a:rPr lang="es-ES" dirty="0" err="1"/>
              <a:t>insertOne</a:t>
            </a:r>
            <a:r>
              <a:rPr lang="es-ES" dirty="0"/>
              <a:t> and </a:t>
            </a:r>
            <a:r>
              <a:rPr lang="es-ES" dirty="0" err="1"/>
              <a:t>insertMany</a:t>
            </a:r>
            <a:r>
              <a:rPr lang="es-ES" dirty="0"/>
              <a:t> </a:t>
            </a:r>
            <a:r>
              <a:rPr lang="es-ES" dirty="0" err="1"/>
              <a:t>example</a:t>
            </a:r>
            <a:r>
              <a:rPr lang="es-ES" dirty="0"/>
              <a:t>.</a:t>
            </a:r>
          </a:p>
          <a:p>
            <a:pPr marL="45720" indent="0">
              <a:buNone/>
            </a:pPr>
            <a:r>
              <a:rPr lang="es-ES" dirty="0"/>
              <a:t>     * Añadiendo datos a la base test de MongoDB con Java: ejemplos </a:t>
            </a:r>
            <a:r>
              <a:rPr lang="es-ES" dirty="0" err="1"/>
              <a:t>insertOne</a:t>
            </a:r>
            <a:r>
              <a:rPr lang="es-ES" dirty="0"/>
              <a:t> e </a:t>
            </a:r>
            <a:r>
              <a:rPr lang="es-ES" dirty="0" err="1"/>
              <a:t>insertMany</a:t>
            </a:r>
            <a:r>
              <a:rPr lang="es-ES" dirty="0"/>
              <a:t> .</a:t>
            </a:r>
          </a:p>
          <a:p>
            <a:pPr marL="45720" indent="0">
              <a:buNone/>
            </a:pPr>
            <a:r>
              <a:rPr lang="es-ES" dirty="0"/>
              <a:t>     * @</a:t>
            </a:r>
            <a:r>
              <a:rPr lang="es-ES" dirty="0" err="1"/>
              <a:t>param</a:t>
            </a:r>
            <a:r>
              <a:rPr lang="es-ES" dirty="0"/>
              <a:t> </a:t>
            </a:r>
            <a:r>
              <a:rPr lang="es-ES" dirty="0" err="1"/>
              <a:t>args</a:t>
            </a:r>
            <a:r>
              <a:rPr lang="es-ES" dirty="0"/>
              <a:t> </a:t>
            </a:r>
          </a:p>
          <a:p>
            <a:pPr marL="45720" indent="0">
              <a:buNone/>
            </a:pPr>
            <a:r>
              <a:rPr lang="es-ES" dirty="0"/>
              <a:t>     */</a:t>
            </a:r>
          </a:p>
          <a:p>
            <a:pPr marL="45720" indent="0">
              <a:buNone/>
            </a:pPr>
            <a:r>
              <a:rPr lang="es-ES" dirty="0"/>
              <a:t>    </a:t>
            </a:r>
            <a:r>
              <a:rPr lang="es-ES" dirty="0" err="1"/>
              <a:t>public</a:t>
            </a:r>
            <a:r>
              <a:rPr lang="es-ES" dirty="0"/>
              <a:t> </a:t>
            </a:r>
            <a:r>
              <a:rPr lang="es-ES" dirty="0" err="1"/>
              <a:t>static</a:t>
            </a:r>
            <a:r>
              <a:rPr lang="es-ES" dirty="0"/>
              <a:t> </a:t>
            </a:r>
            <a:r>
              <a:rPr lang="es-ES" dirty="0" err="1"/>
              <a:t>void</a:t>
            </a:r>
            <a:r>
              <a:rPr lang="es-ES" dirty="0"/>
              <a:t> </a:t>
            </a:r>
            <a:r>
              <a:rPr lang="es-ES" dirty="0" err="1"/>
              <a:t>main</a:t>
            </a:r>
            <a:r>
              <a:rPr lang="es-ES" dirty="0"/>
              <a:t>(</a:t>
            </a:r>
            <a:r>
              <a:rPr lang="es-ES" dirty="0" err="1"/>
              <a:t>String</a:t>
            </a:r>
            <a:r>
              <a:rPr lang="es-ES" dirty="0"/>
              <a:t> </a:t>
            </a:r>
            <a:r>
              <a:rPr lang="es-ES" dirty="0" err="1"/>
              <a:t>args</a:t>
            </a:r>
            <a:r>
              <a:rPr lang="es-ES" dirty="0"/>
              <a:t>[]){</a:t>
            </a:r>
          </a:p>
          <a:p>
            <a:pPr marL="45720" indent="0">
              <a:buNone/>
            </a:pPr>
            <a:r>
              <a:rPr lang="es-ES" dirty="0"/>
              <a:t>        </a:t>
            </a:r>
            <a:r>
              <a:rPr lang="es-ES" dirty="0" err="1"/>
              <a:t>JavaMongodbInsertData</a:t>
            </a:r>
            <a:r>
              <a:rPr lang="es-ES" dirty="0"/>
              <a:t> </a:t>
            </a:r>
            <a:r>
              <a:rPr lang="es-ES" dirty="0" err="1"/>
              <a:t>javaMongodbInsertData</a:t>
            </a:r>
            <a:r>
              <a:rPr lang="es-ES" dirty="0"/>
              <a:t> = new </a:t>
            </a:r>
            <a:r>
              <a:rPr lang="es-ES" dirty="0" err="1"/>
              <a:t>JavaMongodbInsertData</a:t>
            </a:r>
            <a:r>
              <a:rPr lang="es-ES" dirty="0"/>
              <a:t>();</a:t>
            </a:r>
          </a:p>
          <a:p>
            <a:pPr marL="45720" indent="0">
              <a:buNone/>
            </a:pPr>
            <a:r>
              <a:rPr lang="es-ES" dirty="0"/>
              <a:t>        </a:t>
            </a:r>
            <a:r>
              <a:rPr lang="es-ES" dirty="0" err="1"/>
              <a:t>javaMongodbInsertData.connectDatabase</a:t>
            </a:r>
            <a:r>
              <a:rPr lang="es-ES" dirty="0"/>
              <a:t>();</a:t>
            </a:r>
          </a:p>
          <a:p>
            <a:pPr marL="45720" indent="0">
              <a:buNone/>
            </a:pPr>
            <a:r>
              <a:rPr lang="es-ES" dirty="0"/>
              <a:t>        </a:t>
            </a:r>
            <a:r>
              <a:rPr lang="es-ES" dirty="0" err="1"/>
              <a:t>javaMongodbInsertData.insertOneDataTest</a:t>
            </a:r>
            <a:r>
              <a:rPr lang="es-ES" dirty="0"/>
              <a:t>();        </a:t>
            </a:r>
          </a:p>
          <a:p>
            <a:pPr marL="45720" indent="0">
              <a:buNone/>
            </a:pPr>
            <a:r>
              <a:rPr lang="es-ES" dirty="0"/>
              <a:t>    }</a:t>
            </a:r>
          </a:p>
          <a:p>
            <a:pPr marL="45720" indent="0">
              <a:buNone/>
            </a:pPr>
            <a:r>
              <a:rPr lang="es-ES" dirty="0"/>
              <a:t>}</a:t>
            </a:r>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AE81A903-7D14-4D85-ACC0-9436FBA4A7DF}"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38</a:t>
            </a:fld>
            <a:endParaRPr lang="es-ES"/>
          </a:p>
        </p:txBody>
      </p:sp>
    </p:spTree>
    <p:extLst>
      <p:ext uri="{BB962C8B-B14F-4D97-AF65-F5344CB8AC3E}">
        <p14:creationId xmlns:p14="http://schemas.microsoft.com/office/powerpoint/2010/main" val="44480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3. </a:t>
            </a:r>
            <a:r>
              <a:rPr lang="es-ES" dirty="0" err="1"/>
              <a:t>MongoDB</a:t>
            </a:r>
            <a:r>
              <a:rPr lang="es-ES" dirty="0"/>
              <a:t> INSERT</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p:txBody>
          <a:bodyPr/>
          <a:lstStyle/>
          <a:p>
            <a:pPr marL="45720" indent="0">
              <a:buNone/>
            </a:pPr>
            <a:r>
              <a:rPr lang="es-ES" dirty="0"/>
              <a:t>Vamos a introducir ahora un conjunto de datos utilizando una lista: </a:t>
            </a:r>
            <a:r>
              <a:rPr lang="es-ES" b="1" dirty="0" err="1"/>
              <a:t>LinkedList</a:t>
            </a:r>
            <a:r>
              <a:rPr lang="es-ES" b="1" dirty="0"/>
              <a:t> </a:t>
            </a:r>
            <a:r>
              <a:rPr lang="es-ES" b="1" dirty="0" err="1"/>
              <a:t>dataList</a:t>
            </a:r>
            <a:r>
              <a:rPr lang="es-ES" b="1" dirty="0"/>
              <a:t> = new </a:t>
            </a:r>
            <a:r>
              <a:rPr lang="es-ES" b="1" dirty="0" err="1"/>
              <a:t>LinkedList</a:t>
            </a:r>
            <a:r>
              <a:rPr lang="es-ES" b="1" dirty="0"/>
              <a:t>&lt;&gt;()</a:t>
            </a:r>
            <a:r>
              <a:rPr lang="es-ES" dirty="0"/>
              <a:t>, primero añadimos un par de documentos a la lista como puedes ver en el código, y después hacemos un inserta de la misma en la base de datos utilizando el método </a:t>
            </a:r>
            <a:r>
              <a:rPr lang="es-ES" dirty="0" err="1"/>
              <a:t>getMongodb</a:t>
            </a:r>
            <a:r>
              <a:rPr lang="es-ES" dirty="0"/>
              <a:t>().</a:t>
            </a:r>
            <a:r>
              <a:rPr lang="es-ES" dirty="0" err="1"/>
              <a:t>getCollection</a:t>
            </a:r>
            <a:r>
              <a:rPr lang="es-ES" dirty="0"/>
              <a:t>(«restaurants»).</a:t>
            </a:r>
            <a:r>
              <a:rPr lang="es-ES" b="1" dirty="0" err="1"/>
              <a:t>insertMany</a:t>
            </a:r>
            <a:r>
              <a:rPr lang="es-ES" b="1" dirty="0"/>
              <a:t>(</a:t>
            </a:r>
            <a:r>
              <a:rPr lang="es-ES" b="1" dirty="0" err="1"/>
              <a:t>dataList</a:t>
            </a:r>
            <a:r>
              <a:rPr lang="es-ES" b="1" dirty="0"/>
              <a:t>)</a:t>
            </a:r>
            <a:r>
              <a:rPr lang="es-ES" dirty="0"/>
              <a:t>, introduce el nuevo método en la clase creada anteriormente y comprueba el resultado actualizando y ejecutando el método </a:t>
            </a:r>
            <a:r>
              <a:rPr lang="es-ES" b="1" dirty="0" err="1"/>
              <a:t>main</a:t>
            </a:r>
            <a:r>
              <a:rPr lang="es-ES" dirty="0"/>
              <a:t>:</a:t>
            </a:r>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CB562F93-724A-4732-985B-F1EDEFE5A5A7}"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39</a:t>
            </a:fld>
            <a:endParaRPr lang="es-ES"/>
          </a:p>
        </p:txBody>
      </p:sp>
    </p:spTree>
    <p:extLst>
      <p:ext uri="{BB962C8B-B14F-4D97-AF65-F5344CB8AC3E}">
        <p14:creationId xmlns:p14="http://schemas.microsoft.com/office/powerpoint/2010/main" val="355454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6950A5-9B8B-4749-AD83-5AE1DC28486C}"/>
              </a:ext>
            </a:extLst>
          </p:cNvPr>
          <p:cNvSpPr>
            <a:spLocks noGrp="1"/>
          </p:cNvSpPr>
          <p:nvPr>
            <p:ph type="title"/>
          </p:nvPr>
        </p:nvSpPr>
        <p:spPr/>
        <p:txBody>
          <a:bodyPr/>
          <a:lstStyle/>
          <a:p>
            <a:r>
              <a:rPr lang="es-ES" dirty="0"/>
              <a:t>Bibliografía</a:t>
            </a:r>
          </a:p>
        </p:txBody>
      </p:sp>
      <p:sp>
        <p:nvSpPr>
          <p:cNvPr id="3" name="Marcador de contenido 2">
            <a:extLst>
              <a:ext uri="{FF2B5EF4-FFF2-40B4-BE49-F238E27FC236}">
                <a16:creationId xmlns:a16="http://schemas.microsoft.com/office/drawing/2014/main" id="{630CDACC-3C17-46A3-A12B-20769CF9214F}"/>
              </a:ext>
            </a:extLst>
          </p:cNvPr>
          <p:cNvSpPr>
            <a:spLocks noGrp="1"/>
          </p:cNvSpPr>
          <p:nvPr>
            <p:ph idx="1"/>
          </p:nvPr>
        </p:nvSpPr>
        <p:spPr>
          <a:xfrm>
            <a:off x="1341120" y="1345474"/>
            <a:ext cx="9509760" cy="5269020"/>
          </a:xfrm>
        </p:spPr>
        <p:txBody>
          <a:bodyPr>
            <a:normAutofit/>
          </a:bodyPr>
          <a:lstStyle/>
          <a:p>
            <a:r>
              <a:rPr lang="es-ES" dirty="0">
                <a:hlinkClick r:id="rId2"/>
              </a:rPr>
              <a:t>https://www.mongodb.com/es</a:t>
            </a:r>
            <a:endParaRPr lang="es-ES" dirty="0"/>
          </a:p>
        </p:txBody>
      </p:sp>
      <p:sp>
        <p:nvSpPr>
          <p:cNvPr id="4" name="Marcador de pie de página 3">
            <a:extLst>
              <a:ext uri="{FF2B5EF4-FFF2-40B4-BE49-F238E27FC236}">
                <a16:creationId xmlns:a16="http://schemas.microsoft.com/office/drawing/2014/main" id="{1FAF9AA6-F11B-40A4-A7E0-57F48C6AE489}"/>
              </a:ext>
            </a:extLst>
          </p:cNvPr>
          <p:cNvSpPr>
            <a:spLocks noGrp="1"/>
          </p:cNvSpPr>
          <p:nvPr>
            <p:ph type="ftr" sz="quarter" idx="11"/>
          </p:nvPr>
        </p:nvSpPr>
        <p:spPr/>
        <p:txBody>
          <a:bodyPr/>
          <a:lstStyle/>
          <a:p>
            <a:r>
              <a:rPr lang="es-ES"/>
              <a:t>Acceso a Datos. Tema 10. Java y MongoDB</a:t>
            </a:r>
            <a:endParaRPr lang="es-ES" dirty="0"/>
          </a:p>
        </p:txBody>
      </p:sp>
      <p:sp>
        <p:nvSpPr>
          <p:cNvPr id="5" name="Marcador de número de diapositiva 4">
            <a:extLst>
              <a:ext uri="{FF2B5EF4-FFF2-40B4-BE49-F238E27FC236}">
                <a16:creationId xmlns:a16="http://schemas.microsoft.com/office/drawing/2014/main" id="{F6324726-826C-4753-AC36-CFA805D30D40}"/>
              </a:ext>
            </a:extLst>
          </p:cNvPr>
          <p:cNvSpPr>
            <a:spLocks noGrp="1"/>
          </p:cNvSpPr>
          <p:nvPr>
            <p:ph type="sldNum" sz="quarter" idx="12"/>
          </p:nvPr>
        </p:nvSpPr>
        <p:spPr/>
        <p:txBody>
          <a:bodyPr/>
          <a:lstStyle/>
          <a:p>
            <a:fld id="{E4253A2E-9865-4013-9D0B-AE4969F4ED8F}" type="slidenum">
              <a:rPr lang="es-ES" smtClean="0"/>
              <a:t>4</a:t>
            </a:fld>
            <a:endParaRPr lang="es-ES"/>
          </a:p>
        </p:txBody>
      </p:sp>
      <p:sp>
        <p:nvSpPr>
          <p:cNvPr id="6" name="Marcador de fecha 5">
            <a:extLst>
              <a:ext uri="{FF2B5EF4-FFF2-40B4-BE49-F238E27FC236}">
                <a16:creationId xmlns:a16="http://schemas.microsoft.com/office/drawing/2014/main" id="{FC95B4D4-CDD7-4C5D-B12E-FB8A5A7D44F3}"/>
              </a:ext>
            </a:extLst>
          </p:cNvPr>
          <p:cNvSpPr>
            <a:spLocks noGrp="1"/>
          </p:cNvSpPr>
          <p:nvPr>
            <p:ph type="dt" sz="half" idx="10"/>
          </p:nvPr>
        </p:nvSpPr>
        <p:spPr/>
        <p:txBody>
          <a:bodyPr/>
          <a:lstStyle/>
          <a:p>
            <a:fld id="{7B6E0005-D90E-407C-ABD3-BAE50F259BFF}" type="datetime1">
              <a:rPr lang="es-ES" smtClean="0"/>
              <a:t>19/12/2020</a:t>
            </a:fld>
            <a:endParaRPr lang="es-ES"/>
          </a:p>
        </p:txBody>
      </p:sp>
    </p:spTree>
    <p:extLst>
      <p:ext uri="{BB962C8B-B14F-4D97-AF65-F5344CB8AC3E}">
        <p14:creationId xmlns:p14="http://schemas.microsoft.com/office/powerpoint/2010/main" val="206192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3. </a:t>
            </a:r>
            <a:r>
              <a:rPr lang="es-ES" dirty="0" err="1"/>
              <a:t>MongoDB</a:t>
            </a:r>
            <a:r>
              <a:rPr lang="es-ES" dirty="0"/>
              <a:t> INSERT</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a:xfrm>
            <a:off x="1341120" y="1345474"/>
            <a:ext cx="9509760" cy="5269020"/>
          </a:xfrm>
        </p:spPr>
        <p:txBody>
          <a:bodyPr>
            <a:normAutofit fontScale="47500" lnSpcReduction="20000"/>
          </a:bodyPr>
          <a:lstStyle/>
          <a:p>
            <a:pPr marL="45720" indent="0">
              <a:buNone/>
            </a:pPr>
            <a:r>
              <a:rPr lang="es-ES" dirty="0"/>
              <a:t>/**</a:t>
            </a:r>
          </a:p>
          <a:p>
            <a:pPr marL="45720" indent="0">
              <a:buNone/>
            </a:pPr>
            <a:r>
              <a:rPr lang="es-ES" dirty="0"/>
              <a:t>     * </a:t>
            </a:r>
            <a:r>
              <a:rPr lang="es-ES" dirty="0" err="1"/>
              <a:t>We</a:t>
            </a:r>
            <a:r>
              <a:rPr lang="es-ES" dirty="0"/>
              <a:t> use </a:t>
            </a:r>
            <a:r>
              <a:rPr lang="es-ES" dirty="0" err="1"/>
              <a:t>the</a:t>
            </a:r>
            <a:r>
              <a:rPr lang="es-ES" dirty="0"/>
              <a:t> </a:t>
            </a:r>
            <a:r>
              <a:rPr lang="es-ES" dirty="0" err="1"/>
              <a:t>method</a:t>
            </a:r>
            <a:r>
              <a:rPr lang="es-ES" dirty="0"/>
              <a:t> &lt;b&gt;</a:t>
            </a:r>
            <a:r>
              <a:rPr lang="es-ES" dirty="0" err="1"/>
              <a:t>insertMany</a:t>
            </a:r>
            <a:r>
              <a:rPr lang="es-ES" dirty="0"/>
              <a:t>&lt;/b&gt; </a:t>
            </a:r>
            <a:r>
              <a:rPr lang="es-ES" dirty="0" err="1"/>
              <a:t>to</a:t>
            </a:r>
            <a:r>
              <a:rPr lang="es-ES" dirty="0"/>
              <a:t> </a:t>
            </a:r>
            <a:r>
              <a:rPr lang="es-ES" dirty="0" err="1"/>
              <a:t>add</a:t>
            </a:r>
            <a:r>
              <a:rPr lang="es-ES" dirty="0"/>
              <a:t> a set </a:t>
            </a:r>
            <a:r>
              <a:rPr lang="es-ES" dirty="0" err="1"/>
              <a:t>of</a:t>
            </a:r>
            <a:r>
              <a:rPr lang="es-ES" dirty="0"/>
              <a:t> </a:t>
            </a:r>
            <a:r>
              <a:rPr lang="es-ES" dirty="0" err="1"/>
              <a:t>documents</a:t>
            </a:r>
            <a:r>
              <a:rPr lang="es-ES" dirty="0"/>
              <a:t> </a:t>
            </a:r>
            <a:r>
              <a:rPr lang="es-ES" dirty="0" err="1"/>
              <a:t>to</a:t>
            </a:r>
            <a:r>
              <a:rPr lang="es-ES" dirty="0"/>
              <a:t> </a:t>
            </a:r>
            <a:r>
              <a:rPr lang="es-ES" dirty="0" err="1"/>
              <a:t>the</a:t>
            </a:r>
            <a:r>
              <a:rPr lang="es-ES" dirty="0"/>
              <a:t> </a:t>
            </a:r>
            <a:r>
              <a:rPr lang="es-ES" dirty="0" err="1"/>
              <a:t>database</a:t>
            </a:r>
            <a:r>
              <a:rPr lang="es-ES" dirty="0"/>
              <a:t> </a:t>
            </a:r>
            <a:r>
              <a:rPr lang="es-ES" dirty="0" err="1"/>
              <a:t>example</a:t>
            </a:r>
            <a:r>
              <a:rPr lang="es-ES" dirty="0"/>
              <a:t>.</a:t>
            </a:r>
          </a:p>
          <a:p>
            <a:pPr marL="45720" indent="0">
              <a:buNone/>
            </a:pPr>
            <a:r>
              <a:rPr lang="es-ES" dirty="0"/>
              <a:t>     * Usamos el método &lt;b&gt;</a:t>
            </a:r>
            <a:r>
              <a:rPr lang="es-ES" dirty="0" err="1"/>
              <a:t>insertMany</a:t>
            </a:r>
            <a:r>
              <a:rPr lang="es-ES" dirty="0"/>
              <a:t>&lt;/b&gt; para añadir un conjunto de documentos a la base de datos de ejemplo.</a:t>
            </a:r>
          </a:p>
          <a:p>
            <a:pPr marL="45720" indent="0">
              <a:buNone/>
            </a:pPr>
            <a:r>
              <a:rPr lang="es-ES" dirty="0"/>
              <a:t>     */</a:t>
            </a:r>
          </a:p>
          <a:p>
            <a:pPr marL="45720" indent="0">
              <a:buNone/>
            </a:pPr>
            <a:r>
              <a:rPr lang="es-ES" dirty="0"/>
              <a:t>    </a:t>
            </a:r>
            <a:r>
              <a:rPr lang="es-ES" dirty="0" err="1"/>
              <a:t>public</a:t>
            </a:r>
            <a:r>
              <a:rPr lang="es-ES" dirty="0"/>
              <a:t> </a:t>
            </a:r>
            <a:r>
              <a:rPr lang="es-ES" dirty="0" err="1"/>
              <a:t>void</a:t>
            </a:r>
            <a:r>
              <a:rPr lang="es-ES" dirty="0"/>
              <a:t> </a:t>
            </a:r>
            <a:r>
              <a:rPr lang="es-ES" dirty="0" err="1"/>
              <a:t>insertManyDataTest</a:t>
            </a:r>
            <a:r>
              <a:rPr lang="es-ES" dirty="0"/>
              <a:t>(){</a:t>
            </a:r>
          </a:p>
          <a:p>
            <a:pPr marL="45720" indent="0">
              <a:buNone/>
            </a:pPr>
            <a:r>
              <a:rPr lang="es-ES" dirty="0"/>
              <a:t>        try {            </a:t>
            </a:r>
          </a:p>
          <a:p>
            <a:pPr marL="45720" indent="0">
              <a:buNone/>
            </a:pPr>
            <a:r>
              <a:rPr lang="es-ES" dirty="0"/>
              <a:t>            </a:t>
            </a:r>
            <a:r>
              <a:rPr lang="es-ES" dirty="0" err="1"/>
              <a:t>DateFormat</a:t>
            </a:r>
            <a:r>
              <a:rPr lang="es-ES" dirty="0"/>
              <a:t> </a:t>
            </a:r>
            <a:r>
              <a:rPr lang="es-ES" dirty="0" err="1"/>
              <a:t>format</a:t>
            </a:r>
            <a:r>
              <a:rPr lang="es-ES" dirty="0"/>
              <a:t> = new </a:t>
            </a:r>
            <a:r>
              <a:rPr lang="es-ES" dirty="0" err="1"/>
              <a:t>SimpleDateFormat</a:t>
            </a:r>
            <a:r>
              <a:rPr lang="es-ES" dirty="0"/>
              <a:t>("</a:t>
            </a:r>
            <a:r>
              <a:rPr lang="es-ES" dirty="0" err="1"/>
              <a:t>yyyy-MM-dd'T'HH:mm:ss'Z</a:t>
            </a:r>
            <a:r>
              <a:rPr lang="es-ES" dirty="0"/>
              <a:t>'", </a:t>
            </a:r>
            <a:r>
              <a:rPr lang="es-ES" dirty="0" err="1"/>
              <a:t>Locale.ENGLISH</a:t>
            </a:r>
            <a:r>
              <a:rPr lang="es-ES" dirty="0"/>
              <a:t>);</a:t>
            </a:r>
          </a:p>
          <a:p>
            <a:pPr marL="45720" indent="0">
              <a:buNone/>
            </a:pPr>
            <a:r>
              <a:rPr lang="es-ES" dirty="0"/>
              <a:t>            // </a:t>
            </a:r>
            <a:r>
              <a:rPr lang="es-ES" dirty="0" err="1"/>
              <a:t>We</a:t>
            </a:r>
            <a:r>
              <a:rPr lang="es-ES" dirty="0"/>
              <a:t> </a:t>
            </a:r>
            <a:r>
              <a:rPr lang="es-ES" dirty="0" err="1"/>
              <a:t>create</a:t>
            </a:r>
            <a:r>
              <a:rPr lang="es-ES" dirty="0"/>
              <a:t> a </a:t>
            </a:r>
            <a:r>
              <a:rPr lang="es-ES" dirty="0" err="1"/>
              <a:t>List</a:t>
            </a:r>
            <a:r>
              <a:rPr lang="es-ES" dirty="0"/>
              <a:t>&lt;</a:t>
            </a:r>
            <a:r>
              <a:rPr lang="es-ES" dirty="0" err="1"/>
              <a:t>Document</a:t>
            </a:r>
            <a:r>
              <a:rPr lang="es-ES" dirty="0"/>
              <a:t>&gt; (Creamos una </a:t>
            </a:r>
            <a:r>
              <a:rPr lang="es-ES" dirty="0" err="1"/>
              <a:t>List</a:t>
            </a:r>
            <a:r>
              <a:rPr lang="es-ES" dirty="0"/>
              <a:t>&lt;</a:t>
            </a:r>
            <a:r>
              <a:rPr lang="es-ES" dirty="0" err="1"/>
              <a:t>Document</a:t>
            </a:r>
            <a:r>
              <a:rPr lang="es-ES" dirty="0"/>
              <a:t>&gt;).</a:t>
            </a:r>
          </a:p>
          <a:p>
            <a:pPr marL="45720" indent="0">
              <a:buNone/>
            </a:pPr>
            <a:r>
              <a:rPr lang="es-ES" dirty="0"/>
              <a:t>            </a:t>
            </a:r>
            <a:r>
              <a:rPr lang="es-ES" dirty="0" err="1"/>
              <a:t>LinkedList</a:t>
            </a:r>
            <a:r>
              <a:rPr lang="es-ES" dirty="0"/>
              <a:t>&lt;</a:t>
            </a:r>
            <a:r>
              <a:rPr lang="es-ES" dirty="0" err="1"/>
              <a:t>Document</a:t>
            </a:r>
            <a:r>
              <a:rPr lang="es-ES" dirty="0"/>
              <a:t>&gt; </a:t>
            </a:r>
            <a:r>
              <a:rPr lang="es-ES" dirty="0" err="1"/>
              <a:t>dataList</a:t>
            </a:r>
            <a:r>
              <a:rPr lang="es-ES" dirty="0"/>
              <a:t> = new </a:t>
            </a:r>
            <a:r>
              <a:rPr lang="es-ES" dirty="0" err="1"/>
              <a:t>LinkedList</a:t>
            </a:r>
            <a:r>
              <a:rPr lang="es-ES" dirty="0"/>
              <a:t>&lt;&gt;();</a:t>
            </a:r>
          </a:p>
          <a:p>
            <a:pPr marL="45720" indent="0">
              <a:buNone/>
            </a:pPr>
            <a:r>
              <a:rPr lang="es-ES" dirty="0"/>
              <a:t>            // </a:t>
            </a:r>
            <a:r>
              <a:rPr lang="es-ES" dirty="0" err="1"/>
              <a:t>We</a:t>
            </a:r>
            <a:r>
              <a:rPr lang="es-ES" dirty="0"/>
              <a:t> </a:t>
            </a:r>
            <a:r>
              <a:rPr lang="es-ES" dirty="0" err="1"/>
              <a:t>add</a:t>
            </a:r>
            <a:r>
              <a:rPr lang="es-ES" dirty="0"/>
              <a:t> a </a:t>
            </a:r>
            <a:r>
              <a:rPr lang="es-ES" dirty="0" err="1"/>
              <a:t>document</a:t>
            </a:r>
            <a:r>
              <a:rPr lang="es-ES" dirty="0"/>
              <a:t> </a:t>
            </a:r>
            <a:r>
              <a:rPr lang="es-ES" dirty="0" err="1"/>
              <a:t>to</a:t>
            </a:r>
            <a:r>
              <a:rPr lang="es-ES" dirty="0"/>
              <a:t> </a:t>
            </a:r>
            <a:r>
              <a:rPr lang="es-ES" dirty="0" err="1"/>
              <a:t>the</a:t>
            </a:r>
            <a:r>
              <a:rPr lang="es-ES" dirty="0"/>
              <a:t> </a:t>
            </a:r>
            <a:r>
              <a:rPr lang="es-ES" dirty="0" err="1"/>
              <a:t>list</a:t>
            </a:r>
            <a:r>
              <a:rPr lang="es-ES" dirty="0"/>
              <a:t> (Añadimos un documento a la lista).</a:t>
            </a:r>
          </a:p>
          <a:p>
            <a:pPr marL="45720" indent="0">
              <a:buNone/>
            </a:pPr>
            <a:r>
              <a:rPr lang="es-ES" dirty="0"/>
              <a:t>            </a:t>
            </a:r>
            <a:r>
              <a:rPr lang="es-ES" dirty="0" err="1"/>
              <a:t>dataList.add</a:t>
            </a:r>
            <a:r>
              <a:rPr lang="es-ES" dirty="0"/>
              <a:t>(new </a:t>
            </a:r>
            <a:r>
              <a:rPr lang="es-ES" dirty="0" err="1"/>
              <a:t>Document</a:t>
            </a:r>
            <a:r>
              <a:rPr lang="es-ES" dirty="0"/>
              <a:t>("</a:t>
            </a:r>
            <a:r>
              <a:rPr lang="es-ES" dirty="0" err="1"/>
              <a:t>address</a:t>
            </a:r>
            <a:r>
              <a:rPr lang="es-ES" dirty="0"/>
              <a:t>", </a:t>
            </a:r>
            <a:r>
              <a:rPr lang="es-ES" dirty="0" err="1"/>
              <a:t>asList</a:t>
            </a:r>
            <a:r>
              <a:rPr lang="es-ES" dirty="0"/>
              <a:t>(</a:t>
            </a:r>
          </a:p>
          <a:p>
            <a:pPr marL="45720" indent="0">
              <a:buNone/>
            </a:pPr>
            <a:r>
              <a:rPr lang="es-ES" dirty="0"/>
              <a:t>                            new </a:t>
            </a:r>
            <a:r>
              <a:rPr lang="es-ES" dirty="0" err="1"/>
              <a:t>Document</a:t>
            </a:r>
            <a:r>
              <a:rPr lang="es-ES" dirty="0"/>
              <a:t>()</a:t>
            </a:r>
          </a:p>
          <a:p>
            <a:pPr marL="45720" indent="0">
              <a:buNone/>
            </a:pPr>
            <a:r>
              <a:rPr lang="es-ES" dirty="0"/>
              <a:t>                                    .</a:t>
            </a:r>
            <a:r>
              <a:rPr lang="es-ES" dirty="0" err="1"/>
              <a:t>append</a:t>
            </a:r>
            <a:r>
              <a:rPr lang="es-ES" dirty="0"/>
              <a:t>("</a:t>
            </a:r>
            <a:r>
              <a:rPr lang="es-ES" dirty="0" err="1"/>
              <a:t>street</a:t>
            </a:r>
            <a:r>
              <a:rPr lang="es-ES" dirty="0"/>
              <a:t>", "Avenida </a:t>
            </a:r>
            <a:r>
              <a:rPr lang="es-ES" dirty="0" err="1"/>
              <a:t>Castrelos</a:t>
            </a:r>
            <a:r>
              <a:rPr lang="es-ES" dirty="0"/>
              <a:t> 25 Bajo")</a:t>
            </a:r>
          </a:p>
          <a:p>
            <a:pPr marL="45720" indent="0">
              <a:buNone/>
            </a:pPr>
            <a:r>
              <a:rPr lang="es-ES" dirty="0"/>
              <a:t>                                    .</a:t>
            </a:r>
            <a:r>
              <a:rPr lang="es-ES" dirty="0" err="1"/>
              <a:t>append</a:t>
            </a:r>
            <a:r>
              <a:rPr lang="es-ES" dirty="0"/>
              <a:t>("</a:t>
            </a:r>
            <a:r>
              <a:rPr lang="es-ES" dirty="0" err="1"/>
              <a:t>zipcode</a:t>
            </a:r>
            <a:r>
              <a:rPr lang="es-ES" dirty="0"/>
              <a:t>", "36210")</a:t>
            </a:r>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699E1877-6007-40A6-B0F9-D9D3CFC320DA}"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40</a:t>
            </a:fld>
            <a:endParaRPr lang="es-ES"/>
          </a:p>
        </p:txBody>
      </p:sp>
    </p:spTree>
    <p:extLst>
      <p:ext uri="{BB962C8B-B14F-4D97-AF65-F5344CB8AC3E}">
        <p14:creationId xmlns:p14="http://schemas.microsoft.com/office/powerpoint/2010/main" val="397821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3. </a:t>
            </a:r>
            <a:r>
              <a:rPr lang="es-ES" dirty="0" err="1"/>
              <a:t>MongoDB</a:t>
            </a:r>
            <a:r>
              <a:rPr lang="es-ES" dirty="0"/>
              <a:t> INSERT</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a:xfrm>
            <a:off x="1341120" y="1345474"/>
            <a:ext cx="9509760" cy="5045166"/>
          </a:xfrm>
        </p:spPr>
        <p:txBody>
          <a:bodyPr>
            <a:normAutofit fontScale="70000" lnSpcReduction="20000"/>
          </a:bodyPr>
          <a:lstStyle/>
          <a:p>
            <a:pPr marL="45720" indent="0">
              <a:buNone/>
            </a:pPr>
            <a:r>
              <a:rPr lang="es-ES" dirty="0"/>
              <a:t>.</a:t>
            </a:r>
            <a:r>
              <a:rPr lang="es-ES" dirty="0" err="1"/>
              <a:t>append</a:t>
            </a:r>
            <a:r>
              <a:rPr lang="es-ES" dirty="0"/>
              <a:t>("</a:t>
            </a:r>
            <a:r>
              <a:rPr lang="es-ES" dirty="0" err="1"/>
              <a:t>building</a:t>
            </a:r>
            <a:r>
              <a:rPr lang="es-ES" dirty="0"/>
              <a:t>", "180")</a:t>
            </a:r>
          </a:p>
          <a:p>
            <a:pPr marL="45720" indent="0">
              <a:buNone/>
            </a:pPr>
            <a:r>
              <a:rPr lang="es-ES" dirty="0"/>
              <a:t>                                    .</a:t>
            </a:r>
            <a:r>
              <a:rPr lang="es-ES" dirty="0" err="1"/>
              <a:t>append</a:t>
            </a:r>
            <a:r>
              <a:rPr lang="es-ES" dirty="0"/>
              <a:t>("</a:t>
            </a:r>
            <a:r>
              <a:rPr lang="es-ES" dirty="0" err="1"/>
              <a:t>coord</a:t>
            </a:r>
            <a:r>
              <a:rPr lang="es-ES" dirty="0"/>
              <a:t>", </a:t>
            </a:r>
            <a:r>
              <a:rPr lang="es-ES" dirty="0" err="1"/>
              <a:t>asList</a:t>
            </a:r>
            <a:r>
              <a:rPr lang="es-ES" dirty="0"/>
              <a:t>(-73.9557413, 40.7720266)),</a:t>
            </a:r>
          </a:p>
          <a:p>
            <a:pPr marL="45720" indent="0">
              <a:buNone/>
            </a:pPr>
            <a:r>
              <a:rPr lang="es-ES" dirty="0"/>
              <a:t>                            new </a:t>
            </a:r>
            <a:r>
              <a:rPr lang="es-ES" dirty="0" err="1"/>
              <a:t>Document</a:t>
            </a:r>
            <a:r>
              <a:rPr lang="es-ES" dirty="0"/>
              <a:t>()</a:t>
            </a:r>
          </a:p>
          <a:p>
            <a:pPr marL="45720" indent="0">
              <a:buNone/>
            </a:pPr>
            <a:r>
              <a:rPr lang="es-ES" dirty="0"/>
              <a:t>                                    .</a:t>
            </a:r>
            <a:r>
              <a:rPr lang="es-ES" dirty="0" err="1"/>
              <a:t>append</a:t>
            </a:r>
            <a:r>
              <a:rPr lang="es-ES" dirty="0"/>
              <a:t>("</a:t>
            </a:r>
            <a:r>
              <a:rPr lang="es-ES" dirty="0" err="1"/>
              <a:t>street</a:t>
            </a:r>
            <a:r>
              <a:rPr lang="es-ES" dirty="0"/>
              <a:t>", "</a:t>
            </a:r>
            <a:r>
              <a:rPr lang="es-ES" dirty="0" err="1"/>
              <a:t>Urzáiz</a:t>
            </a:r>
            <a:r>
              <a:rPr lang="es-ES" dirty="0"/>
              <a:t> 77 Bajo")</a:t>
            </a:r>
          </a:p>
          <a:p>
            <a:pPr marL="45720" indent="0">
              <a:buNone/>
            </a:pPr>
            <a:r>
              <a:rPr lang="es-ES" dirty="0"/>
              <a:t>                                    .</a:t>
            </a:r>
            <a:r>
              <a:rPr lang="es-ES" dirty="0" err="1"/>
              <a:t>append</a:t>
            </a:r>
            <a:r>
              <a:rPr lang="es-ES" dirty="0"/>
              <a:t>("</a:t>
            </a:r>
            <a:r>
              <a:rPr lang="es-ES" dirty="0" err="1"/>
              <a:t>zipcode</a:t>
            </a:r>
            <a:r>
              <a:rPr lang="es-ES" dirty="0"/>
              <a:t>", "36004")</a:t>
            </a:r>
          </a:p>
          <a:p>
            <a:pPr marL="45720" indent="0">
              <a:buNone/>
            </a:pPr>
            <a:r>
              <a:rPr lang="es-ES" dirty="0"/>
              <a:t>                                    .</a:t>
            </a:r>
            <a:r>
              <a:rPr lang="es-ES" dirty="0" err="1"/>
              <a:t>append</a:t>
            </a:r>
            <a:r>
              <a:rPr lang="es-ES" dirty="0"/>
              <a:t>("</a:t>
            </a:r>
            <a:r>
              <a:rPr lang="es-ES" dirty="0" err="1"/>
              <a:t>building</a:t>
            </a:r>
            <a:r>
              <a:rPr lang="es-ES" dirty="0"/>
              <a:t>", "40")</a:t>
            </a:r>
          </a:p>
          <a:p>
            <a:pPr marL="45720" indent="0">
              <a:buNone/>
            </a:pPr>
            <a:r>
              <a:rPr lang="es-ES" dirty="0"/>
              <a:t>                                    .</a:t>
            </a:r>
            <a:r>
              <a:rPr lang="es-ES" dirty="0" err="1"/>
              <a:t>append</a:t>
            </a:r>
            <a:r>
              <a:rPr lang="es-ES" dirty="0"/>
              <a:t>("</a:t>
            </a:r>
            <a:r>
              <a:rPr lang="es-ES" dirty="0" err="1"/>
              <a:t>coord</a:t>
            </a:r>
            <a:r>
              <a:rPr lang="es-ES" dirty="0"/>
              <a:t>", </a:t>
            </a:r>
            <a:r>
              <a:rPr lang="es-ES" dirty="0" err="1"/>
              <a:t>asList</a:t>
            </a:r>
            <a:r>
              <a:rPr lang="es-ES" dirty="0"/>
              <a:t>(-73.9557413, 40.7720266))))</a:t>
            </a:r>
          </a:p>
          <a:p>
            <a:pPr marL="45720" indent="0">
              <a:buNone/>
            </a:pPr>
            <a:r>
              <a:rPr lang="es-ES" dirty="0"/>
              <a:t>                            .</a:t>
            </a:r>
            <a:r>
              <a:rPr lang="es-ES" dirty="0" err="1"/>
              <a:t>append</a:t>
            </a:r>
            <a:r>
              <a:rPr lang="es-ES" dirty="0"/>
              <a:t>("</a:t>
            </a:r>
            <a:r>
              <a:rPr lang="es-ES" dirty="0" err="1"/>
              <a:t>borough</a:t>
            </a:r>
            <a:r>
              <a:rPr lang="es-ES" dirty="0"/>
              <a:t>", "Vigo")</a:t>
            </a:r>
          </a:p>
          <a:p>
            <a:pPr marL="45720" indent="0">
              <a:buNone/>
            </a:pPr>
            <a:r>
              <a:rPr lang="es-ES" dirty="0"/>
              <a:t>                            .</a:t>
            </a:r>
            <a:r>
              <a:rPr lang="es-ES" dirty="0" err="1"/>
              <a:t>append</a:t>
            </a:r>
            <a:r>
              <a:rPr lang="es-ES" dirty="0"/>
              <a:t>("</a:t>
            </a:r>
            <a:r>
              <a:rPr lang="es-ES" dirty="0" err="1"/>
              <a:t>cuisine</a:t>
            </a:r>
            <a:r>
              <a:rPr lang="es-ES" dirty="0"/>
              <a:t>", "</a:t>
            </a:r>
            <a:r>
              <a:rPr lang="es-ES" dirty="0" err="1"/>
              <a:t>Galician</a:t>
            </a:r>
            <a:r>
              <a:rPr lang="es-ES" dirty="0"/>
              <a:t>")</a:t>
            </a:r>
          </a:p>
          <a:p>
            <a:pPr marL="45720" indent="0">
              <a:buNone/>
            </a:pPr>
            <a:r>
              <a:rPr lang="es-ES" dirty="0"/>
              <a:t>                            .</a:t>
            </a:r>
            <a:r>
              <a:rPr lang="es-ES" dirty="0" err="1"/>
              <a:t>append</a:t>
            </a:r>
            <a:r>
              <a:rPr lang="es-ES" dirty="0"/>
              <a:t>("grades", </a:t>
            </a:r>
            <a:r>
              <a:rPr lang="es-ES" dirty="0" err="1"/>
              <a:t>asList</a:t>
            </a:r>
            <a:r>
              <a:rPr lang="es-ES" dirty="0"/>
              <a:t>(</a:t>
            </a:r>
          </a:p>
          <a:p>
            <a:pPr marL="45720" indent="0">
              <a:buNone/>
            </a:pPr>
            <a:r>
              <a:rPr lang="es-ES" dirty="0"/>
              <a:t>                                    new </a:t>
            </a:r>
            <a:r>
              <a:rPr lang="es-ES" dirty="0" err="1"/>
              <a:t>Document</a:t>
            </a:r>
            <a:r>
              <a:rPr lang="es-ES" dirty="0"/>
              <a:t>()</a:t>
            </a:r>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6231B9D1-F6DC-40E3-8024-874F2AF9FE4D}"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41</a:t>
            </a:fld>
            <a:endParaRPr lang="es-ES"/>
          </a:p>
        </p:txBody>
      </p:sp>
    </p:spTree>
    <p:extLst>
      <p:ext uri="{BB962C8B-B14F-4D97-AF65-F5344CB8AC3E}">
        <p14:creationId xmlns:p14="http://schemas.microsoft.com/office/powerpoint/2010/main" val="23264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3. </a:t>
            </a:r>
            <a:r>
              <a:rPr lang="es-ES" dirty="0" err="1"/>
              <a:t>MongoDB</a:t>
            </a:r>
            <a:r>
              <a:rPr lang="es-ES" dirty="0"/>
              <a:t> INSERT</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a:xfrm>
            <a:off x="1341120" y="1345474"/>
            <a:ext cx="9509760" cy="5269020"/>
          </a:xfrm>
        </p:spPr>
        <p:txBody>
          <a:bodyPr>
            <a:normAutofit fontScale="62500" lnSpcReduction="20000"/>
          </a:bodyPr>
          <a:lstStyle/>
          <a:p>
            <a:pPr marL="45720" indent="0">
              <a:buNone/>
            </a:pPr>
            <a:r>
              <a:rPr lang="es-ES" dirty="0"/>
              <a:t> .</a:t>
            </a:r>
            <a:r>
              <a:rPr lang="es-ES" dirty="0" err="1"/>
              <a:t>append</a:t>
            </a:r>
            <a:r>
              <a:rPr lang="es-ES" dirty="0"/>
              <a:t>("date", </a:t>
            </a:r>
            <a:r>
              <a:rPr lang="es-ES" dirty="0" err="1"/>
              <a:t>format.parse</a:t>
            </a:r>
            <a:r>
              <a:rPr lang="es-ES" dirty="0"/>
              <a:t>("2015-10-11T00:00:00Z"))</a:t>
            </a:r>
          </a:p>
          <a:p>
            <a:pPr marL="45720" indent="0">
              <a:buNone/>
            </a:pPr>
            <a:r>
              <a:rPr lang="es-ES" dirty="0"/>
              <a:t>                                            .</a:t>
            </a:r>
            <a:r>
              <a:rPr lang="es-ES" dirty="0" err="1"/>
              <a:t>append</a:t>
            </a:r>
            <a:r>
              <a:rPr lang="es-ES" dirty="0"/>
              <a:t>("grade", "A")</a:t>
            </a:r>
          </a:p>
          <a:p>
            <a:pPr marL="45720" indent="0">
              <a:buNone/>
            </a:pPr>
            <a:r>
              <a:rPr lang="es-ES" dirty="0"/>
              <a:t>                                            .</a:t>
            </a:r>
            <a:r>
              <a:rPr lang="es-ES" dirty="0" err="1"/>
              <a:t>append</a:t>
            </a:r>
            <a:r>
              <a:rPr lang="es-ES" dirty="0"/>
              <a:t>("score", 12),</a:t>
            </a:r>
          </a:p>
          <a:p>
            <a:pPr marL="45720" indent="0">
              <a:buNone/>
            </a:pPr>
            <a:r>
              <a:rPr lang="es-ES" dirty="0"/>
              <a:t>                                    new </a:t>
            </a:r>
            <a:r>
              <a:rPr lang="es-ES" dirty="0" err="1"/>
              <a:t>Document</a:t>
            </a:r>
            <a:r>
              <a:rPr lang="es-ES" dirty="0"/>
              <a:t>()</a:t>
            </a:r>
          </a:p>
          <a:p>
            <a:pPr marL="45720" indent="0">
              <a:buNone/>
            </a:pPr>
            <a:r>
              <a:rPr lang="es-ES" dirty="0"/>
              <a:t>                                            .</a:t>
            </a:r>
            <a:r>
              <a:rPr lang="es-ES" dirty="0" err="1"/>
              <a:t>append</a:t>
            </a:r>
            <a:r>
              <a:rPr lang="es-ES" dirty="0"/>
              <a:t>("date", </a:t>
            </a:r>
            <a:r>
              <a:rPr lang="es-ES" dirty="0" err="1"/>
              <a:t>format.parse</a:t>
            </a:r>
            <a:r>
              <a:rPr lang="es-ES" dirty="0"/>
              <a:t>("2015-12-11T00:00:00Z"))</a:t>
            </a:r>
          </a:p>
          <a:p>
            <a:pPr marL="45720" indent="0">
              <a:buNone/>
            </a:pPr>
            <a:r>
              <a:rPr lang="es-ES" dirty="0"/>
              <a:t>                                            .</a:t>
            </a:r>
            <a:r>
              <a:rPr lang="es-ES" dirty="0" err="1"/>
              <a:t>append</a:t>
            </a:r>
            <a:r>
              <a:rPr lang="es-ES" dirty="0"/>
              <a:t>("grade", "B")</a:t>
            </a:r>
          </a:p>
          <a:p>
            <a:pPr marL="45720" indent="0">
              <a:buNone/>
            </a:pPr>
            <a:r>
              <a:rPr lang="es-ES" dirty="0"/>
              <a:t>                                            .</a:t>
            </a:r>
            <a:r>
              <a:rPr lang="es-ES" dirty="0" err="1"/>
              <a:t>append</a:t>
            </a:r>
            <a:r>
              <a:rPr lang="es-ES" dirty="0"/>
              <a:t>("score", 18)))</a:t>
            </a:r>
          </a:p>
          <a:p>
            <a:pPr marL="45720" indent="0">
              <a:buNone/>
            </a:pPr>
            <a:r>
              <a:rPr lang="es-ES" dirty="0"/>
              <a:t>                            .</a:t>
            </a:r>
            <a:r>
              <a:rPr lang="es-ES" dirty="0" err="1"/>
              <a:t>append</a:t>
            </a:r>
            <a:r>
              <a:rPr lang="es-ES" dirty="0"/>
              <a:t>("</a:t>
            </a:r>
            <a:r>
              <a:rPr lang="es-ES" dirty="0" err="1"/>
              <a:t>name</a:t>
            </a:r>
            <a:r>
              <a:rPr lang="es-ES" dirty="0"/>
              <a:t>", "</a:t>
            </a:r>
            <a:r>
              <a:rPr lang="es-ES" dirty="0" err="1"/>
              <a:t>Xules</a:t>
            </a:r>
            <a:r>
              <a:rPr lang="es-ES" dirty="0"/>
              <a:t>"));</a:t>
            </a:r>
          </a:p>
          <a:p>
            <a:pPr marL="45720" indent="0">
              <a:buNone/>
            </a:pPr>
            <a:r>
              <a:rPr lang="es-ES" dirty="0"/>
              <a:t>            </a:t>
            </a:r>
            <a:r>
              <a:rPr lang="es-ES" dirty="0" err="1"/>
              <a:t>dataList.add</a:t>
            </a:r>
            <a:r>
              <a:rPr lang="es-ES" dirty="0"/>
              <a:t>(new </a:t>
            </a:r>
            <a:r>
              <a:rPr lang="es-ES" dirty="0" err="1"/>
              <a:t>Document</a:t>
            </a:r>
            <a:r>
              <a:rPr lang="es-ES" dirty="0"/>
              <a:t>("</a:t>
            </a:r>
            <a:r>
              <a:rPr lang="es-ES" dirty="0" err="1"/>
              <a:t>address</a:t>
            </a:r>
            <a:r>
              <a:rPr lang="es-ES" dirty="0"/>
              <a:t>", </a:t>
            </a:r>
            <a:r>
              <a:rPr lang="es-ES" dirty="0" err="1"/>
              <a:t>asList</a:t>
            </a:r>
            <a:r>
              <a:rPr lang="es-ES" dirty="0"/>
              <a:t>(                            </a:t>
            </a:r>
          </a:p>
          <a:p>
            <a:pPr marL="45720" indent="0">
              <a:buNone/>
            </a:pPr>
            <a:r>
              <a:rPr lang="es-ES" dirty="0"/>
              <a:t>                            new </a:t>
            </a:r>
            <a:r>
              <a:rPr lang="es-ES" dirty="0" err="1"/>
              <a:t>Document</a:t>
            </a:r>
            <a:r>
              <a:rPr lang="es-ES" dirty="0"/>
              <a:t>()</a:t>
            </a:r>
          </a:p>
          <a:p>
            <a:pPr marL="45720" indent="0">
              <a:buNone/>
            </a:pPr>
            <a:r>
              <a:rPr lang="es-ES" dirty="0"/>
              <a:t>                                    .</a:t>
            </a:r>
            <a:r>
              <a:rPr lang="es-ES" dirty="0" err="1"/>
              <a:t>append</a:t>
            </a:r>
            <a:r>
              <a:rPr lang="es-ES" dirty="0"/>
              <a:t>("</a:t>
            </a:r>
            <a:r>
              <a:rPr lang="es-ES" dirty="0" err="1"/>
              <a:t>street</a:t>
            </a:r>
            <a:r>
              <a:rPr lang="es-ES" dirty="0"/>
              <a:t>", "Avenida Ruz </a:t>
            </a:r>
            <a:r>
              <a:rPr lang="es-ES" dirty="0" err="1"/>
              <a:t>Perez</a:t>
            </a:r>
            <a:r>
              <a:rPr lang="es-ES" dirty="0"/>
              <a:t>")</a:t>
            </a:r>
          </a:p>
          <a:p>
            <a:pPr marL="45720" indent="0">
              <a:buNone/>
            </a:pPr>
            <a:r>
              <a:rPr lang="es-ES" dirty="0"/>
              <a:t>                                    .</a:t>
            </a:r>
            <a:r>
              <a:rPr lang="es-ES" dirty="0" err="1"/>
              <a:t>append</a:t>
            </a:r>
            <a:r>
              <a:rPr lang="es-ES" dirty="0"/>
              <a:t>("</a:t>
            </a:r>
            <a:r>
              <a:rPr lang="es-ES" dirty="0" err="1"/>
              <a:t>zipcode</a:t>
            </a:r>
            <a:r>
              <a:rPr lang="es-ES" dirty="0"/>
              <a:t>", "30204")</a:t>
            </a:r>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A4F56834-F7D8-4CD8-90C0-999309291753}"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42</a:t>
            </a:fld>
            <a:endParaRPr lang="es-ES"/>
          </a:p>
        </p:txBody>
      </p:sp>
    </p:spTree>
    <p:extLst>
      <p:ext uri="{BB962C8B-B14F-4D97-AF65-F5344CB8AC3E}">
        <p14:creationId xmlns:p14="http://schemas.microsoft.com/office/powerpoint/2010/main" val="1382581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3. </a:t>
            </a:r>
            <a:r>
              <a:rPr lang="es-ES" dirty="0" err="1"/>
              <a:t>MongoDB</a:t>
            </a:r>
            <a:r>
              <a:rPr lang="es-ES" dirty="0"/>
              <a:t> INSERT</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a:xfrm>
            <a:off x="1341120" y="1345474"/>
            <a:ext cx="9509760" cy="5269020"/>
          </a:xfrm>
        </p:spPr>
        <p:txBody>
          <a:bodyPr>
            <a:normAutofit fontScale="55000" lnSpcReduction="20000"/>
          </a:bodyPr>
          <a:lstStyle/>
          <a:p>
            <a:pPr marL="45720" indent="0">
              <a:buNone/>
            </a:pPr>
            <a:r>
              <a:rPr lang="es-ES" dirty="0"/>
              <a:t> .</a:t>
            </a:r>
            <a:r>
              <a:rPr lang="es-ES" dirty="0" err="1"/>
              <a:t>append</a:t>
            </a:r>
            <a:r>
              <a:rPr lang="es-ES" dirty="0"/>
              <a:t>("</a:t>
            </a:r>
            <a:r>
              <a:rPr lang="es-ES" dirty="0" err="1"/>
              <a:t>building</a:t>
            </a:r>
            <a:r>
              <a:rPr lang="es-ES" dirty="0"/>
              <a:t>", "50")</a:t>
            </a:r>
          </a:p>
          <a:p>
            <a:pPr marL="45720" indent="0">
              <a:buNone/>
            </a:pPr>
            <a:r>
              <a:rPr lang="es-ES" dirty="0"/>
              <a:t>                                    .</a:t>
            </a:r>
            <a:r>
              <a:rPr lang="es-ES" dirty="0" err="1"/>
              <a:t>append</a:t>
            </a:r>
            <a:r>
              <a:rPr lang="es-ES" dirty="0"/>
              <a:t>("</a:t>
            </a:r>
            <a:r>
              <a:rPr lang="es-ES" dirty="0" err="1"/>
              <a:t>coord</a:t>
            </a:r>
            <a:r>
              <a:rPr lang="es-ES" dirty="0"/>
              <a:t>", </a:t>
            </a:r>
            <a:r>
              <a:rPr lang="es-ES" dirty="0" err="1"/>
              <a:t>asList</a:t>
            </a:r>
            <a:r>
              <a:rPr lang="es-ES" dirty="0"/>
              <a:t>(-73.9557413, 40.7720266))))</a:t>
            </a:r>
          </a:p>
          <a:p>
            <a:pPr marL="45720" indent="0">
              <a:buNone/>
            </a:pPr>
            <a:r>
              <a:rPr lang="es-ES" dirty="0"/>
              <a:t>                            .</a:t>
            </a:r>
            <a:r>
              <a:rPr lang="es-ES" dirty="0" err="1"/>
              <a:t>append</a:t>
            </a:r>
            <a:r>
              <a:rPr lang="es-ES" dirty="0"/>
              <a:t>("</a:t>
            </a:r>
            <a:r>
              <a:rPr lang="es-ES" dirty="0" err="1"/>
              <a:t>borough</a:t>
            </a:r>
            <a:r>
              <a:rPr lang="es-ES" dirty="0"/>
              <a:t>", "Ourense")</a:t>
            </a:r>
          </a:p>
          <a:p>
            <a:pPr marL="45720" indent="0">
              <a:buNone/>
            </a:pPr>
            <a:r>
              <a:rPr lang="es-ES" dirty="0"/>
              <a:t>                            .</a:t>
            </a:r>
            <a:r>
              <a:rPr lang="es-ES" dirty="0" err="1"/>
              <a:t>append</a:t>
            </a:r>
            <a:r>
              <a:rPr lang="es-ES" dirty="0"/>
              <a:t>("</a:t>
            </a:r>
            <a:r>
              <a:rPr lang="es-ES" dirty="0" err="1"/>
              <a:t>cuisine</a:t>
            </a:r>
            <a:r>
              <a:rPr lang="es-ES" dirty="0"/>
              <a:t>", "</a:t>
            </a:r>
            <a:r>
              <a:rPr lang="es-ES" dirty="0" err="1"/>
              <a:t>Galician</a:t>
            </a:r>
            <a:r>
              <a:rPr lang="es-ES" dirty="0"/>
              <a:t>")</a:t>
            </a:r>
          </a:p>
          <a:p>
            <a:pPr marL="45720" indent="0">
              <a:buNone/>
            </a:pPr>
            <a:r>
              <a:rPr lang="es-ES" dirty="0"/>
              <a:t>                            .</a:t>
            </a:r>
            <a:r>
              <a:rPr lang="es-ES" dirty="0" err="1"/>
              <a:t>append</a:t>
            </a:r>
            <a:r>
              <a:rPr lang="es-ES" dirty="0"/>
              <a:t>("grades", </a:t>
            </a:r>
            <a:r>
              <a:rPr lang="es-ES" dirty="0" err="1"/>
              <a:t>asList</a:t>
            </a:r>
            <a:r>
              <a:rPr lang="es-ES" dirty="0"/>
              <a:t>(</a:t>
            </a:r>
          </a:p>
          <a:p>
            <a:pPr marL="45720" indent="0">
              <a:buNone/>
            </a:pPr>
            <a:r>
              <a:rPr lang="es-ES" dirty="0"/>
              <a:t>                                    new </a:t>
            </a:r>
            <a:r>
              <a:rPr lang="es-ES" dirty="0" err="1"/>
              <a:t>Document</a:t>
            </a:r>
            <a:r>
              <a:rPr lang="es-ES" dirty="0"/>
              <a:t>()</a:t>
            </a:r>
          </a:p>
          <a:p>
            <a:pPr marL="45720" indent="0">
              <a:buNone/>
            </a:pPr>
            <a:r>
              <a:rPr lang="es-ES" dirty="0"/>
              <a:t>                                            .</a:t>
            </a:r>
            <a:r>
              <a:rPr lang="es-ES" dirty="0" err="1"/>
              <a:t>append</a:t>
            </a:r>
            <a:r>
              <a:rPr lang="es-ES" dirty="0"/>
              <a:t>("date", </a:t>
            </a:r>
            <a:r>
              <a:rPr lang="es-ES" dirty="0" err="1"/>
              <a:t>format.parse</a:t>
            </a:r>
            <a:r>
              <a:rPr lang="es-ES" dirty="0"/>
              <a:t>("2015-09-01T00:00:00Z"))</a:t>
            </a:r>
          </a:p>
          <a:p>
            <a:pPr marL="45720" indent="0">
              <a:buNone/>
            </a:pPr>
            <a:r>
              <a:rPr lang="es-ES" dirty="0"/>
              <a:t>                                            .</a:t>
            </a:r>
            <a:r>
              <a:rPr lang="es-ES" dirty="0" err="1"/>
              <a:t>append</a:t>
            </a:r>
            <a:r>
              <a:rPr lang="es-ES" dirty="0"/>
              <a:t>("grade", "A")</a:t>
            </a:r>
          </a:p>
          <a:p>
            <a:pPr marL="45720" indent="0">
              <a:buNone/>
            </a:pPr>
            <a:r>
              <a:rPr lang="es-ES" dirty="0"/>
              <a:t>                                            .</a:t>
            </a:r>
            <a:r>
              <a:rPr lang="es-ES" dirty="0" err="1"/>
              <a:t>append</a:t>
            </a:r>
            <a:r>
              <a:rPr lang="es-ES" dirty="0"/>
              <a:t>("score", 10),</a:t>
            </a:r>
          </a:p>
          <a:p>
            <a:pPr marL="45720" indent="0">
              <a:buNone/>
            </a:pPr>
            <a:r>
              <a:rPr lang="es-ES" dirty="0"/>
              <a:t>                                    new </a:t>
            </a:r>
            <a:r>
              <a:rPr lang="es-ES" dirty="0" err="1"/>
              <a:t>Document</a:t>
            </a:r>
            <a:r>
              <a:rPr lang="es-ES" dirty="0"/>
              <a:t>()</a:t>
            </a:r>
          </a:p>
          <a:p>
            <a:pPr marL="45720" indent="0">
              <a:buNone/>
            </a:pPr>
            <a:r>
              <a:rPr lang="es-ES" dirty="0"/>
              <a:t>                                            .</a:t>
            </a:r>
            <a:r>
              <a:rPr lang="es-ES" dirty="0" err="1"/>
              <a:t>append</a:t>
            </a:r>
            <a:r>
              <a:rPr lang="es-ES" dirty="0"/>
              <a:t>("date", </a:t>
            </a:r>
            <a:r>
              <a:rPr lang="es-ES" dirty="0" err="1"/>
              <a:t>format.parse</a:t>
            </a:r>
            <a:r>
              <a:rPr lang="es-ES" dirty="0"/>
              <a:t>("2015-12-01T00:00:00Z"))</a:t>
            </a:r>
          </a:p>
          <a:p>
            <a:pPr marL="45720" indent="0">
              <a:buNone/>
            </a:pPr>
            <a:r>
              <a:rPr lang="es-ES" dirty="0"/>
              <a:t>                                            .</a:t>
            </a:r>
            <a:r>
              <a:rPr lang="es-ES" dirty="0" err="1"/>
              <a:t>append</a:t>
            </a:r>
            <a:r>
              <a:rPr lang="es-ES" dirty="0"/>
              <a:t>("grade", "B")</a:t>
            </a:r>
          </a:p>
          <a:p>
            <a:pPr marL="45720" indent="0">
              <a:buNone/>
            </a:pPr>
            <a:r>
              <a:rPr lang="es-ES" dirty="0"/>
              <a:t>                                            .</a:t>
            </a:r>
            <a:r>
              <a:rPr lang="es-ES" dirty="0" err="1"/>
              <a:t>append</a:t>
            </a:r>
            <a:r>
              <a:rPr lang="es-ES" dirty="0"/>
              <a:t>("score", 14)))</a:t>
            </a:r>
          </a:p>
          <a:p>
            <a:pPr marL="45720" indent="0">
              <a:buNone/>
            </a:pPr>
            <a:endParaRPr lang="es-ES" dirty="0"/>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83F882D7-FCB0-4BE6-A4B6-8A1A3ADCCCFE}"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43</a:t>
            </a:fld>
            <a:endParaRPr lang="es-ES"/>
          </a:p>
        </p:txBody>
      </p:sp>
    </p:spTree>
    <p:extLst>
      <p:ext uri="{BB962C8B-B14F-4D97-AF65-F5344CB8AC3E}">
        <p14:creationId xmlns:p14="http://schemas.microsoft.com/office/powerpoint/2010/main" val="108890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3. </a:t>
            </a:r>
            <a:r>
              <a:rPr lang="es-ES" dirty="0" err="1"/>
              <a:t>MongoDB</a:t>
            </a:r>
            <a:r>
              <a:rPr lang="es-ES" dirty="0"/>
              <a:t> INSERT</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p:txBody>
          <a:bodyPr>
            <a:normAutofit fontScale="85000" lnSpcReduction="10000"/>
          </a:bodyPr>
          <a:lstStyle/>
          <a:p>
            <a:pPr marL="45720" indent="0">
              <a:buNone/>
            </a:pPr>
            <a:r>
              <a:rPr lang="es-ES" dirty="0"/>
              <a:t> .</a:t>
            </a:r>
            <a:r>
              <a:rPr lang="es-ES" dirty="0" err="1"/>
              <a:t>append</a:t>
            </a:r>
            <a:r>
              <a:rPr lang="es-ES" dirty="0"/>
              <a:t>("</a:t>
            </a:r>
            <a:r>
              <a:rPr lang="es-ES" dirty="0" err="1"/>
              <a:t>name</a:t>
            </a:r>
            <a:r>
              <a:rPr lang="es-ES" dirty="0"/>
              <a:t>", "Código </a:t>
            </a:r>
            <a:r>
              <a:rPr lang="es-ES" dirty="0" err="1"/>
              <a:t>Xules</a:t>
            </a:r>
            <a:r>
              <a:rPr lang="es-ES" dirty="0"/>
              <a:t>"));        </a:t>
            </a:r>
          </a:p>
          <a:p>
            <a:pPr marL="45720" indent="0">
              <a:buNone/>
            </a:pPr>
            <a:r>
              <a:rPr lang="es-ES" dirty="0"/>
              <a:t>            // </a:t>
            </a:r>
            <a:r>
              <a:rPr lang="es-ES" dirty="0" err="1"/>
              <a:t>Now</a:t>
            </a:r>
            <a:r>
              <a:rPr lang="es-ES" dirty="0"/>
              <a:t> </a:t>
            </a:r>
            <a:r>
              <a:rPr lang="es-ES" dirty="0" err="1"/>
              <a:t>we</a:t>
            </a:r>
            <a:r>
              <a:rPr lang="es-ES" dirty="0"/>
              <a:t> </a:t>
            </a:r>
            <a:r>
              <a:rPr lang="es-ES" dirty="0" err="1"/>
              <a:t>insert</a:t>
            </a:r>
            <a:r>
              <a:rPr lang="es-ES" dirty="0"/>
              <a:t> </a:t>
            </a:r>
            <a:r>
              <a:rPr lang="es-ES" dirty="0" err="1"/>
              <a:t>all</a:t>
            </a:r>
            <a:r>
              <a:rPr lang="es-ES" dirty="0"/>
              <a:t> </a:t>
            </a:r>
            <a:r>
              <a:rPr lang="es-ES" dirty="0" err="1"/>
              <a:t>documents</a:t>
            </a:r>
            <a:r>
              <a:rPr lang="es-ES" dirty="0"/>
              <a:t> in </a:t>
            </a:r>
            <a:r>
              <a:rPr lang="es-ES" dirty="0" err="1"/>
              <a:t>the</a:t>
            </a:r>
            <a:r>
              <a:rPr lang="es-ES" dirty="0"/>
              <a:t> </a:t>
            </a:r>
            <a:r>
              <a:rPr lang="es-ES" dirty="0" err="1"/>
              <a:t>database</a:t>
            </a:r>
            <a:r>
              <a:rPr lang="es-ES" dirty="0"/>
              <a:t> (Ahora introducimos todos los documentos en la base de datos).</a:t>
            </a:r>
          </a:p>
          <a:p>
            <a:pPr marL="45720" indent="0">
              <a:buNone/>
            </a:pPr>
            <a:r>
              <a:rPr lang="es-ES" dirty="0"/>
              <a:t>            </a:t>
            </a:r>
            <a:r>
              <a:rPr lang="es-ES" dirty="0" err="1"/>
              <a:t>getMongodb</a:t>
            </a:r>
            <a:r>
              <a:rPr lang="es-ES" dirty="0"/>
              <a:t>().</a:t>
            </a:r>
            <a:r>
              <a:rPr lang="es-ES" dirty="0" err="1"/>
              <a:t>getCollection</a:t>
            </a:r>
            <a:r>
              <a:rPr lang="es-ES" dirty="0"/>
              <a:t>("restaurants").</a:t>
            </a:r>
            <a:r>
              <a:rPr lang="es-ES" dirty="0" err="1"/>
              <a:t>insertMany</a:t>
            </a:r>
            <a:r>
              <a:rPr lang="es-ES" dirty="0"/>
              <a:t>(</a:t>
            </a:r>
            <a:r>
              <a:rPr lang="es-ES" dirty="0" err="1"/>
              <a:t>dataList</a:t>
            </a:r>
            <a:r>
              <a:rPr lang="es-ES" dirty="0"/>
              <a:t>);</a:t>
            </a:r>
          </a:p>
          <a:p>
            <a:pPr marL="45720" indent="0">
              <a:buNone/>
            </a:pPr>
            <a:r>
              <a:rPr lang="es-ES" dirty="0"/>
              <a:t>        } catch (</a:t>
            </a:r>
            <a:r>
              <a:rPr lang="es-ES" dirty="0" err="1"/>
              <a:t>ParseException</a:t>
            </a:r>
            <a:r>
              <a:rPr lang="es-ES" dirty="0"/>
              <a:t> ex) {</a:t>
            </a:r>
          </a:p>
          <a:p>
            <a:pPr marL="45720" indent="0">
              <a:buNone/>
            </a:pPr>
            <a:r>
              <a:rPr lang="es-ES" dirty="0"/>
              <a:t>            </a:t>
            </a:r>
            <a:r>
              <a:rPr lang="es-ES" dirty="0" err="1"/>
              <a:t>Logger.getLogger</a:t>
            </a:r>
            <a:r>
              <a:rPr lang="es-ES" dirty="0"/>
              <a:t>(</a:t>
            </a:r>
            <a:r>
              <a:rPr lang="es-ES" dirty="0" err="1"/>
              <a:t>JavaMongodbInsertData.class.getName</a:t>
            </a:r>
            <a:r>
              <a:rPr lang="es-ES" dirty="0"/>
              <a:t>()).log(</a:t>
            </a:r>
            <a:r>
              <a:rPr lang="es-ES" dirty="0" err="1"/>
              <a:t>Level.SEVERE</a:t>
            </a:r>
            <a:r>
              <a:rPr lang="es-ES" dirty="0"/>
              <a:t>, </a:t>
            </a:r>
            <a:r>
              <a:rPr lang="es-ES" dirty="0" err="1"/>
              <a:t>null</a:t>
            </a:r>
            <a:r>
              <a:rPr lang="es-ES" dirty="0"/>
              <a:t>, ex);</a:t>
            </a:r>
          </a:p>
          <a:p>
            <a:pPr marL="45720" indent="0">
              <a:buNone/>
            </a:pPr>
            <a:r>
              <a:rPr lang="es-ES" dirty="0"/>
              <a:t>        }        </a:t>
            </a:r>
          </a:p>
          <a:p>
            <a:pPr marL="45720" indent="0">
              <a:buNone/>
            </a:pPr>
            <a:r>
              <a:rPr lang="es-ES" dirty="0"/>
              <a:t>    }</a:t>
            </a:r>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9C63C3EA-4F5D-430E-8AA8-0C0F3BA413CF}"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44</a:t>
            </a:fld>
            <a:endParaRPr lang="es-ES"/>
          </a:p>
        </p:txBody>
      </p:sp>
    </p:spTree>
    <p:extLst>
      <p:ext uri="{BB962C8B-B14F-4D97-AF65-F5344CB8AC3E}">
        <p14:creationId xmlns:p14="http://schemas.microsoft.com/office/powerpoint/2010/main" val="305709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3. </a:t>
            </a:r>
            <a:r>
              <a:rPr lang="es-ES" dirty="0" err="1"/>
              <a:t>MongoDB</a:t>
            </a:r>
            <a:r>
              <a:rPr lang="es-ES" dirty="0"/>
              <a:t> INSERT</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p:txBody>
          <a:bodyPr>
            <a:normAutofit fontScale="62500" lnSpcReduction="20000"/>
          </a:bodyPr>
          <a:lstStyle/>
          <a:p>
            <a:pPr marL="45720" indent="0">
              <a:buNone/>
            </a:pPr>
            <a:r>
              <a:rPr lang="es-ES" dirty="0"/>
              <a:t> /**</a:t>
            </a:r>
          </a:p>
          <a:p>
            <a:pPr marL="45720" indent="0">
              <a:buNone/>
            </a:pPr>
            <a:r>
              <a:rPr lang="es-ES" dirty="0"/>
              <a:t>     * </a:t>
            </a:r>
            <a:r>
              <a:rPr lang="es-ES" dirty="0" err="1"/>
              <a:t>Adding</a:t>
            </a:r>
            <a:r>
              <a:rPr lang="es-ES" dirty="0"/>
              <a:t> data </a:t>
            </a:r>
            <a:r>
              <a:rPr lang="es-ES" dirty="0" err="1"/>
              <a:t>to</a:t>
            </a:r>
            <a:r>
              <a:rPr lang="es-ES" dirty="0"/>
              <a:t> </a:t>
            </a:r>
            <a:r>
              <a:rPr lang="es-ES" dirty="0" err="1"/>
              <a:t>the</a:t>
            </a:r>
            <a:r>
              <a:rPr lang="es-ES" dirty="0"/>
              <a:t> test </a:t>
            </a:r>
            <a:r>
              <a:rPr lang="es-ES" dirty="0" err="1"/>
              <a:t>database</a:t>
            </a:r>
            <a:r>
              <a:rPr lang="es-ES" dirty="0"/>
              <a:t> MongoDB Java: </a:t>
            </a:r>
            <a:r>
              <a:rPr lang="es-ES" dirty="0" err="1"/>
              <a:t>insertOne</a:t>
            </a:r>
            <a:r>
              <a:rPr lang="es-ES" dirty="0"/>
              <a:t> and </a:t>
            </a:r>
            <a:r>
              <a:rPr lang="es-ES" dirty="0" err="1"/>
              <a:t>insertMany</a:t>
            </a:r>
            <a:r>
              <a:rPr lang="es-ES" dirty="0"/>
              <a:t> </a:t>
            </a:r>
            <a:r>
              <a:rPr lang="es-ES" dirty="0" err="1"/>
              <a:t>example</a:t>
            </a:r>
            <a:r>
              <a:rPr lang="es-ES" dirty="0"/>
              <a:t>.</a:t>
            </a:r>
          </a:p>
          <a:p>
            <a:pPr marL="45720" indent="0">
              <a:buNone/>
            </a:pPr>
            <a:r>
              <a:rPr lang="es-ES" dirty="0"/>
              <a:t>     * Añadiendo datos a la base test de MongoDB con Java: ejemplos </a:t>
            </a:r>
            <a:r>
              <a:rPr lang="es-ES" dirty="0" err="1"/>
              <a:t>insertOne</a:t>
            </a:r>
            <a:r>
              <a:rPr lang="es-ES" dirty="0"/>
              <a:t> e </a:t>
            </a:r>
            <a:r>
              <a:rPr lang="es-ES" dirty="0" err="1"/>
              <a:t>insertMany</a:t>
            </a:r>
            <a:r>
              <a:rPr lang="es-ES" dirty="0"/>
              <a:t> .</a:t>
            </a:r>
          </a:p>
          <a:p>
            <a:pPr marL="45720" indent="0">
              <a:buNone/>
            </a:pPr>
            <a:r>
              <a:rPr lang="es-ES" dirty="0"/>
              <a:t>     * @</a:t>
            </a:r>
            <a:r>
              <a:rPr lang="es-ES" dirty="0" err="1"/>
              <a:t>param</a:t>
            </a:r>
            <a:r>
              <a:rPr lang="es-ES" dirty="0"/>
              <a:t> </a:t>
            </a:r>
            <a:r>
              <a:rPr lang="es-ES" dirty="0" err="1"/>
              <a:t>args</a:t>
            </a:r>
            <a:r>
              <a:rPr lang="es-ES" dirty="0"/>
              <a:t> </a:t>
            </a:r>
          </a:p>
          <a:p>
            <a:pPr marL="45720" indent="0">
              <a:buNone/>
            </a:pPr>
            <a:r>
              <a:rPr lang="es-ES" dirty="0"/>
              <a:t>     */</a:t>
            </a:r>
          </a:p>
          <a:p>
            <a:pPr marL="45720" indent="0">
              <a:buNone/>
            </a:pPr>
            <a:r>
              <a:rPr lang="es-ES" dirty="0"/>
              <a:t>    </a:t>
            </a:r>
            <a:r>
              <a:rPr lang="es-ES" dirty="0" err="1"/>
              <a:t>public</a:t>
            </a:r>
            <a:r>
              <a:rPr lang="es-ES" dirty="0"/>
              <a:t> </a:t>
            </a:r>
            <a:r>
              <a:rPr lang="es-ES" dirty="0" err="1"/>
              <a:t>static</a:t>
            </a:r>
            <a:r>
              <a:rPr lang="es-ES" dirty="0"/>
              <a:t> </a:t>
            </a:r>
            <a:r>
              <a:rPr lang="es-ES" dirty="0" err="1"/>
              <a:t>void</a:t>
            </a:r>
            <a:r>
              <a:rPr lang="es-ES" dirty="0"/>
              <a:t> </a:t>
            </a:r>
            <a:r>
              <a:rPr lang="es-ES" dirty="0" err="1"/>
              <a:t>main</a:t>
            </a:r>
            <a:r>
              <a:rPr lang="es-ES" dirty="0"/>
              <a:t>(</a:t>
            </a:r>
            <a:r>
              <a:rPr lang="es-ES" dirty="0" err="1"/>
              <a:t>String</a:t>
            </a:r>
            <a:r>
              <a:rPr lang="es-ES" dirty="0"/>
              <a:t> </a:t>
            </a:r>
            <a:r>
              <a:rPr lang="es-ES" dirty="0" err="1"/>
              <a:t>args</a:t>
            </a:r>
            <a:r>
              <a:rPr lang="es-ES" dirty="0"/>
              <a:t>[]){</a:t>
            </a:r>
          </a:p>
          <a:p>
            <a:pPr marL="45720" indent="0">
              <a:buNone/>
            </a:pPr>
            <a:r>
              <a:rPr lang="es-ES" dirty="0"/>
              <a:t>        </a:t>
            </a:r>
            <a:r>
              <a:rPr lang="es-ES" dirty="0" err="1"/>
              <a:t>JavaMongodbInsertData</a:t>
            </a:r>
            <a:r>
              <a:rPr lang="es-ES" dirty="0"/>
              <a:t> </a:t>
            </a:r>
            <a:r>
              <a:rPr lang="es-ES" dirty="0" err="1"/>
              <a:t>javaMongodbInsertData</a:t>
            </a:r>
            <a:r>
              <a:rPr lang="es-ES" dirty="0"/>
              <a:t> = new </a:t>
            </a:r>
            <a:r>
              <a:rPr lang="es-ES" dirty="0" err="1"/>
              <a:t>JavaMongodbInsertData</a:t>
            </a:r>
            <a:r>
              <a:rPr lang="es-ES" dirty="0"/>
              <a:t>();</a:t>
            </a:r>
          </a:p>
          <a:p>
            <a:pPr marL="45720" indent="0">
              <a:buNone/>
            </a:pPr>
            <a:r>
              <a:rPr lang="es-ES" dirty="0"/>
              <a:t>        </a:t>
            </a:r>
            <a:r>
              <a:rPr lang="es-ES" dirty="0" err="1"/>
              <a:t>javaMongodbInsertData.connectDatabase</a:t>
            </a:r>
            <a:r>
              <a:rPr lang="es-ES" dirty="0"/>
              <a:t>();     </a:t>
            </a:r>
          </a:p>
          <a:p>
            <a:pPr marL="45720" indent="0">
              <a:buNone/>
            </a:pPr>
            <a:r>
              <a:rPr lang="es-ES" dirty="0"/>
              <a:t>        </a:t>
            </a:r>
            <a:r>
              <a:rPr lang="es-ES" dirty="0" err="1"/>
              <a:t>javaMongodbInsertData.insertManyDataTest</a:t>
            </a:r>
            <a:r>
              <a:rPr lang="es-ES" dirty="0"/>
              <a:t>();</a:t>
            </a:r>
          </a:p>
          <a:p>
            <a:pPr marL="45720" indent="0">
              <a:buNone/>
            </a:pPr>
            <a:r>
              <a:rPr lang="es-ES" dirty="0"/>
              <a:t>    }</a:t>
            </a:r>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49BE74B9-F5B8-4ED6-AE66-EA282441B346}"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45</a:t>
            </a:fld>
            <a:endParaRPr lang="es-ES"/>
          </a:p>
        </p:txBody>
      </p:sp>
    </p:spTree>
    <p:extLst>
      <p:ext uri="{BB962C8B-B14F-4D97-AF65-F5344CB8AC3E}">
        <p14:creationId xmlns:p14="http://schemas.microsoft.com/office/powerpoint/2010/main" val="272134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8B60D-0489-4029-943F-4D09ABE4FC7B}"/>
              </a:ext>
            </a:extLst>
          </p:cNvPr>
          <p:cNvSpPr>
            <a:spLocks noGrp="1"/>
          </p:cNvSpPr>
          <p:nvPr>
            <p:ph type="title"/>
          </p:nvPr>
        </p:nvSpPr>
        <p:spPr/>
        <p:txBody>
          <a:bodyPr/>
          <a:lstStyle/>
          <a:p>
            <a:r>
              <a:rPr lang="es-ES" dirty="0"/>
              <a:t>Contenido</a:t>
            </a:r>
          </a:p>
        </p:txBody>
      </p:sp>
      <p:sp>
        <p:nvSpPr>
          <p:cNvPr id="3" name="Marcador de contenido 2">
            <a:extLst>
              <a:ext uri="{FF2B5EF4-FFF2-40B4-BE49-F238E27FC236}">
                <a16:creationId xmlns:a16="http://schemas.microsoft.com/office/drawing/2014/main" id="{C0628507-A77A-4E81-BC6B-3412414ED667}"/>
              </a:ext>
            </a:extLst>
          </p:cNvPr>
          <p:cNvSpPr>
            <a:spLocks noGrp="1"/>
          </p:cNvSpPr>
          <p:nvPr>
            <p:ph idx="1"/>
          </p:nvPr>
        </p:nvSpPr>
        <p:spPr/>
        <p:txBody>
          <a:bodyPr>
            <a:normAutofit/>
          </a:bodyPr>
          <a:lstStyle/>
          <a:p>
            <a:r>
              <a:rPr lang="es-ES" dirty="0">
                <a:solidFill>
                  <a:schemeClr val="bg2"/>
                </a:solidFill>
              </a:rPr>
              <a:t>Bibliografía</a:t>
            </a:r>
          </a:p>
          <a:p>
            <a:pPr marL="560070" indent="-514350">
              <a:buFont typeface="+mj-lt"/>
              <a:buAutoNum type="arabicPeriod"/>
            </a:pPr>
            <a:r>
              <a:rPr lang="es-ES" dirty="0">
                <a:solidFill>
                  <a:schemeClr val="bg2"/>
                </a:solidFill>
              </a:rPr>
              <a:t>Introducción</a:t>
            </a:r>
          </a:p>
          <a:p>
            <a:pPr marL="560070" indent="-514350">
              <a:buFont typeface="+mj-lt"/>
              <a:buAutoNum type="arabicPeriod"/>
            </a:pPr>
            <a:r>
              <a:rPr lang="es-ES" dirty="0" smtClean="0">
                <a:solidFill>
                  <a:schemeClr val="bg2"/>
                </a:solidFill>
              </a:rPr>
              <a:t>Operaciones </a:t>
            </a:r>
            <a:r>
              <a:rPr lang="es-ES" dirty="0" smtClean="0">
                <a:solidFill>
                  <a:schemeClr val="bg2"/>
                </a:solidFill>
              </a:rPr>
              <a:t>CRUD</a:t>
            </a:r>
          </a:p>
          <a:p>
            <a:pPr marL="560070" indent="-514350">
              <a:buFont typeface="+mj-lt"/>
              <a:buAutoNum type="arabicPeriod"/>
            </a:pPr>
            <a:r>
              <a:rPr lang="es-ES" dirty="0" err="1" smtClean="0">
                <a:solidFill>
                  <a:schemeClr val="bg2"/>
                </a:solidFill>
              </a:rPr>
              <a:t>MongoDB</a:t>
            </a:r>
            <a:r>
              <a:rPr lang="es-ES" dirty="0" smtClean="0">
                <a:solidFill>
                  <a:schemeClr val="bg2"/>
                </a:solidFill>
              </a:rPr>
              <a:t> </a:t>
            </a:r>
            <a:r>
              <a:rPr lang="es-ES" dirty="0" err="1" smtClean="0">
                <a:solidFill>
                  <a:schemeClr val="bg2"/>
                </a:solidFill>
              </a:rPr>
              <a:t>Insert</a:t>
            </a:r>
            <a:endParaRPr lang="es-ES" dirty="0">
              <a:solidFill>
                <a:schemeClr val="bg2"/>
              </a:solidFill>
            </a:endParaRPr>
          </a:p>
          <a:p>
            <a:pPr marL="560070" indent="-514350">
              <a:buFont typeface="+mj-lt"/>
              <a:buAutoNum type="arabicPeriod"/>
            </a:pPr>
            <a:r>
              <a:rPr lang="es-ES" dirty="0"/>
              <a:t>Consultas y filtros</a:t>
            </a:r>
          </a:p>
          <a:p>
            <a:pPr marL="560070" indent="-514350">
              <a:buFont typeface="+mj-lt"/>
              <a:buAutoNum type="arabicPeriod"/>
            </a:pPr>
            <a:endParaRPr lang="es-ES" dirty="0"/>
          </a:p>
        </p:txBody>
      </p:sp>
      <p:sp>
        <p:nvSpPr>
          <p:cNvPr id="4" name="Marcador de pie de página 3">
            <a:extLst>
              <a:ext uri="{FF2B5EF4-FFF2-40B4-BE49-F238E27FC236}">
                <a16:creationId xmlns:a16="http://schemas.microsoft.com/office/drawing/2014/main" id="{565A5865-12CE-4100-9611-497BE213BE7E}"/>
              </a:ext>
            </a:extLst>
          </p:cNvPr>
          <p:cNvSpPr>
            <a:spLocks noGrp="1"/>
          </p:cNvSpPr>
          <p:nvPr>
            <p:ph type="ftr" sz="quarter" idx="11"/>
          </p:nvPr>
        </p:nvSpPr>
        <p:spPr/>
        <p:txBody>
          <a:bodyPr/>
          <a:lstStyle/>
          <a:p>
            <a:r>
              <a:rPr lang="es-ES"/>
              <a:t>Acceso a Datos. Tema 10. Java y MongoDB</a:t>
            </a:r>
          </a:p>
        </p:txBody>
      </p:sp>
      <p:sp>
        <p:nvSpPr>
          <p:cNvPr id="5" name="Marcador de número de diapositiva 4">
            <a:extLst>
              <a:ext uri="{FF2B5EF4-FFF2-40B4-BE49-F238E27FC236}">
                <a16:creationId xmlns:a16="http://schemas.microsoft.com/office/drawing/2014/main" id="{42D5BC8F-EB4E-4BBD-BEB7-76E406608FA4}"/>
              </a:ext>
            </a:extLst>
          </p:cNvPr>
          <p:cNvSpPr>
            <a:spLocks noGrp="1"/>
          </p:cNvSpPr>
          <p:nvPr>
            <p:ph type="sldNum" sz="quarter" idx="12"/>
          </p:nvPr>
        </p:nvSpPr>
        <p:spPr/>
        <p:txBody>
          <a:bodyPr/>
          <a:lstStyle/>
          <a:p>
            <a:fld id="{E4253A2E-9865-4013-9D0B-AE4969F4ED8F}" type="slidenum">
              <a:rPr lang="es-ES" smtClean="0"/>
              <a:t>46</a:t>
            </a:fld>
            <a:endParaRPr lang="es-ES"/>
          </a:p>
        </p:txBody>
      </p:sp>
      <p:sp>
        <p:nvSpPr>
          <p:cNvPr id="6" name="Marcador de fecha 5">
            <a:extLst>
              <a:ext uri="{FF2B5EF4-FFF2-40B4-BE49-F238E27FC236}">
                <a16:creationId xmlns:a16="http://schemas.microsoft.com/office/drawing/2014/main" id="{24981223-59EC-4329-A52A-63E495372A0D}"/>
              </a:ext>
            </a:extLst>
          </p:cNvPr>
          <p:cNvSpPr>
            <a:spLocks noGrp="1"/>
          </p:cNvSpPr>
          <p:nvPr>
            <p:ph type="dt" sz="half" idx="10"/>
          </p:nvPr>
        </p:nvSpPr>
        <p:spPr/>
        <p:txBody>
          <a:bodyPr/>
          <a:lstStyle/>
          <a:p>
            <a:fld id="{14AC2916-E46A-47BE-A95C-A57A9A955A90}" type="datetime1">
              <a:rPr lang="es-ES" smtClean="0"/>
              <a:t>19/12/2020</a:t>
            </a:fld>
            <a:endParaRPr lang="es-ES"/>
          </a:p>
        </p:txBody>
      </p:sp>
    </p:spTree>
    <p:extLst>
      <p:ext uri="{BB962C8B-B14F-4D97-AF65-F5344CB8AC3E}">
        <p14:creationId xmlns:p14="http://schemas.microsoft.com/office/powerpoint/2010/main" val="328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smtClean="0"/>
              <a:t>4. Consultas y filtros</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p:txBody>
          <a:bodyPr/>
          <a:lstStyle/>
          <a:p>
            <a:r>
              <a:rPr lang="es-ES" dirty="0"/>
              <a:t>Utilizaremos el método de </a:t>
            </a:r>
            <a:r>
              <a:rPr lang="es-ES" b="1" dirty="0" err="1"/>
              <a:t>find</a:t>
            </a:r>
            <a:r>
              <a:rPr lang="es-ES" dirty="0"/>
              <a:t> para realizar una consulta para recuperar datos de una </a:t>
            </a:r>
            <a:r>
              <a:rPr lang="es-ES" b="1" dirty="0"/>
              <a:t>colección en </a:t>
            </a:r>
            <a:r>
              <a:rPr lang="es-ES" dirty="0">
                <a:hlinkClick r:id="rId2"/>
              </a:rPr>
              <a:t>MongoDB</a:t>
            </a:r>
            <a:r>
              <a:rPr lang="es-ES" dirty="0"/>
              <a:t>.</a:t>
            </a:r>
          </a:p>
          <a:p>
            <a:r>
              <a:rPr lang="es-ES" dirty="0"/>
              <a:t>Las consultas pueden devolver todos los documentos en una colección o sólo los documentos que coinciden con un filtro o criterio especificado.</a:t>
            </a:r>
          </a:p>
          <a:p>
            <a:endParaRPr lang="es-ES" dirty="0"/>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4D335BCE-32C6-4E6F-B7CD-8C379692B8F4}"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47</a:t>
            </a:fld>
            <a:endParaRPr lang="es-ES"/>
          </a:p>
        </p:txBody>
      </p:sp>
    </p:spTree>
    <p:extLst>
      <p:ext uri="{BB962C8B-B14F-4D97-AF65-F5344CB8AC3E}">
        <p14:creationId xmlns:p14="http://schemas.microsoft.com/office/powerpoint/2010/main" val="37958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smtClean="0"/>
              <a:t>4. Consultas y filtros</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p:txBody>
          <a:bodyPr>
            <a:normAutofit fontScale="77500" lnSpcReduction="20000"/>
          </a:bodyPr>
          <a:lstStyle/>
          <a:p>
            <a:r>
              <a:rPr lang="es-ES" dirty="0"/>
              <a:t>Consulta sobre todos los documentos</a:t>
            </a:r>
          </a:p>
          <a:p>
            <a:r>
              <a:rPr lang="es-ES" dirty="0"/>
              <a:t>La consulta de todos los documentos de la base de datos será devuelta en una colección, así que es importante conocer su funcionamiento en Java para operar con los resultados, pero para hacer una prueba inicial simplemente ejecuta el código y entiende el funcionamiento.</a:t>
            </a:r>
          </a:p>
          <a:p>
            <a:endParaRPr lang="es-ES" dirty="0"/>
          </a:p>
          <a:p>
            <a:r>
              <a:rPr lang="es-ES" dirty="0"/>
              <a:t>En este caso para devolver todos los documentos no aplicamos ningún filtro o criterio a la consulta, como veremos en el siguiente apartado. Ahora vamos a utilizar el método de búsqueda </a:t>
            </a:r>
            <a:r>
              <a:rPr lang="es-ES" dirty="0" err="1"/>
              <a:t>find</a:t>
            </a:r>
            <a:r>
              <a:rPr lang="es-ES" dirty="0"/>
              <a:t>() que devuelve los resultados de la consulta en un </a:t>
            </a:r>
            <a:r>
              <a:rPr lang="es-ES" dirty="0" err="1"/>
              <a:t>FindIterable</a:t>
            </a:r>
            <a:r>
              <a:rPr lang="es-ES" dirty="0"/>
              <a:t>, que será el objeto sobre el que haremos las iteraciones para obtener los documentos.</a:t>
            </a:r>
          </a:p>
          <a:p>
            <a:endParaRPr lang="es-ES" dirty="0"/>
          </a:p>
          <a:p>
            <a:pPr marL="45720" indent="0">
              <a:buNone/>
            </a:pPr>
            <a:r>
              <a:rPr lang="es-ES" b="1" dirty="0" err="1"/>
              <a:t>FindIterable</a:t>
            </a:r>
            <a:r>
              <a:rPr lang="es-ES" b="1" dirty="0"/>
              <a:t>&lt;</a:t>
            </a:r>
            <a:r>
              <a:rPr lang="es-ES" b="1" dirty="0" err="1"/>
              <a:t>Document</a:t>
            </a:r>
            <a:r>
              <a:rPr lang="es-ES" b="1" dirty="0"/>
              <a:t>&gt; iterable = </a:t>
            </a:r>
            <a:r>
              <a:rPr lang="es-ES" b="1" dirty="0" err="1"/>
              <a:t>db.getCollection</a:t>
            </a:r>
            <a:r>
              <a:rPr lang="es-ES" b="1" dirty="0"/>
              <a:t>("restaurants").</a:t>
            </a:r>
            <a:r>
              <a:rPr lang="es-ES" b="1" dirty="0" err="1"/>
              <a:t>find</a:t>
            </a:r>
            <a:r>
              <a:rPr lang="es-ES" b="1" dirty="0"/>
              <a:t>();</a:t>
            </a:r>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5CB07BE7-A318-406E-A882-B7D9A015737F}"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48</a:t>
            </a:fld>
            <a:endParaRPr lang="es-ES"/>
          </a:p>
        </p:txBody>
      </p:sp>
    </p:spTree>
    <p:extLst>
      <p:ext uri="{BB962C8B-B14F-4D97-AF65-F5344CB8AC3E}">
        <p14:creationId xmlns:p14="http://schemas.microsoft.com/office/powerpoint/2010/main" val="342414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smtClean="0"/>
              <a:t>4. Consultas y filtros</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a:xfrm>
            <a:off x="1341120" y="1345474"/>
            <a:ext cx="9509760" cy="5269020"/>
          </a:xfrm>
        </p:spPr>
        <p:txBody>
          <a:bodyPr>
            <a:normAutofit fontScale="55000" lnSpcReduction="20000"/>
          </a:bodyPr>
          <a:lstStyle/>
          <a:p>
            <a:pPr marL="45720" indent="0">
              <a:buNone/>
            </a:pPr>
            <a:r>
              <a:rPr lang="es-ES" dirty="0" err="1"/>
              <a:t>package</a:t>
            </a:r>
            <a:r>
              <a:rPr lang="es-ES" dirty="0"/>
              <a:t> </a:t>
            </a:r>
            <a:r>
              <a:rPr lang="es-ES" dirty="0" err="1"/>
              <a:t>org.xulescode.mongodb</a:t>
            </a:r>
            <a:r>
              <a:rPr lang="es-ES" dirty="0"/>
              <a:t>;</a:t>
            </a:r>
          </a:p>
          <a:p>
            <a:pPr marL="45720" indent="0">
              <a:buNone/>
            </a:pPr>
            <a:endParaRPr lang="es-ES" dirty="0"/>
          </a:p>
          <a:p>
            <a:pPr marL="45720" indent="0">
              <a:buNone/>
            </a:pPr>
            <a:r>
              <a:rPr lang="es-ES" dirty="0" err="1"/>
              <a:t>import</a:t>
            </a:r>
            <a:r>
              <a:rPr lang="es-ES" dirty="0"/>
              <a:t> </a:t>
            </a:r>
            <a:r>
              <a:rPr lang="es-ES" dirty="0" err="1"/>
              <a:t>org.bson.Document</a:t>
            </a:r>
            <a:r>
              <a:rPr lang="es-ES" dirty="0"/>
              <a:t>;</a:t>
            </a:r>
          </a:p>
          <a:p>
            <a:pPr marL="45720" indent="0">
              <a:buNone/>
            </a:pPr>
            <a:r>
              <a:rPr lang="es-ES" dirty="0" err="1"/>
              <a:t>import</a:t>
            </a:r>
            <a:r>
              <a:rPr lang="es-ES" dirty="0"/>
              <a:t> </a:t>
            </a:r>
            <a:r>
              <a:rPr lang="es-ES" dirty="0" err="1"/>
              <a:t>com.mongodb.Block</a:t>
            </a:r>
            <a:r>
              <a:rPr lang="es-ES" dirty="0"/>
              <a:t>;</a:t>
            </a:r>
          </a:p>
          <a:p>
            <a:pPr marL="45720" indent="0">
              <a:buNone/>
            </a:pPr>
            <a:r>
              <a:rPr lang="es-ES" dirty="0" err="1"/>
              <a:t>import</a:t>
            </a:r>
            <a:r>
              <a:rPr lang="es-ES" dirty="0"/>
              <a:t> </a:t>
            </a:r>
            <a:r>
              <a:rPr lang="es-ES" dirty="0" err="1"/>
              <a:t>com.mongodb.MongoClient</a:t>
            </a:r>
            <a:r>
              <a:rPr lang="es-ES" dirty="0"/>
              <a:t>;</a:t>
            </a:r>
          </a:p>
          <a:p>
            <a:pPr marL="45720" indent="0">
              <a:buNone/>
            </a:pPr>
            <a:r>
              <a:rPr lang="es-ES" dirty="0" err="1"/>
              <a:t>import</a:t>
            </a:r>
            <a:r>
              <a:rPr lang="es-ES" dirty="0"/>
              <a:t> </a:t>
            </a:r>
            <a:r>
              <a:rPr lang="es-ES" dirty="0" err="1"/>
              <a:t>com.mongodb.client.FindIterable</a:t>
            </a:r>
            <a:r>
              <a:rPr lang="es-ES" dirty="0"/>
              <a:t>;</a:t>
            </a:r>
          </a:p>
          <a:p>
            <a:pPr marL="45720" indent="0">
              <a:buNone/>
            </a:pPr>
            <a:r>
              <a:rPr lang="es-ES" dirty="0" err="1"/>
              <a:t>import</a:t>
            </a:r>
            <a:r>
              <a:rPr lang="es-ES" dirty="0"/>
              <a:t> </a:t>
            </a:r>
            <a:r>
              <a:rPr lang="es-ES" dirty="0" err="1"/>
              <a:t>com.mongodb.client.MongoDatabase</a:t>
            </a:r>
            <a:r>
              <a:rPr lang="es-ES" dirty="0"/>
              <a:t>;</a:t>
            </a:r>
          </a:p>
          <a:p>
            <a:pPr marL="45720" indent="0">
              <a:buNone/>
            </a:pPr>
            <a:endParaRPr lang="es-ES" dirty="0"/>
          </a:p>
          <a:p>
            <a:pPr marL="45720" indent="0">
              <a:buNone/>
            </a:pPr>
            <a:r>
              <a:rPr lang="es-ES" dirty="0"/>
              <a:t>/**</a:t>
            </a:r>
          </a:p>
          <a:p>
            <a:pPr marL="45720" indent="0">
              <a:buNone/>
            </a:pPr>
            <a:r>
              <a:rPr lang="es-ES" dirty="0"/>
              <a:t> * </a:t>
            </a:r>
            <a:r>
              <a:rPr lang="es-ES" dirty="0" err="1"/>
              <a:t>Class</a:t>
            </a:r>
            <a:r>
              <a:rPr lang="es-ES" dirty="0"/>
              <a:t> </a:t>
            </a:r>
            <a:r>
              <a:rPr lang="es-ES" dirty="0" err="1"/>
              <a:t>tests</a:t>
            </a:r>
            <a:r>
              <a:rPr lang="es-ES" dirty="0"/>
              <a:t> </a:t>
            </a:r>
            <a:r>
              <a:rPr lang="es-ES" dirty="0" err="1"/>
              <a:t>for</a:t>
            </a:r>
            <a:r>
              <a:rPr lang="es-ES" dirty="0"/>
              <a:t> MongoDB </a:t>
            </a:r>
            <a:r>
              <a:rPr lang="es-ES" dirty="0" err="1"/>
              <a:t>queries</a:t>
            </a:r>
            <a:r>
              <a:rPr lang="es-ES" dirty="0"/>
              <a:t> </a:t>
            </a:r>
            <a:r>
              <a:rPr lang="es-ES" dirty="0" err="1"/>
              <a:t>by</a:t>
            </a:r>
            <a:r>
              <a:rPr lang="es-ES" dirty="0"/>
              <a:t> </a:t>
            </a:r>
            <a:r>
              <a:rPr lang="es-ES" dirty="0" err="1"/>
              <a:t>using</a:t>
            </a:r>
            <a:r>
              <a:rPr lang="es-ES" dirty="0"/>
              <a:t> </a:t>
            </a:r>
            <a:r>
              <a:rPr lang="es-ES" dirty="0" err="1"/>
              <a:t>collections</a:t>
            </a:r>
            <a:r>
              <a:rPr lang="es-ES" dirty="0"/>
              <a:t>.</a:t>
            </a:r>
          </a:p>
          <a:p>
            <a:pPr marL="45720" indent="0">
              <a:buNone/>
            </a:pPr>
            <a:r>
              <a:rPr lang="es-ES" dirty="0"/>
              <a:t> * Clase de pruebas para las consultas a MongoDB mediante el uso de colecciones.</a:t>
            </a:r>
          </a:p>
          <a:p>
            <a:pPr marL="45720" indent="0">
              <a:buNone/>
            </a:pPr>
            <a:r>
              <a:rPr lang="es-ES" dirty="0"/>
              <a:t> * @</a:t>
            </a:r>
            <a:r>
              <a:rPr lang="es-ES" dirty="0" err="1"/>
              <a:t>author</a:t>
            </a:r>
            <a:r>
              <a:rPr lang="es-ES" dirty="0"/>
              <a:t> </a:t>
            </a:r>
            <a:r>
              <a:rPr lang="es-ES" dirty="0" err="1"/>
              <a:t>xules</a:t>
            </a:r>
            <a:endParaRPr lang="es-ES" dirty="0"/>
          </a:p>
          <a:p>
            <a:pPr marL="45720" indent="0">
              <a:buNone/>
            </a:pPr>
            <a:r>
              <a:rPr lang="es-ES" dirty="0"/>
              <a:t> */</a:t>
            </a:r>
          </a:p>
          <a:p>
            <a:pPr marL="45720" indent="0">
              <a:buNone/>
            </a:pPr>
            <a:endParaRPr lang="es-ES" dirty="0"/>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BBCC43D1-5B66-4D29-9870-437D317513B6}"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49</a:t>
            </a:fld>
            <a:endParaRPr lang="es-ES"/>
          </a:p>
        </p:txBody>
      </p:sp>
    </p:spTree>
    <p:extLst>
      <p:ext uri="{BB962C8B-B14F-4D97-AF65-F5344CB8AC3E}">
        <p14:creationId xmlns:p14="http://schemas.microsoft.com/office/powerpoint/2010/main" val="253701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8B60D-0489-4029-943F-4D09ABE4FC7B}"/>
              </a:ext>
            </a:extLst>
          </p:cNvPr>
          <p:cNvSpPr>
            <a:spLocks noGrp="1"/>
          </p:cNvSpPr>
          <p:nvPr>
            <p:ph type="title"/>
          </p:nvPr>
        </p:nvSpPr>
        <p:spPr/>
        <p:txBody>
          <a:bodyPr/>
          <a:lstStyle/>
          <a:p>
            <a:r>
              <a:rPr lang="es-ES" dirty="0"/>
              <a:t>Contenido</a:t>
            </a:r>
          </a:p>
        </p:txBody>
      </p:sp>
      <p:sp>
        <p:nvSpPr>
          <p:cNvPr id="3" name="Marcador de contenido 2">
            <a:extLst>
              <a:ext uri="{FF2B5EF4-FFF2-40B4-BE49-F238E27FC236}">
                <a16:creationId xmlns:a16="http://schemas.microsoft.com/office/drawing/2014/main" id="{C0628507-A77A-4E81-BC6B-3412414ED667}"/>
              </a:ext>
            </a:extLst>
          </p:cNvPr>
          <p:cNvSpPr>
            <a:spLocks noGrp="1"/>
          </p:cNvSpPr>
          <p:nvPr>
            <p:ph idx="1"/>
          </p:nvPr>
        </p:nvSpPr>
        <p:spPr/>
        <p:txBody>
          <a:bodyPr>
            <a:normAutofit/>
          </a:bodyPr>
          <a:lstStyle/>
          <a:p>
            <a:r>
              <a:rPr lang="es-ES" dirty="0">
                <a:solidFill>
                  <a:schemeClr val="bg2"/>
                </a:solidFill>
              </a:rPr>
              <a:t>Bibliografía</a:t>
            </a:r>
          </a:p>
          <a:p>
            <a:pPr marL="560070" indent="-514350">
              <a:buFont typeface="+mj-lt"/>
              <a:buAutoNum type="arabicPeriod"/>
            </a:pPr>
            <a:r>
              <a:rPr lang="es-ES" dirty="0"/>
              <a:t>Introducción</a:t>
            </a:r>
          </a:p>
          <a:p>
            <a:pPr marL="560070" indent="-514350">
              <a:buFont typeface="+mj-lt"/>
              <a:buAutoNum type="arabicPeriod"/>
            </a:pPr>
            <a:r>
              <a:rPr lang="es-ES" dirty="0" smtClean="0">
                <a:solidFill>
                  <a:schemeClr val="bg2"/>
                </a:solidFill>
              </a:rPr>
              <a:t>Operaciones </a:t>
            </a:r>
            <a:r>
              <a:rPr lang="es-ES" dirty="0" smtClean="0">
                <a:solidFill>
                  <a:schemeClr val="bg2"/>
                </a:solidFill>
              </a:rPr>
              <a:t>CRUD</a:t>
            </a:r>
          </a:p>
          <a:p>
            <a:pPr marL="560070" indent="-514350">
              <a:buFont typeface="+mj-lt"/>
              <a:buAutoNum type="arabicPeriod"/>
            </a:pPr>
            <a:r>
              <a:rPr lang="es-ES" dirty="0" err="1" smtClean="0">
                <a:solidFill>
                  <a:schemeClr val="bg2"/>
                </a:solidFill>
              </a:rPr>
              <a:t>MongoDB</a:t>
            </a:r>
            <a:r>
              <a:rPr lang="es-ES" dirty="0" smtClean="0">
                <a:solidFill>
                  <a:schemeClr val="bg2"/>
                </a:solidFill>
              </a:rPr>
              <a:t> </a:t>
            </a:r>
            <a:r>
              <a:rPr lang="es-ES" dirty="0" err="1" smtClean="0">
                <a:solidFill>
                  <a:schemeClr val="bg2"/>
                </a:solidFill>
              </a:rPr>
              <a:t>Insert</a:t>
            </a:r>
            <a:endParaRPr lang="es-ES" dirty="0">
              <a:solidFill>
                <a:schemeClr val="bg2"/>
              </a:solidFill>
            </a:endParaRPr>
          </a:p>
          <a:p>
            <a:pPr marL="560070" indent="-514350">
              <a:buFont typeface="+mj-lt"/>
              <a:buAutoNum type="arabicPeriod"/>
            </a:pPr>
            <a:r>
              <a:rPr lang="es-ES" dirty="0">
                <a:solidFill>
                  <a:schemeClr val="bg2"/>
                </a:solidFill>
              </a:rPr>
              <a:t>Consultas y filtros</a:t>
            </a:r>
          </a:p>
          <a:p>
            <a:pPr marL="560070" indent="-514350">
              <a:buFont typeface="+mj-lt"/>
              <a:buAutoNum type="arabicPeriod"/>
            </a:pPr>
            <a:endParaRPr lang="es-ES" dirty="0"/>
          </a:p>
        </p:txBody>
      </p:sp>
      <p:sp>
        <p:nvSpPr>
          <p:cNvPr id="4" name="Marcador de pie de página 3">
            <a:extLst>
              <a:ext uri="{FF2B5EF4-FFF2-40B4-BE49-F238E27FC236}">
                <a16:creationId xmlns:a16="http://schemas.microsoft.com/office/drawing/2014/main" id="{565A5865-12CE-4100-9611-497BE213BE7E}"/>
              </a:ext>
            </a:extLst>
          </p:cNvPr>
          <p:cNvSpPr>
            <a:spLocks noGrp="1"/>
          </p:cNvSpPr>
          <p:nvPr>
            <p:ph type="ftr" sz="quarter" idx="11"/>
          </p:nvPr>
        </p:nvSpPr>
        <p:spPr/>
        <p:txBody>
          <a:bodyPr/>
          <a:lstStyle/>
          <a:p>
            <a:r>
              <a:rPr lang="es-ES"/>
              <a:t>Acceso a Datos. Tema 10. Java y MongoDB</a:t>
            </a:r>
          </a:p>
        </p:txBody>
      </p:sp>
      <p:sp>
        <p:nvSpPr>
          <p:cNvPr id="5" name="Marcador de número de diapositiva 4">
            <a:extLst>
              <a:ext uri="{FF2B5EF4-FFF2-40B4-BE49-F238E27FC236}">
                <a16:creationId xmlns:a16="http://schemas.microsoft.com/office/drawing/2014/main" id="{42D5BC8F-EB4E-4BBD-BEB7-76E406608FA4}"/>
              </a:ext>
            </a:extLst>
          </p:cNvPr>
          <p:cNvSpPr>
            <a:spLocks noGrp="1"/>
          </p:cNvSpPr>
          <p:nvPr>
            <p:ph type="sldNum" sz="quarter" idx="12"/>
          </p:nvPr>
        </p:nvSpPr>
        <p:spPr/>
        <p:txBody>
          <a:bodyPr/>
          <a:lstStyle/>
          <a:p>
            <a:fld id="{E4253A2E-9865-4013-9D0B-AE4969F4ED8F}" type="slidenum">
              <a:rPr lang="es-ES" smtClean="0"/>
              <a:t>5</a:t>
            </a:fld>
            <a:endParaRPr lang="es-ES"/>
          </a:p>
        </p:txBody>
      </p:sp>
      <p:sp>
        <p:nvSpPr>
          <p:cNvPr id="6" name="Marcador de fecha 5">
            <a:extLst>
              <a:ext uri="{FF2B5EF4-FFF2-40B4-BE49-F238E27FC236}">
                <a16:creationId xmlns:a16="http://schemas.microsoft.com/office/drawing/2014/main" id="{24981223-59EC-4329-A52A-63E495372A0D}"/>
              </a:ext>
            </a:extLst>
          </p:cNvPr>
          <p:cNvSpPr>
            <a:spLocks noGrp="1"/>
          </p:cNvSpPr>
          <p:nvPr>
            <p:ph type="dt" sz="half" idx="10"/>
          </p:nvPr>
        </p:nvSpPr>
        <p:spPr/>
        <p:txBody>
          <a:bodyPr/>
          <a:lstStyle/>
          <a:p>
            <a:fld id="{14AC2916-E46A-47BE-A95C-A57A9A955A90}" type="datetime1">
              <a:rPr lang="es-ES" smtClean="0"/>
              <a:t>19/12/2020</a:t>
            </a:fld>
            <a:endParaRPr lang="es-ES"/>
          </a:p>
        </p:txBody>
      </p:sp>
    </p:spTree>
    <p:extLst>
      <p:ext uri="{BB962C8B-B14F-4D97-AF65-F5344CB8AC3E}">
        <p14:creationId xmlns:p14="http://schemas.microsoft.com/office/powerpoint/2010/main" val="253964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smtClean="0"/>
              <a:t>4. Consultas y filtros</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a:xfrm>
            <a:off x="1341120" y="1345474"/>
            <a:ext cx="9509760" cy="5269020"/>
          </a:xfrm>
        </p:spPr>
        <p:txBody>
          <a:bodyPr>
            <a:normAutofit fontScale="62500" lnSpcReduction="20000"/>
          </a:bodyPr>
          <a:lstStyle/>
          <a:p>
            <a:pPr marL="45720" indent="0">
              <a:buNone/>
            </a:pPr>
            <a:r>
              <a:rPr lang="es-ES" dirty="0" err="1"/>
              <a:t>public</a:t>
            </a:r>
            <a:r>
              <a:rPr lang="es-ES" dirty="0"/>
              <a:t> </a:t>
            </a:r>
            <a:r>
              <a:rPr lang="es-ES" dirty="0" err="1"/>
              <a:t>class</a:t>
            </a:r>
            <a:r>
              <a:rPr lang="es-ES" dirty="0"/>
              <a:t> </a:t>
            </a:r>
            <a:r>
              <a:rPr lang="es-ES" dirty="0" err="1"/>
              <a:t>JavaMongodbList</a:t>
            </a:r>
            <a:r>
              <a:rPr lang="es-ES" dirty="0"/>
              <a:t> { </a:t>
            </a:r>
          </a:p>
          <a:p>
            <a:pPr marL="45720" indent="0">
              <a:buNone/>
            </a:pPr>
            <a:r>
              <a:rPr lang="es-ES" dirty="0"/>
              <a:t>    </a:t>
            </a:r>
            <a:r>
              <a:rPr lang="es-ES" dirty="0" err="1"/>
              <a:t>private</a:t>
            </a:r>
            <a:r>
              <a:rPr lang="es-ES" dirty="0"/>
              <a:t> </a:t>
            </a:r>
            <a:r>
              <a:rPr lang="es-ES" dirty="0" err="1"/>
              <a:t>MongoClient</a:t>
            </a:r>
            <a:r>
              <a:rPr lang="es-ES" dirty="0"/>
              <a:t> </a:t>
            </a:r>
            <a:r>
              <a:rPr lang="es-ES" dirty="0" err="1"/>
              <a:t>mongoClient</a:t>
            </a:r>
            <a:r>
              <a:rPr lang="es-ES" dirty="0"/>
              <a:t>;    // Java MongoDB </a:t>
            </a:r>
            <a:r>
              <a:rPr lang="es-ES" dirty="0" err="1"/>
              <a:t>client</a:t>
            </a:r>
            <a:r>
              <a:rPr lang="es-ES" dirty="0"/>
              <a:t> (Cliente Java MongoDB)</a:t>
            </a:r>
          </a:p>
          <a:p>
            <a:pPr marL="45720" indent="0">
              <a:buNone/>
            </a:pPr>
            <a:r>
              <a:rPr lang="es-ES" dirty="0"/>
              <a:t>    </a:t>
            </a:r>
            <a:r>
              <a:rPr lang="es-ES" dirty="0" err="1"/>
              <a:t>private</a:t>
            </a:r>
            <a:r>
              <a:rPr lang="es-ES" dirty="0"/>
              <a:t> </a:t>
            </a:r>
            <a:r>
              <a:rPr lang="es-ES" dirty="0" err="1"/>
              <a:t>MongoDatabase</a:t>
            </a:r>
            <a:r>
              <a:rPr lang="es-ES" dirty="0"/>
              <a:t> </a:t>
            </a:r>
            <a:r>
              <a:rPr lang="es-ES" dirty="0" err="1"/>
              <a:t>mongodb</a:t>
            </a:r>
            <a:r>
              <a:rPr lang="es-ES" dirty="0"/>
              <a:t>;      // </a:t>
            </a:r>
            <a:r>
              <a:rPr lang="es-ES" dirty="0" err="1"/>
              <a:t>Database</a:t>
            </a:r>
            <a:r>
              <a:rPr lang="es-ES" dirty="0"/>
              <a:t> </a:t>
            </a:r>
            <a:r>
              <a:rPr lang="es-ES" dirty="0" err="1"/>
              <a:t>object</a:t>
            </a:r>
            <a:r>
              <a:rPr lang="es-ES" dirty="0"/>
              <a:t> (Objeto base de datos)</a:t>
            </a:r>
          </a:p>
          <a:p>
            <a:pPr marL="45720" indent="0">
              <a:buNone/>
            </a:pPr>
            <a:r>
              <a:rPr lang="es-ES" dirty="0"/>
              <a:t>    /**</a:t>
            </a:r>
          </a:p>
          <a:p>
            <a:pPr marL="45720" indent="0">
              <a:buNone/>
            </a:pPr>
            <a:r>
              <a:rPr lang="es-ES" dirty="0"/>
              <a:t>     * </a:t>
            </a:r>
            <a:r>
              <a:rPr lang="es-ES" dirty="0" err="1"/>
              <a:t>We</a:t>
            </a:r>
            <a:r>
              <a:rPr lang="es-ES" dirty="0"/>
              <a:t> </a:t>
            </a:r>
            <a:r>
              <a:rPr lang="es-ES" dirty="0" err="1"/>
              <a:t>establish</a:t>
            </a:r>
            <a:r>
              <a:rPr lang="es-ES" dirty="0"/>
              <a:t> </a:t>
            </a:r>
            <a:r>
              <a:rPr lang="es-ES" dirty="0" err="1"/>
              <a:t>the</a:t>
            </a:r>
            <a:r>
              <a:rPr lang="es-ES" dirty="0"/>
              <a:t> </a:t>
            </a:r>
            <a:r>
              <a:rPr lang="es-ES" dirty="0" err="1"/>
              <a:t>connection</a:t>
            </a:r>
            <a:r>
              <a:rPr lang="es-ES" dirty="0"/>
              <a:t> </a:t>
            </a:r>
            <a:r>
              <a:rPr lang="es-ES" dirty="0" err="1"/>
              <a:t>with</a:t>
            </a:r>
            <a:r>
              <a:rPr lang="es-ES" dirty="0"/>
              <a:t> </a:t>
            </a:r>
            <a:r>
              <a:rPr lang="es-ES" dirty="0" err="1"/>
              <a:t>the</a:t>
            </a:r>
            <a:r>
              <a:rPr lang="es-ES" dirty="0"/>
              <a:t> </a:t>
            </a:r>
            <a:r>
              <a:rPr lang="es-ES" dirty="0" err="1"/>
              <a:t>database</a:t>
            </a:r>
            <a:r>
              <a:rPr lang="es-ES" dirty="0"/>
              <a:t> &lt;b&gt;test&lt;/b&gt;.</a:t>
            </a:r>
          </a:p>
          <a:p>
            <a:pPr marL="45720" indent="0">
              <a:buNone/>
            </a:pPr>
            <a:r>
              <a:rPr lang="es-ES" dirty="0"/>
              <a:t>     * Establecemos la conexión con la base de datos &lt;b&gt;test&lt;/b&gt;.</a:t>
            </a:r>
          </a:p>
          <a:p>
            <a:pPr marL="45720" indent="0">
              <a:buNone/>
            </a:pPr>
            <a:r>
              <a:rPr lang="es-ES" dirty="0"/>
              <a:t>     */</a:t>
            </a:r>
          </a:p>
          <a:p>
            <a:pPr marL="45720" indent="0">
              <a:buNone/>
            </a:pPr>
            <a:r>
              <a:rPr lang="es-ES" dirty="0"/>
              <a:t>    </a:t>
            </a:r>
            <a:r>
              <a:rPr lang="es-ES" dirty="0" err="1"/>
              <a:t>public</a:t>
            </a:r>
            <a:r>
              <a:rPr lang="es-ES" dirty="0"/>
              <a:t> </a:t>
            </a:r>
            <a:r>
              <a:rPr lang="es-ES" dirty="0" err="1"/>
              <a:t>void</a:t>
            </a:r>
            <a:r>
              <a:rPr lang="es-ES" dirty="0"/>
              <a:t> </a:t>
            </a:r>
            <a:r>
              <a:rPr lang="es-ES" dirty="0" err="1"/>
              <a:t>connectDatabase</a:t>
            </a:r>
            <a:r>
              <a:rPr lang="es-ES" dirty="0"/>
              <a:t>(){</a:t>
            </a:r>
          </a:p>
          <a:p>
            <a:pPr marL="45720" indent="0">
              <a:buNone/>
            </a:pPr>
            <a:r>
              <a:rPr lang="es-ES" dirty="0"/>
              <a:t>        </a:t>
            </a:r>
            <a:r>
              <a:rPr lang="es-ES" dirty="0" err="1"/>
              <a:t>setMongoClient</a:t>
            </a:r>
            <a:r>
              <a:rPr lang="es-ES" dirty="0"/>
              <a:t>(new </a:t>
            </a:r>
            <a:r>
              <a:rPr lang="es-ES" dirty="0" err="1"/>
              <a:t>MongoClient</a:t>
            </a:r>
            <a:r>
              <a:rPr lang="es-ES" dirty="0"/>
              <a:t>());             </a:t>
            </a:r>
          </a:p>
          <a:p>
            <a:pPr marL="45720" indent="0">
              <a:buNone/>
            </a:pPr>
            <a:r>
              <a:rPr lang="es-ES" dirty="0"/>
              <a:t>        </a:t>
            </a:r>
            <a:r>
              <a:rPr lang="es-ES" dirty="0" err="1"/>
              <a:t>setMongodb</a:t>
            </a:r>
            <a:r>
              <a:rPr lang="es-ES" dirty="0"/>
              <a:t>(</a:t>
            </a:r>
            <a:r>
              <a:rPr lang="es-ES" dirty="0" err="1"/>
              <a:t>getMongoClient</a:t>
            </a:r>
            <a:r>
              <a:rPr lang="es-ES" dirty="0"/>
              <a:t>().</a:t>
            </a:r>
            <a:r>
              <a:rPr lang="es-ES" dirty="0" err="1"/>
              <a:t>getDatabase</a:t>
            </a:r>
            <a:r>
              <a:rPr lang="es-ES" dirty="0"/>
              <a:t>("test"));</a:t>
            </a:r>
          </a:p>
          <a:p>
            <a:pPr marL="45720" indent="0">
              <a:buNone/>
            </a:pPr>
            <a:r>
              <a:rPr lang="es-ES" dirty="0"/>
              <a:t>    }</a:t>
            </a:r>
          </a:p>
          <a:p>
            <a:pPr marL="45720" indent="0">
              <a:buNone/>
            </a:pPr>
            <a:r>
              <a:rPr lang="es-ES" dirty="0"/>
              <a:t>    /**</a:t>
            </a:r>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0D228311-452F-432E-ACD6-FB096B264B0D}"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50</a:t>
            </a:fld>
            <a:endParaRPr lang="es-ES"/>
          </a:p>
        </p:txBody>
      </p:sp>
    </p:spTree>
    <p:extLst>
      <p:ext uri="{BB962C8B-B14F-4D97-AF65-F5344CB8AC3E}">
        <p14:creationId xmlns:p14="http://schemas.microsoft.com/office/powerpoint/2010/main" val="277959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smtClean="0"/>
              <a:t>4. Consultas y filtros</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a:xfrm>
            <a:off x="1341120" y="1345474"/>
            <a:ext cx="9509760" cy="5269020"/>
          </a:xfrm>
        </p:spPr>
        <p:txBody>
          <a:bodyPr>
            <a:normAutofit fontScale="47500" lnSpcReduction="20000"/>
          </a:bodyPr>
          <a:lstStyle/>
          <a:p>
            <a:pPr marL="45720" indent="0">
              <a:buNone/>
            </a:pPr>
            <a:r>
              <a:rPr lang="es-ES" dirty="0"/>
              <a:t> * </a:t>
            </a:r>
            <a:r>
              <a:rPr lang="es-ES" dirty="0" err="1"/>
              <a:t>Get</a:t>
            </a:r>
            <a:r>
              <a:rPr lang="es-ES" dirty="0"/>
              <a:t> </a:t>
            </a:r>
            <a:r>
              <a:rPr lang="es-ES" dirty="0" err="1"/>
              <a:t>the</a:t>
            </a:r>
            <a:r>
              <a:rPr lang="es-ES" dirty="0"/>
              <a:t> </a:t>
            </a:r>
            <a:r>
              <a:rPr lang="es-ES" dirty="0" err="1"/>
              <a:t>list</a:t>
            </a:r>
            <a:r>
              <a:rPr lang="es-ES" dirty="0"/>
              <a:t> </a:t>
            </a:r>
            <a:r>
              <a:rPr lang="es-ES" dirty="0" err="1"/>
              <a:t>of</a:t>
            </a:r>
            <a:r>
              <a:rPr lang="es-ES" dirty="0"/>
              <a:t> </a:t>
            </a:r>
            <a:r>
              <a:rPr lang="es-ES" dirty="0" err="1"/>
              <a:t>all</a:t>
            </a:r>
            <a:r>
              <a:rPr lang="es-ES" dirty="0"/>
              <a:t> </a:t>
            </a:r>
            <a:r>
              <a:rPr lang="es-ES" dirty="0" err="1"/>
              <a:t>the</a:t>
            </a:r>
            <a:r>
              <a:rPr lang="es-ES" dirty="0"/>
              <a:t> restaurants (</a:t>
            </a:r>
            <a:r>
              <a:rPr lang="es-ES" dirty="0" err="1"/>
              <a:t>each</a:t>
            </a:r>
            <a:r>
              <a:rPr lang="es-ES" dirty="0"/>
              <a:t> </a:t>
            </a:r>
            <a:r>
              <a:rPr lang="es-ES" dirty="0" err="1"/>
              <a:t>is</a:t>
            </a:r>
            <a:r>
              <a:rPr lang="es-ES" dirty="0"/>
              <a:t> a </a:t>
            </a:r>
            <a:r>
              <a:rPr lang="es-ES" dirty="0" err="1"/>
              <a:t>document</a:t>
            </a:r>
            <a:r>
              <a:rPr lang="es-ES" dirty="0"/>
              <a:t>) in </a:t>
            </a:r>
            <a:r>
              <a:rPr lang="es-ES" dirty="0" err="1"/>
              <a:t>the</a:t>
            </a:r>
            <a:r>
              <a:rPr lang="es-ES" dirty="0"/>
              <a:t> </a:t>
            </a:r>
            <a:r>
              <a:rPr lang="es-ES" dirty="0" err="1"/>
              <a:t>database</a:t>
            </a:r>
            <a:endParaRPr lang="es-ES" dirty="0"/>
          </a:p>
          <a:p>
            <a:pPr marL="45720" indent="0">
              <a:buNone/>
            </a:pPr>
            <a:r>
              <a:rPr lang="es-ES" dirty="0"/>
              <a:t>     * and </a:t>
            </a:r>
            <a:r>
              <a:rPr lang="es-ES" dirty="0" err="1"/>
              <a:t>shown</a:t>
            </a:r>
            <a:r>
              <a:rPr lang="es-ES" dirty="0"/>
              <a:t> </a:t>
            </a:r>
            <a:r>
              <a:rPr lang="es-ES" dirty="0" err="1"/>
              <a:t>on</a:t>
            </a:r>
            <a:r>
              <a:rPr lang="es-ES" dirty="0"/>
              <a:t> </a:t>
            </a:r>
            <a:r>
              <a:rPr lang="es-ES" dirty="0" err="1"/>
              <a:t>screen</a:t>
            </a:r>
            <a:r>
              <a:rPr lang="es-ES" dirty="0"/>
              <a:t>.</a:t>
            </a:r>
          </a:p>
          <a:p>
            <a:pPr marL="45720" indent="0">
              <a:buNone/>
            </a:pPr>
            <a:r>
              <a:rPr lang="es-ES" dirty="0"/>
              <a:t>     * Obtenemos la lista de todos los restaurantes (cada uno es un documento)</a:t>
            </a:r>
          </a:p>
          <a:p>
            <a:pPr marL="45720" indent="0">
              <a:buNone/>
            </a:pPr>
            <a:r>
              <a:rPr lang="es-ES" dirty="0"/>
              <a:t>     * de la base de datos y los mostramos por pantalla.</a:t>
            </a:r>
          </a:p>
          <a:p>
            <a:pPr marL="45720" indent="0">
              <a:buNone/>
            </a:pPr>
            <a:r>
              <a:rPr lang="es-ES" dirty="0"/>
              <a:t>     */</a:t>
            </a:r>
          </a:p>
          <a:p>
            <a:pPr marL="45720" indent="0">
              <a:buNone/>
            </a:pPr>
            <a:r>
              <a:rPr lang="es-ES" dirty="0"/>
              <a:t>    </a:t>
            </a:r>
            <a:r>
              <a:rPr lang="es-ES" dirty="0" err="1"/>
              <a:t>public</a:t>
            </a:r>
            <a:r>
              <a:rPr lang="es-ES" dirty="0"/>
              <a:t> </a:t>
            </a:r>
            <a:r>
              <a:rPr lang="es-ES" dirty="0" err="1"/>
              <a:t>void</a:t>
            </a:r>
            <a:r>
              <a:rPr lang="es-ES" dirty="0"/>
              <a:t> </a:t>
            </a:r>
            <a:r>
              <a:rPr lang="es-ES" dirty="0" err="1"/>
              <a:t>listRestaurants</a:t>
            </a:r>
            <a:r>
              <a:rPr lang="es-ES" dirty="0"/>
              <a:t>(){ </a:t>
            </a:r>
          </a:p>
          <a:p>
            <a:pPr marL="45720" indent="0">
              <a:buNone/>
            </a:pPr>
            <a:r>
              <a:rPr lang="es-ES" dirty="0"/>
              <a:t>        // </a:t>
            </a:r>
            <a:r>
              <a:rPr lang="es-ES" dirty="0" err="1"/>
              <a:t>To</a:t>
            </a:r>
            <a:r>
              <a:rPr lang="es-ES" dirty="0"/>
              <a:t> </a:t>
            </a:r>
            <a:r>
              <a:rPr lang="es-ES" dirty="0" err="1"/>
              <a:t>return</a:t>
            </a:r>
            <a:r>
              <a:rPr lang="es-ES" dirty="0"/>
              <a:t> </a:t>
            </a:r>
            <a:r>
              <a:rPr lang="es-ES" dirty="0" err="1"/>
              <a:t>all</a:t>
            </a:r>
            <a:r>
              <a:rPr lang="es-ES" dirty="0"/>
              <a:t> </a:t>
            </a:r>
            <a:r>
              <a:rPr lang="es-ES" dirty="0" err="1"/>
              <a:t>documents</a:t>
            </a:r>
            <a:r>
              <a:rPr lang="es-ES" dirty="0"/>
              <a:t> in a </a:t>
            </a:r>
            <a:r>
              <a:rPr lang="es-ES" dirty="0" err="1"/>
              <a:t>collection</a:t>
            </a:r>
            <a:r>
              <a:rPr lang="es-ES" dirty="0"/>
              <a:t>, </a:t>
            </a:r>
            <a:r>
              <a:rPr lang="es-ES" dirty="0" err="1"/>
              <a:t>call</a:t>
            </a:r>
            <a:r>
              <a:rPr lang="es-ES" dirty="0"/>
              <a:t> </a:t>
            </a:r>
            <a:r>
              <a:rPr lang="es-ES" dirty="0" err="1"/>
              <a:t>the</a:t>
            </a:r>
            <a:r>
              <a:rPr lang="es-ES" dirty="0"/>
              <a:t> </a:t>
            </a:r>
            <a:r>
              <a:rPr lang="es-ES" dirty="0" err="1"/>
              <a:t>find</a:t>
            </a:r>
            <a:r>
              <a:rPr lang="es-ES" dirty="0"/>
              <a:t> </a:t>
            </a:r>
            <a:r>
              <a:rPr lang="es-ES" dirty="0" err="1"/>
              <a:t>method</a:t>
            </a:r>
            <a:r>
              <a:rPr lang="es-ES" dirty="0"/>
              <a:t> </a:t>
            </a:r>
            <a:r>
              <a:rPr lang="es-ES" dirty="0" err="1"/>
              <a:t>without</a:t>
            </a:r>
            <a:r>
              <a:rPr lang="es-ES" dirty="0"/>
              <a:t> a </a:t>
            </a:r>
            <a:r>
              <a:rPr lang="es-ES" dirty="0" err="1"/>
              <a:t>criteria</a:t>
            </a:r>
            <a:r>
              <a:rPr lang="es-ES" dirty="0"/>
              <a:t> </a:t>
            </a:r>
            <a:r>
              <a:rPr lang="es-ES" dirty="0" err="1"/>
              <a:t>document</a:t>
            </a:r>
            <a:r>
              <a:rPr lang="es-ES" dirty="0"/>
              <a:t>.</a:t>
            </a:r>
          </a:p>
          <a:p>
            <a:pPr marL="45720" indent="0">
              <a:buNone/>
            </a:pPr>
            <a:r>
              <a:rPr lang="es-ES" dirty="0"/>
              <a:t>        // Para devolver todos los documentos en una colección, llamamos al método </a:t>
            </a:r>
            <a:r>
              <a:rPr lang="es-ES" dirty="0" err="1"/>
              <a:t>find</a:t>
            </a:r>
            <a:r>
              <a:rPr lang="es-ES" dirty="0"/>
              <a:t> sin ningún documento &lt;b&gt;</a:t>
            </a:r>
            <a:r>
              <a:rPr lang="es-ES" dirty="0" err="1"/>
              <a:t>criteria</a:t>
            </a:r>
            <a:r>
              <a:rPr lang="es-ES" dirty="0"/>
              <a:t>&lt;/b&gt;</a:t>
            </a:r>
          </a:p>
          <a:p>
            <a:pPr marL="45720" indent="0">
              <a:buNone/>
            </a:pPr>
            <a:r>
              <a:rPr lang="es-ES" dirty="0"/>
              <a:t>        </a:t>
            </a:r>
            <a:r>
              <a:rPr lang="es-ES" dirty="0" err="1"/>
              <a:t>FindIterable</a:t>
            </a:r>
            <a:r>
              <a:rPr lang="es-ES" dirty="0"/>
              <a:t>&lt;</a:t>
            </a:r>
            <a:r>
              <a:rPr lang="es-ES" dirty="0" err="1"/>
              <a:t>Document</a:t>
            </a:r>
            <a:r>
              <a:rPr lang="es-ES" dirty="0"/>
              <a:t>&gt; iterable = </a:t>
            </a:r>
            <a:r>
              <a:rPr lang="es-ES" dirty="0" err="1"/>
              <a:t>getMongodb</a:t>
            </a:r>
            <a:r>
              <a:rPr lang="es-ES" dirty="0"/>
              <a:t>().</a:t>
            </a:r>
            <a:r>
              <a:rPr lang="es-ES" dirty="0" err="1"/>
              <a:t>getCollection</a:t>
            </a:r>
            <a:r>
              <a:rPr lang="es-ES" dirty="0"/>
              <a:t>("restaurants").</a:t>
            </a:r>
            <a:r>
              <a:rPr lang="es-ES" dirty="0" err="1"/>
              <a:t>find</a:t>
            </a:r>
            <a:r>
              <a:rPr lang="es-ES" dirty="0"/>
              <a:t>();</a:t>
            </a:r>
          </a:p>
          <a:p>
            <a:pPr marL="45720" indent="0">
              <a:buNone/>
            </a:pPr>
            <a:r>
              <a:rPr lang="es-ES" dirty="0"/>
              <a:t>        // </a:t>
            </a:r>
            <a:r>
              <a:rPr lang="es-ES" dirty="0" err="1"/>
              <a:t>Iterate</a:t>
            </a:r>
            <a:r>
              <a:rPr lang="es-ES" dirty="0"/>
              <a:t> </a:t>
            </a:r>
            <a:r>
              <a:rPr lang="es-ES" dirty="0" err="1"/>
              <a:t>the</a:t>
            </a:r>
            <a:r>
              <a:rPr lang="es-ES" dirty="0"/>
              <a:t> </a:t>
            </a:r>
            <a:r>
              <a:rPr lang="es-ES" dirty="0" err="1"/>
              <a:t>results</a:t>
            </a:r>
            <a:r>
              <a:rPr lang="es-ES" dirty="0"/>
              <a:t> and </a:t>
            </a:r>
            <a:r>
              <a:rPr lang="es-ES" dirty="0" err="1"/>
              <a:t>apply</a:t>
            </a:r>
            <a:r>
              <a:rPr lang="es-ES" dirty="0"/>
              <a:t> a block </a:t>
            </a:r>
            <a:r>
              <a:rPr lang="es-ES" dirty="0" err="1"/>
              <a:t>to</a:t>
            </a:r>
            <a:r>
              <a:rPr lang="es-ES" dirty="0"/>
              <a:t> </a:t>
            </a:r>
            <a:r>
              <a:rPr lang="es-ES" dirty="0" err="1"/>
              <a:t>each</a:t>
            </a:r>
            <a:r>
              <a:rPr lang="es-ES" dirty="0"/>
              <a:t> </a:t>
            </a:r>
            <a:r>
              <a:rPr lang="es-ES" dirty="0" err="1"/>
              <a:t>resulting</a:t>
            </a:r>
            <a:r>
              <a:rPr lang="es-ES" dirty="0"/>
              <a:t> </a:t>
            </a:r>
            <a:r>
              <a:rPr lang="es-ES" dirty="0" err="1"/>
              <a:t>document</a:t>
            </a:r>
            <a:r>
              <a:rPr lang="es-ES" dirty="0"/>
              <a:t>.</a:t>
            </a:r>
          </a:p>
          <a:p>
            <a:pPr marL="45720" indent="0">
              <a:buNone/>
            </a:pPr>
            <a:r>
              <a:rPr lang="es-ES" dirty="0"/>
              <a:t>        // Iteramos los resultados y </a:t>
            </a:r>
            <a:r>
              <a:rPr lang="es-ES" dirty="0" err="1"/>
              <a:t>aplicacimos</a:t>
            </a:r>
            <a:r>
              <a:rPr lang="es-ES" dirty="0"/>
              <a:t> un bloque para cada documento.</a:t>
            </a:r>
          </a:p>
          <a:p>
            <a:pPr marL="45720" indent="0">
              <a:buNone/>
            </a:pPr>
            <a:r>
              <a:rPr lang="es-ES" dirty="0"/>
              <a:t>        </a:t>
            </a:r>
            <a:r>
              <a:rPr lang="es-ES" dirty="0" err="1"/>
              <a:t>iterable.forEach</a:t>
            </a:r>
            <a:r>
              <a:rPr lang="es-ES" dirty="0"/>
              <a:t>(new Block&lt;</a:t>
            </a:r>
            <a:r>
              <a:rPr lang="es-ES" dirty="0" err="1"/>
              <a:t>Document</a:t>
            </a:r>
            <a:r>
              <a:rPr lang="es-ES" dirty="0"/>
              <a:t>&gt;() {</a:t>
            </a:r>
          </a:p>
          <a:p>
            <a:pPr marL="45720" indent="0">
              <a:buNone/>
            </a:pPr>
            <a:r>
              <a:rPr lang="es-ES" dirty="0"/>
              <a:t>            @</a:t>
            </a:r>
            <a:r>
              <a:rPr lang="es-ES" dirty="0" err="1"/>
              <a:t>Override</a:t>
            </a:r>
            <a:endParaRPr lang="es-ES" dirty="0"/>
          </a:p>
          <a:p>
            <a:pPr marL="45720" indent="0">
              <a:buNone/>
            </a:pPr>
            <a:r>
              <a:rPr lang="es-ES" dirty="0"/>
              <a:t>            </a:t>
            </a:r>
            <a:r>
              <a:rPr lang="es-ES" dirty="0" err="1"/>
              <a:t>public</a:t>
            </a:r>
            <a:r>
              <a:rPr lang="es-ES" dirty="0"/>
              <a:t> </a:t>
            </a:r>
            <a:r>
              <a:rPr lang="es-ES" dirty="0" err="1"/>
              <a:t>void</a:t>
            </a:r>
            <a:r>
              <a:rPr lang="es-ES" dirty="0"/>
              <a:t> </a:t>
            </a:r>
            <a:r>
              <a:rPr lang="es-ES" dirty="0" err="1"/>
              <a:t>apply</a:t>
            </a:r>
            <a:r>
              <a:rPr lang="es-ES" dirty="0"/>
              <a:t>(final </a:t>
            </a:r>
            <a:r>
              <a:rPr lang="es-ES" dirty="0" err="1"/>
              <a:t>Document</a:t>
            </a:r>
            <a:r>
              <a:rPr lang="es-ES" dirty="0"/>
              <a:t> </a:t>
            </a:r>
            <a:r>
              <a:rPr lang="es-ES" dirty="0" err="1"/>
              <a:t>document</a:t>
            </a:r>
            <a:r>
              <a:rPr lang="es-ES" dirty="0"/>
              <a:t>) {</a:t>
            </a:r>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D2731A2D-A102-4C49-BF65-42F176285BE8}"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51</a:t>
            </a:fld>
            <a:endParaRPr lang="es-ES"/>
          </a:p>
        </p:txBody>
      </p:sp>
    </p:spTree>
    <p:extLst>
      <p:ext uri="{BB962C8B-B14F-4D97-AF65-F5344CB8AC3E}">
        <p14:creationId xmlns:p14="http://schemas.microsoft.com/office/powerpoint/2010/main" val="380477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smtClean="0"/>
              <a:t>4. Consultas y filtros</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p:txBody>
          <a:bodyPr>
            <a:normAutofit fontScale="62500" lnSpcReduction="20000"/>
          </a:bodyPr>
          <a:lstStyle/>
          <a:p>
            <a:pPr marL="45720" indent="0">
              <a:buNone/>
            </a:pPr>
            <a:r>
              <a:rPr lang="es-ES" dirty="0"/>
              <a:t> </a:t>
            </a:r>
            <a:r>
              <a:rPr lang="es-ES" dirty="0" err="1"/>
              <a:t>System.out.println</a:t>
            </a:r>
            <a:r>
              <a:rPr lang="es-ES" dirty="0"/>
              <a:t>(</a:t>
            </a:r>
            <a:r>
              <a:rPr lang="es-ES" dirty="0" err="1"/>
              <a:t>document</a:t>
            </a:r>
            <a:r>
              <a:rPr lang="es-ES" dirty="0"/>
              <a:t>);</a:t>
            </a:r>
          </a:p>
          <a:p>
            <a:pPr marL="45720" indent="0">
              <a:buNone/>
            </a:pPr>
            <a:r>
              <a:rPr lang="es-ES" dirty="0"/>
              <a:t>            }</a:t>
            </a:r>
          </a:p>
          <a:p>
            <a:pPr marL="45720" indent="0">
              <a:buNone/>
            </a:pPr>
            <a:r>
              <a:rPr lang="es-ES" dirty="0"/>
              <a:t>        });   </a:t>
            </a:r>
          </a:p>
          <a:p>
            <a:pPr marL="45720" indent="0">
              <a:buNone/>
            </a:pPr>
            <a:r>
              <a:rPr lang="es-ES" dirty="0"/>
              <a:t>    }</a:t>
            </a:r>
          </a:p>
          <a:p>
            <a:pPr marL="45720" indent="0">
              <a:buNone/>
            </a:pPr>
            <a:r>
              <a:rPr lang="es-ES" dirty="0"/>
              <a:t>    </a:t>
            </a:r>
            <a:r>
              <a:rPr lang="es-ES" dirty="0" err="1"/>
              <a:t>public</a:t>
            </a:r>
            <a:r>
              <a:rPr lang="es-ES" dirty="0"/>
              <a:t> </a:t>
            </a:r>
            <a:r>
              <a:rPr lang="es-ES" dirty="0" err="1"/>
              <a:t>MongoClient</a:t>
            </a:r>
            <a:r>
              <a:rPr lang="es-ES" dirty="0"/>
              <a:t> </a:t>
            </a:r>
            <a:r>
              <a:rPr lang="es-ES" dirty="0" err="1"/>
              <a:t>getMongoClient</a:t>
            </a:r>
            <a:r>
              <a:rPr lang="es-ES" dirty="0"/>
              <a:t>() {</a:t>
            </a:r>
          </a:p>
          <a:p>
            <a:pPr marL="45720" indent="0">
              <a:buNone/>
            </a:pPr>
            <a:r>
              <a:rPr lang="es-ES" dirty="0"/>
              <a:t>        </a:t>
            </a:r>
            <a:r>
              <a:rPr lang="es-ES" dirty="0" err="1"/>
              <a:t>return</a:t>
            </a:r>
            <a:r>
              <a:rPr lang="es-ES" dirty="0"/>
              <a:t> </a:t>
            </a:r>
            <a:r>
              <a:rPr lang="es-ES" dirty="0" err="1"/>
              <a:t>mongoClient</a:t>
            </a:r>
            <a:r>
              <a:rPr lang="es-ES" dirty="0"/>
              <a:t>;</a:t>
            </a:r>
          </a:p>
          <a:p>
            <a:pPr marL="45720" indent="0">
              <a:buNone/>
            </a:pPr>
            <a:r>
              <a:rPr lang="es-ES" dirty="0"/>
              <a:t>    }</a:t>
            </a:r>
          </a:p>
          <a:p>
            <a:pPr marL="45720" indent="0">
              <a:buNone/>
            </a:pPr>
            <a:endParaRPr lang="es-ES" dirty="0"/>
          </a:p>
          <a:p>
            <a:pPr marL="45720" indent="0">
              <a:buNone/>
            </a:pPr>
            <a:r>
              <a:rPr lang="es-ES" dirty="0"/>
              <a:t>    </a:t>
            </a:r>
            <a:r>
              <a:rPr lang="es-ES" dirty="0" err="1"/>
              <a:t>public</a:t>
            </a:r>
            <a:r>
              <a:rPr lang="es-ES" dirty="0"/>
              <a:t> </a:t>
            </a:r>
            <a:r>
              <a:rPr lang="es-ES" dirty="0" err="1"/>
              <a:t>void</a:t>
            </a:r>
            <a:r>
              <a:rPr lang="es-ES" dirty="0"/>
              <a:t> </a:t>
            </a:r>
            <a:r>
              <a:rPr lang="es-ES" dirty="0" err="1"/>
              <a:t>setMongoClient</a:t>
            </a:r>
            <a:r>
              <a:rPr lang="es-ES" dirty="0"/>
              <a:t>(</a:t>
            </a:r>
            <a:r>
              <a:rPr lang="es-ES" dirty="0" err="1"/>
              <a:t>MongoClient</a:t>
            </a:r>
            <a:r>
              <a:rPr lang="es-ES" dirty="0"/>
              <a:t> </a:t>
            </a:r>
            <a:r>
              <a:rPr lang="es-ES" dirty="0" err="1"/>
              <a:t>mongoClient</a:t>
            </a:r>
            <a:r>
              <a:rPr lang="es-ES" dirty="0"/>
              <a:t>) {</a:t>
            </a:r>
          </a:p>
          <a:p>
            <a:pPr marL="45720" indent="0">
              <a:buNone/>
            </a:pPr>
            <a:r>
              <a:rPr lang="es-ES" dirty="0"/>
              <a:t>        </a:t>
            </a:r>
            <a:r>
              <a:rPr lang="es-ES" dirty="0" err="1"/>
              <a:t>this.mongoClient</a:t>
            </a:r>
            <a:r>
              <a:rPr lang="es-ES" dirty="0"/>
              <a:t> = </a:t>
            </a:r>
            <a:r>
              <a:rPr lang="es-ES" dirty="0" err="1"/>
              <a:t>mongoClient</a:t>
            </a:r>
            <a:r>
              <a:rPr lang="es-ES" dirty="0"/>
              <a:t>;</a:t>
            </a:r>
          </a:p>
          <a:p>
            <a:pPr marL="45720" indent="0">
              <a:buNone/>
            </a:pPr>
            <a:r>
              <a:rPr lang="es-ES" dirty="0"/>
              <a:t>    }</a:t>
            </a:r>
          </a:p>
          <a:p>
            <a:pPr marL="45720" indent="0">
              <a:buNone/>
            </a:pPr>
            <a:endParaRPr lang="es-ES" dirty="0"/>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BF0B3AE1-773F-480F-8973-6AE44A83B829}"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52</a:t>
            </a:fld>
            <a:endParaRPr lang="es-ES"/>
          </a:p>
        </p:txBody>
      </p:sp>
    </p:spTree>
    <p:extLst>
      <p:ext uri="{BB962C8B-B14F-4D97-AF65-F5344CB8AC3E}">
        <p14:creationId xmlns:p14="http://schemas.microsoft.com/office/powerpoint/2010/main" val="404037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smtClean="0"/>
              <a:t>4. Consultas y filtros</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a:xfrm>
            <a:off x="1341120" y="1345474"/>
            <a:ext cx="9509760" cy="5269020"/>
          </a:xfrm>
        </p:spPr>
        <p:txBody>
          <a:bodyPr>
            <a:normAutofit fontScale="85000" lnSpcReduction="20000"/>
          </a:bodyPr>
          <a:lstStyle/>
          <a:p>
            <a:pPr marL="45720" indent="0">
              <a:buNone/>
            </a:pPr>
            <a:r>
              <a:rPr lang="es-ES" dirty="0"/>
              <a:t> </a:t>
            </a:r>
            <a:r>
              <a:rPr lang="es-ES" dirty="0" err="1"/>
              <a:t>public</a:t>
            </a:r>
            <a:r>
              <a:rPr lang="es-ES" dirty="0"/>
              <a:t> </a:t>
            </a:r>
            <a:r>
              <a:rPr lang="es-ES" dirty="0" err="1"/>
              <a:t>MongoDatabase</a:t>
            </a:r>
            <a:r>
              <a:rPr lang="es-ES" dirty="0"/>
              <a:t> </a:t>
            </a:r>
            <a:r>
              <a:rPr lang="es-ES" dirty="0" err="1"/>
              <a:t>getMongodb</a:t>
            </a:r>
            <a:r>
              <a:rPr lang="es-ES" dirty="0"/>
              <a:t>() {</a:t>
            </a:r>
          </a:p>
          <a:p>
            <a:pPr marL="45720" indent="0">
              <a:buNone/>
            </a:pPr>
            <a:r>
              <a:rPr lang="es-ES" dirty="0"/>
              <a:t>        </a:t>
            </a:r>
            <a:r>
              <a:rPr lang="es-ES" dirty="0" err="1"/>
              <a:t>return</a:t>
            </a:r>
            <a:r>
              <a:rPr lang="es-ES" dirty="0"/>
              <a:t> </a:t>
            </a:r>
            <a:r>
              <a:rPr lang="es-ES" dirty="0" err="1"/>
              <a:t>mongodb</a:t>
            </a:r>
            <a:r>
              <a:rPr lang="es-ES" dirty="0"/>
              <a:t>;</a:t>
            </a:r>
          </a:p>
          <a:p>
            <a:pPr marL="45720" indent="0">
              <a:buNone/>
            </a:pPr>
            <a:r>
              <a:rPr lang="es-ES" dirty="0"/>
              <a:t>    }</a:t>
            </a:r>
          </a:p>
          <a:p>
            <a:pPr marL="45720" indent="0">
              <a:buNone/>
            </a:pPr>
            <a:r>
              <a:rPr lang="es-ES" dirty="0"/>
              <a:t>    </a:t>
            </a:r>
            <a:r>
              <a:rPr lang="es-ES" dirty="0" err="1"/>
              <a:t>public</a:t>
            </a:r>
            <a:r>
              <a:rPr lang="es-ES" dirty="0"/>
              <a:t> </a:t>
            </a:r>
            <a:r>
              <a:rPr lang="es-ES" dirty="0" err="1"/>
              <a:t>void</a:t>
            </a:r>
            <a:r>
              <a:rPr lang="es-ES" dirty="0"/>
              <a:t> </a:t>
            </a:r>
            <a:r>
              <a:rPr lang="es-ES" dirty="0" err="1"/>
              <a:t>setMongodb</a:t>
            </a:r>
            <a:r>
              <a:rPr lang="es-ES" dirty="0"/>
              <a:t>(</a:t>
            </a:r>
            <a:r>
              <a:rPr lang="es-ES" dirty="0" err="1"/>
              <a:t>MongoDatabase</a:t>
            </a:r>
            <a:r>
              <a:rPr lang="es-ES" dirty="0"/>
              <a:t> </a:t>
            </a:r>
            <a:r>
              <a:rPr lang="es-ES" dirty="0" err="1"/>
              <a:t>mongodb</a:t>
            </a:r>
            <a:r>
              <a:rPr lang="es-ES" dirty="0"/>
              <a:t>) {</a:t>
            </a:r>
          </a:p>
          <a:p>
            <a:pPr marL="45720" indent="0">
              <a:buNone/>
            </a:pPr>
            <a:r>
              <a:rPr lang="es-ES" dirty="0"/>
              <a:t>        </a:t>
            </a:r>
            <a:r>
              <a:rPr lang="es-ES" dirty="0" err="1"/>
              <a:t>this.mongodb</a:t>
            </a:r>
            <a:r>
              <a:rPr lang="es-ES" dirty="0"/>
              <a:t> = </a:t>
            </a:r>
            <a:r>
              <a:rPr lang="es-ES" dirty="0" err="1"/>
              <a:t>mongodb</a:t>
            </a:r>
            <a:r>
              <a:rPr lang="es-ES" dirty="0"/>
              <a:t>;</a:t>
            </a:r>
          </a:p>
          <a:p>
            <a:pPr marL="45720" indent="0">
              <a:buNone/>
            </a:pPr>
            <a:r>
              <a:rPr lang="es-ES" dirty="0"/>
              <a:t>    }</a:t>
            </a:r>
          </a:p>
          <a:p>
            <a:pPr marL="45720" indent="0">
              <a:buNone/>
            </a:pPr>
            <a:r>
              <a:rPr lang="es-ES" dirty="0"/>
              <a:t>    /**</a:t>
            </a:r>
          </a:p>
          <a:p>
            <a:pPr marL="45720" indent="0">
              <a:buNone/>
            </a:pPr>
            <a:r>
              <a:rPr lang="es-ES" dirty="0"/>
              <a:t>     * </a:t>
            </a:r>
            <a:r>
              <a:rPr lang="es-ES" dirty="0" err="1"/>
              <a:t>We</a:t>
            </a:r>
            <a:r>
              <a:rPr lang="es-ES" dirty="0"/>
              <a:t> </a:t>
            </a:r>
            <a:r>
              <a:rPr lang="es-ES" dirty="0" err="1"/>
              <a:t>execute</a:t>
            </a:r>
            <a:r>
              <a:rPr lang="es-ES" dirty="0"/>
              <a:t> </a:t>
            </a:r>
            <a:r>
              <a:rPr lang="es-ES" dirty="0" err="1"/>
              <a:t>methods</a:t>
            </a:r>
            <a:r>
              <a:rPr lang="es-ES" dirty="0"/>
              <a:t> </a:t>
            </a:r>
            <a:r>
              <a:rPr lang="es-ES" dirty="0" err="1"/>
              <a:t>to</a:t>
            </a:r>
            <a:r>
              <a:rPr lang="es-ES" dirty="0"/>
              <a:t> display restaurants.</a:t>
            </a:r>
          </a:p>
          <a:p>
            <a:pPr marL="45720" indent="0">
              <a:buNone/>
            </a:pPr>
            <a:r>
              <a:rPr lang="es-ES" dirty="0"/>
              <a:t>     * Ejecutamos los métodos para mostrar los restaurantes.</a:t>
            </a:r>
          </a:p>
          <a:p>
            <a:pPr marL="45720" indent="0">
              <a:buNone/>
            </a:pPr>
            <a:r>
              <a:rPr lang="es-ES" dirty="0"/>
              <a:t>     * @</a:t>
            </a:r>
            <a:r>
              <a:rPr lang="es-ES" dirty="0" err="1"/>
              <a:t>param</a:t>
            </a:r>
            <a:r>
              <a:rPr lang="es-ES" dirty="0"/>
              <a:t> </a:t>
            </a:r>
            <a:r>
              <a:rPr lang="es-ES" dirty="0" err="1"/>
              <a:t>args</a:t>
            </a:r>
            <a:r>
              <a:rPr lang="es-ES" dirty="0"/>
              <a:t> </a:t>
            </a:r>
          </a:p>
          <a:p>
            <a:pPr marL="45720" indent="0">
              <a:buNone/>
            </a:pPr>
            <a:r>
              <a:rPr lang="es-ES" dirty="0"/>
              <a:t>     */</a:t>
            </a:r>
          </a:p>
          <a:p>
            <a:pPr marL="45720" indent="0">
              <a:buNone/>
            </a:pPr>
            <a:endParaRPr lang="es-ES" dirty="0"/>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FC759DF4-E0DB-4685-918C-85DB74ECE71A}"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53</a:t>
            </a:fld>
            <a:endParaRPr lang="es-ES"/>
          </a:p>
        </p:txBody>
      </p:sp>
    </p:spTree>
    <p:extLst>
      <p:ext uri="{BB962C8B-B14F-4D97-AF65-F5344CB8AC3E}">
        <p14:creationId xmlns:p14="http://schemas.microsoft.com/office/powerpoint/2010/main" val="171132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smtClean="0"/>
              <a:t>4. Consultas y filtros</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p:txBody>
          <a:bodyPr>
            <a:normAutofit lnSpcReduction="10000"/>
          </a:bodyPr>
          <a:lstStyle/>
          <a:p>
            <a:pPr marL="45720" indent="0">
              <a:buNone/>
            </a:pPr>
            <a:r>
              <a:rPr lang="es-ES" dirty="0"/>
              <a:t> </a:t>
            </a:r>
            <a:r>
              <a:rPr lang="es-ES" dirty="0" err="1"/>
              <a:t>public</a:t>
            </a:r>
            <a:r>
              <a:rPr lang="es-ES" dirty="0"/>
              <a:t> </a:t>
            </a:r>
            <a:r>
              <a:rPr lang="es-ES" dirty="0" err="1"/>
              <a:t>static</a:t>
            </a:r>
            <a:r>
              <a:rPr lang="es-ES" dirty="0"/>
              <a:t> </a:t>
            </a:r>
            <a:r>
              <a:rPr lang="es-ES" dirty="0" err="1"/>
              <a:t>void</a:t>
            </a:r>
            <a:r>
              <a:rPr lang="es-ES" dirty="0"/>
              <a:t> </a:t>
            </a:r>
            <a:r>
              <a:rPr lang="es-ES" dirty="0" err="1"/>
              <a:t>main</a:t>
            </a:r>
            <a:r>
              <a:rPr lang="es-ES" dirty="0"/>
              <a:t>(</a:t>
            </a:r>
            <a:r>
              <a:rPr lang="es-ES" dirty="0" err="1"/>
              <a:t>String</a:t>
            </a:r>
            <a:r>
              <a:rPr lang="es-ES" dirty="0"/>
              <a:t> </a:t>
            </a:r>
            <a:r>
              <a:rPr lang="es-ES" dirty="0" err="1"/>
              <a:t>args</a:t>
            </a:r>
            <a:r>
              <a:rPr lang="es-ES" dirty="0"/>
              <a:t>[]){</a:t>
            </a:r>
          </a:p>
          <a:p>
            <a:pPr marL="45720" indent="0">
              <a:buNone/>
            </a:pPr>
            <a:r>
              <a:rPr lang="es-ES" dirty="0"/>
              <a:t>        </a:t>
            </a:r>
            <a:r>
              <a:rPr lang="es-ES" dirty="0" err="1"/>
              <a:t>JavaMongodbList</a:t>
            </a:r>
            <a:r>
              <a:rPr lang="es-ES" dirty="0"/>
              <a:t> </a:t>
            </a:r>
            <a:r>
              <a:rPr lang="es-ES" dirty="0" err="1"/>
              <a:t>javaMongodbList</a:t>
            </a:r>
            <a:r>
              <a:rPr lang="es-ES" dirty="0"/>
              <a:t> = new </a:t>
            </a:r>
            <a:r>
              <a:rPr lang="es-ES" dirty="0" err="1"/>
              <a:t>JavaMongodbList</a:t>
            </a:r>
            <a:r>
              <a:rPr lang="es-ES" dirty="0"/>
              <a:t>();</a:t>
            </a:r>
          </a:p>
          <a:p>
            <a:pPr marL="45720" indent="0">
              <a:buNone/>
            </a:pPr>
            <a:r>
              <a:rPr lang="es-ES" dirty="0"/>
              <a:t>        </a:t>
            </a:r>
            <a:r>
              <a:rPr lang="es-ES" dirty="0" err="1"/>
              <a:t>javaMongodbList.connectDatabase</a:t>
            </a:r>
            <a:r>
              <a:rPr lang="es-ES" dirty="0"/>
              <a:t>();</a:t>
            </a:r>
          </a:p>
          <a:p>
            <a:pPr marL="45720" indent="0">
              <a:buNone/>
            </a:pPr>
            <a:r>
              <a:rPr lang="es-ES" dirty="0"/>
              <a:t>        // </a:t>
            </a:r>
            <a:r>
              <a:rPr lang="es-ES" dirty="0" err="1"/>
              <a:t>javaMongodbList.listRestaurants</a:t>
            </a:r>
            <a:r>
              <a:rPr lang="es-ES" dirty="0"/>
              <a:t>();</a:t>
            </a:r>
          </a:p>
          <a:p>
            <a:pPr marL="45720" indent="0">
              <a:buNone/>
            </a:pPr>
            <a:r>
              <a:rPr lang="es-ES" dirty="0"/>
              <a:t>        </a:t>
            </a:r>
            <a:r>
              <a:rPr lang="es-ES" dirty="0" err="1"/>
              <a:t>javaMongodbList.listRestaurantsByCuisine</a:t>
            </a:r>
            <a:r>
              <a:rPr lang="es-ES" dirty="0"/>
              <a:t>("</a:t>
            </a:r>
            <a:r>
              <a:rPr lang="es-ES" dirty="0" err="1"/>
              <a:t>Galician</a:t>
            </a:r>
            <a:r>
              <a:rPr lang="es-ES" dirty="0"/>
              <a:t>");</a:t>
            </a:r>
          </a:p>
          <a:p>
            <a:pPr marL="45720" indent="0">
              <a:buNone/>
            </a:pPr>
            <a:r>
              <a:rPr lang="es-ES" dirty="0"/>
              <a:t>    }</a:t>
            </a:r>
          </a:p>
          <a:p>
            <a:pPr marL="45720" indent="0">
              <a:buNone/>
            </a:pPr>
            <a:r>
              <a:rPr lang="es-ES" dirty="0"/>
              <a:t>}</a:t>
            </a:r>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08BF5A20-10C6-4A62-95C9-DB866513922E}"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54</a:t>
            </a:fld>
            <a:endParaRPr lang="es-ES"/>
          </a:p>
        </p:txBody>
      </p:sp>
    </p:spTree>
    <p:extLst>
      <p:ext uri="{BB962C8B-B14F-4D97-AF65-F5344CB8AC3E}">
        <p14:creationId xmlns:p14="http://schemas.microsoft.com/office/powerpoint/2010/main" val="258512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smtClean="0"/>
              <a:t>4. Consultas y filtros</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p:txBody>
          <a:bodyPr>
            <a:normAutofit lnSpcReduction="10000"/>
          </a:bodyPr>
          <a:lstStyle/>
          <a:p>
            <a:r>
              <a:rPr lang="es-ES" dirty="0"/>
              <a:t>Con el driver de </a:t>
            </a:r>
            <a:r>
              <a:rPr lang="es-ES" b="1" dirty="0"/>
              <a:t>Java</a:t>
            </a:r>
            <a:r>
              <a:rPr lang="es-ES" dirty="0"/>
              <a:t> podemos establecer condiciones de igualdad fácilmente con el documento de la siguiente forma </a:t>
            </a:r>
            <a:r>
              <a:rPr lang="es-ES" b="1" dirty="0"/>
              <a:t>new </a:t>
            </a:r>
            <a:r>
              <a:rPr lang="es-ES" b="1" dirty="0" err="1"/>
              <a:t>Document</a:t>
            </a:r>
            <a:r>
              <a:rPr lang="es-ES" b="1" dirty="0"/>
              <a:t>( , )</a:t>
            </a:r>
            <a:r>
              <a:rPr lang="es-ES" dirty="0"/>
              <a:t>.</a:t>
            </a:r>
          </a:p>
          <a:p>
            <a:r>
              <a:rPr lang="es-ES" dirty="0"/>
              <a:t>Si el es en un documento incrustado o una matriz utilizaremos los puntos para acceder al campo, ahora simplemente vamos a establecer nuestra primera condición de igualdad para el </a:t>
            </a:r>
            <a:r>
              <a:rPr lang="es-ES" b="1" dirty="0"/>
              <a:t>: </a:t>
            </a:r>
            <a:r>
              <a:rPr lang="es-ES" b="1" dirty="0" err="1"/>
              <a:t>cuisine</a:t>
            </a:r>
            <a:r>
              <a:rPr lang="es-ES" dirty="0"/>
              <a:t> y con el </a:t>
            </a:r>
            <a:r>
              <a:rPr lang="es-ES" b="1" dirty="0" err="1"/>
              <a:t>valuez</a:t>
            </a:r>
            <a:r>
              <a:rPr lang="es-ES" b="1" dirty="0"/>
              <a:t>&lt; que le pasamos en el método </a:t>
            </a:r>
            <a:r>
              <a:rPr lang="es-ES" b="1" dirty="0" err="1"/>
              <a:t>listRestaurantsByCuisine</a:t>
            </a:r>
            <a:r>
              <a:rPr lang="es-ES" b="1" dirty="0"/>
              <a:t>(</a:t>
            </a:r>
            <a:r>
              <a:rPr lang="es-ES" b="1" dirty="0" err="1"/>
              <a:t>String</a:t>
            </a:r>
            <a:r>
              <a:rPr lang="es-ES" b="1" dirty="0"/>
              <a:t> </a:t>
            </a:r>
            <a:r>
              <a:rPr lang="es-ES" b="1" dirty="0" err="1"/>
              <a:t>cuisine</a:t>
            </a:r>
            <a:r>
              <a:rPr lang="es-ES" b="1" dirty="0"/>
              <a:t>).</a:t>
            </a:r>
            <a:endParaRPr lang="es-ES" dirty="0"/>
          </a:p>
          <a:p>
            <a:r>
              <a:rPr lang="es-ES" dirty="0"/>
              <a:t>Actualiza la clase </a:t>
            </a:r>
            <a:r>
              <a:rPr lang="es-ES" b="1" dirty="0" err="1"/>
              <a:t>JavaMongodbList</a:t>
            </a:r>
            <a:r>
              <a:rPr lang="es-ES" dirty="0"/>
              <a:t> con el siguiente método:</a:t>
            </a:r>
          </a:p>
          <a:p>
            <a:endParaRPr lang="es-ES" dirty="0"/>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4E8CFCDF-E4B6-432C-863B-72138FB7E8B0}"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55</a:t>
            </a:fld>
            <a:endParaRPr lang="es-ES"/>
          </a:p>
        </p:txBody>
      </p:sp>
    </p:spTree>
    <p:extLst>
      <p:ext uri="{BB962C8B-B14F-4D97-AF65-F5344CB8AC3E}">
        <p14:creationId xmlns:p14="http://schemas.microsoft.com/office/powerpoint/2010/main" val="338879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smtClean="0"/>
              <a:t>4. Consultas y filtros</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a:xfrm>
            <a:off x="1341120" y="1345474"/>
            <a:ext cx="9509760" cy="5269020"/>
          </a:xfrm>
        </p:spPr>
        <p:txBody>
          <a:bodyPr>
            <a:normAutofit fontScale="70000" lnSpcReduction="20000"/>
          </a:bodyPr>
          <a:lstStyle/>
          <a:p>
            <a:pPr marL="45720" indent="0">
              <a:buNone/>
            </a:pPr>
            <a:r>
              <a:rPr lang="es-ES" dirty="0"/>
              <a:t>/**</a:t>
            </a:r>
          </a:p>
          <a:p>
            <a:pPr marL="45720" indent="0">
              <a:buNone/>
            </a:pPr>
            <a:r>
              <a:rPr lang="es-ES" dirty="0"/>
              <a:t>     * Obtenemos la lista de todos los restaurantes de la base de datos filtrando</a:t>
            </a:r>
          </a:p>
          <a:p>
            <a:pPr marL="45720" indent="0">
              <a:buNone/>
            </a:pPr>
            <a:r>
              <a:rPr lang="es-ES" dirty="0"/>
              <a:t>     * por el tipo de cocina con el paso del parámetro &lt;b&gt;</a:t>
            </a:r>
            <a:r>
              <a:rPr lang="es-ES" dirty="0" err="1"/>
              <a:t>cuisine</a:t>
            </a:r>
            <a:r>
              <a:rPr lang="es-ES" dirty="0"/>
              <a:t>&lt;/b&gt; y los mostramos por pantalla.</a:t>
            </a:r>
          </a:p>
          <a:p>
            <a:pPr marL="45720" indent="0">
              <a:buNone/>
            </a:pPr>
            <a:r>
              <a:rPr lang="es-ES" dirty="0"/>
              <a:t>     * @</a:t>
            </a:r>
            <a:r>
              <a:rPr lang="es-ES" dirty="0" err="1"/>
              <a:t>param</a:t>
            </a:r>
            <a:r>
              <a:rPr lang="es-ES" dirty="0"/>
              <a:t> </a:t>
            </a:r>
            <a:r>
              <a:rPr lang="es-ES" dirty="0" err="1"/>
              <a:t>cuisine</a:t>
            </a:r>
            <a:r>
              <a:rPr lang="es-ES" dirty="0"/>
              <a:t> &lt;</a:t>
            </a:r>
            <a:r>
              <a:rPr lang="es-ES" dirty="0" err="1"/>
              <a:t>code</a:t>
            </a:r>
            <a:r>
              <a:rPr lang="es-ES" dirty="0"/>
              <a:t>&gt;</a:t>
            </a:r>
            <a:r>
              <a:rPr lang="es-ES" dirty="0" err="1"/>
              <a:t>String</a:t>
            </a:r>
            <a:r>
              <a:rPr lang="es-ES" dirty="0"/>
              <a:t>&lt;/</a:t>
            </a:r>
            <a:r>
              <a:rPr lang="es-ES" dirty="0" err="1"/>
              <a:t>code</a:t>
            </a:r>
            <a:r>
              <a:rPr lang="es-ES" dirty="0"/>
              <a:t>&gt; data </a:t>
            </a:r>
            <a:r>
              <a:rPr lang="es-ES" dirty="0" err="1"/>
              <a:t>value</a:t>
            </a:r>
            <a:r>
              <a:rPr lang="es-ES" dirty="0"/>
              <a:t> </a:t>
            </a:r>
            <a:r>
              <a:rPr lang="es-ES" dirty="0" err="1"/>
              <a:t>to</a:t>
            </a:r>
            <a:r>
              <a:rPr lang="es-ES" dirty="0"/>
              <a:t> </a:t>
            </a:r>
            <a:r>
              <a:rPr lang="es-ES" dirty="0" err="1"/>
              <a:t>filter</a:t>
            </a:r>
            <a:r>
              <a:rPr lang="es-ES" dirty="0"/>
              <a:t> (valor para filtrar)</a:t>
            </a:r>
          </a:p>
          <a:p>
            <a:pPr marL="45720" indent="0">
              <a:buNone/>
            </a:pPr>
            <a:r>
              <a:rPr lang="es-ES" dirty="0"/>
              <a:t>     */</a:t>
            </a:r>
          </a:p>
          <a:p>
            <a:pPr marL="45720" indent="0">
              <a:buNone/>
            </a:pPr>
            <a:r>
              <a:rPr lang="es-ES" dirty="0"/>
              <a:t>    </a:t>
            </a:r>
            <a:r>
              <a:rPr lang="es-ES" dirty="0" err="1"/>
              <a:t>public</a:t>
            </a:r>
            <a:r>
              <a:rPr lang="es-ES" dirty="0"/>
              <a:t> </a:t>
            </a:r>
            <a:r>
              <a:rPr lang="es-ES" dirty="0" err="1"/>
              <a:t>void</a:t>
            </a:r>
            <a:r>
              <a:rPr lang="es-ES" dirty="0"/>
              <a:t> </a:t>
            </a:r>
            <a:r>
              <a:rPr lang="es-ES" dirty="0" err="1"/>
              <a:t>listRestaurantsByCuisine</a:t>
            </a:r>
            <a:r>
              <a:rPr lang="es-ES" dirty="0"/>
              <a:t>(</a:t>
            </a:r>
            <a:r>
              <a:rPr lang="es-ES" dirty="0" err="1"/>
              <a:t>String</a:t>
            </a:r>
            <a:r>
              <a:rPr lang="es-ES" dirty="0"/>
              <a:t> </a:t>
            </a:r>
            <a:r>
              <a:rPr lang="es-ES" dirty="0" err="1"/>
              <a:t>cuisine</a:t>
            </a:r>
            <a:r>
              <a:rPr lang="es-ES" dirty="0"/>
              <a:t>){ </a:t>
            </a:r>
          </a:p>
          <a:p>
            <a:pPr marL="45720" indent="0">
              <a:buNone/>
            </a:pPr>
            <a:r>
              <a:rPr lang="es-ES" dirty="0"/>
              <a:t>        // </a:t>
            </a:r>
            <a:r>
              <a:rPr lang="es-ES" dirty="0" err="1"/>
              <a:t>We</a:t>
            </a:r>
            <a:r>
              <a:rPr lang="es-ES" dirty="0"/>
              <a:t> </a:t>
            </a:r>
            <a:r>
              <a:rPr lang="es-ES" dirty="0" err="1"/>
              <a:t>return</a:t>
            </a:r>
            <a:r>
              <a:rPr lang="es-ES" dirty="0"/>
              <a:t> </a:t>
            </a:r>
            <a:r>
              <a:rPr lang="es-ES" dirty="0" err="1"/>
              <a:t>documents</a:t>
            </a:r>
            <a:r>
              <a:rPr lang="es-ES" dirty="0"/>
              <a:t> </a:t>
            </a:r>
            <a:r>
              <a:rPr lang="es-ES" dirty="0" err="1"/>
              <a:t>with</a:t>
            </a:r>
            <a:r>
              <a:rPr lang="es-ES" dirty="0"/>
              <a:t> </a:t>
            </a:r>
            <a:r>
              <a:rPr lang="es-ES" dirty="0" err="1"/>
              <a:t>the</a:t>
            </a:r>
            <a:r>
              <a:rPr lang="es-ES" dirty="0"/>
              <a:t> </a:t>
            </a:r>
            <a:r>
              <a:rPr lang="es-ES" dirty="0" err="1"/>
              <a:t>find</a:t>
            </a:r>
            <a:r>
              <a:rPr lang="es-ES" dirty="0"/>
              <a:t> </a:t>
            </a:r>
            <a:r>
              <a:rPr lang="es-ES" dirty="0" err="1"/>
              <a:t>method</a:t>
            </a:r>
            <a:r>
              <a:rPr lang="es-ES" dirty="0"/>
              <a:t> </a:t>
            </a:r>
            <a:r>
              <a:rPr lang="es-ES" dirty="0" err="1"/>
              <a:t>by</a:t>
            </a:r>
            <a:r>
              <a:rPr lang="es-ES" dirty="0"/>
              <a:t> </a:t>
            </a:r>
            <a:r>
              <a:rPr lang="es-ES" dirty="0" err="1"/>
              <a:t>setting</a:t>
            </a:r>
            <a:r>
              <a:rPr lang="es-ES" dirty="0"/>
              <a:t> a &lt;b&gt;</a:t>
            </a:r>
            <a:r>
              <a:rPr lang="es-ES" dirty="0" err="1"/>
              <a:t>criteria</a:t>
            </a:r>
            <a:r>
              <a:rPr lang="es-ES" dirty="0"/>
              <a:t>&lt;/ b&gt; </a:t>
            </a:r>
            <a:r>
              <a:rPr lang="es-ES" dirty="0" err="1"/>
              <a:t>element</a:t>
            </a:r>
            <a:r>
              <a:rPr lang="es-ES" dirty="0"/>
              <a:t> </a:t>
            </a:r>
            <a:r>
              <a:rPr lang="es-ES" dirty="0" err="1"/>
              <a:t>equal</a:t>
            </a:r>
            <a:r>
              <a:rPr lang="es-ES" dirty="0"/>
              <a:t> </a:t>
            </a:r>
            <a:r>
              <a:rPr lang="es-ES" dirty="0" err="1"/>
              <a:t>to</a:t>
            </a:r>
            <a:r>
              <a:rPr lang="es-ES" dirty="0"/>
              <a:t> </a:t>
            </a:r>
            <a:r>
              <a:rPr lang="es-ES" dirty="0" err="1"/>
              <a:t>the</a:t>
            </a:r>
            <a:r>
              <a:rPr lang="es-ES" dirty="0"/>
              <a:t> </a:t>
            </a:r>
            <a:r>
              <a:rPr lang="es-ES" dirty="0" err="1"/>
              <a:t>cuisine</a:t>
            </a:r>
            <a:r>
              <a:rPr lang="es-ES" dirty="0"/>
              <a:t>.</a:t>
            </a:r>
          </a:p>
          <a:p>
            <a:pPr marL="45720" indent="0">
              <a:buNone/>
            </a:pPr>
            <a:r>
              <a:rPr lang="es-ES" dirty="0"/>
              <a:t>        // Devolvemos los documentos con el método </a:t>
            </a:r>
            <a:r>
              <a:rPr lang="es-ES" dirty="0" err="1"/>
              <a:t>find</a:t>
            </a:r>
            <a:r>
              <a:rPr lang="es-ES" dirty="0"/>
              <a:t> estableciendo un &lt;b&gt;</a:t>
            </a:r>
            <a:r>
              <a:rPr lang="es-ES" dirty="0" err="1"/>
              <a:t>criteria</a:t>
            </a:r>
            <a:r>
              <a:rPr lang="es-ES" dirty="0"/>
              <a:t>&lt;/b&gt; igual para el elemento </a:t>
            </a:r>
            <a:r>
              <a:rPr lang="es-ES" dirty="0" err="1"/>
              <a:t>cuisine</a:t>
            </a:r>
            <a:r>
              <a:rPr lang="es-ES" dirty="0"/>
              <a:t>.</a:t>
            </a:r>
          </a:p>
          <a:p>
            <a:pPr marL="45720" indent="0">
              <a:buNone/>
            </a:pPr>
            <a:r>
              <a:rPr lang="es-ES" dirty="0"/>
              <a:t>        </a:t>
            </a:r>
            <a:r>
              <a:rPr lang="es-ES" dirty="0" err="1"/>
              <a:t>FindIterable</a:t>
            </a:r>
            <a:r>
              <a:rPr lang="es-ES" dirty="0"/>
              <a:t>&lt;</a:t>
            </a:r>
            <a:r>
              <a:rPr lang="es-ES" dirty="0" err="1"/>
              <a:t>Document</a:t>
            </a:r>
            <a:r>
              <a:rPr lang="es-ES" dirty="0"/>
              <a:t>&gt; iterable = </a:t>
            </a:r>
            <a:r>
              <a:rPr lang="es-ES" dirty="0" err="1"/>
              <a:t>getMongodb</a:t>
            </a:r>
            <a:r>
              <a:rPr lang="es-ES" dirty="0"/>
              <a:t>().</a:t>
            </a:r>
            <a:r>
              <a:rPr lang="es-ES" dirty="0" err="1"/>
              <a:t>getCollection</a:t>
            </a:r>
            <a:r>
              <a:rPr lang="es-ES" dirty="0"/>
              <a:t>("restaurants").</a:t>
            </a:r>
            <a:r>
              <a:rPr lang="es-ES" dirty="0" err="1"/>
              <a:t>find</a:t>
            </a:r>
            <a:r>
              <a:rPr lang="es-ES" dirty="0"/>
              <a:t>(new </a:t>
            </a:r>
            <a:r>
              <a:rPr lang="es-ES" dirty="0" err="1"/>
              <a:t>Document</a:t>
            </a:r>
            <a:r>
              <a:rPr lang="es-ES" dirty="0"/>
              <a:t>("</a:t>
            </a:r>
            <a:r>
              <a:rPr lang="es-ES" dirty="0" err="1"/>
              <a:t>cuisine</a:t>
            </a:r>
            <a:r>
              <a:rPr lang="es-ES" dirty="0"/>
              <a:t>", </a:t>
            </a:r>
            <a:r>
              <a:rPr lang="es-ES" dirty="0" err="1"/>
              <a:t>cuisine</a:t>
            </a:r>
            <a:r>
              <a:rPr lang="es-ES" dirty="0"/>
              <a:t>));</a:t>
            </a:r>
          </a:p>
          <a:p>
            <a:pPr marL="45720" indent="0">
              <a:buNone/>
            </a:pPr>
            <a:endParaRPr lang="es-ES" dirty="0"/>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F5E8F66A-962C-46F9-AB7A-2D5DDB30E5E9}"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56</a:t>
            </a:fld>
            <a:endParaRPr lang="es-ES"/>
          </a:p>
        </p:txBody>
      </p:sp>
    </p:spTree>
    <p:extLst>
      <p:ext uri="{BB962C8B-B14F-4D97-AF65-F5344CB8AC3E}">
        <p14:creationId xmlns:p14="http://schemas.microsoft.com/office/powerpoint/2010/main" val="344415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smtClean="0"/>
              <a:t>4. Consultas y filtros</a:t>
            </a:r>
            <a:endParaRPr lang="es-ES" dirty="0"/>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p:txBody>
          <a:bodyPr>
            <a:normAutofit fontScale="85000" lnSpcReduction="20000"/>
          </a:bodyPr>
          <a:lstStyle/>
          <a:p>
            <a:pPr marL="45720" indent="0">
              <a:buNone/>
            </a:pPr>
            <a:r>
              <a:rPr lang="es-ES" dirty="0"/>
              <a:t> // </a:t>
            </a:r>
            <a:r>
              <a:rPr lang="es-ES" dirty="0" err="1"/>
              <a:t>Iterate</a:t>
            </a:r>
            <a:r>
              <a:rPr lang="es-ES" dirty="0"/>
              <a:t> </a:t>
            </a:r>
            <a:r>
              <a:rPr lang="es-ES" dirty="0" err="1"/>
              <a:t>the</a:t>
            </a:r>
            <a:r>
              <a:rPr lang="es-ES" dirty="0"/>
              <a:t> </a:t>
            </a:r>
            <a:r>
              <a:rPr lang="es-ES" dirty="0" err="1"/>
              <a:t>results</a:t>
            </a:r>
            <a:r>
              <a:rPr lang="es-ES" dirty="0"/>
              <a:t> and </a:t>
            </a:r>
            <a:r>
              <a:rPr lang="es-ES" dirty="0" err="1"/>
              <a:t>apply</a:t>
            </a:r>
            <a:r>
              <a:rPr lang="es-ES" dirty="0"/>
              <a:t> a block </a:t>
            </a:r>
            <a:r>
              <a:rPr lang="es-ES" dirty="0" err="1"/>
              <a:t>to</a:t>
            </a:r>
            <a:r>
              <a:rPr lang="es-ES" dirty="0"/>
              <a:t> </a:t>
            </a:r>
            <a:r>
              <a:rPr lang="es-ES" dirty="0" err="1"/>
              <a:t>each</a:t>
            </a:r>
            <a:r>
              <a:rPr lang="es-ES" dirty="0"/>
              <a:t> </a:t>
            </a:r>
            <a:r>
              <a:rPr lang="es-ES" dirty="0" err="1"/>
              <a:t>resulting</a:t>
            </a:r>
            <a:r>
              <a:rPr lang="es-ES" dirty="0"/>
              <a:t> </a:t>
            </a:r>
            <a:r>
              <a:rPr lang="es-ES" dirty="0" err="1"/>
              <a:t>document</a:t>
            </a:r>
            <a:r>
              <a:rPr lang="es-ES" dirty="0"/>
              <a:t>.</a:t>
            </a:r>
          </a:p>
          <a:p>
            <a:pPr marL="45720" indent="0">
              <a:buNone/>
            </a:pPr>
            <a:r>
              <a:rPr lang="es-ES" dirty="0"/>
              <a:t>        // Iteramos los resultados y </a:t>
            </a:r>
            <a:r>
              <a:rPr lang="es-ES" dirty="0" err="1"/>
              <a:t>aplicacimos</a:t>
            </a:r>
            <a:r>
              <a:rPr lang="es-ES" dirty="0"/>
              <a:t> un bloque para cada documento.</a:t>
            </a:r>
          </a:p>
          <a:p>
            <a:pPr marL="45720" indent="0">
              <a:buNone/>
            </a:pPr>
            <a:r>
              <a:rPr lang="es-ES" dirty="0"/>
              <a:t>        </a:t>
            </a:r>
            <a:r>
              <a:rPr lang="es-ES" dirty="0" err="1"/>
              <a:t>iterable.forEach</a:t>
            </a:r>
            <a:r>
              <a:rPr lang="es-ES" dirty="0"/>
              <a:t>(new Block&lt;</a:t>
            </a:r>
            <a:r>
              <a:rPr lang="es-ES" dirty="0" err="1"/>
              <a:t>Document</a:t>
            </a:r>
            <a:r>
              <a:rPr lang="es-ES" dirty="0"/>
              <a:t>&gt;() {</a:t>
            </a:r>
          </a:p>
          <a:p>
            <a:pPr marL="45720" indent="0">
              <a:buNone/>
            </a:pPr>
            <a:r>
              <a:rPr lang="es-ES" dirty="0"/>
              <a:t>            @</a:t>
            </a:r>
            <a:r>
              <a:rPr lang="es-ES" dirty="0" err="1"/>
              <a:t>Override</a:t>
            </a:r>
            <a:endParaRPr lang="es-ES" dirty="0"/>
          </a:p>
          <a:p>
            <a:pPr marL="45720" indent="0">
              <a:buNone/>
            </a:pPr>
            <a:r>
              <a:rPr lang="es-ES" dirty="0"/>
              <a:t>            </a:t>
            </a:r>
            <a:r>
              <a:rPr lang="es-ES" dirty="0" err="1"/>
              <a:t>public</a:t>
            </a:r>
            <a:r>
              <a:rPr lang="es-ES" dirty="0"/>
              <a:t> </a:t>
            </a:r>
            <a:r>
              <a:rPr lang="es-ES" dirty="0" err="1"/>
              <a:t>void</a:t>
            </a:r>
            <a:r>
              <a:rPr lang="es-ES" dirty="0"/>
              <a:t> </a:t>
            </a:r>
            <a:r>
              <a:rPr lang="es-ES" dirty="0" err="1"/>
              <a:t>apply</a:t>
            </a:r>
            <a:r>
              <a:rPr lang="es-ES" dirty="0"/>
              <a:t>(final </a:t>
            </a:r>
            <a:r>
              <a:rPr lang="es-ES" dirty="0" err="1"/>
              <a:t>Document</a:t>
            </a:r>
            <a:r>
              <a:rPr lang="es-ES" dirty="0"/>
              <a:t> </a:t>
            </a:r>
            <a:r>
              <a:rPr lang="es-ES" dirty="0" err="1"/>
              <a:t>document</a:t>
            </a:r>
            <a:r>
              <a:rPr lang="es-ES" dirty="0"/>
              <a:t>) {</a:t>
            </a:r>
          </a:p>
          <a:p>
            <a:pPr marL="45720" indent="0">
              <a:buNone/>
            </a:pPr>
            <a:r>
              <a:rPr lang="es-ES" dirty="0"/>
              <a:t>                </a:t>
            </a:r>
            <a:r>
              <a:rPr lang="es-ES" dirty="0" err="1"/>
              <a:t>System.out.println</a:t>
            </a:r>
            <a:r>
              <a:rPr lang="es-ES" dirty="0"/>
              <a:t>(</a:t>
            </a:r>
            <a:r>
              <a:rPr lang="es-ES" dirty="0" err="1"/>
              <a:t>document</a:t>
            </a:r>
            <a:r>
              <a:rPr lang="es-ES" dirty="0"/>
              <a:t>);</a:t>
            </a:r>
          </a:p>
          <a:p>
            <a:pPr marL="45720" indent="0">
              <a:buNone/>
            </a:pPr>
            <a:r>
              <a:rPr lang="es-ES" dirty="0"/>
              <a:t>            }</a:t>
            </a:r>
          </a:p>
          <a:p>
            <a:pPr marL="45720" indent="0">
              <a:buNone/>
            </a:pPr>
            <a:r>
              <a:rPr lang="es-ES" dirty="0"/>
              <a:t>        });</a:t>
            </a:r>
          </a:p>
          <a:p>
            <a:pPr marL="45720" indent="0">
              <a:buNone/>
            </a:pPr>
            <a:r>
              <a:rPr lang="es-ES" dirty="0"/>
              <a:t>    } </a:t>
            </a:r>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CD52284B-D2F3-4FFC-BA1F-31754A02818C}"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57</a:t>
            </a:fld>
            <a:endParaRPr lang="es-ES"/>
          </a:p>
        </p:txBody>
      </p:sp>
    </p:spTree>
    <p:extLst>
      <p:ext uri="{BB962C8B-B14F-4D97-AF65-F5344CB8AC3E}">
        <p14:creationId xmlns:p14="http://schemas.microsoft.com/office/powerpoint/2010/main" val="25958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396772-8241-4AF6-BD26-DFB26F4DFACB}"/>
              </a:ext>
            </a:extLst>
          </p:cNvPr>
          <p:cNvSpPr>
            <a:spLocks noGrp="1"/>
          </p:cNvSpPr>
          <p:nvPr>
            <p:ph type="title"/>
          </p:nvPr>
        </p:nvSpPr>
        <p:spPr/>
        <p:txBody>
          <a:bodyPr/>
          <a:lstStyle/>
          <a:p>
            <a:r>
              <a:rPr lang="es-ES" dirty="0" smtClean="0"/>
              <a:t>4. Consultas y filtros</a:t>
            </a:r>
            <a:endParaRPr lang="es-ES" dirty="0"/>
          </a:p>
        </p:txBody>
      </p:sp>
      <p:sp>
        <p:nvSpPr>
          <p:cNvPr id="3" name="Marcador de contenido 2">
            <a:extLst>
              <a:ext uri="{FF2B5EF4-FFF2-40B4-BE49-F238E27FC236}">
                <a16:creationId xmlns:a16="http://schemas.microsoft.com/office/drawing/2014/main" id="{C3B3A798-2092-4E93-A4BB-0C6B314B78EA}"/>
              </a:ext>
            </a:extLst>
          </p:cNvPr>
          <p:cNvSpPr>
            <a:spLocks noGrp="1"/>
          </p:cNvSpPr>
          <p:nvPr>
            <p:ph idx="1"/>
          </p:nvPr>
        </p:nvSpPr>
        <p:spPr>
          <a:xfrm>
            <a:off x="1341120" y="1345474"/>
            <a:ext cx="9509760" cy="5269020"/>
          </a:xfrm>
        </p:spPr>
        <p:txBody>
          <a:bodyPr>
            <a:normAutofit fontScale="55000" lnSpcReduction="20000"/>
          </a:bodyPr>
          <a:lstStyle/>
          <a:p>
            <a:pPr marL="45720" indent="0">
              <a:buNone/>
            </a:pPr>
            <a:r>
              <a:rPr lang="es-ES" dirty="0"/>
              <a:t>Ejecuta ahora el método de </a:t>
            </a:r>
            <a:r>
              <a:rPr lang="es-ES" dirty="0" err="1"/>
              <a:t>listRestaurantsByCuisine</a:t>
            </a:r>
            <a:r>
              <a:rPr lang="es-ES" dirty="0"/>
              <a:t>(</a:t>
            </a:r>
            <a:r>
              <a:rPr lang="es-ES" dirty="0" err="1"/>
              <a:t>String</a:t>
            </a:r>
            <a:r>
              <a:rPr lang="es-ES" dirty="0"/>
              <a:t> </a:t>
            </a:r>
            <a:r>
              <a:rPr lang="es-ES" dirty="0" err="1"/>
              <a:t>cuisine</a:t>
            </a:r>
            <a:r>
              <a:rPr lang="es-ES" dirty="0"/>
              <a:t>) modificando el método </a:t>
            </a:r>
            <a:r>
              <a:rPr lang="es-ES" dirty="0" err="1"/>
              <a:t>main</a:t>
            </a:r>
            <a:r>
              <a:rPr lang="es-ES" dirty="0"/>
              <a:t>:</a:t>
            </a:r>
          </a:p>
          <a:p>
            <a:pPr marL="45720" indent="0">
              <a:buNone/>
            </a:pPr>
            <a:endParaRPr lang="es-ES" dirty="0"/>
          </a:p>
          <a:p>
            <a:pPr marL="45720" indent="0">
              <a:buNone/>
            </a:pPr>
            <a:r>
              <a:rPr lang="es-ES" dirty="0"/>
              <a:t>    /**</a:t>
            </a:r>
          </a:p>
          <a:p>
            <a:pPr marL="45720" indent="0">
              <a:buNone/>
            </a:pPr>
            <a:r>
              <a:rPr lang="es-ES" dirty="0"/>
              <a:t>     * </a:t>
            </a:r>
            <a:r>
              <a:rPr lang="es-ES" dirty="0" err="1"/>
              <a:t>We</a:t>
            </a:r>
            <a:r>
              <a:rPr lang="es-ES" dirty="0"/>
              <a:t> </a:t>
            </a:r>
            <a:r>
              <a:rPr lang="es-ES" dirty="0" err="1"/>
              <a:t>execute</a:t>
            </a:r>
            <a:r>
              <a:rPr lang="es-ES" dirty="0"/>
              <a:t> </a:t>
            </a:r>
            <a:r>
              <a:rPr lang="es-ES" dirty="0" err="1"/>
              <a:t>methods</a:t>
            </a:r>
            <a:r>
              <a:rPr lang="es-ES" dirty="0"/>
              <a:t> </a:t>
            </a:r>
            <a:r>
              <a:rPr lang="es-ES" dirty="0" err="1"/>
              <a:t>to</a:t>
            </a:r>
            <a:r>
              <a:rPr lang="es-ES" dirty="0"/>
              <a:t> display restaurants.</a:t>
            </a:r>
          </a:p>
          <a:p>
            <a:pPr marL="45720" indent="0">
              <a:buNone/>
            </a:pPr>
            <a:r>
              <a:rPr lang="es-ES" dirty="0"/>
              <a:t>     * Ejecutamos los métodos para mostrar los restaurantes.</a:t>
            </a:r>
          </a:p>
          <a:p>
            <a:pPr marL="45720" indent="0">
              <a:buNone/>
            </a:pPr>
            <a:r>
              <a:rPr lang="es-ES" dirty="0"/>
              <a:t>     * @</a:t>
            </a:r>
            <a:r>
              <a:rPr lang="es-ES" dirty="0" err="1"/>
              <a:t>param</a:t>
            </a:r>
            <a:r>
              <a:rPr lang="es-ES" dirty="0"/>
              <a:t> </a:t>
            </a:r>
            <a:r>
              <a:rPr lang="es-ES" dirty="0" err="1"/>
              <a:t>args</a:t>
            </a:r>
            <a:r>
              <a:rPr lang="es-ES" dirty="0"/>
              <a:t> </a:t>
            </a:r>
          </a:p>
          <a:p>
            <a:pPr marL="45720" indent="0">
              <a:buNone/>
            </a:pPr>
            <a:r>
              <a:rPr lang="es-ES" dirty="0"/>
              <a:t>     */</a:t>
            </a:r>
          </a:p>
          <a:p>
            <a:pPr marL="45720" indent="0">
              <a:buNone/>
            </a:pPr>
            <a:r>
              <a:rPr lang="es-ES" dirty="0"/>
              <a:t>    </a:t>
            </a:r>
            <a:r>
              <a:rPr lang="es-ES" dirty="0" err="1"/>
              <a:t>public</a:t>
            </a:r>
            <a:r>
              <a:rPr lang="es-ES" dirty="0"/>
              <a:t> </a:t>
            </a:r>
            <a:r>
              <a:rPr lang="es-ES" dirty="0" err="1"/>
              <a:t>static</a:t>
            </a:r>
            <a:r>
              <a:rPr lang="es-ES" dirty="0"/>
              <a:t> </a:t>
            </a:r>
            <a:r>
              <a:rPr lang="es-ES" dirty="0" err="1"/>
              <a:t>void</a:t>
            </a:r>
            <a:r>
              <a:rPr lang="es-ES" dirty="0"/>
              <a:t> </a:t>
            </a:r>
            <a:r>
              <a:rPr lang="es-ES" dirty="0" err="1"/>
              <a:t>main</a:t>
            </a:r>
            <a:r>
              <a:rPr lang="es-ES" dirty="0"/>
              <a:t>(</a:t>
            </a:r>
            <a:r>
              <a:rPr lang="es-ES" dirty="0" err="1"/>
              <a:t>String</a:t>
            </a:r>
            <a:r>
              <a:rPr lang="es-ES" dirty="0"/>
              <a:t> </a:t>
            </a:r>
            <a:r>
              <a:rPr lang="es-ES" dirty="0" err="1"/>
              <a:t>args</a:t>
            </a:r>
            <a:r>
              <a:rPr lang="es-ES" dirty="0"/>
              <a:t>[]){</a:t>
            </a:r>
          </a:p>
          <a:p>
            <a:pPr marL="45720" indent="0">
              <a:buNone/>
            </a:pPr>
            <a:r>
              <a:rPr lang="es-ES" dirty="0"/>
              <a:t>        </a:t>
            </a:r>
            <a:r>
              <a:rPr lang="es-ES" dirty="0" err="1"/>
              <a:t>JavaMongodbList</a:t>
            </a:r>
            <a:r>
              <a:rPr lang="es-ES" dirty="0"/>
              <a:t> </a:t>
            </a:r>
            <a:r>
              <a:rPr lang="es-ES" dirty="0" err="1"/>
              <a:t>javaMongodbList</a:t>
            </a:r>
            <a:r>
              <a:rPr lang="es-ES" dirty="0"/>
              <a:t> = new </a:t>
            </a:r>
            <a:r>
              <a:rPr lang="es-ES" dirty="0" err="1"/>
              <a:t>JavaMongodbList</a:t>
            </a:r>
            <a:r>
              <a:rPr lang="es-ES" dirty="0"/>
              <a:t>();</a:t>
            </a:r>
          </a:p>
          <a:p>
            <a:pPr marL="45720" indent="0">
              <a:buNone/>
            </a:pPr>
            <a:r>
              <a:rPr lang="es-ES" dirty="0"/>
              <a:t>        </a:t>
            </a:r>
            <a:r>
              <a:rPr lang="es-ES" dirty="0" err="1"/>
              <a:t>javaMongodbList.connectDatabase</a:t>
            </a:r>
            <a:r>
              <a:rPr lang="es-ES" dirty="0"/>
              <a:t>();        </a:t>
            </a:r>
          </a:p>
          <a:p>
            <a:pPr marL="45720" indent="0">
              <a:buNone/>
            </a:pPr>
            <a:r>
              <a:rPr lang="es-ES" dirty="0"/>
              <a:t>        </a:t>
            </a:r>
            <a:r>
              <a:rPr lang="es-ES" dirty="0" err="1"/>
              <a:t>javaMongodbList.listRestaurantsByCuisine</a:t>
            </a:r>
            <a:r>
              <a:rPr lang="es-ES" dirty="0"/>
              <a:t>("</a:t>
            </a:r>
            <a:r>
              <a:rPr lang="es-ES" dirty="0" err="1"/>
              <a:t>Galician</a:t>
            </a:r>
            <a:r>
              <a:rPr lang="es-ES" dirty="0"/>
              <a:t>");</a:t>
            </a:r>
          </a:p>
          <a:p>
            <a:pPr marL="45720" indent="0">
              <a:buNone/>
            </a:pPr>
            <a:r>
              <a:rPr lang="es-ES" dirty="0"/>
              <a:t>    }</a:t>
            </a:r>
          </a:p>
          <a:p>
            <a:pPr marL="45720" indent="0">
              <a:buNone/>
            </a:pPr>
            <a:r>
              <a:rPr lang="es-ES" dirty="0"/>
              <a:t>}</a:t>
            </a:r>
          </a:p>
          <a:p>
            <a:pPr marL="45720" indent="0">
              <a:buNone/>
            </a:pPr>
            <a:endParaRPr lang="es-ES" dirty="0"/>
          </a:p>
        </p:txBody>
      </p:sp>
      <p:sp>
        <p:nvSpPr>
          <p:cNvPr id="4" name="Marcador de pie de página 3">
            <a:extLst>
              <a:ext uri="{FF2B5EF4-FFF2-40B4-BE49-F238E27FC236}">
                <a16:creationId xmlns:a16="http://schemas.microsoft.com/office/drawing/2014/main" id="{DC8B5245-2CE0-4A63-AB88-768D3B66F75D}"/>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4DE9DE03-06CA-46B3-9A7E-94CF7E3304AE}"/>
              </a:ext>
            </a:extLst>
          </p:cNvPr>
          <p:cNvSpPr>
            <a:spLocks noGrp="1"/>
          </p:cNvSpPr>
          <p:nvPr>
            <p:ph type="dt" sz="half" idx="10"/>
          </p:nvPr>
        </p:nvSpPr>
        <p:spPr/>
        <p:txBody>
          <a:bodyPr/>
          <a:lstStyle/>
          <a:p>
            <a:fld id="{23044883-119F-4B34-AB48-56D83C3976C2}" type="datetime1">
              <a:rPr lang="es-ES" smtClean="0"/>
              <a:t>19/12/2020</a:t>
            </a:fld>
            <a:endParaRPr lang="es-ES"/>
          </a:p>
        </p:txBody>
      </p:sp>
      <p:sp>
        <p:nvSpPr>
          <p:cNvPr id="6" name="Marcador de número de diapositiva 5">
            <a:extLst>
              <a:ext uri="{FF2B5EF4-FFF2-40B4-BE49-F238E27FC236}">
                <a16:creationId xmlns:a16="http://schemas.microsoft.com/office/drawing/2014/main" id="{D9C92E55-7C72-48B1-A973-E7C24F90076B}"/>
              </a:ext>
            </a:extLst>
          </p:cNvPr>
          <p:cNvSpPr>
            <a:spLocks noGrp="1"/>
          </p:cNvSpPr>
          <p:nvPr>
            <p:ph type="sldNum" sz="quarter" idx="12"/>
          </p:nvPr>
        </p:nvSpPr>
        <p:spPr/>
        <p:txBody>
          <a:bodyPr/>
          <a:lstStyle/>
          <a:p>
            <a:fld id="{E4253A2E-9865-4013-9D0B-AE4969F4ED8F}" type="slidenum">
              <a:rPr lang="es-ES" smtClean="0"/>
              <a:t>58</a:t>
            </a:fld>
            <a:endParaRPr lang="es-ES"/>
          </a:p>
        </p:txBody>
      </p:sp>
    </p:spTree>
    <p:extLst>
      <p:ext uri="{BB962C8B-B14F-4D97-AF65-F5344CB8AC3E}">
        <p14:creationId xmlns:p14="http://schemas.microsoft.com/office/powerpoint/2010/main" val="16903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396772-8241-4AF6-BD26-DFB26F4DFACB}"/>
              </a:ext>
            </a:extLst>
          </p:cNvPr>
          <p:cNvSpPr>
            <a:spLocks noGrp="1"/>
          </p:cNvSpPr>
          <p:nvPr>
            <p:ph type="title"/>
          </p:nvPr>
        </p:nvSpPr>
        <p:spPr/>
        <p:txBody>
          <a:bodyPr/>
          <a:lstStyle/>
          <a:p>
            <a:r>
              <a:rPr lang="es-ES" dirty="0" smtClean="0"/>
              <a:t>4. Consultas y filtros</a:t>
            </a:r>
            <a:endParaRPr lang="es-ES" dirty="0"/>
          </a:p>
        </p:txBody>
      </p:sp>
      <p:sp>
        <p:nvSpPr>
          <p:cNvPr id="3" name="Marcador de contenido 2">
            <a:extLst>
              <a:ext uri="{FF2B5EF4-FFF2-40B4-BE49-F238E27FC236}">
                <a16:creationId xmlns:a16="http://schemas.microsoft.com/office/drawing/2014/main" id="{C3B3A798-2092-4E93-A4BB-0C6B314B78EA}"/>
              </a:ext>
            </a:extLst>
          </p:cNvPr>
          <p:cNvSpPr>
            <a:spLocks noGrp="1"/>
          </p:cNvSpPr>
          <p:nvPr>
            <p:ph idx="1"/>
          </p:nvPr>
        </p:nvSpPr>
        <p:spPr/>
        <p:txBody>
          <a:bodyPr>
            <a:normAutofit fontScale="55000" lnSpcReduction="20000"/>
          </a:bodyPr>
          <a:lstStyle/>
          <a:p>
            <a:pPr marL="45720" indent="0">
              <a:buNone/>
            </a:pPr>
            <a:r>
              <a:rPr lang="es-ES" dirty="0"/>
              <a:t>Este será el resultado si todo ha ido bien:</a:t>
            </a:r>
          </a:p>
          <a:p>
            <a:pPr marL="45720" indent="0">
              <a:buNone/>
            </a:pPr>
            <a:endParaRPr lang="es-ES" dirty="0"/>
          </a:p>
          <a:p>
            <a:pPr marL="45720" indent="0">
              <a:buNone/>
            </a:pPr>
            <a:r>
              <a:rPr lang="es-ES" dirty="0" err="1"/>
              <a:t>Document</a:t>
            </a:r>
            <a:r>
              <a:rPr lang="es-ES" dirty="0"/>
              <a:t>{{_id=566d4f7f5eb618789e5af3b8, </a:t>
            </a:r>
            <a:r>
              <a:rPr lang="es-ES" dirty="0" err="1"/>
              <a:t>address</a:t>
            </a:r>
            <a:r>
              <a:rPr lang="es-ES" dirty="0"/>
              <a:t>=[</a:t>
            </a:r>
            <a:r>
              <a:rPr lang="es-ES" dirty="0" err="1"/>
              <a:t>Document</a:t>
            </a:r>
            <a:r>
              <a:rPr lang="es-ES" dirty="0"/>
              <a:t>{{</a:t>
            </a:r>
            <a:r>
              <a:rPr lang="es-ES" dirty="0" err="1"/>
              <a:t>street</a:t>
            </a:r>
            <a:r>
              <a:rPr lang="es-ES" dirty="0"/>
              <a:t>=Avenida </a:t>
            </a:r>
            <a:r>
              <a:rPr lang="es-ES" dirty="0" err="1"/>
              <a:t>Castrelos</a:t>
            </a:r>
            <a:r>
              <a:rPr lang="es-ES" dirty="0"/>
              <a:t> 25 Bajo, </a:t>
            </a:r>
            <a:r>
              <a:rPr lang="es-ES" dirty="0" err="1"/>
              <a:t>zipcode</a:t>
            </a:r>
            <a:r>
              <a:rPr lang="es-ES" dirty="0"/>
              <a:t>=36210, </a:t>
            </a:r>
            <a:r>
              <a:rPr lang="es-ES" dirty="0" err="1"/>
              <a:t>building</a:t>
            </a:r>
            <a:r>
              <a:rPr lang="es-ES" dirty="0"/>
              <a:t>=180, </a:t>
            </a:r>
            <a:r>
              <a:rPr lang="es-ES" dirty="0" err="1"/>
              <a:t>coord</a:t>
            </a:r>
            <a:r>
              <a:rPr lang="es-ES" dirty="0"/>
              <a:t>=[-73.9557413, 40.7720266]}}, </a:t>
            </a:r>
            <a:r>
              <a:rPr lang="es-ES" dirty="0" err="1"/>
              <a:t>Document</a:t>
            </a:r>
            <a:r>
              <a:rPr lang="es-ES" dirty="0"/>
              <a:t>{{</a:t>
            </a:r>
            <a:r>
              <a:rPr lang="es-ES" dirty="0" err="1"/>
              <a:t>street</a:t>
            </a:r>
            <a:r>
              <a:rPr lang="es-ES" dirty="0"/>
              <a:t>=</a:t>
            </a:r>
            <a:r>
              <a:rPr lang="es-ES" dirty="0" err="1"/>
              <a:t>Urzáiz</a:t>
            </a:r>
            <a:r>
              <a:rPr lang="es-ES" dirty="0"/>
              <a:t> 77 Bajo, </a:t>
            </a:r>
            <a:r>
              <a:rPr lang="es-ES" dirty="0" err="1"/>
              <a:t>zipcode</a:t>
            </a:r>
            <a:r>
              <a:rPr lang="es-ES" dirty="0"/>
              <a:t>=36004, </a:t>
            </a:r>
            <a:r>
              <a:rPr lang="es-ES" dirty="0" err="1"/>
              <a:t>building</a:t>
            </a:r>
            <a:r>
              <a:rPr lang="es-ES" dirty="0"/>
              <a:t>=40, </a:t>
            </a:r>
            <a:r>
              <a:rPr lang="es-ES" dirty="0" err="1"/>
              <a:t>coord</a:t>
            </a:r>
            <a:r>
              <a:rPr lang="es-ES" dirty="0"/>
              <a:t>=[-73.9557413, 40.7720266]}}], </a:t>
            </a:r>
            <a:r>
              <a:rPr lang="es-ES" dirty="0" err="1"/>
              <a:t>borough</a:t>
            </a:r>
            <a:r>
              <a:rPr lang="es-ES" dirty="0"/>
              <a:t>=Vigo, </a:t>
            </a:r>
            <a:r>
              <a:rPr lang="es-ES" dirty="0" err="1"/>
              <a:t>cuisine</a:t>
            </a:r>
            <a:r>
              <a:rPr lang="es-ES" dirty="0"/>
              <a:t>=</a:t>
            </a:r>
            <a:r>
              <a:rPr lang="es-ES" dirty="0" err="1"/>
              <a:t>Galician</a:t>
            </a:r>
            <a:r>
              <a:rPr lang="es-ES" dirty="0"/>
              <a:t>, grades=[</a:t>
            </a:r>
            <a:r>
              <a:rPr lang="es-ES" dirty="0" err="1"/>
              <a:t>Document</a:t>
            </a:r>
            <a:r>
              <a:rPr lang="es-ES" dirty="0"/>
              <a:t>{{date=</a:t>
            </a:r>
            <a:r>
              <a:rPr lang="es-ES" dirty="0" err="1"/>
              <a:t>Sun</a:t>
            </a:r>
            <a:r>
              <a:rPr lang="es-ES" dirty="0"/>
              <a:t> Oct 11 00:00:00 CEST 2015, grade=A, score=12}}, </a:t>
            </a:r>
            <a:r>
              <a:rPr lang="es-ES" dirty="0" err="1"/>
              <a:t>Document</a:t>
            </a:r>
            <a:r>
              <a:rPr lang="es-ES" dirty="0"/>
              <a:t>{{date=</a:t>
            </a:r>
            <a:r>
              <a:rPr lang="es-ES" dirty="0" err="1"/>
              <a:t>Fri</a:t>
            </a:r>
            <a:r>
              <a:rPr lang="es-ES" dirty="0"/>
              <a:t> </a:t>
            </a:r>
            <a:r>
              <a:rPr lang="es-ES" dirty="0" err="1"/>
              <a:t>Dec</a:t>
            </a:r>
            <a:r>
              <a:rPr lang="es-ES" dirty="0"/>
              <a:t> 11 00:00:00 CET 2015, grade=B, score=18}}], </a:t>
            </a:r>
            <a:r>
              <a:rPr lang="es-ES" dirty="0" err="1"/>
              <a:t>name</a:t>
            </a:r>
            <a:r>
              <a:rPr lang="es-ES" dirty="0"/>
              <a:t>=</a:t>
            </a:r>
            <a:r>
              <a:rPr lang="es-ES" dirty="0" err="1"/>
              <a:t>Xules</a:t>
            </a:r>
            <a:r>
              <a:rPr lang="es-ES" dirty="0"/>
              <a:t>}}</a:t>
            </a:r>
          </a:p>
          <a:p>
            <a:pPr marL="45720" indent="0">
              <a:buNone/>
            </a:pPr>
            <a:r>
              <a:rPr lang="es-ES" dirty="0" err="1"/>
              <a:t>Document</a:t>
            </a:r>
            <a:r>
              <a:rPr lang="es-ES" dirty="0"/>
              <a:t>{{_id=566d85dc5eb61804ead28d7e, </a:t>
            </a:r>
            <a:r>
              <a:rPr lang="es-ES" dirty="0" err="1"/>
              <a:t>address</a:t>
            </a:r>
            <a:r>
              <a:rPr lang="es-ES" dirty="0"/>
              <a:t>=[</a:t>
            </a:r>
            <a:r>
              <a:rPr lang="es-ES" dirty="0" err="1"/>
              <a:t>Document</a:t>
            </a:r>
            <a:r>
              <a:rPr lang="es-ES" dirty="0"/>
              <a:t>{{</a:t>
            </a:r>
            <a:r>
              <a:rPr lang="es-ES" dirty="0" err="1"/>
              <a:t>street</a:t>
            </a:r>
            <a:r>
              <a:rPr lang="es-ES" dirty="0"/>
              <a:t>=Avenida </a:t>
            </a:r>
            <a:r>
              <a:rPr lang="es-ES" dirty="0" err="1"/>
              <a:t>Castrelos</a:t>
            </a:r>
            <a:r>
              <a:rPr lang="es-ES" dirty="0"/>
              <a:t> 25 Bajo, </a:t>
            </a:r>
            <a:r>
              <a:rPr lang="es-ES" dirty="0" err="1"/>
              <a:t>zipcode</a:t>
            </a:r>
            <a:r>
              <a:rPr lang="es-ES" dirty="0"/>
              <a:t>=36210, </a:t>
            </a:r>
            <a:r>
              <a:rPr lang="es-ES" dirty="0" err="1"/>
              <a:t>building</a:t>
            </a:r>
            <a:r>
              <a:rPr lang="es-ES" dirty="0"/>
              <a:t>=180, </a:t>
            </a:r>
            <a:r>
              <a:rPr lang="es-ES" dirty="0" err="1"/>
              <a:t>coord</a:t>
            </a:r>
            <a:r>
              <a:rPr lang="es-ES" dirty="0"/>
              <a:t>=[-73.9557413, 40.7720266]}}, </a:t>
            </a:r>
            <a:r>
              <a:rPr lang="es-ES" dirty="0" err="1"/>
              <a:t>Document</a:t>
            </a:r>
            <a:r>
              <a:rPr lang="es-ES" dirty="0"/>
              <a:t>{{</a:t>
            </a:r>
            <a:r>
              <a:rPr lang="es-ES" dirty="0" err="1"/>
              <a:t>street</a:t>
            </a:r>
            <a:r>
              <a:rPr lang="es-ES" dirty="0"/>
              <a:t>=</a:t>
            </a:r>
            <a:r>
              <a:rPr lang="es-ES" dirty="0" err="1"/>
              <a:t>Urzáiz</a:t>
            </a:r>
            <a:r>
              <a:rPr lang="es-ES" dirty="0"/>
              <a:t> 77 Bajo, </a:t>
            </a:r>
            <a:r>
              <a:rPr lang="es-ES" dirty="0" err="1"/>
              <a:t>zipcode</a:t>
            </a:r>
            <a:r>
              <a:rPr lang="es-ES" dirty="0"/>
              <a:t>=36004, </a:t>
            </a:r>
            <a:r>
              <a:rPr lang="es-ES" dirty="0" err="1"/>
              <a:t>building</a:t>
            </a:r>
            <a:r>
              <a:rPr lang="es-ES" dirty="0"/>
              <a:t>=40, </a:t>
            </a:r>
            <a:r>
              <a:rPr lang="es-ES" dirty="0" err="1"/>
              <a:t>coord</a:t>
            </a:r>
            <a:r>
              <a:rPr lang="es-ES" dirty="0"/>
              <a:t>=[-73.9557413, 40.7720266]}}], </a:t>
            </a:r>
            <a:r>
              <a:rPr lang="es-ES" dirty="0" err="1"/>
              <a:t>borough</a:t>
            </a:r>
            <a:r>
              <a:rPr lang="es-ES" dirty="0"/>
              <a:t>=Vigo, </a:t>
            </a:r>
            <a:r>
              <a:rPr lang="es-ES" dirty="0" err="1"/>
              <a:t>cuisine</a:t>
            </a:r>
            <a:r>
              <a:rPr lang="es-ES" dirty="0"/>
              <a:t>=</a:t>
            </a:r>
            <a:r>
              <a:rPr lang="es-ES" dirty="0" err="1"/>
              <a:t>Galician</a:t>
            </a:r>
            <a:r>
              <a:rPr lang="es-ES" dirty="0"/>
              <a:t>, grades=[</a:t>
            </a:r>
            <a:r>
              <a:rPr lang="es-ES" dirty="0" err="1"/>
              <a:t>Document</a:t>
            </a:r>
            <a:r>
              <a:rPr lang="es-ES" dirty="0"/>
              <a:t>{{date=</a:t>
            </a:r>
            <a:r>
              <a:rPr lang="es-ES" dirty="0" err="1"/>
              <a:t>Sun</a:t>
            </a:r>
            <a:r>
              <a:rPr lang="es-ES" dirty="0"/>
              <a:t> Oct 11 00:00:00 CEST 2015, grade=A, score=12}}, </a:t>
            </a:r>
            <a:r>
              <a:rPr lang="es-ES" dirty="0" err="1"/>
              <a:t>Document</a:t>
            </a:r>
            <a:r>
              <a:rPr lang="es-ES" dirty="0"/>
              <a:t>{{date=</a:t>
            </a:r>
            <a:r>
              <a:rPr lang="es-ES" dirty="0" err="1"/>
              <a:t>Fri</a:t>
            </a:r>
            <a:r>
              <a:rPr lang="es-ES" dirty="0"/>
              <a:t> </a:t>
            </a:r>
            <a:r>
              <a:rPr lang="es-ES" dirty="0" err="1"/>
              <a:t>Dec</a:t>
            </a:r>
            <a:r>
              <a:rPr lang="es-ES" dirty="0"/>
              <a:t> 11 00:00:00 CET 2015, grade=B, score=18}}], </a:t>
            </a:r>
            <a:r>
              <a:rPr lang="es-ES" dirty="0" err="1"/>
              <a:t>name</a:t>
            </a:r>
            <a:r>
              <a:rPr lang="es-ES" dirty="0"/>
              <a:t>=</a:t>
            </a:r>
            <a:r>
              <a:rPr lang="es-ES" dirty="0" err="1"/>
              <a:t>Xules</a:t>
            </a:r>
            <a:r>
              <a:rPr lang="es-ES" dirty="0"/>
              <a:t>}}</a:t>
            </a:r>
          </a:p>
          <a:p>
            <a:pPr marL="45720" indent="0">
              <a:buNone/>
            </a:pPr>
            <a:r>
              <a:rPr lang="es-ES" dirty="0" err="1"/>
              <a:t>Document</a:t>
            </a:r>
            <a:r>
              <a:rPr lang="es-ES" dirty="0"/>
              <a:t>{{_id=566d85dc5eb61804ead28d7f, </a:t>
            </a:r>
            <a:r>
              <a:rPr lang="es-ES" dirty="0" err="1"/>
              <a:t>address</a:t>
            </a:r>
            <a:r>
              <a:rPr lang="es-ES" dirty="0"/>
              <a:t>=[</a:t>
            </a:r>
            <a:r>
              <a:rPr lang="es-ES" dirty="0" err="1"/>
              <a:t>Document</a:t>
            </a:r>
            <a:r>
              <a:rPr lang="es-ES" dirty="0"/>
              <a:t>{{</a:t>
            </a:r>
            <a:r>
              <a:rPr lang="es-ES" dirty="0" err="1"/>
              <a:t>street</a:t>
            </a:r>
            <a:r>
              <a:rPr lang="es-ES" dirty="0"/>
              <a:t>=Avenida Ruz </a:t>
            </a:r>
            <a:r>
              <a:rPr lang="es-ES" dirty="0" err="1"/>
              <a:t>Perez</a:t>
            </a:r>
            <a:r>
              <a:rPr lang="es-ES" dirty="0"/>
              <a:t>, </a:t>
            </a:r>
            <a:r>
              <a:rPr lang="es-ES" dirty="0" err="1"/>
              <a:t>zipcode</a:t>
            </a:r>
            <a:r>
              <a:rPr lang="es-ES" dirty="0"/>
              <a:t>=30204, </a:t>
            </a:r>
            <a:r>
              <a:rPr lang="es-ES" dirty="0" err="1"/>
              <a:t>building</a:t>
            </a:r>
            <a:r>
              <a:rPr lang="es-ES" dirty="0"/>
              <a:t>=50, </a:t>
            </a:r>
            <a:r>
              <a:rPr lang="es-ES" dirty="0" err="1"/>
              <a:t>coord</a:t>
            </a:r>
            <a:r>
              <a:rPr lang="es-ES" dirty="0"/>
              <a:t>=[-73.9557413, 40.7720266]}}], </a:t>
            </a:r>
            <a:r>
              <a:rPr lang="es-ES" dirty="0" err="1"/>
              <a:t>borough</a:t>
            </a:r>
            <a:r>
              <a:rPr lang="es-ES" dirty="0"/>
              <a:t>=Ourense, </a:t>
            </a:r>
            <a:r>
              <a:rPr lang="es-ES" dirty="0" err="1"/>
              <a:t>cuisine</a:t>
            </a:r>
            <a:r>
              <a:rPr lang="es-ES" dirty="0"/>
              <a:t>=</a:t>
            </a:r>
            <a:r>
              <a:rPr lang="es-ES" dirty="0" err="1"/>
              <a:t>Galician</a:t>
            </a:r>
            <a:r>
              <a:rPr lang="es-ES" dirty="0"/>
              <a:t>, grades=[</a:t>
            </a:r>
            <a:r>
              <a:rPr lang="es-ES" dirty="0" err="1"/>
              <a:t>Document</a:t>
            </a:r>
            <a:r>
              <a:rPr lang="es-ES" dirty="0"/>
              <a:t>{{date=Tue </a:t>
            </a:r>
            <a:r>
              <a:rPr lang="es-ES" dirty="0" err="1"/>
              <a:t>Sep</a:t>
            </a:r>
            <a:r>
              <a:rPr lang="es-ES" dirty="0"/>
              <a:t> 01 00:00:00 CEST 2015, grade=A, score=10}}, </a:t>
            </a:r>
            <a:r>
              <a:rPr lang="es-ES" dirty="0" err="1"/>
              <a:t>Document</a:t>
            </a:r>
            <a:r>
              <a:rPr lang="es-ES" dirty="0"/>
              <a:t>{{date=Tue </a:t>
            </a:r>
            <a:r>
              <a:rPr lang="es-ES" dirty="0" err="1"/>
              <a:t>Dec</a:t>
            </a:r>
            <a:r>
              <a:rPr lang="es-ES" dirty="0"/>
              <a:t> 01 00:00:00 CET 2015, grade=B, score=14}}], </a:t>
            </a:r>
            <a:r>
              <a:rPr lang="es-ES" dirty="0" err="1"/>
              <a:t>name</a:t>
            </a:r>
            <a:r>
              <a:rPr lang="es-ES" dirty="0"/>
              <a:t>=Código </a:t>
            </a:r>
            <a:r>
              <a:rPr lang="es-ES" dirty="0" err="1"/>
              <a:t>Xules</a:t>
            </a:r>
            <a:r>
              <a:rPr lang="es-ES" dirty="0"/>
              <a:t>}}</a:t>
            </a:r>
          </a:p>
          <a:p>
            <a:pPr marL="45720" indent="0">
              <a:buNone/>
            </a:pPr>
            <a:r>
              <a:rPr lang="es-ES" dirty="0"/>
              <a:t>BUILD SUCCESSFUL (total time: 3 </a:t>
            </a:r>
            <a:r>
              <a:rPr lang="es-ES" dirty="0" err="1"/>
              <a:t>seconds</a:t>
            </a:r>
            <a:r>
              <a:rPr lang="es-ES" dirty="0"/>
              <a:t>)</a:t>
            </a:r>
          </a:p>
        </p:txBody>
      </p:sp>
      <p:sp>
        <p:nvSpPr>
          <p:cNvPr id="4" name="Marcador de pie de página 3">
            <a:extLst>
              <a:ext uri="{FF2B5EF4-FFF2-40B4-BE49-F238E27FC236}">
                <a16:creationId xmlns:a16="http://schemas.microsoft.com/office/drawing/2014/main" id="{DC8B5245-2CE0-4A63-AB88-768D3B66F75D}"/>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4DE9DE03-06CA-46B3-9A7E-94CF7E3304AE}"/>
              </a:ext>
            </a:extLst>
          </p:cNvPr>
          <p:cNvSpPr>
            <a:spLocks noGrp="1"/>
          </p:cNvSpPr>
          <p:nvPr>
            <p:ph type="dt" sz="half" idx="10"/>
          </p:nvPr>
        </p:nvSpPr>
        <p:spPr/>
        <p:txBody>
          <a:bodyPr/>
          <a:lstStyle/>
          <a:p>
            <a:fld id="{71D2F1F2-E159-4B7D-80FD-F29A1D1DAA4E}" type="datetime1">
              <a:rPr lang="es-ES" smtClean="0"/>
              <a:t>19/12/2020</a:t>
            </a:fld>
            <a:endParaRPr lang="es-ES"/>
          </a:p>
        </p:txBody>
      </p:sp>
      <p:sp>
        <p:nvSpPr>
          <p:cNvPr id="6" name="Marcador de número de diapositiva 5">
            <a:extLst>
              <a:ext uri="{FF2B5EF4-FFF2-40B4-BE49-F238E27FC236}">
                <a16:creationId xmlns:a16="http://schemas.microsoft.com/office/drawing/2014/main" id="{D9C92E55-7C72-48B1-A973-E7C24F90076B}"/>
              </a:ext>
            </a:extLst>
          </p:cNvPr>
          <p:cNvSpPr>
            <a:spLocks noGrp="1"/>
          </p:cNvSpPr>
          <p:nvPr>
            <p:ph type="sldNum" sz="quarter" idx="12"/>
          </p:nvPr>
        </p:nvSpPr>
        <p:spPr/>
        <p:txBody>
          <a:bodyPr/>
          <a:lstStyle/>
          <a:p>
            <a:fld id="{E4253A2E-9865-4013-9D0B-AE4969F4ED8F}" type="slidenum">
              <a:rPr lang="es-ES" smtClean="0"/>
              <a:t>59</a:t>
            </a:fld>
            <a:endParaRPr lang="es-ES"/>
          </a:p>
        </p:txBody>
      </p:sp>
    </p:spTree>
    <p:extLst>
      <p:ext uri="{BB962C8B-B14F-4D97-AF65-F5344CB8AC3E}">
        <p14:creationId xmlns:p14="http://schemas.microsoft.com/office/powerpoint/2010/main" val="338129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1. Introducción</a:t>
            </a:r>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p:txBody>
          <a:bodyPr>
            <a:normAutofit/>
          </a:bodyPr>
          <a:lstStyle/>
          <a:p>
            <a:r>
              <a:rPr lang="es-ES" dirty="0"/>
              <a:t>La clase </a:t>
            </a:r>
            <a:r>
              <a:rPr lang="es-ES" dirty="0" err="1"/>
              <a:t>MongoClient</a:t>
            </a:r>
            <a:r>
              <a:rPr lang="es-ES" dirty="0"/>
              <a:t> con el cliente de MongoDB, también nos permite indicar el host y el puerto de la conexión, estos son algunos ejemplos:</a:t>
            </a:r>
          </a:p>
          <a:p>
            <a:r>
              <a:rPr lang="es-ES" b="1" dirty="0" err="1"/>
              <a:t>MongoClient</a:t>
            </a:r>
            <a:r>
              <a:rPr lang="es-ES" b="1" dirty="0"/>
              <a:t> mongoClient1 = new </a:t>
            </a:r>
            <a:r>
              <a:rPr lang="es-ES" b="1" dirty="0" err="1"/>
              <a:t>MongoClient</a:t>
            </a:r>
            <a:r>
              <a:rPr lang="es-ES" b="1" dirty="0"/>
              <a:t>("localhost");</a:t>
            </a:r>
          </a:p>
          <a:p>
            <a:r>
              <a:rPr lang="es-ES" b="1" dirty="0" err="1"/>
              <a:t>MongoClient</a:t>
            </a:r>
            <a:r>
              <a:rPr lang="es-ES" b="1" dirty="0"/>
              <a:t> mongoClient2 = new </a:t>
            </a:r>
            <a:r>
              <a:rPr lang="es-ES" b="1" dirty="0" err="1"/>
              <a:t>MongoClient</a:t>
            </a:r>
            <a:r>
              <a:rPr lang="es-ES" b="1" dirty="0"/>
              <a:t>("localhost", 27017);</a:t>
            </a:r>
          </a:p>
          <a:p>
            <a:r>
              <a:rPr lang="es-ES" b="1" dirty="0" err="1"/>
              <a:t>MongoClient</a:t>
            </a:r>
            <a:r>
              <a:rPr lang="es-ES" b="1" dirty="0"/>
              <a:t> mongoClient4 = new </a:t>
            </a:r>
            <a:r>
              <a:rPr lang="es-ES" b="1" dirty="0" err="1"/>
              <a:t>MongoClient</a:t>
            </a:r>
            <a:r>
              <a:rPr lang="es-ES" b="1" dirty="0"/>
              <a:t>(new </a:t>
            </a:r>
            <a:r>
              <a:rPr lang="es-ES" b="1" dirty="0" err="1"/>
              <a:t>ServerAddress</a:t>
            </a:r>
            <a:r>
              <a:rPr lang="es-ES" b="1" dirty="0"/>
              <a:t>("localhost")); </a:t>
            </a:r>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24EAAD81-4571-4A85-A1AE-4E132E77A67B}"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6</a:t>
            </a:fld>
            <a:endParaRPr lang="es-ES"/>
          </a:p>
        </p:txBody>
      </p:sp>
    </p:spTree>
    <p:extLst>
      <p:ext uri="{BB962C8B-B14F-4D97-AF65-F5344CB8AC3E}">
        <p14:creationId xmlns:p14="http://schemas.microsoft.com/office/powerpoint/2010/main" val="1062083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8CB28-DF1C-45E4-B3D2-7E490BE6BA9E}"/>
              </a:ext>
            </a:extLst>
          </p:cNvPr>
          <p:cNvSpPr>
            <a:spLocks noGrp="1"/>
          </p:cNvSpPr>
          <p:nvPr>
            <p:ph type="ctrTitle"/>
          </p:nvPr>
        </p:nvSpPr>
        <p:spPr/>
        <p:txBody>
          <a:bodyPr/>
          <a:lstStyle/>
          <a:p>
            <a:r>
              <a:rPr lang="es-ES" dirty="0"/>
              <a:t>Acceso a Datos – Tema 10. Java y MongoDB</a:t>
            </a:r>
          </a:p>
        </p:txBody>
      </p:sp>
      <p:sp>
        <p:nvSpPr>
          <p:cNvPr id="3" name="Subtítulo 2">
            <a:extLst>
              <a:ext uri="{FF2B5EF4-FFF2-40B4-BE49-F238E27FC236}">
                <a16:creationId xmlns:a16="http://schemas.microsoft.com/office/drawing/2014/main" id="{D1C49664-6D3D-4C9F-B6B0-69B6556B3CC3}"/>
              </a:ext>
            </a:extLst>
          </p:cNvPr>
          <p:cNvSpPr>
            <a:spLocks noGrp="1"/>
          </p:cNvSpPr>
          <p:nvPr>
            <p:ph type="subTitle" idx="1"/>
          </p:nvPr>
        </p:nvSpPr>
        <p:spPr/>
        <p:txBody>
          <a:bodyPr/>
          <a:lstStyle/>
          <a:p>
            <a:r>
              <a:rPr lang="es-ES" dirty="0"/>
              <a:t>Mario Marugán Cancio</a:t>
            </a:r>
          </a:p>
        </p:txBody>
      </p:sp>
      <p:pic>
        <p:nvPicPr>
          <p:cNvPr id="1026" name="Picture 2" descr="Resultado de imagen de java y mongodb">
            <a:extLst>
              <a:ext uri="{FF2B5EF4-FFF2-40B4-BE49-F238E27FC236}">
                <a16:creationId xmlns:a16="http://schemas.microsoft.com/office/drawing/2014/main" id="{A3274DAB-1493-4AE2-8DB7-884B1F8522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241" y="334736"/>
            <a:ext cx="8931728" cy="4465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58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1. Introducción</a:t>
            </a:r>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p:txBody>
          <a:bodyPr>
            <a:normAutofit lnSpcReduction="10000"/>
          </a:bodyPr>
          <a:lstStyle/>
          <a:p>
            <a:r>
              <a:rPr lang="es-ES" dirty="0"/>
              <a:t>También, nos podemos conectar a un conjunto de replicas de una forma sencilla pasando una lista de direcciones de servidor con </a:t>
            </a:r>
            <a:r>
              <a:rPr lang="es-ES" dirty="0" err="1"/>
              <a:t>ServerAddress</a:t>
            </a:r>
            <a:r>
              <a:rPr lang="es-ES" dirty="0"/>
              <a:t> al constructor de </a:t>
            </a:r>
            <a:r>
              <a:rPr lang="es-ES" dirty="0" err="1"/>
              <a:t>MongoClient</a:t>
            </a:r>
            <a:r>
              <a:rPr lang="es-ES" dirty="0"/>
              <a:t>, por ejemplo:</a:t>
            </a:r>
          </a:p>
          <a:p>
            <a:endParaRPr lang="es-ES" dirty="0"/>
          </a:p>
          <a:p>
            <a:pPr marL="45720" indent="0">
              <a:buNone/>
            </a:pPr>
            <a:r>
              <a:rPr lang="es-ES" b="1" dirty="0"/>
              <a:t> </a:t>
            </a:r>
            <a:r>
              <a:rPr lang="es-ES" b="1" dirty="0" err="1"/>
              <a:t>MongoClient</a:t>
            </a:r>
            <a:r>
              <a:rPr lang="es-ES" b="1" dirty="0"/>
              <a:t> </a:t>
            </a:r>
            <a:r>
              <a:rPr lang="es-ES" b="1" dirty="0" err="1"/>
              <a:t>mongoClient</a:t>
            </a:r>
            <a:r>
              <a:rPr lang="es-ES" b="1" dirty="0"/>
              <a:t> = new </a:t>
            </a:r>
            <a:r>
              <a:rPr lang="es-ES" b="1" dirty="0" err="1"/>
              <a:t>MongoClient</a:t>
            </a:r>
            <a:r>
              <a:rPr lang="es-ES" b="1" dirty="0"/>
              <a:t>(</a:t>
            </a:r>
            <a:r>
              <a:rPr lang="es-ES" b="1" dirty="0" err="1"/>
              <a:t>Arrays.asList</a:t>
            </a:r>
            <a:r>
              <a:rPr lang="es-ES" b="1" dirty="0"/>
              <a:t>(</a:t>
            </a:r>
          </a:p>
          <a:p>
            <a:pPr marL="45720" indent="0">
              <a:buNone/>
            </a:pPr>
            <a:r>
              <a:rPr lang="es-ES" b="1" dirty="0"/>
              <a:t>   new </a:t>
            </a:r>
            <a:r>
              <a:rPr lang="es-ES" b="1" dirty="0" err="1"/>
              <a:t>ServerAddress</a:t>
            </a:r>
            <a:r>
              <a:rPr lang="es-ES" b="1" dirty="0"/>
              <a:t>("localhost", 27017),</a:t>
            </a:r>
          </a:p>
          <a:p>
            <a:pPr marL="45720" indent="0">
              <a:buNone/>
            </a:pPr>
            <a:r>
              <a:rPr lang="es-ES" b="1" dirty="0"/>
              <a:t>   new </a:t>
            </a:r>
            <a:r>
              <a:rPr lang="es-ES" b="1" dirty="0" err="1"/>
              <a:t>ServerAddress</a:t>
            </a:r>
            <a:r>
              <a:rPr lang="es-ES" b="1" dirty="0"/>
              <a:t>("localhost", 27018),</a:t>
            </a:r>
          </a:p>
          <a:p>
            <a:pPr marL="45720" indent="0">
              <a:buNone/>
            </a:pPr>
            <a:r>
              <a:rPr lang="es-ES" b="1" dirty="0"/>
              <a:t>   new </a:t>
            </a:r>
            <a:r>
              <a:rPr lang="es-ES" b="1" dirty="0" err="1"/>
              <a:t>ServerAddress</a:t>
            </a:r>
            <a:r>
              <a:rPr lang="es-ES" b="1" dirty="0"/>
              <a:t>("localhost", 27019)));</a:t>
            </a:r>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06941763-BB38-4746-B70F-14B260B66109}"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7</a:t>
            </a:fld>
            <a:endParaRPr lang="es-ES"/>
          </a:p>
        </p:txBody>
      </p:sp>
    </p:spTree>
    <p:extLst>
      <p:ext uri="{BB962C8B-B14F-4D97-AF65-F5344CB8AC3E}">
        <p14:creationId xmlns:p14="http://schemas.microsoft.com/office/powerpoint/2010/main" val="47238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1. Introducción</a:t>
            </a:r>
          </a:p>
        </p:txBody>
      </p:sp>
      <p:sp>
        <p:nvSpPr>
          <p:cNvPr id="3" name="Marcador de contenido 2">
            <a:extLst>
              <a:ext uri="{FF2B5EF4-FFF2-40B4-BE49-F238E27FC236}">
                <a16:creationId xmlns:a16="http://schemas.microsoft.com/office/drawing/2014/main" id="{2A92B71F-6E04-4312-B617-E92E9C62999A}"/>
              </a:ext>
            </a:extLst>
          </p:cNvPr>
          <p:cNvSpPr>
            <a:spLocks noGrp="1"/>
          </p:cNvSpPr>
          <p:nvPr>
            <p:ph idx="1"/>
          </p:nvPr>
        </p:nvSpPr>
        <p:spPr/>
        <p:txBody>
          <a:bodyPr>
            <a:normAutofit/>
          </a:bodyPr>
          <a:lstStyle/>
          <a:p>
            <a:r>
              <a:rPr lang="es-ES" dirty="0" smtClean="0"/>
              <a:t>Pasar el proyecto a tipo Maven. Después incluir la dependencia de </a:t>
            </a:r>
            <a:r>
              <a:rPr lang="es-ES" dirty="0" err="1" smtClean="0"/>
              <a:t>MongoDB</a:t>
            </a:r>
            <a:r>
              <a:rPr lang="es-ES" dirty="0" smtClean="0"/>
              <a:t> </a:t>
            </a:r>
            <a:r>
              <a:rPr lang="es-ES" dirty="0"/>
              <a:t>al pom.xml: </a:t>
            </a:r>
            <a:r>
              <a:rPr lang="es-ES" dirty="0">
                <a:hlinkClick r:id="rId2"/>
              </a:rPr>
              <a:t>https://</a:t>
            </a:r>
            <a:r>
              <a:rPr lang="es-ES" dirty="0" smtClean="0">
                <a:hlinkClick r:id="rId2"/>
              </a:rPr>
              <a:t>mvnrepository.com/artifact/org.mongodb/mongo-java-driver</a:t>
            </a:r>
            <a:endParaRPr lang="es-ES" dirty="0" smtClean="0"/>
          </a:p>
          <a:p>
            <a:endParaRPr lang="es-ES" b="1" dirty="0"/>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06941763-BB38-4746-B70F-14B260B66109}"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8</a:t>
            </a:fld>
            <a:endParaRPr lang="es-ES"/>
          </a:p>
        </p:txBody>
      </p:sp>
      <p:pic>
        <p:nvPicPr>
          <p:cNvPr id="7" name="Imagen 6"/>
          <p:cNvPicPr>
            <a:picLocks noChangeAspect="1"/>
          </p:cNvPicPr>
          <p:nvPr/>
        </p:nvPicPr>
        <p:blipFill>
          <a:blip r:embed="rId3"/>
          <a:stretch>
            <a:fillRect/>
          </a:stretch>
        </p:blipFill>
        <p:spPr>
          <a:xfrm>
            <a:off x="5724282" y="3404744"/>
            <a:ext cx="4903158" cy="2412582"/>
          </a:xfrm>
          <a:prstGeom prst="rect">
            <a:avLst/>
          </a:prstGeom>
        </p:spPr>
      </p:pic>
      <p:pic>
        <p:nvPicPr>
          <p:cNvPr id="8" name="Imagen 7"/>
          <p:cNvPicPr>
            <a:picLocks noChangeAspect="1"/>
          </p:cNvPicPr>
          <p:nvPr/>
        </p:nvPicPr>
        <p:blipFill rotWithShape="1">
          <a:blip r:embed="rId4"/>
          <a:srcRect t="14923" r="58695" b="3402"/>
          <a:stretch/>
        </p:blipFill>
        <p:spPr>
          <a:xfrm>
            <a:off x="1341120" y="3108457"/>
            <a:ext cx="3093079" cy="3440389"/>
          </a:xfrm>
          <a:prstGeom prst="rect">
            <a:avLst/>
          </a:prstGeom>
        </p:spPr>
      </p:pic>
    </p:spTree>
    <p:extLst>
      <p:ext uri="{BB962C8B-B14F-4D97-AF65-F5344CB8AC3E}">
        <p14:creationId xmlns:p14="http://schemas.microsoft.com/office/powerpoint/2010/main" val="364258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DEA9C-25C6-4CE6-A64F-233D0220BF21}"/>
              </a:ext>
            </a:extLst>
          </p:cNvPr>
          <p:cNvSpPr>
            <a:spLocks noGrp="1"/>
          </p:cNvSpPr>
          <p:nvPr>
            <p:ph type="title"/>
          </p:nvPr>
        </p:nvSpPr>
        <p:spPr/>
        <p:txBody>
          <a:bodyPr/>
          <a:lstStyle/>
          <a:p>
            <a:r>
              <a:rPr lang="es-ES" dirty="0"/>
              <a:t>1. Introducción</a:t>
            </a:r>
          </a:p>
        </p:txBody>
      </p:sp>
      <p:sp>
        <p:nvSpPr>
          <p:cNvPr id="4" name="Marcador de pie de página 3">
            <a:extLst>
              <a:ext uri="{FF2B5EF4-FFF2-40B4-BE49-F238E27FC236}">
                <a16:creationId xmlns:a16="http://schemas.microsoft.com/office/drawing/2014/main" id="{425A8C6A-4418-4353-A781-FF11EFCAE6B5}"/>
              </a:ext>
            </a:extLst>
          </p:cNvPr>
          <p:cNvSpPr>
            <a:spLocks noGrp="1"/>
          </p:cNvSpPr>
          <p:nvPr>
            <p:ph type="ftr" sz="quarter" idx="11"/>
          </p:nvPr>
        </p:nvSpPr>
        <p:spPr/>
        <p:txBody>
          <a:bodyPr/>
          <a:lstStyle/>
          <a:p>
            <a:r>
              <a:rPr lang="es-ES"/>
              <a:t>Acceso a Datos. Tema 10. Java y MongoDB</a:t>
            </a:r>
          </a:p>
        </p:txBody>
      </p:sp>
      <p:sp>
        <p:nvSpPr>
          <p:cNvPr id="5" name="Marcador de fecha 4">
            <a:extLst>
              <a:ext uri="{FF2B5EF4-FFF2-40B4-BE49-F238E27FC236}">
                <a16:creationId xmlns:a16="http://schemas.microsoft.com/office/drawing/2014/main" id="{9CD17BE3-E926-44A2-B196-5D6060153440}"/>
              </a:ext>
            </a:extLst>
          </p:cNvPr>
          <p:cNvSpPr>
            <a:spLocks noGrp="1"/>
          </p:cNvSpPr>
          <p:nvPr>
            <p:ph type="dt" sz="half" idx="10"/>
          </p:nvPr>
        </p:nvSpPr>
        <p:spPr/>
        <p:txBody>
          <a:bodyPr/>
          <a:lstStyle/>
          <a:p>
            <a:fld id="{06941763-BB38-4746-B70F-14B260B66109}" type="datetime1">
              <a:rPr lang="es-ES" smtClean="0"/>
              <a:t>19/12/2020</a:t>
            </a:fld>
            <a:endParaRPr lang="es-ES"/>
          </a:p>
        </p:txBody>
      </p:sp>
      <p:sp>
        <p:nvSpPr>
          <p:cNvPr id="6" name="Marcador de número de diapositiva 5">
            <a:extLst>
              <a:ext uri="{FF2B5EF4-FFF2-40B4-BE49-F238E27FC236}">
                <a16:creationId xmlns:a16="http://schemas.microsoft.com/office/drawing/2014/main" id="{2B8936D7-717C-422C-A7EC-481399AA6BDD}"/>
              </a:ext>
            </a:extLst>
          </p:cNvPr>
          <p:cNvSpPr>
            <a:spLocks noGrp="1"/>
          </p:cNvSpPr>
          <p:nvPr>
            <p:ph type="sldNum" sz="quarter" idx="12"/>
          </p:nvPr>
        </p:nvSpPr>
        <p:spPr/>
        <p:txBody>
          <a:bodyPr/>
          <a:lstStyle/>
          <a:p>
            <a:fld id="{E4253A2E-9865-4013-9D0B-AE4969F4ED8F}" type="slidenum">
              <a:rPr lang="es-ES" smtClean="0"/>
              <a:t>9</a:t>
            </a:fld>
            <a:endParaRPr lang="es-ES"/>
          </a:p>
        </p:txBody>
      </p:sp>
      <p:sp>
        <p:nvSpPr>
          <p:cNvPr id="7" name="Rectángulo 6"/>
          <p:cNvSpPr/>
          <p:nvPr/>
        </p:nvSpPr>
        <p:spPr>
          <a:xfrm>
            <a:off x="1846217" y="1243723"/>
            <a:ext cx="7802880" cy="5078313"/>
          </a:xfrm>
          <a:prstGeom prst="rect">
            <a:avLst/>
          </a:prstGeom>
        </p:spPr>
        <p:txBody>
          <a:bodyPr wrap="square">
            <a:spAutoFit/>
          </a:bodyPr>
          <a:lstStyle/>
          <a:p>
            <a:r>
              <a:rPr lang="es-ES" b="1" dirty="0" err="1">
                <a:solidFill>
                  <a:srgbClr val="7F0055"/>
                </a:solidFill>
                <a:latin typeface="Consolas" panose="020B0609020204030204" pitchFamily="49" charset="0"/>
              </a:rPr>
              <a:t>package</a:t>
            </a:r>
            <a:r>
              <a:rPr lang="es-ES" b="1" dirty="0">
                <a:solidFill>
                  <a:srgbClr val="000000"/>
                </a:solidFill>
                <a:latin typeface="Consolas" panose="020B0609020204030204" pitchFamily="49" charset="0"/>
              </a:rPr>
              <a:t> Persistencia;</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import</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com.mongodb.DB</a:t>
            </a:r>
            <a:r>
              <a:rPr lang="es-ES" b="1"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import</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com.mongodb.MongoClient</a:t>
            </a:r>
            <a:r>
              <a:rPr lang="es-ES" b="1" dirty="0">
                <a:solidFill>
                  <a:srgbClr val="000000"/>
                </a:solidFill>
                <a:latin typeface="Consolas" panose="020B0609020204030204" pitchFamily="49" charset="0"/>
              </a:rPr>
              <a:t>;</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class</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Conexion</a:t>
            </a:r>
            <a:r>
              <a:rPr lang="es-ES" b="1" dirty="0">
                <a:solidFill>
                  <a:srgbClr val="000000"/>
                </a:solidFill>
                <a:latin typeface="Consolas" panose="020B0609020204030204" pitchFamily="49" charset="0"/>
              </a:rPr>
              <a:t> {</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static</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MongoClient</a:t>
            </a:r>
            <a:r>
              <a:rPr lang="es-ES" b="1" dirty="0">
                <a:solidFill>
                  <a:srgbClr val="000000"/>
                </a:solidFill>
                <a:latin typeface="Consolas" panose="020B0609020204030204" pitchFamily="49" charset="0"/>
              </a:rPr>
              <a:t> </a:t>
            </a:r>
            <a:r>
              <a:rPr lang="es-ES" b="1" i="1" dirty="0">
                <a:solidFill>
                  <a:srgbClr val="0000C0"/>
                </a:solidFill>
                <a:latin typeface="Consolas" panose="020B0609020204030204" pitchFamily="49" charset="0"/>
              </a:rPr>
              <a:t>mongo</a:t>
            </a:r>
            <a:r>
              <a:rPr lang="es-ES" b="1" i="1" dirty="0">
                <a:solidFill>
                  <a:srgbClr val="000000"/>
                </a:solidFill>
                <a:latin typeface="Consolas" panose="020B0609020204030204" pitchFamily="49" charset="0"/>
              </a:rPr>
              <a:t> = </a:t>
            </a:r>
            <a:r>
              <a:rPr lang="es-ES" b="1" i="1" dirty="0" err="1">
                <a:solidFill>
                  <a:srgbClr val="7F0055"/>
                </a:solidFill>
                <a:latin typeface="Consolas" panose="020B0609020204030204" pitchFamily="49" charset="0"/>
              </a:rPr>
              <a:t>null</a:t>
            </a:r>
            <a:r>
              <a:rPr lang="es-ES" b="1" i="1" dirty="0">
                <a:solidFill>
                  <a:srgbClr val="000000"/>
                </a:solidFill>
                <a:latin typeface="Consolas" panose="020B0609020204030204" pitchFamily="49" charset="0"/>
              </a:rPr>
              <a:t>;</a:t>
            </a:r>
          </a:p>
          <a:p>
            <a:endParaRPr lang="es-ES" dirty="0">
              <a:latin typeface="Consolas" panose="020B0609020204030204" pitchFamily="49" charset="0"/>
            </a:endParaRP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static</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MongoClient</a:t>
            </a:r>
            <a:r>
              <a:rPr lang="es-ES" b="1" dirty="0">
                <a:solidFill>
                  <a:srgbClr val="000000"/>
                </a:solidFill>
                <a:latin typeface="Consolas" panose="020B0609020204030204" pitchFamily="49" charset="0"/>
              </a:rPr>
              <a:t> </a:t>
            </a:r>
            <a:r>
              <a:rPr lang="es-ES" b="1" dirty="0" err="1">
                <a:solidFill>
                  <a:srgbClr val="000000"/>
                </a:solidFill>
                <a:latin typeface="Consolas" panose="020B0609020204030204" pitchFamily="49" charset="0"/>
              </a:rPr>
              <a:t>conexion</a:t>
            </a:r>
            <a:r>
              <a:rPr lang="es-ES" b="1" dirty="0">
                <a:solidFill>
                  <a:srgbClr val="000000"/>
                </a:solidFill>
                <a:latin typeface="Consolas" panose="020B0609020204030204" pitchFamily="49" charset="0"/>
              </a:rPr>
              <a:t>() {</a:t>
            </a:r>
          </a:p>
          <a:p>
            <a:r>
              <a:rPr lang="en-US" i="1" dirty="0">
                <a:solidFill>
                  <a:srgbClr val="0000C0"/>
                </a:solidFill>
                <a:latin typeface="Consolas" panose="020B0609020204030204" pitchFamily="49" charset="0"/>
              </a:rPr>
              <a:t>mongo</a:t>
            </a:r>
            <a:r>
              <a:rPr lang="en-US" i="1" dirty="0">
                <a:solidFill>
                  <a:srgbClr val="000000"/>
                </a:solidFill>
                <a:latin typeface="Consolas" panose="020B0609020204030204" pitchFamily="49" charset="0"/>
              </a:rPr>
              <a:t> = </a:t>
            </a:r>
            <a:r>
              <a:rPr lang="en-US" b="1" i="1" dirty="0">
                <a:solidFill>
                  <a:srgbClr val="7F0055"/>
                </a:solidFill>
                <a:latin typeface="Consolas" panose="020B0609020204030204" pitchFamily="49" charset="0"/>
              </a:rPr>
              <a:t>new</a:t>
            </a:r>
            <a:r>
              <a:rPr lang="en-US" b="1" i="1" dirty="0">
                <a:solidFill>
                  <a:srgbClr val="000000"/>
                </a:solidFill>
                <a:latin typeface="Consolas" panose="020B0609020204030204" pitchFamily="49" charset="0"/>
              </a:rPr>
              <a:t> </a:t>
            </a:r>
            <a:r>
              <a:rPr lang="en-US" b="1" i="1" dirty="0" err="1">
                <a:solidFill>
                  <a:srgbClr val="000000"/>
                </a:solidFill>
                <a:latin typeface="Consolas" panose="020B0609020204030204" pitchFamily="49" charset="0"/>
              </a:rPr>
              <a:t>MongoClient</a:t>
            </a:r>
            <a:r>
              <a:rPr lang="en-US" b="1" i="1" dirty="0">
                <a:solidFill>
                  <a:srgbClr val="000000"/>
                </a:solidFill>
                <a:latin typeface="Consolas" panose="020B0609020204030204" pitchFamily="49" charset="0"/>
              </a:rPr>
              <a:t> (</a:t>
            </a:r>
            <a:r>
              <a:rPr lang="en-US" b="1" i="1" dirty="0">
                <a:solidFill>
                  <a:srgbClr val="2A00FF"/>
                </a:solidFill>
                <a:latin typeface="Consolas" panose="020B0609020204030204" pitchFamily="49" charset="0"/>
              </a:rPr>
              <a:t>"localhost"</a:t>
            </a:r>
            <a:r>
              <a:rPr lang="en-US" b="1" i="1" dirty="0">
                <a:solidFill>
                  <a:srgbClr val="000000"/>
                </a:solidFill>
                <a:latin typeface="Consolas" panose="020B0609020204030204" pitchFamily="49" charset="0"/>
              </a:rPr>
              <a:t>,27017);</a:t>
            </a:r>
          </a:p>
          <a:p>
            <a:r>
              <a:rPr lang="es-ES" b="1" dirty="0" err="1">
                <a:solidFill>
                  <a:srgbClr val="7F0055"/>
                </a:solidFill>
                <a:latin typeface="Consolas" panose="020B0609020204030204" pitchFamily="49" charset="0"/>
              </a:rPr>
              <a:t>return</a:t>
            </a:r>
            <a:r>
              <a:rPr lang="es-ES" b="1" dirty="0">
                <a:solidFill>
                  <a:srgbClr val="000000"/>
                </a:solidFill>
                <a:latin typeface="Consolas" panose="020B0609020204030204" pitchFamily="49" charset="0"/>
              </a:rPr>
              <a:t> </a:t>
            </a:r>
            <a:r>
              <a:rPr lang="es-ES" b="1" i="1" dirty="0">
                <a:solidFill>
                  <a:srgbClr val="0000C0"/>
                </a:solidFill>
                <a:latin typeface="Consolas" panose="020B0609020204030204" pitchFamily="49" charset="0"/>
              </a:rPr>
              <a:t>mongo</a:t>
            </a:r>
            <a:r>
              <a:rPr lang="es-ES" b="1" i="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public</a:t>
            </a:r>
            <a:r>
              <a:rPr lang="es-ES" b="1" dirty="0">
                <a:solidFill>
                  <a:srgbClr val="000000"/>
                </a:solidFill>
                <a:latin typeface="Consolas" panose="020B0609020204030204" pitchFamily="49" charset="0"/>
              </a:rPr>
              <a:t> </a:t>
            </a:r>
            <a:r>
              <a:rPr lang="es-ES" b="1" dirty="0" err="1">
                <a:solidFill>
                  <a:srgbClr val="7F0055"/>
                </a:solidFill>
                <a:latin typeface="Consolas" panose="020B0609020204030204" pitchFamily="49" charset="0"/>
              </a:rPr>
              <a:t>static</a:t>
            </a:r>
            <a:r>
              <a:rPr lang="es-ES" b="1" dirty="0">
                <a:solidFill>
                  <a:srgbClr val="000000"/>
                </a:solidFill>
                <a:latin typeface="Consolas" panose="020B0609020204030204" pitchFamily="49" charset="0"/>
              </a:rPr>
              <a:t> DB </a:t>
            </a:r>
            <a:r>
              <a:rPr lang="es-ES" b="1" dirty="0" err="1">
                <a:solidFill>
                  <a:srgbClr val="000000"/>
                </a:solidFill>
                <a:latin typeface="Consolas" panose="020B0609020204030204" pitchFamily="49" charset="0"/>
              </a:rPr>
              <a:t>BasedeDatos</a:t>
            </a:r>
            <a:r>
              <a:rPr lang="es-ES" b="1" dirty="0">
                <a:solidFill>
                  <a:srgbClr val="000000"/>
                </a:solidFill>
                <a:latin typeface="Consolas" panose="020B0609020204030204" pitchFamily="49" charset="0"/>
              </a:rPr>
              <a:t>() {</a:t>
            </a:r>
          </a:p>
          <a:p>
            <a:r>
              <a:rPr lang="es-ES" dirty="0">
                <a:solidFill>
                  <a:srgbClr val="000000"/>
                </a:solidFill>
                <a:latin typeface="Consolas" panose="020B0609020204030204" pitchFamily="49" charset="0"/>
              </a:rPr>
              <a:t>DB </a:t>
            </a:r>
            <a:r>
              <a:rPr lang="es-ES" dirty="0" err="1">
                <a:solidFill>
                  <a:srgbClr val="6A3E3E"/>
                </a:solidFill>
                <a:latin typeface="Consolas" panose="020B0609020204030204" pitchFamily="49" charset="0"/>
              </a:rPr>
              <a:t>db</a:t>
            </a:r>
            <a:r>
              <a:rPr lang="es-ES" dirty="0">
                <a:solidFill>
                  <a:srgbClr val="000000"/>
                </a:solidFill>
                <a:latin typeface="Consolas" panose="020B0609020204030204" pitchFamily="49" charset="0"/>
              </a:rPr>
              <a:t> = </a:t>
            </a:r>
            <a:r>
              <a:rPr lang="es-ES" i="1" dirty="0" err="1">
                <a:solidFill>
                  <a:srgbClr val="0000C0"/>
                </a:solidFill>
                <a:latin typeface="Consolas" panose="020B0609020204030204" pitchFamily="49" charset="0"/>
              </a:rPr>
              <a:t>mongo</a:t>
            </a:r>
            <a:r>
              <a:rPr lang="es-ES" i="1" dirty="0" err="1">
                <a:solidFill>
                  <a:srgbClr val="000000"/>
                </a:solidFill>
                <a:latin typeface="Consolas" panose="020B0609020204030204" pitchFamily="49" charset="0"/>
              </a:rPr>
              <a:t>.</a:t>
            </a:r>
            <a:r>
              <a:rPr lang="es-ES" i="1" u="sng" strike="sngStrike" dirty="0" err="1">
                <a:solidFill>
                  <a:srgbClr val="000000"/>
                </a:solidFill>
                <a:latin typeface="Consolas" panose="020B0609020204030204" pitchFamily="49" charset="0"/>
              </a:rPr>
              <a:t>getDB</a:t>
            </a:r>
            <a:r>
              <a:rPr lang="es-ES" i="1" u="sng" strike="sngStrike" dirty="0">
                <a:solidFill>
                  <a:srgbClr val="000000"/>
                </a:solidFill>
                <a:latin typeface="Consolas" panose="020B0609020204030204" pitchFamily="49" charset="0"/>
              </a:rPr>
              <a:t>(</a:t>
            </a:r>
            <a:r>
              <a:rPr lang="es-ES" i="1" u="sng" strike="sngStrike" dirty="0">
                <a:solidFill>
                  <a:srgbClr val="2A00FF"/>
                </a:solidFill>
                <a:latin typeface="Consolas" panose="020B0609020204030204" pitchFamily="49" charset="0"/>
              </a:rPr>
              <a:t>"AccesoTema9"</a:t>
            </a:r>
            <a:r>
              <a:rPr lang="es-ES" i="1" u="sng" strike="sngStrike" dirty="0">
                <a:solidFill>
                  <a:srgbClr val="000000"/>
                </a:solidFill>
                <a:latin typeface="Consolas" panose="020B0609020204030204" pitchFamily="49" charset="0"/>
              </a:rPr>
              <a:t>);</a:t>
            </a:r>
          </a:p>
          <a:p>
            <a:r>
              <a:rPr lang="es-ES" b="1" dirty="0" err="1">
                <a:solidFill>
                  <a:srgbClr val="7F0055"/>
                </a:solidFill>
                <a:latin typeface="Consolas" panose="020B0609020204030204" pitchFamily="49" charset="0"/>
              </a:rPr>
              <a:t>return</a:t>
            </a:r>
            <a:r>
              <a:rPr lang="es-ES" b="1" dirty="0">
                <a:solidFill>
                  <a:srgbClr val="000000"/>
                </a:solidFill>
                <a:latin typeface="Consolas" panose="020B0609020204030204" pitchFamily="49" charset="0"/>
              </a:rPr>
              <a:t> </a:t>
            </a:r>
            <a:r>
              <a:rPr lang="es-ES" b="1" dirty="0" err="1">
                <a:solidFill>
                  <a:srgbClr val="6A3E3E"/>
                </a:solidFill>
                <a:latin typeface="Consolas" panose="020B0609020204030204" pitchFamily="49" charset="0"/>
              </a:rPr>
              <a:t>db</a:t>
            </a:r>
            <a:r>
              <a:rPr lang="es-ES" b="1"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a:p>
            <a:r>
              <a:rPr lang="es-E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28104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resentaciones">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ones" id="{D6688CF4-AFAB-4902-AD3C-1B5750A54C4A}" vid="{D3F2D3FD-EC0C-4D84-A65D-AE69F4627B4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Presentaciones</Template>
  <TotalTime>432</TotalTime>
  <Words>4737</Words>
  <Application>Microsoft Office PowerPoint</Application>
  <PresentationFormat>Panorámica</PresentationFormat>
  <Paragraphs>873</Paragraphs>
  <Slides>60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60</vt:i4>
      </vt:variant>
    </vt:vector>
  </HeadingPairs>
  <TitlesOfParts>
    <vt:vector size="66" baseType="lpstr">
      <vt:lpstr>Arial</vt:lpstr>
      <vt:lpstr>Calibri</vt:lpstr>
      <vt:lpstr>Consolas</vt:lpstr>
      <vt:lpstr>Corbel</vt:lpstr>
      <vt:lpstr>Euphemia</vt:lpstr>
      <vt:lpstr>Presentaciones</vt:lpstr>
      <vt:lpstr>Acceso a Datos – Tema 10. Java y MongoDB</vt:lpstr>
      <vt:lpstr>Objetivos</vt:lpstr>
      <vt:lpstr>Contenido</vt:lpstr>
      <vt:lpstr>Bibliografía</vt:lpstr>
      <vt:lpstr>Contenido</vt:lpstr>
      <vt:lpstr>1. Introducción</vt:lpstr>
      <vt:lpstr>1. Introducción</vt:lpstr>
      <vt:lpstr>1. Introducción</vt:lpstr>
      <vt:lpstr>1. Introducción</vt:lpstr>
      <vt:lpstr>Contenido</vt:lpstr>
      <vt:lpstr>2. Operaciones CRUD</vt:lpstr>
      <vt:lpstr>2. Operaciones CRUD</vt:lpstr>
      <vt:lpstr>2. Operaciones CRUD</vt:lpstr>
      <vt:lpstr>2. Operaciones CRUD</vt:lpstr>
      <vt:lpstr>2. Operaciones CRUD</vt:lpstr>
      <vt:lpstr>2. Operaciones CRUD</vt:lpstr>
      <vt:lpstr>2. Operaciones CRUD</vt:lpstr>
      <vt:lpstr>2. Operaciones CRUD</vt:lpstr>
      <vt:lpstr>2. Operaciones CRUD</vt:lpstr>
      <vt:lpstr>2. Operaciones CRUD</vt:lpstr>
      <vt:lpstr>2. Operaciones CRUD</vt:lpstr>
      <vt:lpstr>2. Operaciones CRUD</vt:lpstr>
      <vt:lpstr>2. Operaciones CRUD</vt:lpstr>
      <vt:lpstr>2. Operaciones CRUD</vt:lpstr>
      <vt:lpstr>2. Operaciones CRUD</vt:lpstr>
      <vt:lpstr>2. Operaciones CRUD</vt:lpstr>
      <vt:lpstr>2. Operaciones CRUD</vt:lpstr>
      <vt:lpstr>2. Operaciones CRUD</vt:lpstr>
      <vt:lpstr>Contenido</vt:lpstr>
      <vt:lpstr>3. MongoDB INSERT</vt:lpstr>
      <vt:lpstr>3. MongoDB INSERT</vt:lpstr>
      <vt:lpstr>3. MongoDB INSERT</vt:lpstr>
      <vt:lpstr>3. MongoDB INSERT</vt:lpstr>
      <vt:lpstr>3. MongoDB INSERT</vt:lpstr>
      <vt:lpstr>3. MongoDB INSERT</vt:lpstr>
      <vt:lpstr>3. MongoDB INSERT</vt:lpstr>
      <vt:lpstr>3. MongoDB INSERT</vt:lpstr>
      <vt:lpstr>3. MongoDB INSERT</vt:lpstr>
      <vt:lpstr>3. MongoDB INSERT</vt:lpstr>
      <vt:lpstr>3. MongoDB INSERT</vt:lpstr>
      <vt:lpstr>3. MongoDB INSERT</vt:lpstr>
      <vt:lpstr>3. MongoDB INSERT</vt:lpstr>
      <vt:lpstr>3. MongoDB INSERT</vt:lpstr>
      <vt:lpstr>3. MongoDB INSERT</vt:lpstr>
      <vt:lpstr>3. MongoDB INSERT</vt:lpstr>
      <vt:lpstr>Contenido</vt:lpstr>
      <vt:lpstr>4. Consultas y filtros</vt:lpstr>
      <vt:lpstr>4. Consultas y filtros</vt:lpstr>
      <vt:lpstr>4. Consultas y filtros</vt:lpstr>
      <vt:lpstr>4. Consultas y filtros</vt:lpstr>
      <vt:lpstr>4. Consultas y filtros</vt:lpstr>
      <vt:lpstr>4. Consultas y filtros</vt:lpstr>
      <vt:lpstr>4. Consultas y filtros</vt:lpstr>
      <vt:lpstr>4. Consultas y filtros</vt:lpstr>
      <vt:lpstr>4. Consultas y filtros</vt:lpstr>
      <vt:lpstr>4. Consultas y filtros</vt:lpstr>
      <vt:lpstr>4. Consultas y filtros</vt:lpstr>
      <vt:lpstr>4. Consultas y filtros</vt:lpstr>
      <vt:lpstr>4. Consultas y filtros</vt:lpstr>
      <vt:lpstr>Acceso a Datos – Tema 10. Java y MongoDB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MARIO MARUGÁN CANCIO</dc:creator>
  <cp:lastModifiedBy>Mario</cp:lastModifiedBy>
  <cp:revision>46</cp:revision>
  <dcterms:created xsi:type="dcterms:W3CDTF">2019-06-30T10:15:00Z</dcterms:created>
  <dcterms:modified xsi:type="dcterms:W3CDTF">2020-12-19T10:10:19Z</dcterms:modified>
</cp:coreProperties>
</file>