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6" r:id="rId2"/>
    <p:sldId id="304" r:id="rId3"/>
    <p:sldId id="257" r:id="rId4"/>
    <p:sldId id="258" r:id="rId5"/>
    <p:sldId id="371" r:id="rId6"/>
    <p:sldId id="272" r:id="rId7"/>
    <p:sldId id="372" r:id="rId8"/>
    <p:sldId id="280" r:id="rId9"/>
    <p:sldId id="349" r:id="rId10"/>
    <p:sldId id="350" r:id="rId11"/>
    <p:sldId id="351" r:id="rId12"/>
    <p:sldId id="352" r:id="rId13"/>
    <p:sldId id="311" r:id="rId14"/>
    <p:sldId id="353" r:id="rId15"/>
    <p:sldId id="305" r:id="rId16"/>
    <p:sldId id="306" r:id="rId17"/>
    <p:sldId id="307" r:id="rId18"/>
    <p:sldId id="308" r:id="rId19"/>
    <p:sldId id="346" r:id="rId20"/>
    <p:sldId id="347" r:id="rId21"/>
    <p:sldId id="355" r:id="rId22"/>
    <p:sldId id="356" r:id="rId23"/>
    <p:sldId id="358" r:id="rId24"/>
    <p:sldId id="373" r:id="rId25"/>
    <p:sldId id="359" r:id="rId26"/>
    <p:sldId id="360" r:id="rId27"/>
    <p:sldId id="374" r:id="rId28"/>
    <p:sldId id="361" r:id="rId29"/>
    <p:sldId id="362" r:id="rId30"/>
    <p:sldId id="375" r:id="rId31"/>
    <p:sldId id="363" r:id="rId32"/>
    <p:sldId id="364" r:id="rId33"/>
    <p:sldId id="378" r:id="rId34"/>
    <p:sldId id="376" r:id="rId35"/>
    <p:sldId id="365" r:id="rId36"/>
    <p:sldId id="366" r:id="rId37"/>
    <p:sldId id="367" r:id="rId38"/>
    <p:sldId id="368" r:id="rId39"/>
    <p:sldId id="369" r:id="rId40"/>
    <p:sldId id="370" r:id="rId41"/>
    <p:sldId id="377" r:id="rId42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98D379-6E9F-4321-BE89-E66E86BD011F}" type="datetimeFigureOut">
              <a:rPr lang="es-ES" smtClean="0"/>
              <a:t>08/01/2024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F7BEDE-B8B1-4F38-84D9-BDF6BA8D18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1462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Rectángulo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rtlCol="0" anchor="b">
            <a:noAutofit/>
          </a:bodyPr>
          <a:lstStyle>
            <a:lvl1pPr algn="ctr" rtl="0">
              <a:defRPr sz="4100">
                <a:solidFill>
                  <a:schemeClr val="bg1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s-ES" noProof="0" dirty="0"/>
              <a:t>Haga clic para modificar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956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alternativ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rtlCol="0" anchor="b">
            <a:normAutofit/>
          </a:bodyPr>
          <a:lstStyle>
            <a:lvl1pPr rtl="0">
              <a:defRPr sz="3400" b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60412" y="4367308"/>
            <a:ext cx="3200400" cy="1622012"/>
          </a:xfrm>
        </p:spPr>
        <p:txBody>
          <a:bodyPr rtlCol="0">
            <a:normAutofit/>
          </a:bodyPr>
          <a:lstStyle>
            <a:lvl1pPr marL="0" indent="0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5362892" y="685800"/>
            <a:ext cx="6370320" cy="5486400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s-ES"/>
              <a:t>Acceso a Datos. Tema 9. Bases de datos NoSQL</a:t>
            </a:r>
          </a:p>
        </p:txBody>
      </p:sp>
      <p:sp>
        <p:nvSpPr>
          <p:cNvPr id="5" name="Marcador de posición de fech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080539-6768-4AB3-BA68-2F55E0FC88C6}" type="datetime1">
              <a:rPr lang="es-ES" smtClean="0"/>
              <a:t>08/01/2024</a:t>
            </a:fld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253A2E-9865-4013-9D0B-AE4969F4ED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953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rtlCol="0" anchor="b">
            <a:normAutofit/>
          </a:bodyPr>
          <a:lstStyle>
            <a:lvl1pPr rtl="0">
              <a:defRPr sz="3400" b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 rtlCol="0"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923214" y="4355592"/>
            <a:ext cx="3200400" cy="1644614"/>
          </a:xfrm>
        </p:spPr>
        <p:txBody>
          <a:bodyPr rtlCol="0">
            <a:normAutofit/>
          </a:bodyPr>
          <a:lstStyle>
            <a:lvl1pPr marL="0" indent="0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</p:txBody>
      </p:sp>
      <p:sp>
        <p:nvSpPr>
          <p:cNvPr id="6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s-ES"/>
              <a:t>Acceso a Datos. Tema 9. Bases de datos NoSQL</a:t>
            </a:r>
          </a:p>
        </p:txBody>
      </p:sp>
      <p:sp>
        <p:nvSpPr>
          <p:cNvPr id="5" name="Marcador de posición de fech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E1C961D-7461-4E87-95E8-1F4F8D9C0078}" type="datetime1">
              <a:rPr lang="es-ES" smtClean="0"/>
              <a:t>08/01/2024</a:t>
            </a:fld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E4253A2E-9865-4013-9D0B-AE4969F4ED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6682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590731"/>
          </a:xfrm>
        </p:spPr>
        <p:txBody>
          <a:bodyPr rtlCol="0"/>
          <a:lstStyle>
            <a:lvl1pPr algn="just" rtl="0">
              <a:defRPr b="1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341120" y="1293224"/>
            <a:ext cx="9509760" cy="4736356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s-ES"/>
              <a:t>Acceso a Datos. Tema 9. Bases de datos NoSQL</a:t>
            </a:r>
          </a:p>
        </p:txBody>
      </p:sp>
      <p:sp>
        <p:nvSpPr>
          <p:cNvPr id="4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8BA9A5F-B2BF-40BB-84CC-BB11B9FBFE42}" type="datetime1">
              <a:rPr lang="es-ES" smtClean="0"/>
              <a:t>08/01/2024</a:t>
            </a:fld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E4253A2E-9865-4013-9D0B-AE4969F4ED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3249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210798" y="274638"/>
            <a:ext cx="1143001" cy="5897562"/>
          </a:xfrm>
        </p:spPr>
        <p:txBody>
          <a:bodyPr vert="eaVert" rtlCol="0"/>
          <a:lstStyle>
            <a:lvl1pPr algn="just" rtl="0">
              <a:defRPr b="1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274638"/>
            <a:ext cx="9154886" cy="5897562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s-ES"/>
              <a:t>Acceso a Datos. Tema 9. Bases de datos NoSQL</a:t>
            </a:r>
          </a:p>
        </p:txBody>
      </p:sp>
      <p:sp>
        <p:nvSpPr>
          <p:cNvPr id="4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D3AFCDF-7583-4B9C-A737-FD04076EABFE}" type="datetime1">
              <a:rPr lang="es-ES" smtClean="0"/>
              <a:t>08/01/2024</a:t>
            </a:fld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E4253A2E-9865-4013-9D0B-AE4969F4ED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986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564606"/>
          </a:xfrm>
        </p:spPr>
        <p:txBody>
          <a:bodyPr rtlCol="0"/>
          <a:lstStyle>
            <a:lvl1pPr rtl="0">
              <a:defRPr b="1"/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1341120" y="1345474"/>
            <a:ext cx="9509760" cy="4684105"/>
          </a:xfrm>
        </p:spPr>
        <p:txBody>
          <a:bodyPr rtlCol="0"/>
          <a:lstStyle>
            <a:lvl1pPr rtl="0">
              <a:defRPr/>
            </a:lvl1pPr>
            <a:lvl6pPr>
              <a:defRPr/>
            </a:lvl6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="1"/>
            </a:lvl1pPr>
          </a:lstStyle>
          <a:p>
            <a:r>
              <a:rPr lang="es-ES"/>
              <a:t>Acceso a Datos. Tema 9. Bases de datos NoSQL</a:t>
            </a:r>
          </a:p>
        </p:txBody>
      </p:sp>
      <p:sp>
        <p:nvSpPr>
          <p:cNvPr id="4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="1"/>
            </a:lvl1pPr>
          </a:lstStyle>
          <a:p>
            <a:fld id="{2407C0D0-8F52-4FE6-A67E-13A0C4FD9A31}" type="datetime1">
              <a:rPr lang="es-ES" smtClean="0"/>
              <a:t>08/01/2024</a:t>
            </a:fld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="1"/>
            </a:lvl1pPr>
          </a:lstStyle>
          <a:p>
            <a:fld id="{E4253A2E-9865-4013-9D0B-AE4969F4ED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164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1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ángulo 2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rtlCol="0" anchor="b">
            <a:normAutofit/>
          </a:bodyPr>
          <a:lstStyle>
            <a:lvl1pPr algn="ctr" rtl="0">
              <a:defRPr sz="52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524000" y="3810000"/>
            <a:ext cx="9144000" cy="1143000"/>
          </a:xfrm>
        </p:spPr>
        <p:txBody>
          <a:bodyPr rtlCol="0" anchor="t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</p:txBody>
      </p:sp>
      <p:sp>
        <p:nvSpPr>
          <p:cNvPr id="5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s-ES"/>
              <a:t>Acceso a Datos. Tema 9. Bases de datos NoSQL</a:t>
            </a:r>
          </a:p>
        </p:txBody>
      </p:sp>
      <p:sp>
        <p:nvSpPr>
          <p:cNvPr id="4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E1A6D7D-963D-4080-8390-4F090E43FE06}" type="datetime1">
              <a:rPr lang="es-ES" smtClean="0"/>
              <a:t>08/01/2024</a:t>
            </a:fld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123714" y="6614494"/>
            <a:ext cx="1047205" cy="237744"/>
          </a:xfrm>
        </p:spPr>
        <p:txBody>
          <a:bodyPr rtlCol="0"/>
          <a:lstStyle/>
          <a:p>
            <a:fld id="{E4253A2E-9865-4013-9D0B-AE4969F4ED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62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 alternativ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rtlCol="0" anchor="b">
            <a:normAutofit/>
          </a:bodyPr>
          <a:lstStyle>
            <a:lvl1pPr algn="ctr" rtl="0">
              <a:defRPr sz="52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522413" y="3810000"/>
            <a:ext cx="9144000" cy="1143000"/>
          </a:xfrm>
        </p:spPr>
        <p:txBody>
          <a:bodyPr rtlCol="0" anchor="t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</p:txBody>
      </p:sp>
      <p:sp>
        <p:nvSpPr>
          <p:cNvPr id="5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Acceso a Datos. Tema 9. Bases de datos NoSQL</a:t>
            </a:r>
          </a:p>
        </p:txBody>
      </p:sp>
      <p:sp>
        <p:nvSpPr>
          <p:cNvPr id="4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AB6BB2-CA7C-4F58-92D5-CDC3BB8944D5}" type="datetime1">
              <a:rPr lang="es-ES" smtClean="0"/>
              <a:t>08/01/2024</a:t>
            </a:fld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097589" y="6614494"/>
            <a:ext cx="1073330" cy="23774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253A2E-9865-4013-9D0B-AE4969F4ED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894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564606"/>
          </a:xfrm>
        </p:spPr>
        <p:txBody>
          <a:bodyPr rtlCol="0"/>
          <a:lstStyle>
            <a:lvl1pPr rtl="0">
              <a:defRPr b="1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1341120" y="1267097"/>
            <a:ext cx="4572000" cy="4758799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6278880" y="1267097"/>
            <a:ext cx="4572000" cy="4758799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s-ES"/>
              <a:t>Acceso a Datos. Tema 9. Bases de datos NoSQL</a:t>
            </a:r>
          </a:p>
        </p:txBody>
      </p:sp>
      <p:sp>
        <p:nvSpPr>
          <p:cNvPr id="5" name="Marcador de posición de fech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78F9996-3FFF-4B50-8CF5-B349A405095F}" type="datetime1">
              <a:rPr lang="es-ES" smtClean="0"/>
              <a:t>08/01/2024</a:t>
            </a:fld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E4253A2E-9865-4013-9D0B-AE4969F4ED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209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616857"/>
          </a:xfrm>
        </p:spPr>
        <p:txBody>
          <a:bodyPr rtlCol="0"/>
          <a:lstStyle>
            <a:lvl1pPr>
              <a:defRPr b="1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341120" y="1285838"/>
            <a:ext cx="4572000" cy="766588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1341120" y="2254048"/>
            <a:ext cx="4572000" cy="3775532"/>
          </a:xfrm>
        </p:spPr>
        <p:txBody>
          <a:bodyPr rtlCol="0">
            <a:normAutofit/>
          </a:bodyPr>
          <a:lstStyle>
            <a:lvl1pPr rtl="0"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214872" y="1285838"/>
            <a:ext cx="4572000" cy="766588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6278880" y="2254048"/>
            <a:ext cx="4572000" cy="3775532"/>
          </a:xfrm>
        </p:spPr>
        <p:txBody>
          <a:bodyPr rtlCol="0">
            <a:normAutofit/>
          </a:bodyPr>
          <a:lstStyle>
            <a:lvl1pPr rtl="0"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8" name="Marcador de posición de pie de página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s-ES"/>
              <a:t>Acceso a Datos. Tema 9. Bases de datos NoSQL</a:t>
            </a:r>
          </a:p>
        </p:txBody>
      </p:sp>
      <p:sp>
        <p:nvSpPr>
          <p:cNvPr id="7" name="Marcador de posición de fech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1BD5098-FDF2-45B4-A1C7-A7C057288794}" type="datetime1">
              <a:rPr lang="es-ES" smtClean="0"/>
              <a:t>08/01/2024</a:t>
            </a:fld>
            <a:endParaRPr lang="es-ES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E4253A2E-9865-4013-9D0B-AE4969F4ED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387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577669"/>
          </a:xfrm>
        </p:spPr>
        <p:txBody>
          <a:bodyPr rtlCol="0"/>
          <a:lstStyle>
            <a:lvl1pPr>
              <a:defRPr b="1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s-ES"/>
              <a:t>Acceso a Datos. Tema 9. Bases de datos NoSQL</a:t>
            </a:r>
          </a:p>
        </p:txBody>
      </p:sp>
      <p:sp>
        <p:nvSpPr>
          <p:cNvPr id="3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93A1E44-4008-4ABF-A839-120159EBF1E0}" type="datetime1">
              <a:rPr lang="es-ES" smtClean="0"/>
              <a:t>08/01/2024</a:t>
            </a:fld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E4253A2E-9865-4013-9D0B-AE4969F4ED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7492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Acceso a Datos. Tema 9. Bases de datos NoSQL</a:t>
            </a:r>
          </a:p>
        </p:txBody>
      </p:sp>
      <p:sp>
        <p:nvSpPr>
          <p:cNvPr id="2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3CBEFA-CE59-4ACC-B1F0-4F66B7692FCA}" type="datetime1">
              <a:rPr lang="es-ES" smtClean="0"/>
              <a:t>08/01/2024</a:t>
            </a:fld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253A2E-9865-4013-9D0B-AE4969F4ED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8019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rtlCol="0" anchor="b">
            <a:normAutofit/>
          </a:bodyPr>
          <a:lstStyle>
            <a:lvl1pPr rtl="0">
              <a:defRPr sz="3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60412" y="4367308"/>
            <a:ext cx="3200400" cy="1622012"/>
          </a:xfrm>
        </p:spPr>
        <p:txBody>
          <a:bodyPr rtlCol="0">
            <a:normAutofit/>
          </a:bodyPr>
          <a:lstStyle>
            <a:lvl1pPr marL="0" indent="0" rtl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4494212" y="685800"/>
            <a:ext cx="7239001" cy="5486400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s-ES"/>
              <a:t>Acceso a Datos. Tema 9. Bases de datos NoSQL</a:t>
            </a:r>
          </a:p>
        </p:txBody>
      </p:sp>
      <p:sp>
        <p:nvSpPr>
          <p:cNvPr id="5" name="Marcador de posición de fech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CD6A157-AE91-49DF-8AD4-D8A59251C18D}" type="datetime1">
              <a:rPr lang="es-ES" smtClean="0"/>
              <a:t>08/01/2024</a:t>
            </a:fld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E4253A2E-9865-4013-9D0B-AE4969F4ED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344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6037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341120" y="1293224"/>
            <a:ext cx="9509760" cy="4736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7" name="Rectángulo 3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341120" y="6614494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 cap="none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Acceso a Datos. Tema 9. Bases de datos NoSQL</a:t>
            </a:r>
            <a:endParaRPr lang="es-ES" dirty="0"/>
          </a:p>
        </p:txBody>
      </p:sp>
      <p:sp>
        <p:nvSpPr>
          <p:cNvPr id="8" name="Rectángulo 5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4" name="Marcador de posición de fecha 6"/>
          <p:cNvSpPr>
            <a:spLocks noGrp="1"/>
          </p:cNvSpPr>
          <p:nvPr>
            <p:ph type="dt" sz="half" idx="2"/>
          </p:nvPr>
        </p:nvSpPr>
        <p:spPr>
          <a:xfrm>
            <a:off x="8660673" y="6614494"/>
            <a:ext cx="1379972" cy="2435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E23429C-40E4-4BC6-9145-7E019D2EA692}" type="datetime1">
              <a:rPr lang="es-ES" smtClean="0"/>
              <a:t>08/01/2024</a:t>
            </a:fld>
            <a:endParaRPr lang="es-ES" dirty="0"/>
          </a:p>
        </p:txBody>
      </p:sp>
      <p:sp>
        <p:nvSpPr>
          <p:cNvPr id="6" name="Marcador de posición de número de diapositiva 7"/>
          <p:cNvSpPr>
            <a:spLocks noGrp="1"/>
          </p:cNvSpPr>
          <p:nvPr>
            <p:ph type="sldNum" sz="quarter" idx="4"/>
          </p:nvPr>
        </p:nvSpPr>
        <p:spPr>
          <a:xfrm>
            <a:off x="10210799" y="6614494"/>
            <a:ext cx="960120" cy="2435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4253A2E-9865-4013-9D0B-AE4969F4ED8F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05040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74320" indent="-228600" algn="just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100000"/>
        <a:buFont typeface="Arial" pitchFamily="34" charset="0"/>
        <a:buChar char="▪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100000"/>
        <a:buFont typeface="Arial" pitchFamily="34" charset="0"/>
        <a:buChar char="▪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Arial" pitchFamily="34" charset="0"/>
        <a:buChar char="▪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Arial" pitchFamily="34" charset="0"/>
        <a:buChar char="▪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Arial" pitchFamily="34" charset="0"/>
        <a:buChar char="▪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godb.com/es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58CB28-DF1C-45E4-B3D2-7E490BE6BA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Acceso a Datos – Tema 9. Bases de Datos NoSQL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1C49664-6D3D-4C9F-B6B0-69B6556B3C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Mario Marugán Cancio</a:t>
            </a:r>
          </a:p>
        </p:txBody>
      </p:sp>
      <p:pic>
        <p:nvPicPr>
          <p:cNvPr id="27650" name="Picture 2" descr="Resultado de imagen de mongodb">
            <a:extLst>
              <a:ext uri="{FF2B5EF4-FFF2-40B4-BE49-F238E27FC236}">
                <a16:creationId xmlns:a16="http://schemas.microsoft.com/office/drawing/2014/main" id="{A90C7A48-E464-4F50-AD25-F15BE42A4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00885"/>
            <a:ext cx="12192000" cy="331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9142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BB9352-186A-4F8C-BD04-F5F9A4069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MongoDB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068849-8819-4494-9CF7-5E536B58D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dirty="0"/>
              <a:t>En primer lugar tenemos el servidor de Mongo : Mongo Server.</a:t>
            </a:r>
          </a:p>
          <a:p>
            <a:r>
              <a:rPr lang="es-ES" dirty="0"/>
              <a:t>Dentro del servidor de MongoDB están las Bases de Datos.</a:t>
            </a:r>
          </a:p>
          <a:p>
            <a:r>
              <a:rPr lang="es-ES" dirty="0"/>
              <a:t>Dentro de cada base de datos tenemos Colecciones que son el análogo de las Tablas en SQL.</a:t>
            </a:r>
          </a:p>
          <a:p>
            <a:r>
              <a:rPr lang="es-ES" dirty="0"/>
              <a:t>Dentro de cada Colección tenemos Documentos que son el análogo de los registros en las bases de datos SQL.</a:t>
            </a:r>
          </a:p>
          <a:p>
            <a:r>
              <a:rPr lang="es-ES" dirty="0"/>
              <a:t>Los documentos son pares de Clave (Nombre del campo) y Valor(Valor de campo).</a:t>
            </a:r>
          </a:p>
          <a:p>
            <a:r>
              <a:rPr lang="es-ES" dirty="0"/>
              <a:t>Los nombres de los campos siempre son cadenas de texto.</a:t>
            </a:r>
          </a:p>
          <a:p>
            <a:r>
              <a:rPr lang="es-ES" dirty="0"/>
              <a:t>Los valores de estos campos pueden ser: </a:t>
            </a:r>
            <a:r>
              <a:rPr lang="es-ES" dirty="0" err="1"/>
              <a:t>String</a:t>
            </a:r>
            <a:r>
              <a:rPr lang="es-ES" dirty="0"/>
              <a:t>, </a:t>
            </a:r>
            <a:r>
              <a:rPr lang="es-ES" dirty="0" err="1"/>
              <a:t>Number</a:t>
            </a:r>
            <a:r>
              <a:rPr lang="es-ES" dirty="0"/>
              <a:t>, Array (listas) , Date, </a:t>
            </a:r>
            <a:r>
              <a:rPr lang="es-ES" dirty="0" err="1"/>
              <a:t>Boolean</a:t>
            </a:r>
            <a:r>
              <a:rPr lang="es-ES" dirty="0"/>
              <a:t>, </a:t>
            </a:r>
            <a:r>
              <a:rPr lang="es-ES" dirty="0" err="1"/>
              <a:t>Object</a:t>
            </a:r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0B381F5-423C-40E2-B24C-08E2C8FD0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Acceso a Datos. Tema 9. Bases de datos NoSQL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ACF506A-2BD4-48C2-A866-59254AFF6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0855B-CE39-43BE-9A90-16D9861F582B}" type="datetime1">
              <a:rPr lang="es-ES" smtClean="0"/>
              <a:t>08/01/2024</a:t>
            </a:fld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582BD6-1828-4C83-A260-69E17040E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53A2E-9865-4013-9D0B-AE4969F4ED8F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28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C863F9-E886-46FD-93D4-937AC24ED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MongoDB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7533C3-5753-431D-ABD7-3A65E5107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Las colecciones representan grupos de objetos, denominados elementos.</a:t>
            </a:r>
          </a:p>
          <a:p>
            <a:r>
              <a:rPr lang="es-ES" dirty="0"/>
              <a:t>Las colecciones en Java son un ejemplo destacado de implementación de código reutilizable utilizando un lenguaje orientado a objetos.</a:t>
            </a:r>
          </a:p>
          <a:p>
            <a:r>
              <a:rPr lang="es-ES" dirty="0"/>
              <a:t>Todas las colecciones son genéricas e iterables.</a:t>
            </a:r>
          </a:p>
          <a:p>
            <a:r>
              <a:rPr lang="es-ES" dirty="0"/>
              <a:t>Los tipos abstractos de datos se definen como interfaces.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4104653-A07A-4C79-B241-C08023C61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Acceso a Datos. Tema 9. Bases de datos NoSQL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E86257A-5364-4922-9412-88B47CA96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61FCF-32D7-42C3-BD9E-EF9A0D9482FF}" type="datetime1">
              <a:rPr lang="es-ES" smtClean="0"/>
              <a:t>08/01/2024</a:t>
            </a:fld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F2CFD3-5B8F-4C02-8A2A-D856370C2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53A2E-9865-4013-9D0B-AE4969F4ED8F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40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8D7D86-F71A-49A3-9297-CFB0FB5A9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MongoDB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4F05F4-01EB-4D8D-B282-B63E89190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/>
              <a:t>MongoDB es una base de datos orientada a documentos. Esto quiere decir que en lugar de guardar los datos en registros, guarda los datos en documentos. Estos documentos son almacenados en </a:t>
            </a:r>
            <a:r>
              <a:rPr lang="es-ES" b="1" dirty="0"/>
              <a:t>BSON</a:t>
            </a:r>
            <a:r>
              <a:rPr lang="es-ES" dirty="0"/>
              <a:t>, que es una representación binaria de JSON.</a:t>
            </a:r>
          </a:p>
          <a:p>
            <a:r>
              <a:rPr lang="es-ES" dirty="0"/>
              <a:t>En MongoDB los documentos se agrupan en colecciones. Podríamos decir que los documentos juegan un papel similar al que juegan los registros en el mundo relacional. Las colecciones son parecidas a las tablas del mundo relacional, aunque no imponen una estructura fija a los documentos que contienen, ni siquiera al tipo de datos de cada campo.</a:t>
            </a:r>
          </a:p>
          <a:p>
            <a:r>
              <a:rPr lang="es-ES" dirty="0"/>
              <a:t>Una de las diferencias más importantes con respecto a las bases de datos relacionales es que no es necesario seguir un esquema. Los documentos de una misma colección, concepto similar a una tabla de una base de datos relacional, pueden tener esquemas diferentes.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DDA078F-7F97-4D29-93F5-5946CEEB5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Acceso a Datos. Tema 9. Bases de datos NoSQL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AE7E31F-A8C1-4DCE-B1DE-7E2F88439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F08F1-9B5B-428B-B7B7-A6CF527C2CCC}" type="datetime1">
              <a:rPr lang="es-ES" smtClean="0"/>
              <a:t>08/01/2024</a:t>
            </a:fld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588278-2A50-4BBC-BC1E-578BE4EF4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53A2E-9865-4013-9D0B-AE4969F4ED8F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087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3C2944-C471-4917-A7BC-9CDA6B215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MongoDB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C7F8BD-9A38-4732-ADAC-7C2900CB1A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45720" indent="0">
              <a:buNone/>
            </a:pPr>
            <a:r>
              <a:rPr lang="es-ES" dirty="0"/>
              <a:t>{</a:t>
            </a:r>
          </a:p>
          <a:p>
            <a:pPr marL="45720" indent="0">
              <a:buNone/>
            </a:pPr>
            <a:r>
              <a:rPr lang="es-ES" dirty="0"/>
              <a:t>  "</a:t>
            </a:r>
            <a:r>
              <a:rPr lang="es-ES" dirty="0" err="1"/>
              <a:t>address</a:t>
            </a:r>
            <a:r>
              <a:rPr lang="es-ES" dirty="0"/>
              <a:t>": {</a:t>
            </a:r>
          </a:p>
          <a:p>
            <a:pPr marL="45720" indent="0">
              <a:buNone/>
            </a:pPr>
            <a:r>
              <a:rPr lang="es-ES" dirty="0"/>
              <a:t>     "</a:t>
            </a:r>
            <a:r>
              <a:rPr lang="es-ES" dirty="0" err="1"/>
              <a:t>building</a:t>
            </a:r>
            <a:r>
              <a:rPr lang="es-ES" dirty="0"/>
              <a:t>": "1007",</a:t>
            </a:r>
          </a:p>
          <a:p>
            <a:pPr marL="45720" indent="0">
              <a:buNone/>
            </a:pPr>
            <a:r>
              <a:rPr lang="es-ES" dirty="0"/>
              <a:t>     "</a:t>
            </a:r>
            <a:r>
              <a:rPr lang="es-ES" dirty="0" err="1"/>
              <a:t>coord</a:t>
            </a:r>
            <a:r>
              <a:rPr lang="es-ES" dirty="0"/>
              <a:t>": [ -73.856077, 40.848447 ],</a:t>
            </a:r>
          </a:p>
          <a:p>
            <a:pPr marL="45720" indent="0">
              <a:buNone/>
            </a:pPr>
            <a:r>
              <a:rPr lang="es-ES" dirty="0"/>
              <a:t>     "</a:t>
            </a:r>
            <a:r>
              <a:rPr lang="es-ES" dirty="0" err="1"/>
              <a:t>street</a:t>
            </a:r>
            <a:r>
              <a:rPr lang="es-ES" dirty="0"/>
              <a:t>": "Morris Park Ave",</a:t>
            </a:r>
          </a:p>
          <a:p>
            <a:pPr marL="45720" indent="0">
              <a:buNone/>
            </a:pPr>
            <a:r>
              <a:rPr lang="es-ES" dirty="0"/>
              <a:t>     "</a:t>
            </a:r>
            <a:r>
              <a:rPr lang="es-ES" dirty="0" err="1"/>
              <a:t>zipcode</a:t>
            </a:r>
            <a:r>
              <a:rPr lang="es-ES" dirty="0"/>
              <a:t>": "10462"</a:t>
            </a:r>
          </a:p>
          <a:p>
            <a:pPr marL="45720" indent="0">
              <a:buNone/>
            </a:pPr>
            <a:r>
              <a:rPr lang="es-ES" dirty="0"/>
              <a:t>  },</a:t>
            </a:r>
          </a:p>
          <a:p>
            <a:pPr marL="45720" indent="0">
              <a:buNone/>
            </a:pPr>
            <a:r>
              <a:rPr lang="es-ES" dirty="0"/>
              <a:t>  "</a:t>
            </a:r>
            <a:r>
              <a:rPr lang="es-ES" dirty="0" err="1"/>
              <a:t>borough</a:t>
            </a:r>
            <a:r>
              <a:rPr lang="es-ES" dirty="0"/>
              <a:t>": "Bronx",</a:t>
            </a:r>
          </a:p>
          <a:p>
            <a:pPr marL="45720" indent="0">
              <a:buNone/>
            </a:pPr>
            <a:r>
              <a:rPr lang="es-ES" dirty="0"/>
              <a:t>  "</a:t>
            </a:r>
            <a:r>
              <a:rPr lang="es-ES" dirty="0" err="1"/>
              <a:t>cuisine</a:t>
            </a:r>
            <a:r>
              <a:rPr lang="es-ES" dirty="0"/>
              <a:t>": "</a:t>
            </a:r>
            <a:r>
              <a:rPr lang="es-ES" dirty="0" err="1"/>
              <a:t>Bakery</a:t>
            </a:r>
            <a:r>
              <a:rPr lang="es-ES" dirty="0"/>
              <a:t>",</a:t>
            </a:r>
          </a:p>
          <a:p>
            <a:pPr marL="45720" indent="0">
              <a:buNone/>
            </a:pPr>
            <a:r>
              <a:rPr lang="es-ES" dirty="0"/>
              <a:t>  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864BBD4-64EC-46AB-A7A7-762088B7919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45720" indent="0">
              <a:buNone/>
            </a:pPr>
            <a:r>
              <a:rPr lang="es-ES" dirty="0"/>
              <a:t>"grades": [</a:t>
            </a:r>
          </a:p>
          <a:p>
            <a:pPr marL="45720" indent="0">
              <a:buNone/>
            </a:pPr>
            <a:r>
              <a:rPr lang="es-ES" dirty="0"/>
              <a:t>     { "date": { "$date": 1393804800000 }, "grade": "A", "score": 2 },</a:t>
            </a:r>
          </a:p>
          <a:p>
            <a:pPr marL="45720" indent="0">
              <a:buNone/>
            </a:pPr>
            <a:r>
              <a:rPr lang="es-ES" dirty="0"/>
              <a:t>     { "date": { "$date": 1378857600000 }, "grade": "A", "score": 6 },</a:t>
            </a:r>
          </a:p>
          <a:p>
            <a:pPr marL="45720" indent="0">
              <a:buNone/>
            </a:pPr>
            <a:r>
              <a:rPr lang="es-ES" dirty="0"/>
              <a:t>     { "date": { "$date": 1358985600000 }, "grade": "A", "score": 10 },</a:t>
            </a:r>
          </a:p>
          <a:p>
            <a:pPr marL="45720" indent="0">
              <a:buNone/>
            </a:pPr>
            <a:r>
              <a:rPr lang="es-ES" dirty="0"/>
              <a:t>     { "date": { "$date": 1322006400000 }, "grade": "A", "score": 9 },</a:t>
            </a:r>
          </a:p>
          <a:p>
            <a:pPr marL="45720" indent="0">
              <a:buNone/>
            </a:pPr>
            <a:r>
              <a:rPr lang="es-ES" dirty="0"/>
              <a:t>     { "date": { "$date": 1299715200000 }, "grade": "B", "score": 14 }</a:t>
            </a:r>
          </a:p>
          <a:p>
            <a:pPr marL="45720" indent="0">
              <a:buNone/>
            </a:pPr>
            <a:r>
              <a:rPr lang="es-ES" dirty="0"/>
              <a:t>  ],</a:t>
            </a:r>
          </a:p>
          <a:p>
            <a:pPr marL="45720" indent="0">
              <a:buNone/>
            </a:pPr>
            <a:r>
              <a:rPr lang="es-ES" dirty="0"/>
              <a:t>  "</a:t>
            </a:r>
            <a:r>
              <a:rPr lang="es-ES" dirty="0" err="1"/>
              <a:t>name</a:t>
            </a:r>
            <a:r>
              <a:rPr lang="es-ES" dirty="0"/>
              <a:t>": "Morris Park </a:t>
            </a:r>
            <a:r>
              <a:rPr lang="es-ES" dirty="0" err="1"/>
              <a:t>Bake</a:t>
            </a:r>
            <a:r>
              <a:rPr lang="es-ES" dirty="0"/>
              <a:t> Shop",</a:t>
            </a:r>
          </a:p>
          <a:p>
            <a:pPr marL="45720" indent="0">
              <a:buNone/>
            </a:pPr>
            <a:r>
              <a:rPr lang="es-ES" dirty="0"/>
              <a:t>  "</a:t>
            </a:r>
            <a:r>
              <a:rPr lang="es-ES" dirty="0" err="1"/>
              <a:t>restaurant_id</a:t>
            </a:r>
            <a:r>
              <a:rPr lang="es-ES" dirty="0"/>
              <a:t>": "30075445"</a:t>
            </a:r>
          </a:p>
          <a:p>
            <a:pPr marL="45720" indent="0">
              <a:buNone/>
            </a:pPr>
            <a:r>
              <a:rPr lang="es-ES" dirty="0"/>
              <a:t>}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65B8BEC-A47C-4BDC-8451-787648541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Acceso a Datos. Tema 9. Bases de datos NoSQL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8BB0208-B4BF-4A2E-8ABC-39CC765F3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6B448-A96C-4FE3-9207-B06D5BE0E4D1}" type="datetime1">
              <a:rPr lang="es-ES" smtClean="0"/>
              <a:t>08/01/2024</a:t>
            </a:fld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0141EA-D619-49D1-9360-036385171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53A2E-9865-4013-9D0B-AE4969F4ED8F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9864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C00ACF-85FA-411E-ADE6-995859E8A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MongoDB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E27442-C594-412D-90FE-098808D63E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41120" y="1267097"/>
            <a:ext cx="4572000" cy="5347397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s-ES" b="1" dirty="0"/>
              <a:t>{</a:t>
            </a:r>
          </a:p>
          <a:p>
            <a:pPr marL="45720" indent="0">
              <a:buNone/>
            </a:pPr>
            <a:r>
              <a:rPr lang="es-ES" b="1" dirty="0"/>
              <a:t>  Nombre: "Pedro",</a:t>
            </a:r>
          </a:p>
          <a:p>
            <a:pPr marL="45720" indent="0">
              <a:buNone/>
            </a:pPr>
            <a:r>
              <a:rPr lang="es-ES" b="1" dirty="0"/>
              <a:t>  Apellidos: "Martínez Campo",</a:t>
            </a:r>
          </a:p>
          <a:p>
            <a:pPr marL="45720" indent="0">
              <a:buNone/>
            </a:pPr>
            <a:r>
              <a:rPr lang="es-ES" b="1" dirty="0"/>
              <a:t>  Edad: 22,</a:t>
            </a:r>
          </a:p>
          <a:p>
            <a:pPr marL="45720" indent="0">
              <a:buNone/>
            </a:pPr>
            <a:r>
              <a:rPr lang="es-ES" b="1" dirty="0"/>
              <a:t>  Aficiones: ["</a:t>
            </a:r>
            <a:r>
              <a:rPr lang="es-ES" b="1" dirty="0" err="1"/>
              <a:t>fútbol","tenis","ciclismo</a:t>
            </a:r>
            <a:r>
              <a:rPr lang="es-ES" b="1" dirty="0"/>
              <a:t>"],</a:t>
            </a:r>
          </a:p>
          <a:p>
            <a:pPr marL="45720" indent="0">
              <a:buNone/>
            </a:pPr>
            <a:r>
              <a:rPr lang="es-ES" b="1" dirty="0"/>
              <a:t>  Amigos: [</a:t>
            </a:r>
          </a:p>
          <a:p>
            <a:pPr marL="45720" indent="0">
              <a:buNone/>
            </a:pPr>
            <a:r>
              <a:rPr lang="es-ES" b="1" dirty="0"/>
              <a:t>  {</a:t>
            </a:r>
          </a:p>
          <a:p>
            <a:pPr marL="45720" indent="0">
              <a:buNone/>
            </a:pPr>
            <a:r>
              <a:rPr lang="es-ES" b="1" dirty="0"/>
              <a:t>    </a:t>
            </a:r>
            <a:r>
              <a:rPr lang="es-ES" b="1" dirty="0" err="1"/>
              <a:t>Nombre:"María</a:t>
            </a:r>
            <a:r>
              <a:rPr lang="es-ES" b="1" dirty="0"/>
              <a:t>",</a:t>
            </a:r>
          </a:p>
          <a:p>
            <a:pPr marL="45720" indent="0">
              <a:buNone/>
            </a:pPr>
            <a:r>
              <a:rPr lang="es-ES" b="1" dirty="0"/>
              <a:t>    Edad:22</a:t>
            </a:r>
          </a:p>
          <a:p>
            <a:pPr marL="45720" indent="0">
              <a:buNone/>
            </a:pPr>
            <a:r>
              <a:rPr lang="es-ES" b="1" dirty="0"/>
              <a:t>  },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AE9B6B4-84DF-41EE-91A2-FA5CA9E3F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80" y="1267097"/>
            <a:ext cx="4572000" cy="5347397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s-ES" b="1" dirty="0"/>
              <a:t> {</a:t>
            </a:r>
          </a:p>
          <a:p>
            <a:pPr marL="45720" indent="0">
              <a:buNone/>
            </a:pPr>
            <a:r>
              <a:rPr lang="es-ES" b="1" dirty="0"/>
              <a:t>    </a:t>
            </a:r>
            <a:r>
              <a:rPr lang="es-ES" b="1" dirty="0" err="1"/>
              <a:t>Nombre:"Luis</a:t>
            </a:r>
            <a:r>
              <a:rPr lang="es-ES" b="1" dirty="0"/>
              <a:t>",</a:t>
            </a:r>
          </a:p>
          <a:p>
            <a:pPr marL="45720" indent="0">
              <a:buNone/>
            </a:pPr>
            <a:r>
              <a:rPr lang="es-ES" b="1" dirty="0"/>
              <a:t>    Edad:28</a:t>
            </a:r>
          </a:p>
          <a:p>
            <a:pPr marL="45720" indent="0">
              <a:buNone/>
            </a:pPr>
            <a:r>
              <a:rPr lang="es-ES" b="1" dirty="0"/>
              <a:t>  }</a:t>
            </a:r>
          </a:p>
          <a:p>
            <a:pPr marL="45720" indent="0">
              <a:buNone/>
            </a:pPr>
            <a:r>
              <a:rPr lang="es-ES" b="1" dirty="0"/>
              <a:t>  ]</a:t>
            </a:r>
          </a:p>
          <a:p>
            <a:pPr marL="45720" indent="0">
              <a:buNone/>
            </a:pPr>
            <a:r>
              <a:rPr lang="es-ES" b="1" dirty="0"/>
              <a:t>}</a:t>
            </a:r>
            <a:endParaRPr lang="es-ES" dirty="0"/>
          </a:p>
          <a:p>
            <a:endParaRPr lang="es-ES" dirty="0"/>
          </a:p>
          <a:p>
            <a:r>
              <a:rPr lang="es-ES" dirty="0"/>
              <a:t>El documento anterior es un clásico documento JSON. Tiene </a:t>
            </a:r>
            <a:r>
              <a:rPr lang="es-ES" dirty="0" err="1"/>
              <a:t>strings</a:t>
            </a:r>
            <a:r>
              <a:rPr lang="es-ES" dirty="0"/>
              <a:t>, </a:t>
            </a:r>
            <a:r>
              <a:rPr lang="es-ES" dirty="0" err="1"/>
              <a:t>arrays</a:t>
            </a:r>
            <a:r>
              <a:rPr lang="es-ES" dirty="0"/>
              <a:t>, subdocumentos y números. En la misma colección podríamos guardar un documento como este: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CF2D23-1036-4E3D-B6DC-CE4EC08C9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Acceso a Datos. Tema 9. Bases de datos NoSQL</a:t>
            </a:r>
          </a:p>
        </p:txBody>
      </p:sp>
      <p:sp>
        <p:nvSpPr>
          <p:cNvPr id="6" name="Marcador de fecha 5">
            <a:extLst>
              <a:ext uri="{FF2B5EF4-FFF2-40B4-BE49-F238E27FC236}">
                <a16:creationId xmlns:a16="http://schemas.microsoft.com/office/drawing/2014/main" id="{DD952C76-1305-4A2C-9787-EDE55DF19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DFA18-B817-4630-862E-92AC69636881}" type="datetime1">
              <a:rPr lang="es-ES" smtClean="0"/>
              <a:t>08/01/2024</a:t>
            </a:fld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39F78F7-F645-43C6-93DA-A5D3C2B86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53A2E-9865-4013-9D0B-AE4969F4ED8F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019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2E94BA-D9E0-42D1-B48A-FB0931623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2. MongoDB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EAA31F-0ED4-422B-BEC7-6D35ACD7F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120" y="1345474"/>
            <a:ext cx="5444691" cy="5269020"/>
          </a:xfrm>
        </p:spPr>
        <p:txBody>
          <a:bodyPr>
            <a:normAutofit/>
          </a:bodyPr>
          <a:lstStyle/>
          <a:p>
            <a:r>
              <a:rPr lang="es-ES" dirty="0"/>
              <a:t>Para la descarga nos dirigimos a la página oficial de MongoDB → vamos al MongoDB </a:t>
            </a:r>
            <a:r>
              <a:rPr lang="es-ES" dirty="0" err="1"/>
              <a:t>Download</a:t>
            </a:r>
            <a:r>
              <a:rPr lang="es-ES" dirty="0"/>
              <a:t> Center → elegimos nuestra versión del sistema operativo y descargamos. </a:t>
            </a:r>
          </a:p>
          <a:p>
            <a:r>
              <a:rPr lang="es-ES" dirty="0"/>
              <a:t>Una vez que hemos descargado el archivo lo ejecutamos y seguimos el </a:t>
            </a:r>
            <a:r>
              <a:rPr lang="es-ES" dirty="0" err="1"/>
              <a:t>Wizard</a:t>
            </a:r>
            <a:r>
              <a:rPr lang="es-ES" dirty="0"/>
              <a:t> de instalación 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28A5736-082E-403A-8C4B-E747CB866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Acceso a Datos. Tema 9. Bases de datos NoSQL</a:t>
            </a:r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90747EF-9D16-4498-BA8D-6312DA526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53A2E-9865-4013-9D0B-AE4969F4ED8F}" type="slidenum">
              <a:rPr lang="es-ES" smtClean="0"/>
              <a:t>15</a:t>
            </a:fld>
            <a:endParaRPr lang="es-E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CD83860-53F8-42AE-9B4C-536CA4BCE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AE3DF-A98E-446B-B880-FB49BFF40C02}" type="datetime1">
              <a:rPr lang="es-ES" smtClean="0"/>
              <a:t>08/01/2024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15A3B87-0029-467A-9591-2169EEADA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083" y="1654154"/>
            <a:ext cx="4529872" cy="354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21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2E94BA-D9E0-42D1-B48A-FB0931623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2. MongoDB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EAA31F-0ED4-422B-BEC7-6D35ACD7F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120" y="1345474"/>
            <a:ext cx="9509760" cy="5269020"/>
          </a:xfrm>
        </p:spPr>
        <p:txBody>
          <a:bodyPr>
            <a:normAutofit/>
          </a:bodyPr>
          <a:lstStyle/>
          <a:p>
            <a:r>
              <a:rPr lang="es-ES" dirty="0"/>
              <a:t>Para la configuración MongoDB necesita que creemos un directorio para los datos, esto podemos hacerlo desde el CMD. </a:t>
            </a:r>
          </a:p>
          <a:p>
            <a:r>
              <a:rPr lang="es-ES" dirty="0"/>
              <a:t>Escribimos “</a:t>
            </a:r>
            <a:r>
              <a:rPr lang="es-ES" dirty="0" err="1"/>
              <a:t>md</a:t>
            </a:r>
            <a:r>
              <a:rPr lang="es-ES" dirty="0"/>
              <a:t> data\</a:t>
            </a:r>
            <a:r>
              <a:rPr lang="es-ES" dirty="0" err="1"/>
              <a:t>db</a:t>
            </a:r>
            <a:r>
              <a:rPr lang="es-ES" dirty="0"/>
              <a:t>” </a:t>
            </a:r>
          </a:p>
          <a:p>
            <a:r>
              <a:rPr lang="es-ES" dirty="0"/>
              <a:t>A continuación para utilizar MongoDB tenemos que irnos a la carpeta de instalación y ejecutar mongod.exe . mongo.exe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28A5736-082E-403A-8C4B-E747CB866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Acceso a Datos. Tema 9. Bases de datos NoSQL</a:t>
            </a:r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90747EF-9D16-4498-BA8D-6312DA526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53A2E-9865-4013-9D0B-AE4969F4ED8F}" type="slidenum">
              <a:rPr lang="es-ES" smtClean="0"/>
              <a:t>16</a:t>
            </a:fld>
            <a:endParaRPr lang="es-E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CD83860-53F8-42AE-9B4C-536CA4BCE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D9CA2-B35E-476F-9BB6-1641EC797CE0}" type="datetime1">
              <a:rPr lang="es-ES" smtClean="0"/>
              <a:t>08/01/2024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267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2E94BA-D9E0-42D1-B48A-FB0931623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2. MongoDB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EAA31F-0ED4-422B-BEC7-6D35ACD7F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120" y="1345474"/>
            <a:ext cx="9509760" cy="5269020"/>
          </a:xfrm>
        </p:spPr>
        <p:txBody>
          <a:bodyPr>
            <a:normAutofit/>
          </a:bodyPr>
          <a:lstStyle/>
          <a:p>
            <a:r>
              <a:rPr lang="es-ES" dirty="0"/>
              <a:t>Al abrir mongod.exe 			Al abrir mongo.exe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28A5736-082E-403A-8C4B-E747CB866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Acceso a Datos. Tema 9. Bases de datos NoSQL</a:t>
            </a:r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90747EF-9D16-4498-BA8D-6312DA526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53A2E-9865-4013-9D0B-AE4969F4ED8F}" type="slidenum">
              <a:rPr lang="es-ES" smtClean="0"/>
              <a:t>17</a:t>
            </a:fld>
            <a:endParaRPr lang="es-E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CD83860-53F8-42AE-9B4C-536CA4BCE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371F-E86B-4EBB-A493-0194E356EB3A}" type="datetime1">
              <a:rPr lang="es-ES" smtClean="0"/>
              <a:t>08/01/2024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2B93FFC-2616-483D-8378-504170DA3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20816"/>
            <a:ext cx="12192000" cy="379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55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2E94BA-D9E0-42D1-B48A-FB0931623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2. MongoDB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EAA31F-0ED4-422B-BEC7-6D35ACD7F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120" y="1345474"/>
            <a:ext cx="9509760" cy="5269020"/>
          </a:xfrm>
        </p:spPr>
        <p:txBody>
          <a:bodyPr>
            <a:normAutofit/>
          </a:bodyPr>
          <a:lstStyle/>
          <a:p>
            <a:r>
              <a:rPr lang="es-ES" dirty="0"/>
              <a:t>Conexión en modo texto:</a:t>
            </a:r>
          </a:p>
          <a:p>
            <a:pPr lvl="1" algn="just"/>
            <a:r>
              <a:rPr lang="es-ES" dirty="0"/>
              <a:t>Para conectarse en modo texto (terminal o línea de comandos en sistemas UNIX:</a:t>
            </a:r>
          </a:p>
          <a:p>
            <a:pPr marL="365760" lvl="1" indent="0" algn="just">
              <a:buNone/>
            </a:pPr>
            <a:r>
              <a:rPr lang="es-ES" b="1" dirty="0"/>
              <a:t>	mongo mongodb-rdlab.lsi.upc.edu</a:t>
            </a:r>
          </a:p>
          <a:p>
            <a:pPr lvl="1" algn="just"/>
            <a:endParaRPr lang="es-ES" dirty="0"/>
          </a:p>
          <a:p>
            <a:pPr lvl="1" algn="just"/>
            <a:r>
              <a:rPr lang="es-ES" dirty="0"/>
              <a:t>De este modo se establece la conexión, falta autenticarse:</a:t>
            </a:r>
          </a:p>
          <a:p>
            <a:pPr marL="365760" lvl="1" indent="0" algn="just">
              <a:buNone/>
            </a:pPr>
            <a:r>
              <a:rPr lang="es-ES" dirty="0"/>
              <a:t>	</a:t>
            </a:r>
            <a:r>
              <a:rPr lang="es-ES" b="1" dirty="0"/>
              <a:t>use &lt;</a:t>
            </a:r>
            <a:r>
              <a:rPr lang="es-ES" b="1" dirty="0" err="1"/>
              <a:t>base_de_datos</a:t>
            </a:r>
            <a:r>
              <a:rPr lang="es-ES" b="1" dirty="0"/>
              <a:t>&gt;</a:t>
            </a:r>
          </a:p>
          <a:p>
            <a:pPr marL="365760" lvl="1" indent="0" algn="just">
              <a:buNone/>
            </a:pPr>
            <a:r>
              <a:rPr lang="es-ES" b="1" dirty="0"/>
              <a:t>	</a:t>
            </a:r>
            <a:r>
              <a:rPr lang="es-ES" b="1" dirty="0" err="1"/>
              <a:t>db.auth</a:t>
            </a:r>
            <a:r>
              <a:rPr lang="es-ES" b="1" dirty="0"/>
              <a:t>(“&lt;</a:t>
            </a:r>
            <a:r>
              <a:rPr lang="es-ES" b="1" dirty="0" err="1"/>
              <a:t>username</a:t>
            </a:r>
            <a:r>
              <a:rPr lang="es-ES" b="1" dirty="0"/>
              <a:t>&gt;”,”&lt;</a:t>
            </a:r>
            <a:r>
              <a:rPr lang="es-ES" b="1" dirty="0" err="1"/>
              <a:t>passowrd</a:t>
            </a:r>
            <a:r>
              <a:rPr lang="es-ES" b="1" dirty="0"/>
              <a:t>&gt;”)</a:t>
            </a:r>
            <a:endParaRPr lang="es-ES" dirty="0"/>
          </a:p>
          <a:p>
            <a:pPr lvl="1" algn="just"/>
            <a:endParaRPr lang="es-ES" dirty="0"/>
          </a:p>
          <a:p>
            <a:pPr lvl="1" algn="just"/>
            <a:r>
              <a:rPr lang="es-ES" dirty="0"/>
              <a:t>Con el comando </a:t>
            </a:r>
            <a:r>
              <a:rPr lang="es-ES" b="1" dirty="0"/>
              <a:t>show </a:t>
            </a:r>
            <a:r>
              <a:rPr lang="es-ES" b="1" dirty="0" err="1"/>
              <a:t>collections</a:t>
            </a:r>
            <a:r>
              <a:rPr lang="es-ES" dirty="0"/>
              <a:t> se listan todos los contenidos de la base de datos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28A5736-082E-403A-8C4B-E747CB866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Acceso a Datos. Tema 9. Bases de datos NoSQL</a:t>
            </a:r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90747EF-9D16-4498-BA8D-6312DA526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53A2E-9865-4013-9D0B-AE4969F4ED8F}" type="slidenum">
              <a:rPr lang="es-ES" smtClean="0"/>
              <a:t>18</a:t>
            </a:fld>
            <a:endParaRPr lang="es-E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CD83860-53F8-42AE-9B4C-536CA4BCE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163C-10FC-4D9F-827F-C701FECBF7D3}" type="datetime1">
              <a:rPr lang="es-ES" smtClean="0"/>
              <a:t>08/01/2024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009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2B646B-C840-49D4-A504-57DE63A2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MongoDB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6695C9-3A01-45C0-A03D-E252C6569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En MongoDB no existe ningún comando estilo </a:t>
            </a:r>
            <a:r>
              <a:rPr lang="es-ES" dirty="0" err="1"/>
              <a:t>create</a:t>
            </a:r>
            <a:r>
              <a:rPr lang="es-ES" dirty="0"/>
              <a:t> </a:t>
            </a:r>
            <a:r>
              <a:rPr lang="es-ES" dirty="0" err="1"/>
              <a:t>database</a:t>
            </a:r>
            <a:r>
              <a:rPr lang="es-ES" dirty="0"/>
              <a:t>.</a:t>
            </a:r>
          </a:p>
          <a:p>
            <a:r>
              <a:rPr lang="es-ES" dirty="0"/>
              <a:t>Para crear una base de datos en MongoDB hay que usar, con la sentencia use, una base de datos o colección que todavía no existe.</a:t>
            </a:r>
          </a:p>
          <a:p>
            <a:pPr marL="45720" indent="0">
              <a:buNone/>
            </a:pPr>
            <a:r>
              <a:rPr lang="es-ES" dirty="0"/>
              <a:t>	</a:t>
            </a:r>
            <a:r>
              <a:rPr lang="es-ES" b="1" dirty="0"/>
              <a:t>use películas;</a:t>
            </a:r>
            <a:endParaRPr lang="es-ES" dirty="0"/>
          </a:p>
          <a:p>
            <a:r>
              <a:rPr lang="es-ES" dirty="0"/>
              <a:t>Ahora vamos a insertar una película en la colección y en ese momento se creará la misma.</a:t>
            </a:r>
          </a:p>
          <a:p>
            <a:pPr marL="45720" indent="0">
              <a:buNone/>
            </a:pPr>
            <a:r>
              <a:rPr lang="es-ES" dirty="0"/>
              <a:t>	</a:t>
            </a:r>
            <a:r>
              <a:rPr lang="es-ES" b="1" dirty="0" err="1"/>
              <a:t>db.películas.save</a:t>
            </a:r>
            <a:r>
              <a:rPr lang="es-ES" b="1" dirty="0"/>
              <a:t>({titulo: “Batman el caballero oscuro”});</a:t>
            </a:r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4FF7B78-FD40-496A-BE7A-5D1962E11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Acceso a Datos. Tema 9. Bases de datos NoSQL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9D9C867-2DF2-4166-B63E-4013DA531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55F3A-0741-48AF-A229-D1D993873DBE}" type="datetime1">
              <a:rPr lang="es-ES" smtClean="0"/>
              <a:t>08/01/2024</a:t>
            </a:fld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5790E4-2AC8-4A6F-82F0-C5C239278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53A2E-9865-4013-9D0B-AE4969F4ED8F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293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D8B738-8164-487D-A8A4-D475ED6EE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E6249B-CC99-4D96-9D35-4E7C89922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Conocer las bases de datos NoSQL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9E9EAE1-A853-4B07-9EA5-DAEDBCA49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Acceso a Datos. Tema 9. Bases de datos NoSQL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B838FBC-5A12-41D9-91F9-C0A9B7394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EA1EB-FEF6-4FB6-A10D-D104C8DA29A4}" type="datetime1">
              <a:rPr lang="es-ES" smtClean="0"/>
              <a:t>08/01/2024</a:t>
            </a:fld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D86836-4E32-4977-A380-BB7A6113A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53A2E-9865-4013-9D0B-AE4969F4ED8F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9948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50386D-6D60-4557-B8F8-F889A8276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MongoDB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6EA96E-0E9C-4B11-A6F6-A2B86A5C7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Podemos hacer una consulta para ver que hay dentro de la colección:</a:t>
            </a:r>
          </a:p>
          <a:p>
            <a:pPr marL="45720" indent="0">
              <a:buNone/>
            </a:pPr>
            <a:r>
              <a:rPr lang="es-ES" dirty="0"/>
              <a:t>	</a:t>
            </a:r>
            <a:r>
              <a:rPr lang="es-ES" b="1" dirty="0" err="1"/>
              <a:t>db.películas.find</a:t>
            </a:r>
            <a:r>
              <a:rPr lang="es-ES" b="1" dirty="0"/>
              <a:t>();</a:t>
            </a:r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BB18217-0891-41D4-8C77-895401C81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Acceso a Datos. Tema 9. Bases de datos NoSQL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F3CBBB-8225-4A34-AF23-657CB5FFC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729BC-7D5F-484C-A80B-FD34C9559266}" type="datetime1">
              <a:rPr lang="es-ES" smtClean="0"/>
              <a:t>08/01/2024</a:t>
            </a:fld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8543C2-264B-435F-8831-1A5F7A803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53A2E-9865-4013-9D0B-AE4969F4ED8F}" type="slidenum">
              <a:rPr lang="es-ES" smtClean="0"/>
              <a:t>20</a:t>
            </a:fld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4344507-D57F-427D-B726-4F9195EFE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954" y="3335949"/>
            <a:ext cx="1061085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19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854B7B-2E59-4F2A-9E10-97B7F0865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MongoDB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7CE79A-1D7D-409E-BB82-DC87CB881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ES" dirty="0"/>
              <a:t>Lo primero será conectarnos a la base de datos de MongoDB.</a:t>
            </a:r>
          </a:p>
          <a:p>
            <a:pPr marL="45720" indent="0">
              <a:buNone/>
            </a:pPr>
            <a:r>
              <a:rPr lang="es-ES" b="1" dirty="0"/>
              <a:t>				</a:t>
            </a:r>
            <a:r>
              <a:rPr lang="es-ES" b="1" dirty="0" err="1"/>
              <a:t>conn</a:t>
            </a:r>
            <a:r>
              <a:rPr lang="es-ES" b="1" dirty="0"/>
              <a:t> = new Mongo();</a:t>
            </a:r>
          </a:p>
          <a:p>
            <a:pPr marL="45720" indent="0">
              <a:buNone/>
            </a:pPr>
            <a:r>
              <a:rPr lang="es-ES" b="1" dirty="0"/>
              <a:t>				</a:t>
            </a:r>
            <a:r>
              <a:rPr lang="es-ES" b="1" dirty="0" err="1"/>
              <a:t>db</a:t>
            </a:r>
            <a:r>
              <a:rPr lang="es-ES" b="1" dirty="0"/>
              <a:t> = </a:t>
            </a:r>
            <a:r>
              <a:rPr lang="es-ES" b="1" dirty="0" err="1"/>
              <a:t>conn.getDB</a:t>
            </a:r>
            <a:r>
              <a:rPr lang="es-ES" b="1" dirty="0"/>
              <a:t>("</a:t>
            </a:r>
            <a:r>
              <a:rPr lang="es-ES" b="1" dirty="0" err="1"/>
              <a:t>foo</a:t>
            </a:r>
            <a:r>
              <a:rPr lang="es-ES" b="1" dirty="0"/>
              <a:t>");</a:t>
            </a:r>
          </a:p>
          <a:p>
            <a:r>
              <a:rPr lang="es-ES" dirty="0"/>
              <a:t>En concreto nos conectamos a una base de datos mediante </a:t>
            </a:r>
            <a:r>
              <a:rPr lang="es-ES" dirty="0" err="1"/>
              <a:t>getDB</a:t>
            </a:r>
            <a:r>
              <a:rPr lang="es-ES" dirty="0"/>
              <a:t>. En este caso nos hemos conectado a una base de datos que se llama "</a:t>
            </a:r>
            <a:r>
              <a:rPr lang="es-ES" dirty="0" err="1"/>
              <a:t>foo</a:t>
            </a:r>
            <a:r>
              <a:rPr lang="es-ES" dirty="0"/>
              <a:t>".</a:t>
            </a:r>
          </a:p>
          <a:p>
            <a:r>
              <a:rPr lang="es-ES" dirty="0"/>
              <a:t>Ahora es cuándo tenemos que crear la colección. El método </a:t>
            </a:r>
            <a:r>
              <a:rPr lang="es-ES" dirty="0" err="1"/>
              <a:t>createCollection</a:t>
            </a:r>
            <a:r>
              <a:rPr lang="es-ES" dirty="0"/>
              <a:t> que nos ayuda a crear una colección en MongoDB se ejecutará sobre el objeto </a:t>
            </a:r>
            <a:r>
              <a:rPr lang="es-ES" dirty="0" err="1"/>
              <a:t>db</a:t>
            </a:r>
            <a:r>
              <a:rPr lang="es-ES" dirty="0"/>
              <a:t>.</a:t>
            </a:r>
          </a:p>
          <a:p>
            <a:pPr marL="45720" indent="0">
              <a:buNone/>
            </a:pPr>
            <a:r>
              <a:rPr lang="es-ES" b="1" dirty="0"/>
              <a:t>				</a:t>
            </a:r>
            <a:r>
              <a:rPr lang="es-ES" b="1" dirty="0" err="1"/>
              <a:t>db.createCollection</a:t>
            </a:r>
            <a:r>
              <a:rPr lang="es-ES" b="1" dirty="0"/>
              <a:t>('test');</a:t>
            </a:r>
          </a:p>
          <a:p>
            <a:r>
              <a:rPr lang="es-ES" dirty="0"/>
              <a:t>Vemos que el nombre de la colección "test" se lo hemos pasado como parámetro. El método </a:t>
            </a:r>
            <a:r>
              <a:rPr lang="es-ES" dirty="0" err="1"/>
              <a:t>createCollection</a:t>
            </a:r>
            <a:r>
              <a:rPr lang="es-ES" dirty="0"/>
              <a:t> nos permite indicar características a la hora de crear una colección en MongoDB, así podremos indicar si queremos que la colección preserve el orden de las inserciones mediante una </a:t>
            </a:r>
            <a:r>
              <a:rPr lang="es-ES" dirty="0" err="1"/>
              <a:t>Capped</a:t>
            </a:r>
            <a:r>
              <a:rPr lang="es-ES" dirty="0"/>
              <a:t> </a:t>
            </a:r>
            <a:r>
              <a:rPr lang="es-ES" dirty="0" err="1"/>
              <a:t>Collection</a:t>
            </a:r>
            <a:r>
              <a:rPr lang="es-ES" dirty="0"/>
              <a:t> y su tamaño máximo.</a:t>
            </a:r>
          </a:p>
          <a:p>
            <a:r>
              <a:rPr lang="es-ES" dirty="0"/>
              <a:t>Así podríamos utilizar el método </a:t>
            </a:r>
            <a:r>
              <a:rPr lang="es-ES" dirty="0" err="1"/>
              <a:t>createCollection</a:t>
            </a:r>
            <a:r>
              <a:rPr lang="es-ES" dirty="0"/>
              <a:t> de la siguiente manera:</a:t>
            </a:r>
          </a:p>
          <a:p>
            <a:pPr marL="45720" indent="0">
              <a:buNone/>
            </a:pPr>
            <a:r>
              <a:rPr lang="en-US" b="1" dirty="0"/>
              <a:t>	</a:t>
            </a:r>
            <a:r>
              <a:rPr lang="en-US" b="1" dirty="0" err="1"/>
              <a:t>db.createCollection</a:t>
            </a:r>
            <a:r>
              <a:rPr lang="en-US" b="1" dirty="0"/>
              <a:t>("log", { capped : true, size : 5242880, max : 5000 });</a:t>
            </a:r>
            <a:endParaRPr lang="es-ES" b="1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5A17D61-7BE3-487E-8749-0809B168D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Acceso a Datos. Tema 9. Bases de datos NoSQL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9813C32-A491-4859-AB17-6BD656172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3C366-5C26-4960-AC38-42A24711BD2A}" type="datetime1">
              <a:rPr lang="es-ES" smtClean="0"/>
              <a:t>08/01/2024</a:t>
            </a:fld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692E04-C35E-480D-9DFE-7D3ECC84D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53A2E-9865-4013-9D0B-AE4969F4ED8F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916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CE0FC-4CC7-419E-A79E-0FFFD8C97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MongoDB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768675-2ED9-4B9B-8EA9-DECFA3BB2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s-ES" b="1" dirty="0"/>
              <a:t>			</a:t>
            </a:r>
            <a:r>
              <a:rPr lang="es-ES" b="1" dirty="0" err="1"/>
              <a:t>db.empleados.drop</a:t>
            </a:r>
            <a:r>
              <a:rPr lang="es-ES" b="1" dirty="0"/>
              <a:t>();</a:t>
            </a:r>
          </a:p>
          <a:p>
            <a:r>
              <a:rPr lang="es-ES" dirty="0"/>
              <a:t>Este comando es muy útil cuando deseamos borrar todos los documentos de una colección que no está asociada ni depende de ninguna otra, podemos proceder a eliminarla toda y crearla nuevamente, debido a que el comando </a:t>
            </a:r>
            <a:r>
              <a:rPr lang="es-ES" dirty="0" err="1"/>
              <a:t>drop</a:t>
            </a:r>
            <a:r>
              <a:rPr lang="es-ES" dirty="0"/>
              <a:t> se ejecuta mucho más rápido que </a:t>
            </a:r>
            <a:r>
              <a:rPr lang="es-ES" dirty="0" err="1"/>
              <a:t>remove</a:t>
            </a:r>
            <a:r>
              <a:rPr lang="es-ES" dirty="0"/>
              <a:t>.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2480BEA-EDF4-4A09-9699-9E6809376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Acceso a Datos. Tema 9. Bases de datos NoSQL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6D2980C-60A3-4899-8823-487E2CE8D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2525F-5CDA-4BB9-9FAB-1D2A45AE821A}" type="datetime1">
              <a:rPr lang="es-ES" smtClean="0"/>
              <a:t>08/01/2024</a:t>
            </a:fld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347B2B-077F-4F0C-BEDF-60291650E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53A2E-9865-4013-9D0B-AE4969F4ED8F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034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48E45A-D3E0-4F9B-958C-3132DC27C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MongoDB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85172B-2EAF-474B-9F6A-956C4842A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Para crear una base de datos utilizaremos: </a:t>
            </a:r>
            <a:r>
              <a:rPr lang="es-ES" b="1" dirty="0"/>
              <a:t>use </a:t>
            </a:r>
            <a:r>
              <a:rPr lang="es-ES" b="1" dirty="0" err="1"/>
              <a:t>NombreBBDD</a:t>
            </a:r>
            <a:endParaRPr lang="es-ES" b="1" dirty="0"/>
          </a:p>
          <a:p>
            <a:r>
              <a:rPr lang="es-ES" dirty="0"/>
              <a:t>Para saber en qué base de datos estoy : </a:t>
            </a:r>
            <a:r>
              <a:rPr lang="es-ES" b="1" dirty="0" err="1"/>
              <a:t>db</a:t>
            </a:r>
            <a:endParaRPr lang="es-ES" b="1" dirty="0"/>
          </a:p>
          <a:p>
            <a:r>
              <a:rPr lang="es-ES" dirty="0"/>
              <a:t>Para mostrar las BBDD creadas</a:t>
            </a:r>
            <a:r>
              <a:rPr lang="es-ES" b="1" dirty="0"/>
              <a:t>: show </a:t>
            </a:r>
            <a:r>
              <a:rPr lang="es-ES" b="1" dirty="0" err="1"/>
              <a:t>dbs</a:t>
            </a:r>
            <a:endParaRPr lang="es-ES" b="1" dirty="0"/>
          </a:p>
          <a:p>
            <a:pPr marL="45720" indent="0">
              <a:buNone/>
            </a:pPr>
            <a:r>
              <a:rPr lang="es-ES" b="1" dirty="0" err="1"/>
              <a:t>db.createCollection</a:t>
            </a:r>
            <a:r>
              <a:rPr lang="es-ES" b="1" dirty="0"/>
              <a:t>(“Productos”)</a:t>
            </a:r>
          </a:p>
          <a:p>
            <a:r>
              <a:rPr lang="es-ES" dirty="0"/>
              <a:t>Para mostrar el nombre de todas las colecciones dentro de una BBDD:</a:t>
            </a:r>
          </a:p>
          <a:p>
            <a:pPr marL="45720" indent="0">
              <a:buNone/>
            </a:pPr>
            <a:r>
              <a:rPr lang="es-ES" b="1" dirty="0"/>
              <a:t>show </a:t>
            </a:r>
            <a:r>
              <a:rPr lang="es-ES" b="1" dirty="0" err="1"/>
              <a:t>collections</a:t>
            </a:r>
            <a:endParaRPr lang="es-ES" b="1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9BE7983-3609-4805-8F87-A674704AF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Acceso a Datos. Tema 9. Bases de datos NoSQL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6C0242D-90F1-4E4A-837E-202653EFD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FA297-CC26-450A-90F9-810653FB9A6E}" type="datetime1">
              <a:rPr lang="es-ES" smtClean="0"/>
              <a:t>08/01/2024</a:t>
            </a:fld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04BE33-AE18-414C-8243-1BA39C2D6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53A2E-9865-4013-9D0B-AE4969F4ED8F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171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E8B60D-0489-4029-943F-4D09ABE4F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628507-A77A-4E81-BC6B-3412414ED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chemeClr val="bg2"/>
                </a:solidFill>
              </a:rPr>
              <a:t>Bibliografía</a:t>
            </a:r>
          </a:p>
          <a:p>
            <a:pPr marL="560070" indent="-514350">
              <a:buFont typeface="+mj-lt"/>
              <a:buAutoNum type="arabicPeriod"/>
            </a:pPr>
            <a:r>
              <a:rPr lang="es-ES" dirty="0">
                <a:solidFill>
                  <a:schemeClr val="bg2"/>
                </a:solidFill>
              </a:rPr>
              <a:t>Introducción</a:t>
            </a:r>
          </a:p>
          <a:p>
            <a:pPr marL="560070" indent="-514350">
              <a:buFont typeface="+mj-lt"/>
              <a:buAutoNum type="arabicPeriod"/>
            </a:pPr>
            <a:r>
              <a:rPr lang="es-ES" dirty="0">
                <a:solidFill>
                  <a:schemeClr val="bg2"/>
                </a:solidFill>
              </a:rPr>
              <a:t>MongoDB</a:t>
            </a:r>
          </a:p>
          <a:p>
            <a:pPr marL="560070" indent="-514350">
              <a:buFont typeface="+mj-lt"/>
              <a:buAutoNum type="arabicPeriod"/>
            </a:pPr>
            <a:r>
              <a:rPr lang="es-ES" dirty="0" err="1"/>
              <a:t>Insert</a:t>
            </a:r>
            <a:endParaRPr lang="es-ES" dirty="0"/>
          </a:p>
          <a:p>
            <a:pPr marL="560070" indent="-514350">
              <a:buFont typeface="+mj-lt"/>
              <a:buAutoNum type="arabicPeriod"/>
            </a:pPr>
            <a:r>
              <a:rPr lang="es-ES" dirty="0" err="1">
                <a:solidFill>
                  <a:schemeClr val="bg2"/>
                </a:solidFill>
              </a:rPr>
              <a:t>Update</a:t>
            </a:r>
            <a:endParaRPr lang="es-ES" dirty="0">
              <a:solidFill>
                <a:schemeClr val="bg2"/>
              </a:solidFill>
            </a:endParaRPr>
          </a:p>
          <a:p>
            <a:pPr marL="560070" indent="-514350">
              <a:buFont typeface="+mj-lt"/>
              <a:buAutoNum type="arabicPeriod"/>
            </a:pPr>
            <a:r>
              <a:rPr lang="es-ES" dirty="0" err="1">
                <a:solidFill>
                  <a:schemeClr val="bg2"/>
                </a:solidFill>
              </a:rPr>
              <a:t>Delete</a:t>
            </a:r>
            <a:endParaRPr lang="es-ES" dirty="0">
              <a:solidFill>
                <a:schemeClr val="bg2"/>
              </a:solidFill>
            </a:endParaRPr>
          </a:p>
          <a:p>
            <a:pPr marL="560070" indent="-514350">
              <a:buFont typeface="+mj-lt"/>
              <a:buAutoNum type="arabicPeriod"/>
            </a:pPr>
            <a:r>
              <a:rPr lang="es-ES" dirty="0">
                <a:solidFill>
                  <a:schemeClr val="bg2"/>
                </a:solidFill>
              </a:rPr>
              <a:t>Consultas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65A5865-12CE-4100-9611-497BE213B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Acceso a Datos. Tema 9. Bases de datos NoSQL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2D5BC8F-EB4E-4BBD-BEB7-76E406608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53A2E-9865-4013-9D0B-AE4969F4ED8F}" type="slidenum">
              <a:rPr lang="es-ES" smtClean="0"/>
              <a:t>24</a:t>
            </a:fld>
            <a:endParaRPr lang="es-ES"/>
          </a:p>
        </p:txBody>
      </p:sp>
      <p:sp>
        <p:nvSpPr>
          <p:cNvPr id="6" name="Marcador de fecha 5">
            <a:extLst>
              <a:ext uri="{FF2B5EF4-FFF2-40B4-BE49-F238E27FC236}">
                <a16:creationId xmlns:a16="http://schemas.microsoft.com/office/drawing/2014/main" id="{24981223-59EC-4329-A52A-63E495372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662F-066A-4611-BD17-6E95C9616A3B}" type="datetime1">
              <a:rPr lang="es-ES" smtClean="0"/>
              <a:t>08/01/2024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903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48E45A-D3E0-4F9B-958C-3132DC27C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 </a:t>
            </a:r>
            <a:r>
              <a:rPr lang="es-ES" dirty="0" err="1"/>
              <a:t>Insert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85172B-2EAF-474B-9F6A-956C4842A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Nombre de la colección: usuarios</a:t>
            </a:r>
          </a:p>
          <a:p>
            <a:r>
              <a:rPr lang="es-ES" dirty="0"/>
              <a:t>Dentro de la colección irá el documento</a:t>
            </a:r>
          </a:p>
          <a:p>
            <a:pPr marL="45720" indent="0">
              <a:buNone/>
            </a:pPr>
            <a:r>
              <a:rPr lang="es-ES" b="1" dirty="0"/>
              <a:t>	&gt;</a:t>
            </a:r>
            <a:r>
              <a:rPr lang="es-ES" b="1" dirty="0" err="1"/>
              <a:t>db.usuarios.insert</a:t>
            </a:r>
            <a:r>
              <a:rPr lang="es-ES" b="1" dirty="0"/>
              <a:t>({</a:t>
            </a:r>
          </a:p>
          <a:p>
            <a:pPr marL="45720" indent="0">
              <a:buNone/>
            </a:pPr>
            <a:r>
              <a:rPr lang="es-ES" b="1" dirty="0"/>
              <a:t>	})</a:t>
            </a:r>
          </a:p>
          <a:p>
            <a:pPr marL="45720" indent="0">
              <a:buNone/>
            </a:pPr>
            <a:r>
              <a:rPr lang="es-ES" dirty="0"/>
              <a:t>Los nombres de los campos se pueden o no poner entre comillas.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9BE7983-3609-4805-8F87-A674704AF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Acceso a Datos. Tema 9. Bases de datos NoSQL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6C0242D-90F1-4E4A-837E-202653EFD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EC119-50F6-4BA4-B9EA-AA590C4AB4CD}" type="datetime1">
              <a:rPr lang="es-ES" smtClean="0"/>
              <a:t>08/01/2024</a:t>
            </a:fld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04BE33-AE18-414C-8243-1BA39C2D6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53A2E-9865-4013-9D0B-AE4969F4ED8F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6058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48E45A-D3E0-4F9B-958C-3132DC27C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 </a:t>
            </a:r>
            <a:r>
              <a:rPr lang="es-ES" dirty="0" err="1"/>
              <a:t>Insert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85172B-2EAF-474B-9F6A-956C4842A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120" y="1345474"/>
            <a:ext cx="9509760" cy="5506764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s-ES" b="1" dirty="0" err="1"/>
              <a:t>db.usuarios.insert</a:t>
            </a:r>
            <a:r>
              <a:rPr lang="es-ES" b="1" dirty="0"/>
              <a:t>({</a:t>
            </a:r>
          </a:p>
          <a:p>
            <a:pPr marL="45720" indent="0">
              <a:buNone/>
            </a:pPr>
            <a:r>
              <a:rPr lang="es-ES" b="1" dirty="0"/>
              <a:t>	“cedula”: “00097987”,</a:t>
            </a:r>
          </a:p>
          <a:p>
            <a:pPr marL="45720" indent="0">
              <a:buNone/>
            </a:pPr>
            <a:r>
              <a:rPr lang="es-ES" b="1" dirty="0"/>
              <a:t>	“</a:t>
            </a:r>
            <a:r>
              <a:rPr lang="es-ES" b="1" dirty="0" err="1"/>
              <a:t>name</a:t>
            </a:r>
            <a:r>
              <a:rPr lang="es-ES" b="1" dirty="0"/>
              <a:t>” : “Leonardo”,</a:t>
            </a:r>
          </a:p>
          <a:p>
            <a:pPr marL="45720" indent="0">
              <a:buNone/>
            </a:pPr>
            <a:r>
              <a:rPr lang="es-ES" b="1" dirty="0"/>
              <a:t>	“clave”: “1234”</a:t>
            </a:r>
          </a:p>
          <a:p>
            <a:pPr marL="45720" indent="0">
              <a:buNone/>
            </a:pPr>
            <a:r>
              <a:rPr lang="es-ES" b="1" dirty="0"/>
              <a:t>	“productos”: [1],</a:t>
            </a:r>
          </a:p>
          <a:p>
            <a:pPr marL="45720" indent="0">
              <a:buNone/>
            </a:pPr>
            <a:r>
              <a:rPr lang="es-ES" b="1" dirty="0"/>
              <a:t>	“</a:t>
            </a:r>
            <a:r>
              <a:rPr lang="es-ES" b="1" dirty="0" err="1"/>
              <a:t>n_ordenes</a:t>
            </a:r>
            <a:r>
              <a:rPr lang="es-ES" b="1" dirty="0"/>
              <a:t>”: 1</a:t>
            </a:r>
          </a:p>
          <a:p>
            <a:pPr marL="45720" indent="0">
              <a:buNone/>
            </a:pPr>
            <a:r>
              <a:rPr lang="es-ES" b="1" dirty="0"/>
              <a:t>	})</a:t>
            </a:r>
          </a:p>
          <a:p>
            <a:pPr marL="45720" indent="0">
              <a:buNone/>
            </a:pPr>
            <a:endParaRPr lang="es-ES" b="1" dirty="0"/>
          </a:p>
          <a:p>
            <a:pPr marL="45720" indent="0">
              <a:buNone/>
            </a:pPr>
            <a:r>
              <a:rPr lang="es-ES" b="1" dirty="0" err="1"/>
              <a:t>db.usuarios.find</a:t>
            </a:r>
            <a:r>
              <a:rPr lang="es-ES" b="1" dirty="0"/>
              <a:t>().</a:t>
            </a:r>
            <a:r>
              <a:rPr lang="es-ES" b="1" dirty="0" err="1"/>
              <a:t>pretty</a:t>
            </a:r>
            <a:r>
              <a:rPr lang="es-ES" b="1" dirty="0"/>
              <a:t>()</a:t>
            </a:r>
          </a:p>
          <a:p>
            <a:pPr marL="45720" indent="0">
              <a:buNone/>
            </a:pPr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9BE7983-3609-4805-8F87-A674704AF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Acceso a Datos. Tema 9. Bases de datos </a:t>
            </a:r>
            <a:r>
              <a:rPr lang="es-ES" dirty="0" err="1"/>
              <a:t>NoSQL</a:t>
            </a:r>
            <a:endParaRPr lang="es-ES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6C0242D-90F1-4E4A-837E-202653EFD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6445-4EF9-4D8B-A294-CC0829ED6382}" type="datetime1">
              <a:rPr lang="es-ES" smtClean="0"/>
              <a:t>08/01/2024</a:t>
            </a:fld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04BE33-AE18-414C-8243-1BA39C2D6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53A2E-9865-4013-9D0B-AE4969F4ED8F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6967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E8B60D-0489-4029-943F-4D09ABE4F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628507-A77A-4E81-BC6B-3412414ED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chemeClr val="bg2"/>
                </a:solidFill>
              </a:rPr>
              <a:t>Bibliografía</a:t>
            </a:r>
          </a:p>
          <a:p>
            <a:pPr marL="560070" indent="-514350">
              <a:buFont typeface="+mj-lt"/>
              <a:buAutoNum type="arabicPeriod"/>
            </a:pPr>
            <a:r>
              <a:rPr lang="es-ES" dirty="0">
                <a:solidFill>
                  <a:schemeClr val="bg2"/>
                </a:solidFill>
              </a:rPr>
              <a:t>Introducción</a:t>
            </a:r>
          </a:p>
          <a:p>
            <a:pPr marL="560070" indent="-514350">
              <a:buFont typeface="+mj-lt"/>
              <a:buAutoNum type="arabicPeriod"/>
            </a:pPr>
            <a:r>
              <a:rPr lang="es-ES" dirty="0">
                <a:solidFill>
                  <a:schemeClr val="bg2"/>
                </a:solidFill>
              </a:rPr>
              <a:t>MongoDB</a:t>
            </a:r>
          </a:p>
          <a:p>
            <a:pPr marL="560070" indent="-514350">
              <a:buFont typeface="+mj-lt"/>
              <a:buAutoNum type="arabicPeriod"/>
            </a:pPr>
            <a:r>
              <a:rPr lang="es-ES" dirty="0" err="1">
                <a:solidFill>
                  <a:schemeClr val="bg2"/>
                </a:solidFill>
              </a:rPr>
              <a:t>Insert</a:t>
            </a:r>
            <a:endParaRPr lang="es-ES" dirty="0">
              <a:solidFill>
                <a:schemeClr val="bg2"/>
              </a:solidFill>
            </a:endParaRPr>
          </a:p>
          <a:p>
            <a:pPr marL="560070" indent="-514350">
              <a:buFont typeface="+mj-lt"/>
              <a:buAutoNum type="arabicPeriod"/>
            </a:pPr>
            <a:r>
              <a:rPr lang="es-ES" dirty="0" err="1"/>
              <a:t>Update</a:t>
            </a:r>
            <a:endParaRPr lang="es-ES" dirty="0"/>
          </a:p>
          <a:p>
            <a:pPr marL="560070" indent="-514350">
              <a:buFont typeface="+mj-lt"/>
              <a:buAutoNum type="arabicPeriod"/>
            </a:pPr>
            <a:r>
              <a:rPr lang="es-ES" dirty="0" err="1">
                <a:solidFill>
                  <a:schemeClr val="bg2"/>
                </a:solidFill>
              </a:rPr>
              <a:t>Delete</a:t>
            </a:r>
            <a:endParaRPr lang="es-ES" dirty="0">
              <a:solidFill>
                <a:schemeClr val="bg2"/>
              </a:solidFill>
            </a:endParaRPr>
          </a:p>
          <a:p>
            <a:pPr marL="560070" indent="-514350">
              <a:buFont typeface="+mj-lt"/>
              <a:buAutoNum type="arabicPeriod"/>
            </a:pPr>
            <a:r>
              <a:rPr lang="es-ES" dirty="0">
                <a:solidFill>
                  <a:schemeClr val="bg2"/>
                </a:solidFill>
              </a:rPr>
              <a:t>Consultas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65A5865-12CE-4100-9611-497BE213B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Acceso a Datos. Tema 9. Bases de datos NoSQL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2D5BC8F-EB4E-4BBD-BEB7-76E406608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53A2E-9865-4013-9D0B-AE4969F4ED8F}" type="slidenum">
              <a:rPr lang="es-ES" smtClean="0"/>
              <a:t>27</a:t>
            </a:fld>
            <a:endParaRPr lang="es-ES"/>
          </a:p>
        </p:txBody>
      </p:sp>
      <p:sp>
        <p:nvSpPr>
          <p:cNvPr id="6" name="Marcador de fecha 5">
            <a:extLst>
              <a:ext uri="{FF2B5EF4-FFF2-40B4-BE49-F238E27FC236}">
                <a16:creationId xmlns:a16="http://schemas.microsoft.com/office/drawing/2014/main" id="{24981223-59EC-4329-A52A-63E495372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6B0A-34C3-4694-90B7-B279D4ECD5E2}" type="datetime1">
              <a:rPr lang="es-ES" smtClean="0"/>
              <a:t>08/01/2024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659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48E45A-D3E0-4F9B-958C-3132DC27C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</a:t>
            </a:r>
            <a:r>
              <a:rPr lang="es-ES" dirty="0" err="1"/>
              <a:t>Update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85172B-2EAF-474B-9F6A-956C4842A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Modificar</a:t>
            </a:r>
          </a:p>
          <a:p>
            <a:pPr marL="45720" indent="0">
              <a:buNone/>
            </a:pPr>
            <a:r>
              <a:rPr lang="es-ES" b="1" dirty="0" err="1"/>
              <a:t>db.productos.update</a:t>
            </a:r>
            <a:r>
              <a:rPr lang="es-ES" b="1" dirty="0"/>
              <a:t>({</a:t>
            </a:r>
          </a:p>
          <a:p>
            <a:pPr marL="45720" indent="0">
              <a:buNone/>
            </a:pPr>
            <a:r>
              <a:rPr lang="es-ES" b="1" dirty="0"/>
              <a:t>	},{</a:t>
            </a:r>
          </a:p>
          <a:p>
            <a:pPr marL="45720" indent="0">
              <a:buNone/>
            </a:pPr>
            <a:r>
              <a:rPr lang="es-ES" b="1" dirty="0"/>
              <a:t>})</a:t>
            </a:r>
          </a:p>
          <a:p>
            <a:r>
              <a:rPr lang="es-ES" b="1" dirty="0"/>
              <a:t>Para editar un documento necesito dos parámetros:</a:t>
            </a:r>
          </a:p>
          <a:p>
            <a:r>
              <a:rPr lang="es-ES" dirty="0"/>
              <a:t>1. El primer parámetro es el campo identificador del documento, normalmente id.</a:t>
            </a:r>
          </a:p>
          <a:p>
            <a:r>
              <a:rPr lang="es-ES" dirty="0"/>
              <a:t>2. $set: {‘nombre del campo’ : Nuevo valor}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9BE7983-3609-4805-8F87-A674704AF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Acceso a Datos. Tema 9. Bases de datos NoSQL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6C0242D-90F1-4E4A-837E-202653EFD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E87D-2723-4E97-B25B-8F58D244D6D8}" type="datetime1">
              <a:rPr lang="es-ES" smtClean="0"/>
              <a:t>08/01/2024</a:t>
            </a:fld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04BE33-AE18-414C-8243-1BA39C2D6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53A2E-9865-4013-9D0B-AE4969F4ED8F}" type="slidenum">
              <a:rPr lang="es-ES" smtClean="0"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880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11D35D-6A8F-491A-B9DC-B56884F85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</a:t>
            </a:r>
            <a:r>
              <a:rPr lang="es-ES" dirty="0" err="1"/>
              <a:t>Update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010A56-6D80-4C31-AF22-249DFBD09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" indent="0">
              <a:buNone/>
            </a:pPr>
            <a:r>
              <a:rPr lang="es-ES" b="1" dirty="0"/>
              <a:t>{</a:t>
            </a:r>
          </a:p>
          <a:p>
            <a:pPr marL="45720" indent="0">
              <a:buNone/>
            </a:pPr>
            <a:r>
              <a:rPr lang="es-ES" b="1" dirty="0"/>
              <a:t>	“id” : “1”,</a:t>
            </a:r>
          </a:p>
          <a:p>
            <a:pPr marL="45720" indent="0">
              <a:buNone/>
            </a:pPr>
            <a:r>
              <a:rPr lang="es-ES" b="1" dirty="0"/>
              <a:t>	“nombre”: “camiseta </a:t>
            </a:r>
            <a:r>
              <a:rPr lang="es-ES" b="1"/>
              <a:t>S”,</a:t>
            </a:r>
            <a:endParaRPr lang="es-ES" b="1" dirty="0"/>
          </a:p>
          <a:p>
            <a:pPr marL="45720" indent="0">
              <a:buNone/>
            </a:pPr>
            <a:r>
              <a:rPr lang="es-ES" b="1" dirty="0"/>
              <a:t>	“valor”: 20.45</a:t>
            </a:r>
          </a:p>
          <a:p>
            <a:pPr marL="45720" indent="0">
              <a:buNone/>
            </a:pPr>
            <a:r>
              <a:rPr lang="es-ES" b="1" dirty="0"/>
              <a:t>})</a:t>
            </a:r>
          </a:p>
          <a:p>
            <a:pPr marL="45720" indent="0">
              <a:buNone/>
            </a:pPr>
            <a:endParaRPr lang="es-ES" b="1" dirty="0"/>
          </a:p>
          <a:p>
            <a:pPr marL="45720" indent="0">
              <a:buNone/>
            </a:pPr>
            <a:r>
              <a:rPr lang="es-ES" b="1" dirty="0" err="1"/>
              <a:t>db.productos.update</a:t>
            </a:r>
            <a:r>
              <a:rPr lang="es-ES" b="1" dirty="0"/>
              <a:t>({</a:t>
            </a:r>
          </a:p>
          <a:p>
            <a:pPr marL="45720" indent="0">
              <a:buNone/>
            </a:pPr>
            <a:r>
              <a:rPr lang="es-ES" b="1" dirty="0"/>
              <a:t>	“id”:”1”},{</a:t>
            </a:r>
          </a:p>
          <a:p>
            <a:pPr marL="45720" indent="0">
              <a:buNone/>
            </a:pPr>
            <a:r>
              <a:rPr lang="es-ES" b="1" dirty="0"/>
              <a:t>$set: {‘valor’:18}</a:t>
            </a:r>
          </a:p>
          <a:p>
            <a:pPr marL="45720" indent="0">
              <a:buNone/>
            </a:pPr>
            <a:r>
              <a:rPr lang="es-ES" b="1" dirty="0"/>
              <a:t>)</a:t>
            </a:r>
          </a:p>
          <a:p>
            <a:pPr marL="45720" indent="0">
              <a:buNone/>
            </a:pPr>
            <a:endParaRPr lang="es-ES" b="1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F9F18A8-9D6C-4B1E-A51A-271D270AB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Acceso a Datos. Tema 9. Bases de datos NoSQL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CCC9554-022F-45C4-8539-79CAD14D9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3725-96D7-4CA8-B011-0352816566B0}" type="datetime1">
              <a:rPr lang="es-ES" smtClean="0"/>
              <a:t>08/01/2024</a:t>
            </a:fld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F1F3C9-79A0-4798-A452-0A429285E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53A2E-9865-4013-9D0B-AE4969F4ED8F}" type="slidenum">
              <a:rPr lang="es-ES" smtClean="0"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88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E8B60D-0489-4029-943F-4D09ABE4F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628507-A77A-4E81-BC6B-3412414ED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Bibliografía</a:t>
            </a:r>
          </a:p>
          <a:p>
            <a:pPr marL="560070" indent="-514350">
              <a:buFont typeface="+mj-lt"/>
              <a:buAutoNum type="arabicPeriod"/>
            </a:pPr>
            <a:r>
              <a:rPr lang="es-ES" dirty="0"/>
              <a:t>Introducción</a:t>
            </a:r>
          </a:p>
          <a:p>
            <a:pPr marL="560070" indent="-514350">
              <a:buFont typeface="+mj-lt"/>
              <a:buAutoNum type="arabicPeriod"/>
            </a:pPr>
            <a:r>
              <a:rPr lang="es-ES" dirty="0"/>
              <a:t>MongoDB</a:t>
            </a:r>
          </a:p>
          <a:p>
            <a:pPr marL="560070" indent="-514350">
              <a:buFont typeface="+mj-lt"/>
              <a:buAutoNum type="arabicPeriod"/>
            </a:pPr>
            <a:r>
              <a:rPr lang="es-ES" dirty="0" err="1"/>
              <a:t>Insert</a:t>
            </a:r>
            <a:endParaRPr lang="es-ES" dirty="0"/>
          </a:p>
          <a:p>
            <a:pPr marL="560070" indent="-514350">
              <a:buFont typeface="+mj-lt"/>
              <a:buAutoNum type="arabicPeriod"/>
            </a:pPr>
            <a:r>
              <a:rPr lang="es-ES" dirty="0" err="1"/>
              <a:t>Update</a:t>
            </a:r>
            <a:endParaRPr lang="es-ES" dirty="0"/>
          </a:p>
          <a:p>
            <a:pPr marL="560070" indent="-514350">
              <a:buFont typeface="+mj-lt"/>
              <a:buAutoNum type="arabicPeriod"/>
            </a:pPr>
            <a:r>
              <a:rPr lang="es-ES" dirty="0" err="1"/>
              <a:t>Delete</a:t>
            </a:r>
            <a:endParaRPr lang="es-ES" dirty="0"/>
          </a:p>
          <a:p>
            <a:pPr marL="560070" indent="-514350">
              <a:buFont typeface="+mj-lt"/>
              <a:buAutoNum type="arabicPeriod"/>
            </a:pPr>
            <a:r>
              <a:rPr lang="es-ES" dirty="0"/>
              <a:t>Consultas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65A5865-12CE-4100-9611-497BE213B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Acceso a Datos. Tema 9. Bases de datos NoSQL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2D5BC8F-EB4E-4BBD-BEB7-76E406608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53A2E-9865-4013-9D0B-AE4969F4ED8F}" type="slidenum">
              <a:rPr lang="es-ES" smtClean="0"/>
              <a:t>3</a:t>
            </a:fld>
            <a:endParaRPr lang="es-ES"/>
          </a:p>
        </p:txBody>
      </p:sp>
      <p:sp>
        <p:nvSpPr>
          <p:cNvPr id="6" name="Marcador de fecha 5">
            <a:extLst>
              <a:ext uri="{FF2B5EF4-FFF2-40B4-BE49-F238E27FC236}">
                <a16:creationId xmlns:a16="http://schemas.microsoft.com/office/drawing/2014/main" id="{24981223-59EC-4329-A52A-63E495372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20D50-CA6C-457B-8128-2F433FB951B9}" type="datetime1">
              <a:rPr lang="es-ES" smtClean="0"/>
              <a:t>08/01/2024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376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E8B60D-0489-4029-943F-4D09ABE4F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628507-A77A-4E81-BC6B-3412414ED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chemeClr val="bg2"/>
                </a:solidFill>
              </a:rPr>
              <a:t>Bibliografía</a:t>
            </a:r>
          </a:p>
          <a:p>
            <a:pPr marL="560070" indent="-514350">
              <a:buFont typeface="+mj-lt"/>
              <a:buAutoNum type="arabicPeriod"/>
            </a:pPr>
            <a:r>
              <a:rPr lang="es-ES" dirty="0">
                <a:solidFill>
                  <a:schemeClr val="bg2"/>
                </a:solidFill>
              </a:rPr>
              <a:t>Introducción</a:t>
            </a:r>
          </a:p>
          <a:p>
            <a:pPr marL="560070" indent="-514350">
              <a:buFont typeface="+mj-lt"/>
              <a:buAutoNum type="arabicPeriod"/>
            </a:pPr>
            <a:r>
              <a:rPr lang="es-ES" dirty="0">
                <a:solidFill>
                  <a:schemeClr val="bg2"/>
                </a:solidFill>
              </a:rPr>
              <a:t>MongoDB</a:t>
            </a:r>
          </a:p>
          <a:p>
            <a:pPr marL="560070" indent="-514350">
              <a:buFont typeface="+mj-lt"/>
              <a:buAutoNum type="arabicPeriod"/>
            </a:pPr>
            <a:r>
              <a:rPr lang="es-ES" dirty="0" err="1">
                <a:solidFill>
                  <a:schemeClr val="bg2"/>
                </a:solidFill>
              </a:rPr>
              <a:t>Insert</a:t>
            </a:r>
            <a:endParaRPr lang="es-ES" dirty="0">
              <a:solidFill>
                <a:schemeClr val="bg2"/>
              </a:solidFill>
            </a:endParaRPr>
          </a:p>
          <a:p>
            <a:pPr marL="560070" indent="-514350">
              <a:buFont typeface="+mj-lt"/>
              <a:buAutoNum type="arabicPeriod"/>
            </a:pPr>
            <a:r>
              <a:rPr lang="es-ES" dirty="0" err="1">
                <a:solidFill>
                  <a:schemeClr val="bg2"/>
                </a:solidFill>
              </a:rPr>
              <a:t>Update</a:t>
            </a:r>
            <a:endParaRPr lang="es-ES" dirty="0">
              <a:solidFill>
                <a:schemeClr val="bg2"/>
              </a:solidFill>
            </a:endParaRPr>
          </a:p>
          <a:p>
            <a:pPr marL="560070" indent="-514350">
              <a:buFont typeface="+mj-lt"/>
              <a:buAutoNum type="arabicPeriod"/>
            </a:pPr>
            <a:r>
              <a:rPr lang="es-ES" dirty="0" err="1"/>
              <a:t>Delete</a:t>
            </a:r>
            <a:endParaRPr lang="es-ES" dirty="0"/>
          </a:p>
          <a:p>
            <a:pPr marL="560070" indent="-514350">
              <a:buFont typeface="+mj-lt"/>
              <a:buAutoNum type="arabicPeriod"/>
            </a:pPr>
            <a:r>
              <a:rPr lang="es-ES" dirty="0">
                <a:solidFill>
                  <a:schemeClr val="bg2"/>
                </a:solidFill>
              </a:rPr>
              <a:t>Consultas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65A5865-12CE-4100-9611-497BE213B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Acceso a Datos. Tema 9. Bases de datos NoSQL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2D5BC8F-EB4E-4BBD-BEB7-76E406608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53A2E-9865-4013-9D0B-AE4969F4ED8F}" type="slidenum">
              <a:rPr lang="es-ES" smtClean="0"/>
              <a:t>30</a:t>
            </a:fld>
            <a:endParaRPr lang="es-ES"/>
          </a:p>
        </p:txBody>
      </p:sp>
      <p:sp>
        <p:nvSpPr>
          <p:cNvPr id="6" name="Marcador de fecha 5">
            <a:extLst>
              <a:ext uri="{FF2B5EF4-FFF2-40B4-BE49-F238E27FC236}">
                <a16:creationId xmlns:a16="http://schemas.microsoft.com/office/drawing/2014/main" id="{24981223-59EC-4329-A52A-63E495372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632-B23F-41C3-B0E7-BD075E7E1DA3}" type="datetime1">
              <a:rPr lang="es-ES" smtClean="0"/>
              <a:t>08/01/2024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5783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1ED3B-31D2-43BA-A64E-8BEC530F6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</a:t>
            </a:r>
            <a:r>
              <a:rPr lang="es-ES" dirty="0" err="1"/>
              <a:t>Delete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B290F5-6B9F-44E2-8E83-29C058FA8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Borrar una Colección</a:t>
            </a:r>
          </a:p>
          <a:p>
            <a:pPr marL="45720" indent="0">
              <a:buNone/>
            </a:pPr>
            <a:r>
              <a:rPr lang="es-ES" b="1" dirty="0"/>
              <a:t>&gt;</a:t>
            </a:r>
            <a:r>
              <a:rPr lang="es-ES" b="1" dirty="0" err="1"/>
              <a:t>db.productos.drop</a:t>
            </a:r>
            <a:r>
              <a:rPr lang="es-ES" b="1" dirty="0"/>
              <a:t>()</a:t>
            </a:r>
          </a:p>
          <a:p>
            <a:r>
              <a:rPr lang="es-ES" dirty="0"/>
              <a:t>Borrar una BBDD</a:t>
            </a:r>
          </a:p>
          <a:p>
            <a:pPr marL="45720" indent="0">
              <a:buNone/>
            </a:pPr>
            <a:r>
              <a:rPr lang="es-ES" b="1" dirty="0"/>
              <a:t>&gt;use </a:t>
            </a:r>
            <a:r>
              <a:rPr lang="es-ES" b="1" dirty="0" err="1"/>
              <a:t>mitienda</a:t>
            </a:r>
            <a:endParaRPr lang="es-ES" b="1" dirty="0"/>
          </a:p>
          <a:p>
            <a:pPr marL="45720" indent="0">
              <a:buNone/>
            </a:pPr>
            <a:r>
              <a:rPr lang="es-ES" b="1" dirty="0"/>
              <a:t>&gt;</a:t>
            </a:r>
            <a:r>
              <a:rPr lang="es-ES" b="1" dirty="0" err="1"/>
              <a:t>db.dropDataBase</a:t>
            </a:r>
            <a:r>
              <a:rPr lang="es-ES" b="1" dirty="0"/>
              <a:t>()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58BB1C4-0795-44CB-8C0C-6CC4AFCC3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Acceso a Datos. Tema 9. Bases de datos NoSQL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7A82CE3-6828-4134-886E-65471D385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40CD0-8FEC-4EDF-A48A-4AC7E5D14FDA}" type="datetime1">
              <a:rPr lang="es-ES" smtClean="0"/>
              <a:t>08/01/2024</a:t>
            </a:fld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84B4C6-AE27-4ECD-BB63-C3381468D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53A2E-9865-4013-9D0B-AE4969F4ED8F}" type="slidenum">
              <a:rPr lang="es-ES" smtClean="0"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2863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9A7981-39E5-4E1D-B6B5-1B5F7AB6C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</a:t>
            </a:r>
            <a:r>
              <a:rPr lang="es-ES" dirty="0" err="1"/>
              <a:t>Delete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EEE120-DB22-48E2-A96D-0B7F91CAE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Eliminar un documento</a:t>
            </a:r>
          </a:p>
          <a:p>
            <a:pPr marL="45720" indent="0">
              <a:buNone/>
            </a:pPr>
            <a:r>
              <a:rPr lang="es-ES" b="1" dirty="0"/>
              <a:t>&gt;</a:t>
            </a:r>
            <a:r>
              <a:rPr lang="es-ES" b="1" dirty="0" err="1"/>
              <a:t>db.productos.deleteOne</a:t>
            </a:r>
            <a:r>
              <a:rPr lang="es-ES" b="1" dirty="0"/>
              <a:t>({</a:t>
            </a:r>
          </a:p>
          <a:p>
            <a:pPr marL="45720" indent="0">
              <a:buNone/>
            </a:pPr>
            <a:r>
              <a:rPr lang="es-ES" b="1" dirty="0"/>
              <a:t>	“</a:t>
            </a:r>
            <a:r>
              <a:rPr lang="es-ES" b="1" dirty="0" err="1"/>
              <a:t>campoIdentificador</a:t>
            </a:r>
            <a:r>
              <a:rPr lang="es-ES" b="1" dirty="0"/>
              <a:t>” : “Condición”</a:t>
            </a:r>
          </a:p>
          <a:p>
            <a:pPr marL="45720" indent="0">
              <a:buNone/>
            </a:pPr>
            <a:r>
              <a:rPr lang="es-ES" b="1" dirty="0"/>
              <a:t>})</a:t>
            </a:r>
          </a:p>
          <a:p>
            <a:pPr marL="45720" indent="0">
              <a:buNone/>
            </a:pPr>
            <a:endParaRPr lang="es-ES" b="1" dirty="0"/>
          </a:p>
          <a:p>
            <a:pPr marL="45720" indent="0">
              <a:buNone/>
            </a:pPr>
            <a:r>
              <a:rPr lang="es-ES" b="1" dirty="0"/>
              <a:t>&gt;</a:t>
            </a:r>
            <a:r>
              <a:rPr lang="es-ES" b="1" dirty="0" err="1"/>
              <a:t>db.productos.deleteOne</a:t>
            </a:r>
            <a:r>
              <a:rPr lang="es-ES" b="1" dirty="0"/>
              <a:t>({</a:t>
            </a:r>
          </a:p>
          <a:p>
            <a:pPr marL="45720" indent="0">
              <a:buNone/>
            </a:pPr>
            <a:r>
              <a:rPr lang="es-ES" b="1" dirty="0"/>
              <a:t>	“id” : “1”</a:t>
            </a:r>
          </a:p>
          <a:p>
            <a:pPr marL="45720" indent="0">
              <a:buNone/>
            </a:pPr>
            <a:r>
              <a:rPr lang="es-ES" b="1" dirty="0"/>
              <a:t>})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A75E552-D09F-4341-B803-9E8424B97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Acceso a Datos. Tema 9. Bases de datos NoSQL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DBE1C7B-3453-4CCB-AE34-4781FA41D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EC10C-44EC-42DC-9A70-F273EDEC2D70}" type="datetime1">
              <a:rPr lang="es-ES" smtClean="0"/>
              <a:t>08/01/2024</a:t>
            </a:fld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0694B7-341C-44C4-8D85-5B654BB7C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53A2E-9865-4013-9D0B-AE4969F4ED8F}" type="slidenum">
              <a:rPr lang="es-ES" smtClean="0"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152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9A7981-39E5-4E1D-B6B5-1B5F7AB6C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</a:t>
            </a:r>
            <a:r>
              <a:rPr lang="es-ES" dirty="0" err="1"/>
              <a:t>Delete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EEE120-DB22-48E2-A96D-0B7F91CAE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Eliminar varios documentos</a:t>
            </a:r>
          </a:p>
          <a:p>
            <a:pPr marL="45720" indent="0">
              <a:buNone/>
            </a:pPr>
            <a:r>
              <a:rPr lang="es-ES" b="1" dirty="0"/>
              <a:t>&gt;</a:t>
            </a:r>
            <a:r>
              <a:rPr lang="es-ES" b="1" dirty="0" err="1"/>
              <a:t>db.productos.deleteMany</a:t>
            </a:r>
            <a:r>
              <a:rPr lang="es-ES" b="1" dirty="0"/>
              <a:t>({</a:t>
            </a:r>
          </a:p>
          <a:p>
            <a:pPr marL="45720" indent="0">
              <a:buNone/>
            </a:pPr>
            <a:r>
              <a:rPr lang="es-ES" b="1" dirty="0"/>
              <a:t>	“</a:t>
            </a:r>
            <a:r>
              <a:rPr lang="es-ES" b="1" dirty="0" err="1"/>
              <a:t>campoIdentificador</a:t>
            </a:r>
            <a:r>
              <a:rPr lang="es-ES" b="1" dirty="0"/>
              <a:t>” : “Condición”</a:t>
            </a:r>
          </a:p>
          <a:p>
            <a:pPr marL="45720" indent="0">
              <a:buNone/>
            </a:pPr>
            <a:r>
              <a:rPr lang="es-ES" b="1" dirty="0"/>
              <a:t>})</a:t>
            </a:r>
          </a:p>
          <a:p>
            <a:pPr marL="45720" indent="0">
              <a:buNone/>
            </a:pPr>
            <a:endParaRPr lang="es-ES" b="1" dirty="0"/>
          </a:p>
          <a:p>
            <a:pPr marL="45720" indent="0">
              <a:buNone/>
            </a:pPr>
            <a:r>
              <a:rPr lang="es-ES" b="1" dirty="0"/>
              <a:t>&gt;</a:t>
            </a:r>
            <a:r>
              <a:rPr lang="es-ES" b="1" dirty="0" err="1"/>
              <a:t>db.productos.deleteMany</a:t>
            </a:r>
            <a:r>
              <a:rPr lang="es-ES" b="1" dirty="0"/>
              <a:t>({</a:t>
            </a:r>
          </a:p>
          <a:p>
            <a:pPr marL="45720" indent="0">
              <a:buNone/>
            </a:pPr>
            <a:r>
              <a:rPr lang="es-ES" b="1" dirty="0"/>
              <a:t>	“id” : “1”</a:t>
            </a:r>
          </a:p>
          <a:p>
            <a:pPr marL="45720" indent="0">
              <a:buNone/>
            </a:pPr>
            <a:r>
              <a:rPr lang="es-ES" b="1" dirty="0"/>
              <a:t>})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A75E552-D09F-4341-B803-9E8424B97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Acceso a Datos. Tema 9. Bases de datos NoSQL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DBE1C7B-3453-4CCB-AE34-4781FA41D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EC10C-44EC-42DC-9A70-F273EDEC2D70}" type="datetime1">
              <a:rPr lang="es-ES" smtClean="0"/>
              <a:t>08/01/2024</a:t>
            </a:fld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0694B7-341C-44C4-8D85-5B654BB7C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53A2E-9865-4013-9D0B-AE4969F4ED8F}" type="slidenum">
              <a:rPr lang="es-ES" smtClean="0"/>
              <a:t>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606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E8B60D-0489-4029-943F-4D09ABE4F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628507-A77A-4E81-BC6B-3412414ED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chemeClr val="bg2"/>
                </a:solidFill>
              </a:rPr>
              <a:t>Bibliografía</a:t>
            </a:r>
          </a:p>
          <a:p>
            <a:pPr marL="560070" indent="-514350">
              <a:buFont typeface="+mj-lt"/>
              <a:buAutoNum type="arabicPeriod"/>
            </a:pPr>
            <a:r>
              <a:rPr lang="es-ES" dirty="0">
                <a:solidFill>
                  <a:schemeClr val="bg2"/>
                </a:solidFill>
              </a:rPr>
              <a:t>Introducción</a:t>
            </a:r>
          </a:p>
          <a:p>
            <a:pPr marL="560070" indent="-514350">
              <a:buFont typeface="+mj-lt"/>
              <a:buAutoNum type="arabicPeriod"/>
            </a:pPr>
            <a:r>
              <a:rPr lang="es-ES" dirty="0">
                <a:solidFill>
                  <a:schemeClr val="bg2"/>
                </a:solidFill>
              </a:rPr>
              <a:t>MongoDB</a:t>
            </a:r>
          </a:p>
          <a:p>
            <a:pPr marL="560070" indent="-514350">
              <a:buFont typeface="+mj-lt"/>
              <a:buAutoNum type="arabicPeriod"/>
            </a:pPr>
            <a:r>
              <a:rPr lang="es-ES" dirty="0" err="1">
                <a:solidFill>
                  <a:schemeClr val="bg2"/>
                </a:solidFill>
              </a:rPr>
              <a:t>Insert</a:t>
            </a:r>
            <a:endParaRPr lang="es-ES" dirty="0">
              <a:solidFill>
                <a:schemeClr val="bg2"/>
              </a:solidFill>
            </a:endParaRPr>
          </a:p>
          <a:p>
            <a:pPr marL="560070" indent="-514350">
              <a:buFont typeface="+mj-lt"/>
              <a:buAutoNum type="arabicPeriod"/>
            </a:pPr>
            <a:r>
              <a:rPr lang="es-ES" dirty="0" err="1">
                <a:solidFill>
                  <a:schemeClr val="bg2"/>
                </a:solidFill>
              </a:rPr>
              <a:t>Update</a:t>
            </a:r>
            <a:endParaRPr lang="es-ES" dirty="0">
              <a:solidFill>
                <a:schemeClr val="bg2"/>
              </a:solidFill>
            </a:endParaRPr>
          </a:p>
          <a:p>
            <a:pPr marL="560070" indent="-514350">
              <a:buFont typeface="+mj-lt"/>
              <a:buAutoNum type="arabicPeriod"/>
            </a:pPr>
            <a:r>
              <a:rPr lang="es-ES" dirty="0" err="1">
                <a:solidFill>
                  <a:schemeClr val="bg2"/>
                </a:solidFill>
              </a:rPr>
              <a:t>Delete</a:t>
            </a:r>
            <a:endParaRPr lang="es-ES" dirty="0">
              <a:solidFill>
                <a:schemeClr val="bg2"/>
              </a:solidFill>
            </a:endParaRPr>
          </a:p>
          <a:p>
            <a:pPr marL="560070" indent="-514350">
              <a:buFont typeface="+mj-lt"/>
              <a:buAutoNum type="arabicPeriod"/>
            </a:pPr>
            <a:r>
              <a:rPr lang="es-ES" dirty="0"/>
              <a:t>Consultas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65A5865-12CE-4100-9611-497BE213B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Acceso a Datos. Tema 9. Bases de datos NoSQL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2D5BC8F-EB4E-4BBD-BEB7-76E406608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53A2E-9865-4013-9D0B-AE4969F4ED8F}" type="slidenum">
              <a:rPr lang="es-ES" smtClean="0"/>
              <a:t>34</a:t>
            </a:fld>
            <a:endParaRPr lang="es-ES"/>
          </a:p>
        </p:txBody>
      </p:sp>
      <p:sp>
        <p:nvSpPr>
          <p:cNvPr id="6" name="Marcador de fecha 5">
            <a:extLst>
              <a:ext uri="{FF2B5EF4-FFF2-40B4-BE49-F238E27FC236}">
                <a16:creationId xmlns:a16="http://schemas.microsoft.com/office/drawing/2014/main" id="{24981223-59EC-4329-A52A-63E495372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03D82-C40E-469A-9A6A-09336C87769B}" type="datetime1">
              <a:rPr lang="es-ES" smtClean="0"/>
              <a:t>08/01/2024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474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181764-683D-4F63-B72F-6D20C0A75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6. Consultas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E15AAF-77D0-40F8-BB82-F9468D9D2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Para poder visualizar los documentos de una manera más legible podemos usar: </a:t>
            </a:r>
            <a:r>
              <a:rPr lang="es-ES" b="1" dirty="0"/>
              <a:t>.</a:t>
            </a:r>
            <a:r>
              <a:rPr lang="es-ES" b="1" dirty="0" err="1"/>
              <a:t>pretty</a:t>
            </a:r>
            <a:r>
              <a:rPr lang="es-ES" b="1" dirty="0"/>
              <a:t>()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E7BC5DE-7572-4604-9958-706139502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Acceso a Datos. Tema 9. Bases de datos NoSQL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9F6595-CEDB-44E1-8649-0AAEBEB7B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3351F-873D-47C4-A0FE-0C88058C2516}" type="datetime1">
              <a:rPr lang="es-ES" smtClean="0"/>
              <a:t>08/01/2024</a:t>
            </a:fld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446CC5-1DAA-4D90-8212-3FACFBDFA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53A2E-9865-4013-9D0B-AE4969F4ED8F}" type="slidenum">
              <a:rPr lang="es-ES" smtClean="0"/>
              <a:t>35</a:t>
            </a:fld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54F3957-7017-49F1-A7EB-7E240B4A6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287" y="2238375"/>
            <a:ext cx="682942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028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55AEB8-8777-4575-A2F3-0C059704D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6. Consultas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0B1366-5B63-4E8F-954F-4A3C7279F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63EBA2A-D617-4B83-985F-D35068F72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Acceso a Datos. Tema 9. Bases de datos NoSQL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8897EDA-D81B-4399-B92E-1C34E0467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C677-3761-46B3-A95E-CB35BF47773A}" type="datetime1">
              <a:rPr lang="es-ES" smtClean="0"/>
              <a:t>08/01/2024</a:t>
            </a:fld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73CCE0-A4C9-4F99-A39A-94DEF5EC3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53A2E-9865-4013-9D0B-AE4969F4ED8F}" type="slidenum">
              <a:rPr lang="es-ES" smtClean="0"/>
              <a:t>36</a:t>
            </a:fld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E277639-06DA-4868-8FC0-FA5910CB4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237" y="2366962"/>
            <a:ext cx="915352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22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F6A628-5586-4F0C-84BA-DF0888544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6. Consultas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81089A-9A8B-4861-82AB-2D7B1298C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45720" indent="0">
              <a:buNone/>
            </a:pPr>
            <a:r>
              <a:rPr lang="es-ES" b="1" dirty="0"/>
              <a:t>&gt;</a:t>
            </a:r>
            <a:r>
              <a:rPr lang="es-ES" b="1" dirty="0" err="1"/>
              <a:t>db.usuarios.find</a:t>
            </a:r>
            <a:r>
              <a:rPr lang="es-ES" b="1" dirty="0"/>
              <a:t>().</a:t>
            </a:r>
            <a:r>
              <a:rPr lang="es-ES" b="1" dirty="0" err="1"/>
              <a:t>pretty</a:t>
            </a:r>
            <a:r>
              <a:rPr lang="es-ES" b="1" dirty="0"/>
              <a:t>() </a:t>
            </a:r>
            <a:r>
              <a:rPr lang="es-ES" dirty="0"/>
              <a:t>Nos devuelve todos los documentos</a:t>
            </a:r>
          </a:p>
          <a:p>
            <a:pPr marL="45720" indent="0">
              <a:buNone/>
            </a:pPr>
            <a:r>
              <a:rPr lang="es-ES" b="1" dirty="0"/>
              <a:t>&gt;</a:t>
            </a:r>
            <a:r>
              <a:rPr lang="es-ES" b="1" dirty="0" err="1"/>
              <a:t>db.usuarios.findOne</a:t>
            </a:r>
            <a:r>
              <a:rPr lang="es-ES" b="1" dirty="0"/>
              <a:t>().</a:t>
            </a:r>
            <a:r>
              <a:rPr lang="es-ES" b="1" dirty="0" err="1"/>
              <a:t>pretty</a:t>
            </a:r>
            <a:r>
              <a:rPr lang="es-ES" b="1" dirty="0"/>
              <a:t>() </a:t>
            </a:r>
            <a:r>
              <a:rPr lang="es-ES" dirty="0"/>
              <a:t>Nos devuelve un único documento</a:t>
            </a:r>
          </a:p>
          <a:p>
            <a:pPr marL="45720" indent="0">
              <a:buNone/>
            </a:pPr>
            <a:r>
              <a:rPr lang="es-ES" dirty="0"/>
              <a:t>Dentro del </a:t>
            </a:r>
            <a:r>
              <a:rPr lang="es-ES" dirty="0" err="1"/>
              <a:t>afunción</a:t>
            </a:r>
            <a:r>
              <a:rPr lang="es-ES" dirty="0"/>
              <a:t> </a:t>
            </a:r>
            <a:r>
              <a:rPr lang="es-ES" dirty="0" err="1"/>
              <a:t>find</a:t>
            </a:r>
            <a:r>
              <a:rPr lang="es-ES" dirty="0"/>
              <a:t>, se pueden añadir parámetros de búsqueda</a:t>
            </a:r>
          </a:p>
          <a:p>
            <a:pPr marL="45720" indent="0">
              <a:buNone/>
            </a:pPr>
            <a:r>
              <a:rPr lang="es-ES" b="1" dirty="0" err="1"/>
              <a:t>db.productos.find</a:t>
            </a:r>
            <a:r>
              <a:rPr lang="es-ES" b="1" dirty="0"/>
              <a:t>({</a:t>
            </a:r>
          </a:p>
          <a:p>
            <a:pPr marL="45720" indent="0">
              <a:buNone/>
            </a:pPr>
            <a:r>
              <a:rPr lang="es-ES" b="1" dirty="0"/>
              <a:t>	“valor”: 15.0</a:t>
            </a:r>
          </a:p>
          <a:p>
            <a:pPr marL="45720" indent="0">
              <a:buNone/>
            </a:pPr>
            <a:r>
              <a:rPr lang="es-ES" b="1" dirty="0"/>
              <a:t>})</a:t>
            </a:r>
          </a:p>
          <a:p>
            <a:pPr marL="45720" indent="0">
              <a:buNone/>
            </a:pPr>
            <a:r>
              <a:rPr lang="es-ES" b="1" dirty="0" err="1"/>
              <a:t>db.productos.find</a:t>
            </a:r>
            <a:r>
              <a:rPr lang="es-ES" b="1" dirty="0"/>
              <a:t>({</a:t>
            </a:r>
          </a:p>
          <a:p>
            <a:pPr marL="45720" indent="0">
              <a:buNone/>
            </a:pPr>
            <a:r>
              <a:rPr lang="es-ES" b="1" dirty="0"/>
              <a:t>	“valor” : {$</a:t>
            </a:r>
            <a:r>
              <a:rPr lang="es-ES" b="1" dirty="0" err="1"/>
              <a:t>lt</a:t>
            </a:r>
            <a:r>
              <a:rPr lang="es-ES" b="1" dirty="0"/>
              <a:t>: 16.0}</a:t>
            </a:r>
          </a:p>
          <a:p>
            <a:pPr marL="45720" indent="0">
              <a:buNone/>
            </a:pPr>
            <a:r>
              <a:rPr lang="es-ES" b="1" dirty="0"/>
              <a:t>})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D20CF52-41BB-473F-AE6B-E62ED7C8A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Acceso a Datos. Tema 9. Bases de datos NoSQL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BCE4071-C433-4911-94D2-20AB903ED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08F6F-8DF2-42CA-8D06-E80F0B4F6BA8}" type="datetime1">
              <a:rPr lang="es-ES" smtClean="0"/>
              <a:t>08/01/2024</a:t>
            </a:fld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DDBC0E-73F5-45F0-9658-93E655316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53A2E-9865-4013-9D0B-AE4969F4ED8F}" type="slidenum">
              <a:rPr lang="es-ES" smtClean="0"/>
              <a:t>37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7588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AF7976-49EF-4DFD-BDB2-F1B2621F1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6. Consultas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599364-573B-4FF1-8AF6-3824A7C17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F844A65-B4A5-4EF5-8FD3-0FFDAF7DC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Acceso a Datos. Tema 9. Bases de datos NoSQL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C7F3CC-831B-450D-A601-89830A5FA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B5E5-6987-4F48-9A85-2B81F2ABD638}" type="datetime1">
              <a:rPr lang="es-ES" smtClean="0"/>
              <a:t>08/01/2024</a:t>
            </a:fld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01B74B-6F86-4E2E-813E-7DEA2F00D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53A2E-9865-4013-9D0B-AE4969F4ED8F}" type="slidenum">
              <a:rPr lang="es-ES" smtClean="0"/>
              <a:t>38</a:t>
            </a:fld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BB8B090-3C1F-47C7-85EA-59B1BEAAB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0" y="1616881"/>
            <a:ext cx="742950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534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795571-EE45-4CAA-98B5-51BC574F7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6. Consultas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28A544-8F1E-4430-BB3E-C9A5493BB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Para limitar el número de resultados (documentos) al hacer</a:t>
            </a:r>
          </a:p>
          <a:p>
            <a:r>
              <a:rPr lang="es-ES" dirty="0"/>
              <a:t>una consulta utilizo :</a:t>
            </a:r>
          </a:p>
          <a:p>
            <a:pPr marL="45720" indent="0">
              <a:buNone/>
            </a:pPr>
            <a:r>
              <a:rPr lang="es-ES" b="1" dirty="0"/>
              <a:t>	&gt;</a:t>
            </a:r>
            <a:r>
              <a:rPr lang="es-ES" b="1" dirty="0" err="1"/>
              <a:t>db.productos.find</a:t>
            </a:r>
            <a:r>
              <a:rPr lang="es-ES" b="1" dirty="0"/>
              <a:t>().</a:t>
            </a:r>
            <a:r>
              <a:rPr lang="es-ES" b="1" dirty="0" err="1"/>
              <a:t>limit</a:t>
            </a:r>
            <a:r>
              <a:rPr lang="es-ES" b="1" dirty="0"/>
              <a:t>(1)</a:t>
            </a:r>
          </a:p>
          <a:p>
            <a:r>
              <a:rPr lang="es-ES" dirty="0"/>
              <a:t>Para realizar una consulta que me devuelva los datos ordenados, utilizo </a:t>
            </a:r>
            <a:r>
              <a:rPr lang="es-ES" dirty="0" err="1"/>
              <a:t>sort</a:t>
            </a:r>
            <a:r>
              <a:rPr lang="es-ES" dirty="0"/>
              <a:t> :</a:t>
            </a:r>
          </a:p>
          <a:p>
            <a:pPr marL="45720" indent="0">
              <a:buNone/>
            </a:pPr>
            <a:r>
              <a:rPr lang="en-US" b="1" dirty="0"/>
              <a:t>	&gt;</a:t>
            </a:r>
            <a:r>
              <a:rPr lang="en-US" b="1" dirty="0" err="1"/>
              <a:t>db.productos.find</a:t>
            </a:r>
            <a:r>
              <a:rPr lang="en-US" b="1" dirty="0"/>
              <a:t>().sort({valor : 1})</a:t>
            </a:r>
          </a:p>
          <a:p>
            <a:pPr lvl="1"/>
            <a:r>
              <a:rPr lang="es-ES" dirty="0"/>
              <a:t>1 : De menor a mayor</a:t>
            </a:r>
          </a:p>
          <a:p>
            <a:pPr lvl="1"/>
            <a:r>
              <a:rPr lang="es-ES" dirty="0"/>
              <a:t>-1 : De mayor a menor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FEB44AA-5261-40A3-AB72-426E349FF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Acceso a Datos. Tema 9. Bases de datos NoSQL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3CA8EF-F706-473A-8FDE-B921C3521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28200-7EE0-4B93-9C4B-DDA744A6FCDA}" type="datetime1">
              <a:rPr lang="es-ES" smtClean="0"/>
              <a:t>08/01/2024</a:t>
            </a:fld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CF1D31-7C6F-4FE3-9F49-9771EFD82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53A2E-9865-4013-9D0B-AE4969F4ED8F}" type="slidenum">
              <a:rPr lang="es-ES" smtClean="0"/>
              <a:t>39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6008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6950A5-9B8B-4749-AD83-5AE1DC284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Bibliografía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0CDACC-3C17-46A3-A12B-20769CF92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120" y="1345474"/>
            <a:ext cx="9509760" cy="5269020"/>
          </a:xfrm>
        </p:spPr>
        <p:txBody>
          <a:bodyPr>
            <a:normAutofit/>
          </a:bodyPr>
          <a:lstStyle/>
          <a:p>
            <a:r>
              <a:rPr lang="es-ES" dirty="0">
                <a:hlinkClick r:id="rId2"/>
              </a:rPr>
              <a:t>https://www.mongodb.com/es</a:t>
            </a:r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FAF9AA6-F11B-40A4-A7E0-57F48C6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Acceso a Datos. Tema 9. Bases de datos NoSQL</a:t>
            </a:r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6324726-826C-4753-AC36-CFA805D30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53A2E-9865-4013-9D0B-AE4969F4ED8F}" type="slidenum">
              <a:rPr lang="es-ES" smtClean="0"/>
              <a:t>4</a:t>
            </a:fld>
            <a:endParaRPr lang="es-ES"/>
          </a:p>
        </p:txBody>
      </p:sp>
      <p:sp>
        <p:nvSpPr>
          <p:cNvPr id="6" name="Marcador de fecha 5">
            <a:extLst>
              <a:ext uri="{FF2B5EF4-FFF2-40B4-BE49-F238E27FC236}">
                <a16:creationId xmlns:a16="http://schemas.microsoft.com/office/drawing/2014/main" id="{FC95B4D4-CDD7-4C5D-B12E-FB8A5A7D4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17A7D-F71A-4E34-87D9-2FCF276A315A}" type="datetime1">
              <a:rPr lang="es-ES" smtClean="0"/>
              <a:t>08/01/2024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1922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11EAA3-C028-40EE-A89E-CF6099D4F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6. Consultas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CE52D5-8E90-42C9-A39C-BD9823409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8609287-D402-4339-A740-D82AF9F4C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Acceso a Datos. Tema 9. Bases de datos NoSQL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35DE11C-A925-4C8C-8D18-2C6AF7ACB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54EAB-70C7-488F-AFF8-BAE2407212D2}" type="datetime1">
              <a:rPr lang="es-ES" smtClean="0"/>
              <a:t>08/01/2024</a:t>
            </a:fld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34EC49-03EA-4A76-B4FF-E486E41DF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53A2E-9865-4013-9D0B-AE4969F4ED8F}" type="slidenum">
              <a:rPr lang="es-ES" smtClean="0"/>
              <a:t>40</a:t>
            </a:fld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75FA124-1AFD-45E3-9881-E86C0067F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883" y="1921681"/>
            <a:ext cx="9394234" cy="328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162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58CB28-DF1C-45E4-B3D2-7E490BE6BA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Acceso a Datos – Tema 9. Bases de Datos NoSQL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1C49664-6D3D-4C9F-B6B0-69B6556B3C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Mario Marugán Cancio</a:t>
            </a:r>
          </a:p>
        </p:txBody>
      </p:sp>
      <p:pic>
        <p:nvPicPr>
          <p:cNvPr id="27650" name="Picture 2" descr="Resultado de imagen de mongodb">
            <a:extLst>
              <a:ext uri="{FF2B5EF4-FFF2-40B4-BE49-F238E27FC236}">
                <a16:creationId xmlns:a16="http://schemas.microsoft.com/office/drawing/2014/main" id="{A90C7A48-E464-4F50-AD25-F15BE42A4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00885"/>
            <a:ext cx="12192000" cy="331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0791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E8B60D-0489-4029-943F-4D09ABE4F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628507-A77A-4E81-BC6B-3412414ED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chemeClr val="bg2"/>
                </a:solidFill>
              </a:rPr>
              <a:t>Bibliografía</a:t>
            </a:r>
          </a:p>
          <a:p>
            <a:pPr marL="560070" indent="-514350">
              <a:buFont typeface="+mj-lt"/>
              <a:buAutoNum type="arabicPeriod"/>
            </a:pPr>
            <a:r>
              <a:rPr lang="es-ES" dirty="0"/>
              <a:t>Introducción</a:t>
            </a:r>
          </a:p>
          <a:p>
            <a:pPr marL="560070" indent="-514350">
              <a:buFont typeface="+mj-lt"/>
              <a:buAutoNum type="arabicPeriod"/>
            </a:pPr>
            <a:r>
              <a:rPr lang="es-ES" dirty="0">
                <a:solidFill>
                  <a:schemeClr val="bg2"/>
                </a:solidFill>
              </a:rPr>
              <a:t>MongoDB</a:t>
            </a:r>
          </a:p>
          <a:p>
            <a:pPr marL="560070" indent="-514350">
              <a:buFont typeface="+mj-lt"/>
              <a:buAutoNum type="arabicPeriod"/>
            </a:pPr>
            <a:r>
              <a:rPr lang="es-ES" dirty="0" err="1">
                <a:solidFill>
                  <a:schemeClr val="bg2"/>
                </a:solidFill>
              </a:rPr>
              <a:t>Insert</a:t>
            </a:r>
            <a:endParaRPr lang="es-ES" dirty="0">
              <a:solidFill>
                <a:schemeClr val="bg2"/>
              </a:solidFill>
            </a:endParaRPr>
          </a:p>
          <a:p>
            <a:pPr marL="560070" indent="-514350">
              <a:buFont typeface="+mj-lt"/>
              <a:buAutoNum type="arabicPeriod"/>
            </a:pPr>
            <a:r>
              <a:rPr lang="es-ES" dirty="0" err="1">
                <a:solidFill>
                  <a:schemeClr val="bg2"/>
                </a:solidFill>
              </a:rPr>
              <a:t>Update</a:t>
            </a:r>
            <a:endParaRPr lang="es-ES" dirty="0">
              <a:solidFill>
                <a:schemeClr val="bg2"/>
              </a:solidFill>
            </a:endParaRPr>
          </a:p>
          <a:p>
            <a:pPr marL="560070" indent="-514350">
              <a:buFont typeface="+mj-lt"/>
              <a:buAutoNum type="arabicPeriod"/>
            </a:pPr>
            <a:r>
              <a:rPr lang="es-ES" dirty="0" err="1">
                <a:solidFill>
                  <a:schemeClr val="bg2"/>
                </a:solidFill>
              </a:rPr>
              <a:t>Delete</a:t>
            </a:r>
            <a:endParaRPr lang="es-ES" dirty="0">
              <a:solidFill>
                <a:schemeClr val="bg2"/>
              </a:solidFill>
            </a:endParaRPr>
          </a:p>
          <a:p>
            <a:pPr marL="560070" indent="-514350">
              <a:buFont typeface="+mj-lt"/>
              <a:buAutoNum type="arabicPeriod"/>
            </a:pPr>
            <a:r>
              <a:rPr lang="es-ES" dirty="0">
                <a:solidFill>
                  <a:schemeClr val="bg2"/>
                </a:solidFill>
              </a:rPr>
              <a:t>Consultas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65A5865-12CE-4100-9611-497BE213B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Acceso a Datos. Tema 9. Bases de datos NoSQL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2D5BC8F-EB4E-4BBD-BEB7-76E406608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53A2E-9865-4013-9D0B-AE4969F4ED8F}" type="slidenum">
              <a:rPr lang="es-ES" smtClean="0"/>
              <a:t>5</a:t>
            </a:fld>
            <a:endParaRPr lang="es-ES"/>
          </a:p>
        </p:txBody>
      </p:sp>
      <p:sp>
        <p:nvSpPr>
          <p:cNvPr id="6" name="Marcador de fecha 5">
            <a:extLst>
              <a:ext uri="{FF2B5EF4-FFF2-40B4-BE49-F238E27FC236}">
                <a16:creationId xmlns:a16="http://schemas.microsoft.com/office/drawing/2014/main" id="{24981223-59EC-4329-A52A-63E495372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86F1-71E2-49C0-A328-6FCC1A4DA5DA}" type="datetime1">
              <a:rPr lang="es-ES" smtClean="0"/>
              <a:t>08/01/2024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3200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6950A5-9B8B-4749-AD83-5AE1DC284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 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0CDACC-3C17-46A3-A12B-20769CF92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Son bases de datos formadas por un conjunto de programas que almacenan, recuperan y gestionan datos de documentos o de algún modo estructurados. Este tipo de bases de datos constituyen una de las principales subcategorías dentro de las bases de datos NoSQL.</a:t>
            </a:r>
          </a:p>
          <a:p>
            <a:r>
              <a:rPr lang="es-ES" dirty="0"/>
              <a:t>El formato utilizado podría ser JSON, XML, YAML… pero el formato más utilizado es JSON por distintas razones. Un documento JSON es simplemente más compacto y más legible.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FAF9AA6-F11B-40A4-A7E0-57F48C6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Acceso a Datos. Tema 9. Bases de datos NoSQL</a:t>
            </a:r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6324726-826C-4753-AC36-CFA805D30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53A2E-9865-4013-9D0B-AE4969F4ED8F}" type="slidenum">
              <a:rPr lang="es-ES" smtClean="0"/>
              <a:t>6</a:t>
            </a:fld>
            <a:endParaRPr lang="es-ES"/>
          </a:p>
        </p:txBody>
      </p:sp>
      <p:sp>
        <p:nvSpPr>
          <p:cNvPr id="6" name="Marcador de fecha 5">
            <a:extLst>
              <a:ext uri="{FF2B5EF4-FFF2-40B4-BE49-F238E27FC236}">
                <a16:creationId xmlns:a16="http://schemas.microsoft.com/office/drawing/2014/main" id="{4C13F407-FF7A-4CB7-989D-7E05C6C3C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A980-B4B8-4327-AC95-54F041C0BF9C}" type="datetime1">
              <a:rPr lang="es-ES" smtClean="0"/>
              <a:t>08/01/2024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572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E8B60D-0489-4029-943F-4D09ABE4F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628507-A77A-4E81-BC6B-3412414ED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chemeClr val="bg2"/>
                </a:solidFill>
              </a:rPr>
              <a:t>Bibliografía</a:t>
            </a:r>
          </a:p>
          <a:p>
            <a:pPr marL="560070" indent="-514350">
              <a:buFont typeface="+mj-lt"/>
              <a:buAutoNum type="arabicPeriod"/>
            </a:pPr>
            <a:r>
              <a:rPr lang="es-ES" dirty="0">
                <a:solidFill>
                  <a:schemeClr val="bg2"/>
                </a:solidFill>
              </a:rPr>
              <a:t>Introducción</a:t>
            </a:r>
          </a:p>
          <a:p>
            <a:pPr marL="560070" indent="-514350">
              <a:buFont typeface="+mj-lt"/>
              <a:buAutoNum type="arabicPeriod"/>
            </a:pPr>
            <a:r>
              <a:rPr lang="es-ES" dirty="0"/>
              <a:t>MongoDB</a:t>
            </a:r>
          </a:p>
          <a:p>
            <a:pPr marL="560070" indent="-514350">
              <a:buFont typeface="+mj-lt"/>
              <a:buAutoNum type="arabicPeriod"/>
            </a:pPr>
            <a:r>
              <a:rPr lang="es-ES" dirty="0" err="1">
                <a:solidFill>
                  <a:schemeClr val="bg2"/>
                </a:solidFill>
              </a:rPr>
              <a:t>Insert</a:t>
            </a:r>
            <a:endParaRPr lang="es-ES" dirty="0">
              <a:solidFill>
                <a:schemeClr val="bg2"/>
              </a:solidFill>
            </a:endParaRPr>
          </a:p>
          <a:p>
            <a:pPr marL="560070" indent="-514350">
              <a:buFont typeface="+mj-lt"/>
              <a:buAutoNum type="arabicPeriod"/>
            </a:pPr>
            <a:r>
              <a:rPr lang="es-ES" dirty="0" err="1">
                <a:solidFill>
                  <a:schemeClr val="bg2"/>
                </a:solidFill>
              </a:rPr>
              <a:t>Update</a:t>
            </a:r>
            <a:endParaRPr lang="es-ES" dirty="0">
              <a:solidFill>
                <a:schemeClr val="bg2"/>
              </a:solidFill>
            </a:endParaRPr>
          </a:p>
          <a:p>
            <a:pPr marL="560070" indent="-514350">
              <a:buFont typeface="+mj-lt"/>
              <a:buAutoNum type="arabicPeriod"/>
            </a:pPr>
            <a:r>
              <a:rPr lang="es-ES" dirty="0" err="1">
                <a:solidFill>
                  <a:schemeClr val="bg2"/>
                </a:solidFill>
              </a:rPr>
              <a:t>Delete</a:t>
            </a:r>
            <a:endParaRPr lang="es-ES" dirty="0">
              <a:solidFill>
                <a:schemeClr val="bg2"/>
              </a:solidFill>
            </a:endParaRPr>
          </a:p>
          <a:p>
            <a:pPr marL="560070" indent="-514350">
              <a:buFont typeface="+mj-lt"/>
              <a:buAutoNum type="arabicPeriod"/>
            </a:pPr>
            <a:r>
              <a:rPr lang="es-ES" dirty="0">
                <a:solidFill>
                  <a:schemeClr val="bg2"/>
                </a:solidFill>
              </a:rPr>
              <a:t>Consultas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65A5865-12CE-4100-9611-497BE213B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Acceso a Datos. Tema 9. Bases de datos NoSQL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2D5BC8F-EB4E-4BBD-BEB7-76E406608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53A2E-9865-4013-9D0B-AE4969F4ED8F}" type="slidenum">
              <a:rPr lang="es-ES" smtClean="0"/>
              <a:t>7</a:t>
            </a:fld>
            <a:endParaRPr lang="es-ES"/>
          </a:p>
        </p:txBody>
      </p:sp>
      <p:sp>
        <p:nvSpPr>
          <p:cNvPr id="6" name="Marcador de fecha 5">
            <a:extLst>
              <a:ext uri="{FF2B5EF4-FFF2-40B4-BE49-F238E27FC236}">
                <a16:creationId xmlns:a16="http://schemas.microsoft.com/office/drawing/2014/main" id="{24981223-59EC-4329-A52A-63E495372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C413-3D13-45B0-A47A-2B70BF9B15ED}" type="datetime1">
              <a:rPr lang="es-ES" smtClean="0"/>
              <a:t>08/01/2024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4813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2E94BA-D9E0-42D1-B48A-FB0931623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2. MongoDB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EAA31F-0ED4-422B-BEC7-6D35ACD7F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120" y="1345474"/>
            <a:ext cx="9509760" cy="5269020"/>
          </a:xfrm>
        </p:spPr>
        <p:txBody>
          <a:bodyPr>
            <a:normAutofit/>
          </a:bodyPr>
          <a:lstStyle/>
          <a:p>
            <a:r>
              <a:rPr lang="es-ES" dirty="0"/>
              <a:t>El gestor más utilizado es MongoDB, que por supuesto está orientado a documentos, esto quiere decir que en lugar de guardar los datos en registros, guarda los datos en documentos. Una de las ventajas que tiene es que no es necesario usar esquemas.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28A5736-082E-403A-8C4B-E747CB866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Acceso a Datos. Tema 9. Bases de datos NoSQL</a:t>
            </a:r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90747EF-9D16-4498-BA8D-6312DA526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53A2E-9865-4013-9D0B-AE4969F4ED8F}" type="slidenum">
              <a:rPr lang="es-ES" smtClean="0"/>
              <a:t>8</a:t>
            </a:fld>
            <a:endParaRPr lang="es-E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CD83860-53F8-42AE-9B4C-536CA4BCE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212A8-77C4-4E57-A366-C2DDF565E71C}" type="datetime1">
              <a:rPr lang="es-ES" smtClean="0"/>
              <a:t>08/01/2024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923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763778-C363-4754-AAA6-028562AAD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MongoDB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044FE4-F21C-4351-8AB2-4FD6BFCE7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MongoDB es un sistema de base de datos no relacional (</a:t>
            </a:r>
            <a:r>
              <a:rPr lang="es-ES" dirty="0" err="1"/>
              <a:t>noSQL</a:t>
            </a:r>
            <a:r>
              <a:rPr lang="es-ES" dirty="0"/>
              <a:t>) , es Open-</a:t>
            </a:r>
            <a:r>
              <a:rPr lang="es-ES" dirty="0" err="1"/>
              <a:t>Source</a:t>
            </a:r>
            <a:r>
              <a:rPr lang="es-ES" dirty="0"/>
              <a:t> y es orientado a documentos.</a:t>
            </a:r>
          </a:p>
          <a:p>
            <a:r>
              <a:rPr lang="es-ES" dirty="0"/>
              <a:t>Es multiplataforma</a:t>
            </a:r>
          </a:p>
          <a:p>
            <a:pPr lvl="1" algn="just"/>
            <a:r>
              <a:rPr lang="es-ES" dirty="0"/>
              <a:t>Es High Performance (posee un rendimiento bastante alto)</a:t>
            </a:r>
          </a:p>
          <a:p>
            <a:pPr lvl="1" algn="just"/>
            <a:r>
              <a:rPr lang="es-ES" dirty="0"/>
              <a:t>Es High </a:t>
            </a:r>
            <a:r>
              <a:rPr lang="es-ES" dirty="0" err="1"/>
              <a:t>Availability</a:t>
            </a:r>
            <a:r>
              <a:rPr lang="es-ES" dirty="0"/>
              <a:t> (Disponibilidad de los datos bastante alta)</a:t>
            </a:r>
          </a:p>
          <a:p>
            <a:pPr lvl="1" algn="just"/>
            <a:r>
              <a:rPr lang="es-ES" dirty="0"/>
              <a:t>Es Easy </a:t>
            </a:r>
            <a:r>
              <a:rPr lang="es-ES" dirty="0" err="1"/>
              <a:t>Scalability</a:t>
            </a:r>
            <a:r>
              <a:rPr lang="es-ES" dirty="0"/>
              <a:t> (Cuando la BBDD crezca su rendimiento no se verá afectado)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1CA89F0-9EEB-446E-8DF1-EB65B0A55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Acceso a Datos. Tema 9. Bases de datos NoSQL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68A5559-31D5-4A62-82C3-C249D9AD9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3273-1424-472F-B41B-056E60E6A86F}" type="datetime1">
              <a:rPr lang="es-ES" smtClean="0"/>
              <a:t>08/01/2024</a:t>
            </a:fld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41A88C-6958-4230-BF90-F79B2E086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53A2E-9865-4013-9D0B-AE4969F4ED8F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484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resentaciones">
  <a:themeElements>
    <a:clrScheme name="Banded Design 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ones" id="{D6688CF4-AFAB-4902-AD3C-1B5750A54C4A}" vid="{D3F2D3FD-EC0C-4D84-A65D-AE69F4627B43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Presentaciones</Template>
  <TotalTime>1072</TotalTime>
  <Words>2466</Words>
  <Application>Microsoft Office PowerPoint</Application>
  <PresentationFormat>Panorámica</PresentationFormat>
  <Paragraphs>379</Paragraphs>
  <Slides>41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41</vt:i4>
      </vt:variant>
    </vt:vector>
  </HeadingPairs>
  <TitlesOfParts>
    <vt:vector size="46" baseType="lpstr">
      <vt:lpstr>Arial</vt:lpstr>
      <vt:lpstr>Calibri</vt:lpstr>
      <vt:lpstr>Corbel</vt:lpstr>
      <vt:lpstr>Euphemia</vt:lpstr>
      <vt:lpstr>Presentaciones</vt:lpstr>
      <vt:lpstr>Acceso a Datos – Tema 9. Bases de Datos NoSQL</vt:lpstr>
      <vt:lpstr>Objetivos</vt:lpstr>
      <vt:lpstr>Contenido</vt:lpstr>
      <vt:lpstr>Bibliografía</vt:lpstr>
      <vt:lpstr>Contenido</vt:lpstr>
      <vt:lpstr>1. Introducción</vt:lpstr>
      <vt:lpstr>Contenido</vt:lpstr>
      <vt:lpstr>2. MongoDB </vt:lpstr>
      <vt:lpstr>2. MongoDB </vt:lpstr>
      <vt:lpstr>2. MongoDB </vt:lpstr>
      <vt:lpstr>2. MongoDB </vt:lpstr>
      <vt:lpstr>2. MongoDB </vt:lpstr>
      <vt:lpstr>2. MongoDB </vt:lpstr>
      <vt:lpstr>2. MongoDB </vt:lpstr>
      <vt:lpstr>2. MongoDB </vt:lpstr>
      <vt:lpstr>2. MongoDB </vt:lpstr>
      <vt:lpstr>2. MongoDB </vt:lpstr>
      <vt:lpstr>2. MongoDB </vt:lpstr>
      <vt:lpstr>2. MongoDB </vt:lpstr>
      <vt:lpstr>2. MongoDB</vt:lpstr>
      <vt:lpstr>2. MongoDB </vt:lpstr>
      <vt:lpstr>2. MongoDB </vt:lpstr>
      <vt:lpstr>2. MongoDB </vt:lpstr>
      <vt:lpstr>Contenido</vt:lpstr>
      <vt:lpstr>3. Insert</vt:lpstr>
      <vt:lpstr>3. Insert</vt:lpstr>
      <vt:lpstr>Contenido</vt:lpstr>
      <vt:lpstr>4. Update</vt:lpstr>
      <vt:lpstr>4. Update</vt:lpstr>
      <vt:lpstr>Contenido</vt:lpstr>
      <vt:lpstr>5. Delete</vt:lpstr>
      <vt:lpstr>5. Delete</vt:lpstr>
      <vt:lpstr>5. Delete</vt:lpstr>
      <vt:lpstr>Contenido</vt:lpstr>
      <vt:lpstr>6. Consultas</vt:lpstr>
      <vt:lpstr>6. Consultas</vt:lpstr>
      <vt:lpstr>6. Consultas</vt:lpstr>
      <vt:lpstr>6. Consultas</vt:lpstr>
      <vt:lpstr>6. Consultas</vt:lpstr>
      <vt:lpstr>6. Consultas</vt:lpstr>
      <vt:lpstr>Acceso a Datos – Tema 9. Bases de Datos NoSQL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MARIO MARUGÁN CANCIO</dc:creator>
  <cp:lastModifiedBy>Mario Marugán Cancio</cp:lastModifiedBy>
  <cp:revision>57</cp:revision>
  <dcterms:created xsi:type="dcterms:W3CDTF">2019-06-30T10:15:00Z</dcterms:created>
  <dcterms:modified xsi:type="dcterms:W3CDTF">2024-01-08T18:26:13Z</dcterms:modified>
</cp:coreProperties>
</file>