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32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DBD5CF84-4288-ED44-8627-70A9BAB0DE6B}" type="datetimeFigureOut">
              <a:rPr lang="en-US" smtClean="0"/>
              <a:t>02/04/19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183187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BD5CF84-4288-ED44-8627-70A9BAB0DE6B}" type="datetimeFigureOut">
              <a:rPr lang="en-US" smtClean="0"/>
              <a:t>02/04/19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223423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BD5CF84-4288-ED44-8627-70A9BAB0DE6B}" type="datetimeFigureOut">
              <a:rPr lang="en-US" smtClean="0"/>
              <a:t>02/04/19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329977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BD5CF84-4288-ED44-8627-70A9BAB0DE6B}" type="datetimeFigureOut">
              <a:rPr lang="en-US" smtClean="0"/>
              <a:t>02/04/19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24653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BD5CF84-4288-ED44-8627-70A9BAB0DE6B}" type="datetimeFigureOut">
              <a:rPr lang="en-US" smtClean="0"/>
              <a:t>02/04/19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9978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DBD5CF84-4288-ED44-8627-70A9BAB0DE6B}" type="datetimeFigureOut">
              <a:rPr lang="en-US" smtClean="0"/>
              <a:t>02/04/19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160904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DBD5CF84-4288-ED44-8627-70A9BAB0DE6B}" type="datetimeFigureOut">
              <a:rPr lang="en-US" smtClean="0"/>
              <a:t>02/04/19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38946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DBD5CF84-4288-ED44-8627-70A9BAB0DE6B}" type="datetimeFigureOut">
              <a:rPr lang="en-US" smtClean="0"/>
              <a:t>02/04/19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347315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5CF84-4288-ED44-8627-70A9BAB0DE6B}" type="datetimeFigureOut">
              <a:rPr lang="en-US" smtClean="0"/>
              <a:t>02/04/19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275275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BD5CF84-4288-ED44-8627-70A9BAB0DE6B}" type="datetimeFigureOut">
              <a:rPr lang="en-US" smtClean="0"/>
              <a:t>02/04/19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405458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BD5CF84-4288-ED44-8627-70A9BAB0DE6B}" type="datetimeFigureOut">
              <a:rPr lang="en-US" smtClean="0"/>
              <a:t>02/04/19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F361-DEF2-CC42-9C99-5A7C8EC13B66}" type="slidenum">
              <a:rPr lang="en-US" smtClean="0"/>
              <a:t>‹#›</a:t>
            </a:fld>
            <a:endParaRPr lang="en-US"/>
          </a:p>
        </p:txBody>
      </p:sp>
    </p:spTree>
    <p:extLst>
      <p:ext uri="{BB962C8B-B14F-4D97-AF65-F5344CB8AC3E}">
        <p14:creationId xmlns:p14="http://schemas.microsoft.com/office/powerpoint/2010/main" val="27987132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12" name="Picture 11" descr="unnamed.jpg"/>
          <p:cNvPicPr>
            <a:picLocks noChangeAspect="1"/>
          </p:cNvPicPr>
          <p:nvPr userDrawn="1"/>
        </p:nvPicPr>
        <p:blipFill>
          <a:blip r:embed="rId13">
            <a:alphaModFix amt="20000"/>
            <a:extLst>
              <a:ext uri="{28A0092B-C50C-407E-A947-70E740481C1C}">
                <a14:useLocalDpi xmlns:a14="http://schemas.microsoft.com/office/drawing/2010/main" val="0"/>
              </a:ext>
            </a:extLst>
          </a:blip>
          <a:stretch>
            <a:fillRect/>
          </a:stretch>
        </p:blipFill>
        <p:spPr>
          <a:xfrm>
            <a:off x="0" y="0"/>
            <a:ext cx="9144000" cy="6966458"/>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5CF84-4288-ED44-8627-70A9BAB0DE6B}" type="datetimeFigureOut">
              <a:rPr lang="en-US" smtClean="0"/>
              <a:t>02/04/19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DF361-DEF2-CC42-9C99-5A7C8EC13B66}" type="slidenum">
              <a:rPr lang="en-US" smtClean="0"/>
              <a:t>‹#›</a:t>
            </a:fld>
            <a:endParaRPr lang="en-US"/>
          </a:p>
        </p:txBody>
      </p:sp>
      <p:pic>
        <p:nvPicPr>
          <p:cNvPr id="7" name="Picture 6"/>
          <p:cNvPicPr/>
          <p:nvPr userDrawn="1"/>
        </p:nvPicPr>
        <p:blipFill rotWithShape="1">
          <a:blip r:embed="rId14">
            <a:extLst>
              <a:ext uri="{28A0092B-C50C-407E-A947-70E740481C1C}">
                <a14:useLocalDpi xmlns:a14="http://schemas.microsoft.com/office/drawing/2010/main" val="0"/>
              </a:ext>
            </a:extLst>
          </a:blip>
          <a:srcRect r="57858" b="73196"/>
          <a:stretch/>
        </p:blipFill>
        <p:spPr bwMode="auto">
          <a:xfrm>
            <a:off x="191816" y="182865"/>
            <a:ext cx="1761932" cy="1196857"/>
          </a:xfrm>
          <a:prstGeom prst="rect">
            <a:avLst/>
          </a:prstGeom>
          <a:noFill/>
          <a:ln w="28575" cmpd="sng">
            <a:solidFill>
              <a:srgbClr val="FF0000"/>
            </a:solidFill>
          </a:ln>
          <a:extLst>
            <a:ext uri="{53640926-AAD7-44d8-BBD7-CCE9431645EC}">
              <a14:shadowObscured xmlns:a14="http://schemas.microsoft.com/office/drawing/2010/main"/>
            </a:ext>
          </a:extLst>
        </p:spPr>
      </p:pic>
      <p:pic>
        <p:nvPicPr>
          <p:cNvPr id="9" name="Picture 8"/>
          <p:cNvPicPr/>
          <p:nvPr userDrawn="1"/>
        </p:nvPicPr>
        <p:blipFill rotWithShape="1">
          <a:blip r:embed="rId14">
            <a:extLst>
              <a:ext uri="{28A0092B-C50C-407E-A947-70E740481C1C}">
                <a14:useLocalDpi xmlns:a14="http://schemas.microsoft.com/office/drawing/2010/main" val="0"/>
              </a:ext>
            </a:extLst>
          </a:blip>
          <a:srcRect r="57858" b="73196"/>
          <a:stretch/>
        </p:blipFill>
        <p:spPr bwMode="auto">
          <a:xfrm>
            <a:off x="7247120" y="173872"/>
            <a:ext cx="1761932" cy="1196857"/>
          </a:xfrm>
          <a:prstGeom prst="rect">
            <a:avLst/>
          </a:prstGeom>
          <a:noFill/>
          <a:ln w="28575" cmpd="sng">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0590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RC.RU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RC.RU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r="57858" b="73196"/>
          <a:stretch/>
        </p:blipFill>
        <p:spPr bwMode="auto">
          <a:xfrm>
            <a:off x="178753" y="176996"/>
            <a:ext cx="8836370" cy="2979287"/>
          </a:xfrm>
          <a:prstGeom prst="rect">
            <a:avLst/>
          </a:prstGeom>
          <a:noFill/>
          <a:ln w="28575" cmpd="sng">
            <a:solidFill>
              <a:srgbClr val="FF0000"/>
            </a:solidFill>
          </a:ln>
          <a:extLst>
            <a:ext uri="{53640926-AAD7-44d8-BBD7-CCE9431645EC}">
              <a14:shadowObscured xmlns:a14="http://schemas.microsoft.com/office/drawing/2010/main"/>
            </a:ext>
          </a:extLst>
        </p:spPr>
      </p:pic>
      <p:sp>
        <p:nvSpPr>
          <p:cNvPr id="5" name="Subtitle 2"/>
          <p:cNvSpPr>
            <a:spLocks noGrp="1"/>
          </p:cNvSpPr>
          <p:nvPr>
            <p:ph type="subTitle" idx="1"/>
          </p:nvPr>
        </p:nvSpPr>
        <p:spPr>
          <a:xfrm>
            <a:off x="1" y="3886200"/>
            <a:ext cx="9015122" cy="1752600"/>
          </a:xfrm>
        </p:spPr>
        <p:txBody>
          <a:bodyPr>
            <a:noAutofit/>
          </a:bodyPr>
          <a:lstStyle/>
          <a:p>
            <a:r>
              <a:rPr lang="en-US" sz="4800" b="1" dirty="0" smtClean="0">
                <a:solidFill>
                  <a:srgbClr val="000000"/>
                </a:solidFill>
                <a:latin typeface="Arial"/>
                <a:cs typeface="Arial"/>
              </a:rPr>
              <a:t>ACTIONS TO BE TAKEN IN THE EVENT OF  CASUALTY</a:t>
            </a:r>
            <a:endParaRPr lang="en-US" sz="4800" b="1" dirty="0">
              <a:solidFill>
                <a:srgbClr val="000000"/>
              </a:solidFill>
              <a:latin typeface="Arial"/>
              <a:cs typeface="Arial"/>
            </a:endParaRPr>
          </a:p>
        </p:txBody>
      </p:sp>
    </p:spTree>
    <p:extLst>
      <p:ext uri="{BB962C8B-B14F-4D97-AF65-F5344CB8AC3E}">
        <p14:creationId xmlns:p14="http://schemas.microsoft.com/office/powerpoint/2010/main" val="288334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1800" dirty="0" smtClean="0">
                <a:latin typeface="Arial"/>
                <a:cs typeface="Arial"/>
              </a:rPr>
              <a:t>During the summer months, the risk of runners suffering form a heat related injury is greatly increased. As a Jog leaders it is important you know and recognise the types of heat injuries, their signs and symptoms and how to treat them.</a:t>
            </a:r>
          </a:p>
          <a:p>
            <a:pPr marL="0" indent="0" algn="ctr">
              <a:buNone/>
            </a:pPr>
            <a:endParaRPr lang="en-US" sz="1800" dirty="0" smtClean="0">
              <a:latin typeface="Arial"/>
              <a:cs typeface="Arial"/>
            </a:endParaRPr>
          </a:p>
          <a:p>
            <a:pPr marL="0" indent="0">
              <a:buNone/>
            </a:pPr>
            <a:r>
              <a:rPr lang="en-US" sz="1800" dirty="0" smtClean="0">
                <a:latin typeface="Arial"/>
                <a:cs typeface="Arial"/>
              </a:rPr>
              <a:t>The types of heat injury are</a:t>
            </a:r>
          </a:p>
          <a:p>
            <a:pPr marL="0" indent="0">
              <a:buNone/>
            </a:pPr>
            <a:endParaRPr lang="en-US" sz="1800" dirty="0" smtClean="0">
              <a:latin typeface="Arial"/>
              <a:cs typeface="Arial"/>
            </a:endParaRPr>
          </a:p>
          <a:p>
            <a:r>
              <a:rPr lang="en-US" sz="1800" dirty="0"/>
              <a:t>Heat cramps</a:t>
            </a:r>
          </a:p>
          <a:p>
            <a:endParaRPr lang="en-US" sz="1800" dirty="0"/>
          </a:p>
          <a:p>
            <a:r>
              <a:rPr lang="en-US" sz="1800" dirty="0"/>
              <a:t>Heat exhaustion</a:t>
            </a:r>
          </a:p>
          <a:p>
            <a:endParaRPr lang="en-US" sz="1800" dirty="0"/>
          </a:p>
          <a:p>
            <a:r>
              <a:rPr lang="en-US" sz="1800" dirty="0"/>
              <a:t>Heat stroke</a:t>
            </a:r>
          </a:p>
          <a:p>
            <a:pPr marL="0" indent="0">
              <a:buNone/>
            </a:pPr>
            <a:endParaRPr lang="en-US" sz="1800" dirty="0">
              <a:latin typeface="Arial"/>
              <a:cs typeface="Arial"/>
            </a:endParaRPr>
          </a:p>
        </p:txBody>
      </p:sp>
      <p:sp>
        <p:nvSpPr>
          <p:cNvPr id="4" name="Title 1"/>
          <p:cNvSpPr>
            <a:spLocks noGrp="1"/>
          </p:cNvSpPr>
          <p:nvPr>
            <p:ph type="title"/>
          </p:nvPr>
        </p:nvSpPr>
        <p:spPr/>
        <p:txBody>
          <a:bodyPr>
            <a:noAutofit/>
          </a:bodyPr>
          <a:lstStyle/>
          <a:p>
            <a:r>
              <a:rPr lang="en-US" sz="4000" b="1" dirty="0" smtClean="0">
                <a:latin typeface="Arial"/>
                <a:cs typeface="Arial"/>
              </a:rPr>
              <a:t>HEAT INJURIES</a:t>
            </a:r>
            <a:endParaRPr lang="en-US" sz="4000" b="1" dirty="0">
              <a:latin typeface="Arial"/>
              <a:cs typeface="Arial"/>
            </a:endParaRPr>
          </a:p>
        </p:txBody>
      </p:sp>
    </p:spTree>
    <p:extLst>
      <p:ext uri="{BB962C8B-B14F-4D97-AF65-F5344CB8AC3E}">
        <p14:creationId xmlns:p14="http://schemas.microsoft.com/office/powerpoint/2010/main" val="303281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4000" b="1" dirty="0" smtClean="0">
                <a:latin typeface="Arial"/>
                <a:cs typeface="Arial"/>
              </a:rPr>
              <a:t>HEAT CRAMPS</a:t>
            </a:r>
            <a:endParaRPr lang="en-US" sz="4000" b="1" dirty="0">
              <a:latin typeface="Arial"/>
              <a:cs typeface="Arial"/>
            </a:endParaRPr>
          </a:p>
        </p:txBody>
      </p:sp>
      <p:sp>
        <p:nvSpPr>
          <p:cNvPr id="5" name="Rectangle 4"/>
          <p:cNvSpPr/>
          <p:nvPr/>
        </p:nvSpPr>
        <p:spPr>
          <a:xfrm>
            <a:off x="250125" y="1635722"/>
            <a:ext cx="8696661" cy="10341289"/>
          </a:xfrm>
          <a:prstGeom prst="rect">
            <a:avLst/>
          </a:prstGeom>
        </p:spPr>
        <p:txBody>
          <a:bodyPr wrap="square">
            <a:spAutoFit/>
          </a:bodyPr>
          <a:lstStyle/>
          <a:p>
            <a:pPr algn="ctr"/>
            <a:r>
              <a:rPr lang="en-US" dirty="0" smtClean="0">
                <a:latin typeface="Arial"/>
                <a:cs typeface="Arial"/>
              </a:rPr>
              <a:t>Heat cramps are the mildest form of heat illness and consist of painful muscle cramps and spasms that occur during or after intense exercise and sweating in high heat.</a:t>
            </a:r>
          </a:p>
          <a:p>
            <a:pPr algn="ctr"/>
            <a:endParaRPr lang="en-US" dirty="0">
              <a:latin typeface="Arial"/>
              <a:cs typeface="Arial"/>
            </a:endParaRPr>
          </a:p>
          <a:p>
            <a:r>
              <a:rPr lang="en-US" b="1" u="sng" dirty="0" smtClean="0">
                <a:latin typeface="Arial"/>
                <a:cs typeface="Arial"/>
              </a:rPr>
              <a:t>Signs &amp; Symptoms</a:t>
            </a:r>
            <a:r>
              <a:rPr lang="en-US" b="1" dirty="0" smtClean="0">
                <a:latin typeface="Arial"/>
                <a:cs typeface="Arial"/>
              </a:rPr>
              <a:t>:</a:t>
            </a:r>
          </a:p>
          <a:p>
            <a:endParaRPr lang="en-US" b="1" dirty="0">
              <a:latin typeface="Arial"/>
              <a:cs typeface="Arial"/>
            </a:endParaRPr>
          </a:p>
          <a:p>
            <a:pPr marL="285750" indent="-285750">
              <a:buFont typeface="Arial"/>
              <a:buChar char="•"/>
            </a:pPr>
            <a:r>
              <a:rPr lang="en-US" dirty="0" smtClean="0">
                <a:latin typeface="Arial"/>
                <a:cs typeface="Arial"/>
              </a:rPr>
              <a:t>Painful cramps, especially in the legs</a:t>
            </a:r>
          </a:p>
          <a:p>
            <a:pPr marL="285750" indent="-285750">
              <a:buFont typeface="Arial"/>
              <a:buChar char="•"/>
            </a:pPr>
            <a:r>
              <a:rPr lang="en-US" dirty="0" smtClean="0">
                <a:latin typeface="Arial"/>
                <a:cs typeface="Arial"/>
              </a:rPr>
              <a:t>Flushed moist Skin</a:t>
            </a:r>
          </a:p>
          <a:p>
            <a:endParaRPr lang="en-US" dirty="0">
              <a:latin typeface="Arial"/>
              <a:cs typeface="Arial"/>
            </a:endParaRPr>
          </a:p>
          <a:p>
            <a:r>
              <a:rPr lang="en-US" b="1" u="sng" dirty="0" smtClean="0">
                <a:latin typeface="Arial"/>
                <a:cs typeface="Arial"/>
              </a:rPr>
              <a:t>First aid/Treatment</a:t>
            </a:r>
          </a:p>
          <a:p>
            <a:endParaRPr lang="en-US" dirty="0">
              <a:latin typeface="Arial"/>
              <a:cs typeface="Arial"/>
            </a:endParaRPr>
          </a:p>
          <a:p>
            <a:pPr marL="285750" indent="-285750">
              <a:buFont typeface="Arial"/>
              <a:buChar char="•"/>
            </a:pPr>
            <a:r>
              <a:rPr lang="en-US" dirty="0" smtClean="0"/>
              <a:t>Move to a cool place and rest. Do not continue to participate in the activity.</a:t>
            </a:r>
          </a:p>
          <a:p>
            <a:pPr marL="285750" indent="-285750">
              <a:buFont typeface="Arial"/>
              <a:buChar char="•"/>
            </a:pPr>
            <a:r>
              <a:rPr lang="en-US" dirty="0" smtClean="0"/>
              <a:t>Remove excess clothing and place cool cloths on skin; fan skin.</a:t>
            </a:r>
          </a:p>
          <a:p>
            <a:pPr marL="285750" indent="-285750">
              <a:buFont typeface="Arial"/>
              <a:buChar char="•"/>
            </a:pPr>
            <a:r>
              <a:rPr lang="en-US" dirty="0" smtClean="0"/>
              <a:t>Give cool sports drinks containing salt and sugar.</a:t>
            </a:r>
          </a:p>
          <a:p>
            <a:pPr marL="285750" indent="-285750">
              <a:buFont typeface="Arial"/>
              <a:buChar char="•"/>
            </a:pPr>
            <a:r>
              <a:rPr lang="en-US" dirty="0" smtClean="0"/>
              <a:t>Stretch cramped muscles slowly and gently</a:t>
            </a:r>
            <a:endParaRPr lang="en-US" dirty="0" smtClean="0">
              <a:latin typeface="Arial"/>
              <a:cs typeface="Arial"/>
            </a:endParaRPr>
          </a:p>
          <a:p>
            <a:endParaRPr lang="en-US" dirty="0">
              <a:latin typeface="Arial"/>
              <a:cs typeface="Arial"/>
            </a:endParaRPr>
          </a:p>
          <a:p>
            <a:endParaRPr lang="en-US" dirty="0" smtClean="0">
              <a:latin typeface="Arial"/>
              <a:cs typeface="Arial"/>
            </a:endParaRPr>
          </a:p>
          <a:p>
            <a:endParaRPr lang="en-US" b="1" dirty="0">
              <a:latin typeface="Arial"/>
              <a:cs typeface="Arial"/>
            </a:endParaRPr>
          </a:p>
          <a:p>
            <a:endParaRPr lang="en-US" b="1" dirty="0" smtClean="0">
              <a:latin typeface="Arial"/>
              <a:cs typeface="Arial"/>
            </a:endParaRPr>
          </a:p>
          <a:p>
            <a:endParaRPr lang="en-US" dirty="0">
              <a:latin typeface="Arial"/>
              <a:cs typeface="Arial"/>
            </a:endParaRPr>
          </a:p>
          <a:p>
            <a:endParaRPr lang="en-US" dirty="0" smtClean="0">
              <a:latin typeface="Arial"/>
              <a:cs typeface="Arial"/>
            </a:endParaRPr>
          </a:p>
          <a:p>
            <a:pPr algn="ctr"/>
            <a:endParaRPr lang="en-US" dirty="0">
              <a:latin typeface="Arial"/>
              <a:cs typeface="Arial"/>
            </a:endParaRPr>
          </a:p>
          <a:p>
            <a:pPr algn="ctr"/>
            <a:endParaRPr lang="en-US" dirty="0" smtClean="0">
              <a:latin typeface="Arial"/>
              <a:cs typeface="Arial"/>
            </a:endParaRPr>
          </a:p>
          <a:p>
            <a:pPr algn="ctr"/>
            <a:endParaRPr lang="en-US" dirty="0">
              <a:latin typeface="Arial"/>
              <a:cs typeface="Arial"/>
            </a:endParaRPr>
          </a:p>
          <a:p>
            <a:pPr algn="ctr"/>
            <a:endParaRPr lang="en-US" dirty="0" smtClean="0">
              <a:latin typeface="Arial"/>
              <a:cs typeface="Arial"/>
            </a:endParaRPr>
          </a:p>
          <a:p>
            <a:pPr algn="ctr"/>
            <a:endParaRPr lang="en-US" dirty="0">
              <a:latin typeface="Arial"/>
              <a:cs typeface="Arial"/>
            </a:endParaRPr>
          </a:p>
          <a:p>
            <a:pPr algn="ctr"/>
            <a:endParaRPr lang="en-US" dirty="0" smtClean="0">
              <a:latin typeface="Arial"/>
              <a:cs typeface="Arial"/>
            </a:endParaRPr>
          </a:p>
          <a:p>
            <a:pPr algn="ctr"/>
            <a:endParaRPr lang="en-US" dirty="0">
              <a:latin typeface="Arial"/>
              <a:cs typeface="Arial"/>
            </a:endParaRPr>
          </a:p>
          <a:p>
            <a:pPr algn="ctr"/>
            <a:endParaRPr lang="en-US" dirty="0" smtClean="0">
              <a:latin typeface="Arial"/>
              <a:cs typeface="Arial"/>
            </a:endParaRPr>
          </a:p>
          <a:p>
            <a:pPr algn="ctr"/>
            <a:endParaRPr lang="en-US" dirty="0">
              <a:latin typeface="Arial"/>
              <a:cs typeface="Arial"/>
            </a:endParaRPr>
          </a:p>
          <a:p>
            <a:pPr algn="ctr"/>
            <a:endParaRPr lang="en-US" dirty="0" smtClean="0">
              <a:latin typeface="Arial"/>
              <a:cs typeface="Arial"/>
            </a:endParaRPr>
          </a:p>
          <a:p>
            <a:pPr algn="ctr"/>
            <a:endParaRPr lang="en-US" dirty="0">
              <a:latin typeface="Arial"/>
              <a:cs typeface="Arial"/>
            </a:endParaRPr>
          </a:p>
          <a:p>
            <a:pPr algn="ctr"/>
            <a:endParaRPr lang="en-US" dirty="0" smtClean="0">
              <a:latin typeface="Arial"/>
              <a:cs typeface="Arial"/>
            </a:endParaRPr>
          </a:p>
          <a:p>
            <a:pPr algn="ctr"/>
            <a:endParaRPr lang="en-US" dirty="0">
              <a:latin typeface="Arial"/>
              <a:cs typeface="Arial"/>
            </a:endParaRPr>
          </a:p>
          <a:p>
            <a:pPr algn="ctr"/>
            <a:endParaRPr lang="en-US" dirty="0" smtClean="0">
              <a:latin typeface="Arial"/>
              <a:cs typeface="Arial"/>
            </a:endParaRPr>
          </a:p>
          <a:p>
            <a:pPr algn="ctr"/>
            <a:endParaRPr lang="en-US" dirty="0">
              <a:latin typeface="Arial"/>
              <a:cs typeface="Arial"/>
            </a:endParaRPr>
          </a:p>
        </p:txBody>
      </p:sp>
    </p:spTree>
    <p:extLst>
      <p:ext uri="{BB962C8B-B14F-4D97-AF65-F5344CB8AC3E}">
        <p14:creationId xmlns:p14="http://schemas.microsoft.com/office/powerpoint/2010/main" val="100922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846" y="1600200"/>
            <a:ext cx="8836154" cy="5115877"/>
          </a:xfrm>
        </p:spPr>
        <p:txBody>
          <a:bodyPr>
            <a:noAutofit/>
          </a:bodyPr>
          <a:lstStyle/>
          <a:p>
            <a:pPr marL="0" indent="0" algn="ctr">
              <a:buNone/>
            </a:pPr>
            <a:r>
              <a:rPr lang="en-US" sz="1800" dirty="0"/>
              <a:t>Heat exhaustion is more severe than heat cramps and results from a loss of water and salt in the body. It occurs in conditions of extreme heat and excessive sweating without adequate fluid and salt replacement. Heat exhaustion occurs when the body is unable to cool itself properly and, if left untreated, can progress to heat stroke</a:t>
            </a:r>
            <a:r>
              <a:rPr lang="en-US" sz="1800" dirty="0" smtClean="0"/>
              <a:t>.</a:t>
            </a:r>
            <a:r>
              <a:rPr lang="en-US" sz="1800" b="1" u="sng" dirty="0">
                <a:latin typeface="Arial"/>
                <a:cs typeface="Arial"/>
              </a:rPr>
              <a:t> </a:t>
            </a:r>
            <a:endParaRPr lang="en-US" sz="1800" b="1" u="sng" dirty="0" smtClean="0">
              <a:latin typeface="Arial"/>
              <a:cs typeface="Arial"/>
            </a:endParaRPr>
          </a:p>
          <a:p>
            <a:endParaRPr lang="en-US" sz="1800" b="1" u="sng" dirty="0">
              <a:latin typeface="Arial"/>
              <a:cs typeface="Arial"/>
            </a:endParaRPr>
          </a:p>
          <a:p>
            <a:pPr marL="0" indent="0">
              <a:buNone/>
            </a:pPr>
            <a:r>
              <a:rPr lang="en-US" sz="1800" b="1" u="sng" dirty="0" smtClean="0">
                <a:latin typeface="Arial"/>
                <a:cs typeface="Arial"/>
              </a:rPr>
              <a:t>Signs </a:t>
            </a:r>
            <a:r>
              <a:rPr lang="en-US" sz="1800" b="1" u="sng" dirty="0">
                <a:latin typeface="Arial"/>
                <a:cs typeface="Arial"/>
              </a:rPr>
              <a:t>&amp; Symptoms</a:t>
            </a:r>
            <a:r>
              <a:rPr lang="en-US" sz="1800" b="1" dirty="0" smtClean="0">
                <a:latin typeface="Arial"/>
                <a:cs typeface="Arial"/>
              </a:rPr>
              <a:t>:</a:t>
            </a:r>
          </a:p>
          <a:p>
            <a:r>
              <a:rPr lang="en-US" sz="1800" dirty="0" smtClean="0"/>
              <a:t>Muscle cramps, Pale</a:t>
            </a:r>
            <a:r>
              <a:rPr lang="en-US" sz="1800" dirty="0"/>
              <a:t>, moist </a:t>
            </a:r>
            <a:r>
              <a:rPr lang="en-US" sz="1800" dirty="0" smtClean="0"/>
              <a:t>skin, Muscle cramps, Usually </a:t>
            </a:r>
            <a:r>
              <a:rPr lang="en-US" sz="1800" dirty="0"/>
              <a:t>has a fever over 100.4° </a:t>
            </a:r>
            <a:r>
              <a:rPr lang="en-US" sz="1800" dirty="0" smtClean="0"/>
              <a:t>Nausea, Vomiting, Diarrhea, Headache, Fatigue, Weakness, Anxiety</a:t>
            </a:r>
            <a:r>
              <a:rPr lang="en-US" sz="1800" dirty="0"/>
              <a:t>, and faint </a:t>
            </a:r>
            <a:r>
              <a:rPr lang="en-US" sz="1800" dirty="0" smtClean="0"/>
              <a:t>feeling</a:t>
            </a:r>
            <a:endParaRPr lang="en-US" sz="1800" dirty="0" smtClean="0">
              <a:latin typeface="Arial"/>
              <a:cs typeface="Arial"/>
            </a:endParaRPr>
          </a:p>
          <a:p>
            <a:pPr marL="0" indent="0">
              <a:buNone/>
            </a:pPr>
            <a:endParaRPr lang="en-US" sz="1800" b="1" u="sng" dirty="0">
              <a:latin typeface="Arial"/>
              <a:cs typeface="Arial"/>
            </a:endParaRPr>
          </a:p>
          <a:p>
            <a:pPr marL="0" indent="0">
              <a:buNone/>
            </a:pPr>
            <a:r>
              <a:rPr lang="en-US" sz="1800" b="1" u="sng" dirty="0" smtClean="0">
                <a:latin typeface="Arial"/>
                <a:cs typeface="Arial"/>
              </a:rPr>
              <a:t>First </a:t>
            </a:r>
            <a:r>
              <a:rPr lang="en-US" sz="1800" b="1" u="sng" dirty="0">
                <a:latin typeface="Arial"/>
                <a:cs typeface="Arial"/>
              </a:rPr>
              <a:t>aid/Treatment</a:t>
            </a:r>
          </a:p>
          <a:p>
            <a:endParaRPr lang="en-US" sz="1800" dirty="0">
              <a:latin typeface="Arial"/>
              <a:cs typeface="Arial"/>
            </a:endParaRPr>
          </a:p>
          <a:p>
            <a:r>
              <a:rPr lang="en-US" sz="1800" dirty="0"/>
              <a:t>Move to a cool place and rest</a:t>
            </a:r>
            <a:r>
              <a:rPr lang="en-US" sz="1800" dirty="0" smtClean="0"/>
              <a:t>.</a:t>
            </a:r>
            <a:endParaRPr lang="en-US" sz="1800" dirty="0"/>
          </a:p>
          <a:p>
            <a:r>
              <a:rPr lang="en-US" sz="1800" dirty="0"/>
              <a:t>Remove excess clothing and place cool cloths on skin; fan skin</a:t>
            </a:r>
            <a:r>
              <a:rPr lang="en-US" sz="1800" dirty="0" smtClean="0"/>
              <a:t>.</a:t>
            </a:r>
            <a:endParaRPr lang="en-US" sz="1800" dirty="0"/>
          </a:p>
          <a:p>
            <a:r>
              <a:rPr lang="en-US" sz="1800" dirty="0"/>
              <a:t>Give cool sports drinks containing salt and sugar</a:t>
            </a:r>
            <a:r>
              <a:rPr lang="en-US" sz="1800" dirty="0" smtClean="0"/>
              <a:t>.</a:t>
            </a:r>
            <a:endParaRPr lang="en-US" sz="1800" dirty="0"/>
          </a:p>
          <a:p>
            <a:r>
              <a:rPr lang="en-US" sz="1800" dirty="0"/>
              <a:t>If no improvement or unable to take fluids, take your child to an emergency department immediately. IV (intravenous) fluids may be needed.</a:t>
            </a:r>
          </a:p>
          <a:p>
            <a:endParaRPr lang="en-US" sz="1800" dirty="0">
              <a:latin typeface="Arial"/>
              <a:cs typeface="Arial"/>
            </a:endParaRPr>
          </a:p>
          <a:p>
            <a:endParaRPr lang="en-US" sz="1800" dirty="0">
              <a:latin typeface="Arial"/>
              <a:cs typeface="Arial"/>
            </a:endParaRPr>
          </a:p>
          <a:p>
            <a:endParaRPr lang="en-US" sz="1800" b="1" dirty="0">
              <a:latin typeface="Arial"/>
              <a:cs typeface="Arial"/>
            </a:endParaRPr>
          </a:p>
          <a:p>
            <a:endParaRPr lang="en-US" sz="1800" b="1" dirty="0">
              <a:latin typeface="Arial"/>
              <a:cs typeface="Arial"/>
            </a:endParaRPr>
          </a:p>
          <a:p>
            <a:pPr marL="0" indent="0" algn="ctr">
              <a:buNone/>
            </a:pPr>
            <a:endParaRPr lang="en-US" sz="1800" dirty="0" smtClean="0"/>
          </a:p>
          <a:p>
            <a:pPr marL="0" indent="0" algn="ctr">
              <a:buNone/>
            </a:pPr>
            <a:endParaRPr lang="en-US" sz="1800" dirty="0"/>
          </a:p>
          <a:p>
            <a:pPr marL="0" indent="0" algn="ctr">
              <a:buNone/>
            </a:pPr>
            <a:endParaRPr lang="en-US" sz="1800" dirty="0"/>
          </a:p>
        </p:txBody>
      </p:sp>
      <p:sp>
        <p:nvSpPr>
          <p:cNvPr id="4" name="Title 1"/>
          <p:cNvSpPr>
            <a:spLocks noGrp="1"/>
          </p:cNvSpPr>
          <p:nvPr>
            <p:ph type="title"/>
          </p:nvPr>
        </p:nvSpPr>
        <p:spPr/>
        <p:txBody>
          <a:bodyPr>
            <a:noAutofit/>
          </a:bodyPr>
          <a:lstStyle/>
          <a:p>
            <a:r>
              <a:rPr lang="en-US" sz="4000" b="1" dirty="0" smtClean="0">
                <a:latin typeface="Arial"/>
                <a:cs typeface="Arial"/>
              </a:rPr>
              <a:t>HEAT EXHAUSTION</a:t>
            </a:r>
            <a:endParaRPr lang="en-US" sz="4000" b="1" dirty="0">
              <a:latin typeface="Arial"/>
              <a:cs typeface="Arial"/>
            </a:endParaRPr>
          </a:p>
        </p:txBody>
      </p:sp>
    </p:spTree>
    <p:extLst>
      <p:ext uri="{BB962C8B-B14F-4D97-AF65-F5344CB8AC3E}">
        <p14:creationId xmlns:p14="http://schemas.microsoft.com/office/powerpoint/2010/main" val="894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lnSpcReduction="10000"/>
          </a:bodyPr>
          <a:lstStyle/>
          <a:p>
            <a:pPr marL="0" indent="0" algn="ctr">
              <a:buNone/>
            </a:pPr>
            <a:r>
              <a:rPr lang="en-US" sz="1800" dirty="0">
                <a:latin typeface="Arial"/>
                <a:cs typeface="Arial"/>
              </a:rPr>
              <a:t>Heat stroke, the most severe form of heat illness, occurs when the body's heat-regulating system is overwhelmed by excessive heat. It is a life-threatening emergency and requires immediate medical attention</a:t>
            </a:r>
            <a:r>
              <a:rPr lang="en-US" sz="1800" dirty="0" smtClean="0">
                <a:latin typeface="Arial"/>
                <a:cs typeface="Arial"/>
              </a:rPr>
              <a:t>.</a:t>
            </a:r>
          </a:p>
          <a:p>
            <a:pPr marL="0" indent="0" algn="ctr">
              <a:buNone/>
            </a:pPr>
            <a:endParaRPr lang="en-US" sz="1800" dirty="0">
              <a:latin typeface="Arial"/>
              <a:cs typeface="Arial"/>
            </a:endParaRPr>
          </a:p>
          <a:p>
            <a:pPr marL="0" indent="0">
              <a:buNone/>
            </a:pPr>
            <a:r>
              <a:rPr lang="en-US" sz="1800" b="1" u="sng" dirty="0">
                <a:latin typeface="Arial"/>
                <a:cs typeface="Arial"/>
              </a:rPr>
              <a:t>Signs &amp; Symptoms</a:t>
            </a:r>
            <a:r>
              <a:rPr lang="en-US" sz="1800" b="1" dirty="0" smtClean="0">
                <a:latin typeface="Arial"/>
                <a:cs typeface="Arial"/>
              </a:rPr>
              <a:t>:</a:t>
            </a:r>
          </a:p>
          <a:p>
            <a:pPr marL="0" indent="0">
              <a:buNone/>
            </a:pPr>
            <a:endParaRPr lang="en-US" sz="1800" b="1" dirty="0">
              <a:latin typeface="Arial"/>
              <a:cs typeface="Arial"/>
            </a:endParaRPr>
          </a:p>
          <a:p>
            <a:r>
              <a:rPr lang="en-US" sz="1800" dirty="0"/>
              <a:t>Warm, dry skin, high fever, usually over 104° F (or 40° C), Rapid heart rate, Loss of appetite, Nausea, Vomiting, Headache, Fatigue, Confusion, Agitation, Lethargy, Stupor, Seizures, coma, and death are </a:t>
            </a:r>
            <a:r>
              <a:rPr lang="en-US" sz="1800" dirty="0" smtClean="0"/>
              <a:t>possible</a:t>
            </a:r>
          </a:p>
          <a:p>
            <a:endParaRPr lang="en-US" sz="1800" dirty="0"/>
          </a:p>
          <a:p>
            <a:pPr marL="0" indent="0">
              <a:buNone/>
            </a:pPr>
            <a:r>
              <a:rPr lang="en-US" sz="1800" b="1" u="sng" dirty="0">
                <a:latin typeface="Arial"/>
                <a:cs typeface="Arial"/>
              </a:rPr>
              <a:t>First aid/</a:t>
            </a:r>
            <a:r>
              <a:rPr lang="en-US" sz="1800" b="1" u="sng" dirty="0" smtClean="0">
                <a:latin typeface="Arial"/>
                <a:cs typeface="Arial"/>
              </a:rPr>
              <a:t>Treatment</a:t>
            </a:r>
          </a:p>
          <a:p>
            <a:pPr marL="0" indent="0">
              <a:buNone/>
            </a:pPr>
            <a:endParaRPr lang="en-US" sz="1800" b="1" u="sng" dirty="0">
              <a:latin typeface="Arial"/>
              <a:cs typeface="Arial"/>
            </a:endParaRPr>
          </a:p>
          <a:p>
            <a:pPr marL="285750" indent="-285750"/>
            <a:r>
              <a:rPr lang="en-US" sz="1800" dirty="0"/>
              <a:t>Move to a cool place and rest.</a:t>
            </a:r>
          </a:p>
          <a:p>
            <a:pPr marL="285750" indent="-285750"/>
            <a:r>
              <a:rPr lang="en-US" sz="1800" dirty="0"/>
              <a:t>Call 911 or your local emergency medical service. Heat stroke is a life-threatening medical emergency and needs to be treated by a doctor.</a:t>
            </a:r>
          </a:p>
          <a:p>
            <a:pPr marL="285750" indent="-285750"/>
            <a:r>
              <a:rPr lang="en-US" sz="1800" dirty="0"/>
              <a:t>Remove excess clothing and drench skin with cool water; fan skin.</a:t>
            </a:r>
          </a:p>
          <a:p>
            <a:pPr marL="285750" indent="-285750"/>
            <a:r>
              <a:rPr lang="en-US" sz="1800" dirty="0"/>
              <a:t>Place ice bags on the armpits and groin areas.</a:t>
            </a:r>
          </a:p>
          <a:p>
            <a:pPr marL="285750" indent="-285750"/>
            <a:r>
              <a:rPr lang="en-US" sz="1800" dirty="0"/>
              <a:t>Offer cool fluids if alert and able to drink.</a:t>
            </a:r>
          </a:p>
          <a:p>
            <a:pPr marL="0" indent="0">
              <a:buNone/>
            </a:pPr>
            <a:endParaRPr lang="en-US" sz="1800" b="1" dirty="0">
              <a:latin typeface="Arial"/>
              <a:cs typeface="Arial"/>
            </a:endParaRPr>
          </a:p>
          <a:p>
            <a:pPr marL="0" indent="0">
              <a:buNone/>
            </a:pPr>
            <a:endParaRPr lang="en-US" sz="1800" dirty="0">
              <a:latin typeface="Arial"/>
              <a:cs typeface="Arial"/>
            </a:endParaRPr>
          </a:p>
        </p:txBody>
      </p:sp>
      <p:sp>
        <p:nvSpPr>
          <p:cNvPr id="4" name="Title 1"/>
          <p:cNvSpPr>
            <a:spLocks noGrp="1"/>
          </p:cNvSpPr>
          <p:nvPr>
            <p:ph type="title"/>
          </p:nvPr>
        </p:nvSpPr>
        <p:spPr/>
        <p:txBody>
          <a:bodyPr>
            <a:noAutofit/>
          </a:bodyPr>
          <a:lstStyle/>
          <a:p>
            <a:r>
              <a:rPr lang="en-US" sz="4000" b="1" dirty="0" smtClean="0">
                <a:latin typeface="Arial"/>
                <a:cs typeface="Arial"/>
              </a:rPr>
              <a:t>HEAT STROKE</a:t>
            </a:r>
            <a:endParaRPr lang="en-US" sz="4000" b="1" dirty="0">
              <a:latin typeface="Arial"/>
              <a:cs typeface="Arial"/>
            </a:endParaRPr>
          </a:p>
        </p:txBody>
      </p:sp>
    </p:spTree>
    <p:extLst>
      <p:ext uri="{BB962C8B-B14F-4D97-AF65-F5344CB8AC3E}">
        <p14:creationId xmlns:p14="http://schemas.microsoft.com/office/powerpoint/2010/main" val="279451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rial"/>
                <a:cs typeface="Arial"/>
              </a:rPr>
              <a:t>INTRODUCTION</a:t>
            </a:r>
            <a:endParaRPr lang="en-US" sz="4000" b="1" dirty="0">
              <a:latin typeface="Arial"/>
              <a:cs typeface="Arial"/>
            </a:endParaRPr>
          </a:p>
        </p:txBody>
      </p:sp>
      <p:sp>
        <p:nvSpPr>
          <p:cNvPr id="3" name="Content Placeholder 2"/>
          <p:cNvSpPr>
            <a:spLocks noGrp="1"/>
          </p:cNvSpPr>
          <p:nvPr>
            <p:ph idx="1"/>
          </p:nvPr>
        </p:nvSpPr>
        <p:spPr/>
        <p:txBody>
          <a:bodyPr>
            <a:normAutofit/>
          </a:bodyPr>
          <a:lstStyle/>
          <a:p>
            <a:r>
              <a:rPr lang="en-US" sz="1800" dirty="0" smtClean="0">
                <a:latin typeface="Arial"/>
                <a:cs typeface="Arial"/>
              </a:rPr>
              <a:t>During running sessions there is always the chance a runner within your group could sustain a injury either minor or major. </a:t>
            </a:r>
          </a:p>
          <a:p>
            <a:endParaRPr lang="en-US" sz="1800" dirty="0">
              <a:latin typeface="Arial"/>
              <a:cs typeface="Arial"/>
            </a:endParaRPr>
          </a:p>
          <a:p>
            <a:r>
              <a:rPr lang="en-US" sz="1800" dirty="0" smtClean="0">
                <a:latin typeface="Arial"/>
                <a:cs typeface="Arial"/>
              </a:rPr>
              <a:t>As a Jog or Co leader it is imperative you know the correct procedure you are expected to follow, to ensure the injured party is treated correctly and to ensure the safety of all other members. </a:t>
            </a:r>
          </a:p>
          <a:p>
            <a:endParaRPr lang="en-US" sz="1800" dirty="0">
              <a:latin typeface="Arial"/>
              <a:cs typeface="Arial"/>
            </a:endParaRPr>
          </a:p>
          <a:p>
            <a:r>
              <a:rPr lang="en-US" sz="1800" dirty="0" smtClean="0">
                <a:latin typeface="Arial"/>
                <a:cs typeface="Arial"/>
              </a:rPr>
              <a:t>There will be two main injuries that we will be focusing on these are</a:t>
            </a:r>
          </a:p>
          <a:p>
            <a:endParaRPr lang="en-US" sz="1800" dirty="0">
              <a:latin typeface="Arial"/>
              <a:cs typeface="Arial"/>
            </a:endParaRPr>
          </a:p>
          <a:p>
            <a:r>
              <a:rPr lang="en-US" sz="1800" dirty="0" smtClean="0">
                <a:latin typeface="Arial"/>
                <a:cs typeface="Arial"/>
              </a:rPr>
              <a:t>INJURY MINOR</a:t>
            </a:r>
          </a:p>
          <a:p>
            <a:r>
              <a:rPr lang="en-US" sz="1800" dirty="0" smtClean="0">
                <a:latin typeface="Arial"/>
                <a:cs typeface="Arial"/>
              </a:rPr>
              <a:t>INJURY MAJOR</a:t>
            </a:r>
          </a:p>
          <a:p>
            <a:endParaRPr lang="en-US" sz="1800" dirty="0" smtClean="0">
              <a:latin typeface="Arial"/>
              <a:cs typeface="Arial"/>
            </a:endParaRPr>
          </a:p>
          <a:p>
            <a:pPr marL="0" indent="0">
              <a:buNone/>
            </a:pPr>
            <a:endParaRPr lang="en-US" sz="1800" dirty="0" smtClean="0">
              <a:latin typeface="Arial"/>
              <a:cs typeface="Arial"/>
            </a:endParaRPr>
          </a:p>
          <a:p>
            <a:endParaRPr lang="en-US" sz="1800" dirty="0">
              <a:latin typeface="Arial"/>
              <a:cs typeface="Arial"/>
            </a:endParaRPr>
          </a:p>
          <a:p>
            <a:pPr marL="0" indent="0">
              <a:buNone/>
            </a:pPr>
            <a:endParaRPr lang="en-US" sz="1800" dirty="0" smtClean="0">
              <a:latin typeface="Arial"/>
              <a:cs typeface="Arial"/>
            </a:endParaRPr>
          </a:p>
          <a:p>
            <a:pPr marL="0" indent="0">
              <a:buNone/>
            </a:pPr>
            <a:endParaRPr lang="en-US" sz="1800" dirty="0" smtClean="0">
              <a:latin typeface="Arial"/>
              <a:cs typeface="Arial"/>
            </a:endParaRPr>
          </a:p>
        </p:txBody>
      </p:sp>
    </p:spTree>
    <p:extLst>
      <p:ext uri="{BB962C8B-B14F-4D97-AF65-F5344CB8AC3E}">
        <p14:creationId xmlns:p14="http://schemas.microsoft.com/office/powerpoint/2010/main" val="138821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smtClean="0">
                <a:latin typeface="Arial"/>
                <a:cs typeface="Arial"/>
              </a:rPr>
              <a:t>Injury MINOR can be </a:t>
            </a:r>
            <a:r>
              <a:rPr lang="en-GB" sz="1800" dirty="0" smtClean="0">
                <a:latin typeface="Arial"/>
                <a:cs typeface="Arial"/>
              </a:rPr>
              <a:t>categorised</a:t>
            </a:r>
            <a:r>
              <a:rPr lang="en-US" sz="1800" dirty="0" smtClean="0">
                <a:latin typeface="Arial"/>
                <a:cs typeface="Arial"/>
              </a:rPr>
              <a:t> as the following:</a:t>
            </a:r>
          </a:p>
          <a:p>
            <a:pPr marL="0" indent="0">
              <a:buNone/>
            </a:pPr>
            <a:endParaRPr lang="en-US" sz="1800" dirty="0">
              <a:latin typeface="Arial"/>
              <a:cs typeface="Arial"/>
            </a:endParaRPr>
          </a:p>
          <a:p>
            <a:r>
              <a:rPr lang="en-US" sz="1800" dirty="0" smtClean="0">
                <a:latin typeface="Arial"/>
                <a:cs typeface="Arial"/>
              </a:rPr>
              <a:t>Fall</a:t>
            </a:r>
          </a:p>
          <a:p>
            <a:r>
              <a:rPr lang="en-US" sz="1800" dirty="0" smtClean="0">
                <a:latin typeface="Arial"/>
                <a:cs typeface="Arial"/>
              </a:rPr>
              <a:t>Small Cut/graze</a:t>
            </a:r>
          </a:p>
          <a:p>
            <a:r>
              <a:rPr lang="en-US" sz="1800" dirty="0" smtClean="0">
                <a:latin typeface="Arial"/>
                <a:cs typeface="Arial"/>
              </a:rPr>
              <a:t>Twisted ankle</a:t>
            </a:r>
          </a:p>
          <a:p>
            <a:endParaRPr lang="en-US" sz="1800" dirty="0" smtClean="0">
              <a:latin typeface="Arial"/>
              <a:cs typeface="Arial"/>
            </a:endParaRPr>
          </a:p>
          <a:p>
            <a:endParaRPr lang="en-US" sz="1800" dirty="0">
              <a:latin typeface="Arial"/>
              <a:cs typeface="Arial"/>
            </a:endParaRPr>
          </a:p>
        </p:txBody>
      </p:sp>
      <p:sp>
        <p:nvSpPr>
          <p:cNvPr id="4" name="Title 1"/>
          <p:cNvSpPr>
            <a:spLocks noGrp="1"/>
          </p:cNvSpPr>
          <p:nvPr>
            <p:ph type="title"/>
          </p:nvPr>
        </p:nvSpPr>
        <p:spPr/>
        <p:txBody>
          <a:bodyPr>
            <a:normAutofit/>
          </a:bodyPr>
          <a:lstStyle/>
          <a:p>
            <a:r>
              <a:rPr lang="en-US" sz="4000" b="1" dirty="0" smtClean="0">
                <a:latin typeface="Arial"/>
                <a:cs typeface="Arial"/>
              </a:rPr>
              <a:t>INJURY MINOR</a:t>
            </a:r>
            <a:endParaRPr lang="en-US" sz="4000" b="1" dirty="0">
              <a:latin typeface="Arial"/>
              <a:cs typeface="Arial"/>
            </a:endParaRPr>
          </a:p>
        </p:txBody>
      </p:sp>
    </p:spTree>
    <p:extLst>
      <p:ext uri="{BB962C8B-B14F-4D97-AF65-F5344CB8AC3E}">
        <p14:creationId xmlns:p14="http://schemas.microsoft.com/office/powerpoint/2010/main" val="12408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smtClean="0">
                <a:latin typeface="Arial"/>
                <a:cs typeface="Arial"/>
              </a:rPr>
              <a:t>Injury MAJOR can be </a:t>
            </a:r>
            <a:r>
              <a:rPr lang="en-GB" sz="1800" dirty="0" smtClean="0">
                <a:latin typeface="Arial"/>
                <a:cs typeface="Arial"/>
              </a:rPr>
              <a:t>categorised</a:t>
            </a:r>
            <a:r>
              <a:rPr lang="en-US" sz="1800" dirty="0" smtClean="0">
                <a:latin typeface="Arial"/>
                <a:cs typeface="Arial"/>
              </a:rPr>
              <a:t> as the following:</a:t>
            </a:r>
          </a:p>
          <a:p>
            <a:pPr marL="0" indent="0">
              <a:buNone/>
            </a:pPr>
            <a:endParaRPr lang="en-US" sz="1800" dirty="0">
              <a:latin typeface="Arial"/>
              <a:cs typeface="Arial"/>
            </a:endParaRPr>
          </a:p>
          <a:p>
            <a:endParaRPr lang="en-US" sz="1800" dirty="0" smtClean="0">
              <a:latin typeface="Arial"/>
              <a:cs typeface="Arial"/>
            </a:endParaRPr>
          </a:p>
          <a:p>
            <a:r>
              <a:rPr lang="en-US" sz="1800" dirty="0" smtClean="0">
                <a:latin typeface="Arial"/>
                <a:cs typeface="Arial"/>
              </a:rPr>
              <a:t>Deep laceration.</a:t>
            </a:r>
          </a:p>
          <a:p>
            <a:r>
              <a:rPr lang="en-US" sz="1800" dirty="0" smtClean="0">
                <a:latin typeface="Arial"/>
                <a:cs typeface="Arial"/>
              </a:rPr>
              <a:t>Nose bleed.</a:t>
            </a:r>
          </a:p>
          <a:p>
            <a:r>
              <a:rPr lang="en-US" sz="1800" dirty="0" smtClean="0">
                <a:latin typeface="Arial"/>
                <a:cs typeface="Arial"/>
              </a:rPr>
              <a:t>Suspected broken bone.</a:t>
            </a:r>
          </a:p>
          <a:p>
            <a:r>
              <a:rPr lang="en-US" sz="1800" dirty="0" smtClean="0">
                <a:latin typeface="Arial"/>
                <a:cs typeface="Arial"/>
              </a:rPr>
              <a:t>Loss of conciseness.</a:t>
            </a:r>
          </a:p>
          <a:p>
            <a:r>
              <a:rPr lang="en-US" sz="1800" dirty="0" smtClean="0">
                <a:latin typeface="Arial"/>
                <a:cs typeface="Arial"/>
              </a:rPr>
              <a:t>Heat injury.</a:t>
            </a:r>
          </a:p>
          <a:p>
            <a:endParaRPr lang="en-US" sz="1800" dirty="0" smtClean="0">
              <a:latin typeface="Arial"/>
              <a:cs typeface="Arial"/>
            </a:endParaRPr>
          </a:p>
          <a:p>
            <a:endParaRPr lang="en-US" sz="1800" dirty="0">
              <a:latin typeface="Arial"/>
              <a:cs typeface="Arial"/>
            </a:endParaRPr>
          </a:p>
        </p:txBody>
      </p:sp>
      <p:sp>
        <p:nvSpPr>
          <p:cNvPr id="4" name="Title 1"/>
          <p:cNvSpPr>
            <a:spLocks noGrp="1"/>
          </p:cNvSpPr>
          <p:nvPr>
            <p:ph type="title"/>
          </p:nvPr>
        </p:nvSpPr>
        <p:spPr/>
        <p:txBody>
          <a:bodyPr>
            <a:normAutofit/>
          </a:bodyPr>
          <a:lstStyle/>
          <a:p>
            <a:r>
              <a:rPr lang="en-US" sz="4000" b="1" dirty="0" smtClean="0">
                <a:latin typeface="Arial"/>
                <a:cs typeface="Arial"/>
              </a:rPr>
              <a:t>INJURY MAJOR</a:t>
            </a:r>
            <a:endParaRPr lang="en-US" sz="4000" b="1" dirty="0">
              <a:latin typeface="Arial"/>
              <a:cs typeface="Arial"/>
            </a:endParaRPr>
          </a:p>
        </p:txBody>
      </p:sp>
    </p:spTree>
    <p:extLst>
      <p:ext uri="{BB962C8B-B14F-4D97-AF65-F5344CB8AC3E}">
        <p14:creationId xmlns:p14="http://schemas.microsoft.com/office/powerpoint/2010/main" val="7584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894" y="1600200"/>
            <a:ext cx="8813948" cy="5152486"/>
          </a:xfrm>
        </p:spPr>
        <p:txBody>
          <a:bodyPr>
            <a:noAutofit/>
          </a:bodyPr>
          <a:lstStyle/>
          <a:p>
            <a:pPr marL="0" indent="0">
              <a:buNone/>
            </a:pPr>
            <a:r>
              <a:rPr lang="en-US" sz="1600" dirty="0" smtClean="0">
                <a:latin typeface="Arial"/>
                <a:cs typeface="Arial"/>
              </a:rPr>
              <a:t>In the event of a Injury MINOR carry out the following steps:</a:t>
            </a:r>
          </a:p>
          <a:p>
            <a:pPr marL="0" indent="0">
              <a:buNone/>
            </a:pPr>
            <a:endParaRPr lang="en-US" sz="1600" dirty="0" smtClean="0">
              <a:latin typeface="Arial"/>
              <a:cs typeface="Arial"/>
            </a:endParaRPr>
          </a:p>
          <a:p>
            <a:r>
              <a:rPr lang="en-US" sz="1600" dirty="0" smtClean="0">
                <a:latin typeface="Arial"/>
                <a:cs typeface="Arial"/>
              </a:rPr>
              <a:t>Stop the Session.</a:t>
            </a:r>
          </a:p>
          <a:p>
            <a:r>
              <a:rPr lang="en-US" sz="1600" dirty="0" smtClean="0">
                <a:latin typeface="Arial"/>
                <a:cs typeface="Arial"/>
              </a:rPr>
              <a:t>Inform other jog &amp; co leaders in the session</a:t>
            </a:r>
          </a:p>
          <a:p>
            <a:r>
              <a:rPr lang="en-US" sz="1600" dirty="0" smtClean="0">
                <a:latin typeface="Arial"/>
                <a:cs typeface="Arial"/>
              </a:rPr>
              <a:t>Assess the injury</a:t>
            </a:r>
          </a:p>
          <a:p>
            <a:r>
              <a:rPr lang="en-US" sz="1600" dirty="0" smtClean="0">
                <a:latin typeface="Arial"/>
                <a:cs typeface="Arial"/>
              </a:rPr>
              <a:t>Administer first aid if needed.</a:t>
            </a:r>
          </a:p>
          <a:p>
            <a:r>
              <a:rPr lang="en-US" sz="1600" dirty="0" smtClean="0">
                <a:latin typeface="Arial"/>
                <a:cs typeface="Arial"/>
              </a:rPr>
              <a:t>If able to do so, continue with the session.</a:t>
            </a:r>
          </a:p>
          <a:p>
            <a:endParaRPr lang="en-US" sz="1600" dirty="0">
              <a:latin typeface="Arial"/>
              <a:cs typeface="Arial"/>
            </a:endParaRPr>
          </a:p>
          <a:p>
            <a:pPr marL="0" indent="0">
              <a:buNone/>
            </a:pPr>
            <a:r>
              <a:rPr lang="en-US" sz="1600" dirty="0" smtClean="0">
                <a:latin typeface="Arial"/>
                <a:cs typeface="Arial"/>
              </a:rPr>
              <a:t>If the member is walking wounded and unable to continue with the run carry out the following</a:t>
            </a:r>
          </a:p>
          <a:p>
            <a:pPr marL="0" indent="0">
              <a:buNone/>
            </a:pPr>
            <a:endParaRPr lang="en-US" sz="1600" dirty="0">
              <a:latin typeface="Arial"/>
              <a:cs typeface="Arial"/>
            </a:endParaRPr>
          </a:p>
          <a:p>
            <a:r>
              <a:rPr lang="en-US" sz="1600" dirty="0" smtClean="0">
                <a:latin typeface="Arial"/>
                <a:cs typeface="Arial"/>
              </a:rPr>
              <a:t>Designate two members to escort the injured member back to the start location.</a:t>
            </a:r>
          </a:p>
          <a:p>
            <a:r>
              <a:rPr lang="en-US" sz="1600" dirty="0" smtClean="0">
                <a:latin typeface="Arial"/>
                <a:cs typeface="Arial"/>
              </a:rPr>
              <a:t>Instruct them to call yourself once they have arrived and the injured member is safe.</a:t>
            </a:r>
          </a:p>
          <a:p>
            <a:r>
              <a:rPr lang="en-US" sz="1600" dirty="0" smtClean="0">
                <a:latin typeface="Arial"/>
                <a:cs typeface="Arial"/>
              </a:rPr>
              <a:t>Jog </a:t>
            </a:r>
            <a:r>
              <a:rPr lang="en-US" sz="1600" dirty="0">
                <a:latin typeface="Arial"/>
                <a:cs typeface="Arial"/>
              </a:rPr>
              <a:t>or co leader confirm new head count </a:t>
            </a:r>
            <a:r>
              <a:rPr lang="en-US" sz="1600" dirty="0" smtClean="0">
                <a:latin typeface="Arial"/>
                <a:cs typeface="Arial"/>
              </a:rPr>
              <a:t>and carry on with the session</a:t>
            </a:r>
          </a:p>
          <a:p>
            <a:r>
              <a:rPr lang="en-US" sz="1600" dirty="0" smtClean="0">
                <a:latin typeface="Arial"/>
                <a:cs typeface="Arial"/>
              </a:rPr>
              <a:t>On return fill out a accident form (can be found at </a:t>
            </a:r>
            <a:r>
              <a:rPr lang="en-US" sz="1600" dirty="0" smtClean="0">
                <a:solidFill>
                  <a:srgbClr val="000000"/>
                </a:solidFill>
                <a:latin typeface="Arial"/>
                <a:cs typeface="Arial"/>
                <a:hlinkClick r:id="rId2"/>
              </a:rPr>
              <a:t>WWW.ORC.RUN</a:t>
            </a:r>
            <a:r>
              <a:rPr lang="en-US" sz="1600" dirty="0" smtClean="0">
                <a:solidFill>
                  <a:srgbClr val="000000"/>
                </a:solidFill>
                <a:latin typeface="Arial"/>
                <a:cs typeface="Arial"/>
              </a:rPr>
              <a:t>)</a:t>
            </a:r>
          </a:p>
          <a:p>
            <a:r>
              <a:rPr lang="en-US" sz="1600" dirty="0" smtClean="0">
                <a:latin typeface="Arial"/>
                <a:cs typeface="Arial"/>
              </a:rPr>
              <a:t>Contact injured member to see if they are ok.</a:t>
            </a:r>
          </a:p>
          <a:p>
            <a:endParaRPr lang="en-US" sz="1600" dirty="0">
              <a:latin typeface="Arial"/>
              <a:cs typeface="Arial"/>
            </a:endParaRPr>
          </a:p>
          <a:p>
            <a:r>
              <a:rPr lang="en-US" sz="1600" dirty="0" smtClean="0">
                <a:latin typeface="Arial"/>
                <a:cs typeface="Arial"/>
              </a:rPr>
              <a:t>If the injured member cant make there way back to the start point carry out the actions for INJURY MAJOR</a:t>
            </a:r>
            <a:endParaRPr lang="en-US" sz="1600" dirty="0">
              <a:latin typeface="Arial"/>
              <a:cs typeface="Arial"/>
            </a:endParaRPr>
          </a:p>
          <a:p>
            <a:endParaRPr lang="en-US" sz="1600" dirty="0" smtClean="0">
              <a:latin typeface="Arial"/>
              <a:cs typeface="Arial"/>
            </a:endParaRPr>
          </a:p>
          <a:p>
            <a:pPr marL="0" indent="0">
              <a:buNone/>
            </a:pPr>
            <a:endParaRPr lang="en-US" sz="1600" dirty="0" smtClean="0">
              <a:latin typeface="Arial"/>
              <a:cs typeface="Arial"/>
            </a:endParaRPr>
          </a:p>
          <a:p>
            <a:pPr marL="0" indent="0">
              <a:buNone/>
            </a:pPr>
            <a:r>
              <a:rPr lang="en-US" sz="1600" dirty="0" smtClean="0">
                <a:latin typeface="Arial"/>
                <a:cs typeface="Arial"/>
              </a:rPr>
              <a:t> </a:t>
            </a:r>
          </a:p>
          <a:p>
            <a:pPr marL="0" indent="0">
              <a:buNone/>
            </a:pPr>
            <a:endParaRPr lang="en-US" sz="1600" dirty="0" smtClean="0">
              <a:latin typeface="Arial"/>
              <a:cs typeface="Arial"/>
            </a:endParaRPr>
          </a:p>
          <a:p>
            <a:endParaRPr lang="en-US" sz="1600" dirty="0" smtClean="0">
              <a:latin typeface="Arial"/>
              <a:cs typeface="Arial"/>
            </a:endParaRPr>
          </a:p>
          <a:p>
            <a:endParaRPr lang="en-US" sz="1600" dirty="0">
              <a:latin typeface="Arial"/>
              <a:cs typeface="Arial"/>
            </a:endParaRPr>
          </a:p>
        </p:txBody>
      </p:sp>
      <p:sp>
        <p:nvSpPr>
          <p:cNvPr id="4" name="Title 1"/>
          <p:cNvSpPr>
            <a:spLocks noGrp="1"/>
          </p:cNvSpPr>
          <p:nvPr>
            <p:ph type="title"/>
          </p:nvPr>
        </p:nvSpPr>
        <p:spPr/>
        <p:txBody>
          <a:bodyPr>
            <a:noAutofit/>
          </a:bodyPr>
          <a:lstStyle/>
          <a:p>
            <a:r>
              <a:rPr lang="en-US" sz="4000" b="1" dirty="0" smtClean="0">
                <a:latin typeface="Arial"/>
                <a:cs typeface="Arial"/>
              </a:rPr>
              <a:t>ACTIONS ON </a:t>
            </a:r>
            <a:br>
              <a:rPr lang="en-US" sz="4000" b="1" dirty="0" smtClean="0">
                <a:latin typeface="Arial"/>
                <a:cs typeface="Arial"/>
              </a:rPr>
            </a:br>
            <a:r>
              <a:rPr lang="en-US" sz="4000" b="1" dirty="0" smtClean="0">
                <a:latin typeface="Arial"/>
                <a:cs typeface="Arial"/>
              </a:rPr>
              <a:t>INJURY MINOR</a:t>
            </a:r>
            <a:endParaRPr lang="en-US" sz="4000" b="1" dirty="0">
              <a:latin typeface="Arial"/>
              <a:cs typeface="Arial"/>
            </a:endParaRPr>
          </a:p>
        </p:txBody>
      </p:sp>
    </p:spTree>
    <p:extLst>
      <p:ext uri="{BB962C8B-B14F-4D97-AF65-F5344CB8AC3E}">
        <p14:creationId xmlns:p14="http://schemas.microsoft.com/office/powerpoint/2010/main" val="7584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1800" dirty="0">
                <a:latin typeface="Arial"/>
                <a:cs typeface="Arial"/>
              </a:rPr>
              <a:t>In the event of a Injury </a:t>
            </a:r>
            <a:r>
              <a:rPr lang="en-US" sz="1800" dirty="0" smtClean="0">
                <a:latin typeface="Arial"/>
                <a:cs typeface="Arial"/>
              </a:rPr>
              <a:t>MAJOR carry </a:t>
            </a:r>
            <a:r>
              <a:rPr lang="en-US" sz="1800" dirty="0">
                <a:latin typeface="Arial"/>
                <a:cs typeface="Arial"/>
              </a:rPr>
              <a:t>out the following steps:</a:t>
            </a:r>
          </a:p>
          <a:p>
            <a:pPr marL="0" indent="0">
              <a:buNone/>
            </a:pPr>
            <a:endParaRPr lang="en-US" sz="1800" dirty="0">
              <a:latin typeface="Arial"/>
              <a:cs typeface="Arial"/>
            </a:endParaRPr>
          </a:p>
          <a:p>
            <a:r>
              <a:rPr lang="en-US" sz="1800" dirty="0">
                <a:latin typeface="Arial"/>
                <a:cs typeface="Arial"/>
              </a:rPr>
              <a:t>Stop the Session.</a:t>
            </a:r>
          </a:p>
          <a:p>
            <a:r>
              <a:rPr lang="en-US" sz="1800" dirty="0">
                <a:latin typeface="Arial"/>
                <a:cs typeface="Arial"/>
              </a:rPr>
              <a:t>Inform other jog &amp; co leaders in the session</a:t>
            </a:r>
          </a:p>
          <a:p>
            <a:r>
              <a:rPr lang="en-US" sz="1800" dirty="0">
                <a:latin typeface="Arial"/>
                <a:cs typeface="Arial"/>
              </a:rPr>
              <a:t>Assess the </a:t>
            </a:r>
            <a:r>
              <a:rPr lang="en-US" sz="1800" dirty="0" smtClean="0">
                <a:latin typeface="Arial"/>
                <a:cs typeface="Arial"/>
              </a:rPr>
              <a:t>level of injury</a:t>
            </a:r>
            <a:endParaRPr lang="en-US" sz="1800" dirty="0">
              <a:latin typeface="Arial"/>
              <a:cs typeface="Arial"/>
            </a:endParaRPr>
          </a:p>
          <a:p>
            <a:r>
              <a:rPr lang="en-US" sz="1800" dirty="0">
                <a:latin typeface="Arial"/>
                <a:cs typeface="Arial"/>
              </a:rPr>
              <a:t>Administer first aid if needed</a:t>
            </a:r>
            <a:r>
              <a:rPr lang="en-US" sz="1800" dirty="0" smtClean="0">
                <a:latin typeface="Arial"/>
                <a:cs typeface="Arial"/>
              </a:rPr>
              <a:t>.</a:t>
            </a:r>
          </a:p>
          <a:p>
            <a:r>
              <a:rPr lang="en-US" sz="1800" dirty="0" smtClean="0">
                <a:latin typeface="Arial"/>
                <a:cs typeface="Arial"/>
              </a:rPr>
              <a:t>Call the emergency services and give the relevant information.</a:t>
            </a:r>
          </a:p>
          <a:p>
            <a:r>
              <a:rPr lang="en-US" sz="1800" dirty="0" smtClean="0">
                <a:latin typeface="Arial"/>
                <a:cs typeface="Arial"/>
              </a:rPr>
              <a:t>If the Injured member can move, Identify </a:t>
            </a:r>
            <a:r>
              <a:rPr lang="en-US" sz="1800" dirty="0">
                <a:latin typeface="Arial"/>
                <a:cs typeface="Arial"/>
              </a:rPr>
              <a:t>the quickest and nearest point to a main road.(accusable to the emergency services</a:t>
            </a:r>
            <a:r>
              <a:rPr lang="en-US" sz="1800" dirty="0" smtClean="0">
                <a:latin typeface="Arial"/>
                <a:cs typeface="Arial"/>
              </a:rPr>
              <a:t>)</a:t>
            </a:r>
            <a:r>
              <a:rPr lang="en-US" sz="1800" dirty="0">
                <a:latin typeface="Arial"/>
                <a:cs typeface="Arial"/>
              </a:rPr>
              <a:t> </a:t>
            </a:r>
            <a:r>
              <a:rPr lang="en-US" sz="1800" dirty="0" smtClean="0">
                <a:latin typeface="Arial"/>
                <a:cs typeface="Arial"/>
              </a:rPr>
              <a:t>and move </a:t>
            </a:r>
            <a:r>
              <a:rPr lang="en-US" sz="1800" dirty="0">
                <a:latin typeface="Arial"/>
                <a:cs typeface="Arial"/>
              </a:rPr>
              <a:t>them to </a:t>
            </a:r>
            <a:r>
              <a:rPr lang="en-US" sz="1800" dirty="0" smtClean="0">
                <a:latin typeface="Arial"/>
                <a:cs typeface="Arial"/>
              </a:rPr>
              <a:t>that point</a:t>
            </a:r>
          </a:p>
          <a:p>
            <a:r>
              <a:rPr lang="en-US" sz="1800" dirty="0" smtClean="0">
                <a:latin typeface="Arial"/>
                <a:cs typeface="Arial"/>
              </a:rPr>
              <a:t>Await the emergency services. </a:t>
            </a:r>
          </a:p>
          <a:p>
            <a:r>
              <a:rPr lang="en-US" sz="1800" dirty="0" smtClean="0">
                <a:latin typeface="Arial"/>
                <a:cs typeface="Arial"/>
              </a:rPr>
              <a:t>Keep injured member warm is possible.</a:t>
            </a:r>
          </a:p>
          <a:p>
            <a:r>
              <a:rPr lang="en-US" sz="1800" dirty="0" smtClean="0">
                <a:latin typeface="Arial"/>
                <a:cs typeface="Arial"/>
              </a:rPr>
              <a:t>Continue to monitor the Injured member</a:t>
            </a:r>
            <a:endParaRPr lang="en-US" sz="1800" dirty="0">
              <a:latin typeface="Arial"/>
              <a:cs typeface="Arial"/>
            </a:endParaRPr>
          </a:p>
          <a:p>
            <a:r>
              <a:rPr lang="en-US" sz="1800" dirty="0" smtClean="0">
                <a:latin typeface="Arial"/>
                <a:cs typeface="Arial"/>
              </a:rPr>
              <a:t>All Other Members not assisting with the injured member are to make there way back to the start point under the guidance of an appointed member.</a:t>
            </a:r>
          </a:p>
          <a:p>
            <a:endParaRPr lang="en-US" sz="1800" dirty="0">
              <a:latin typeface="Arial"/>
              <a:cs typeface="Arial"/>
            </a:endParaRPr>
          </a:p>
          <a:p>
            <a:r>
              <a:rPr lang="en-US" sz="1800" dirty="0" smtClean="0">
                <a:latin typeface="Arial"/>
                <a:cs typeface="Arial"/>
              </a:rPr>
              <a:t>If the injured member cant be moved or unconscious then carry out the following</a:t>
            </a:r>
            <a:endParaRPr lang="en-US" sz="1800" dirty="0">
              <a:latin typeface="Arial"/>
              <a:cs typeface="Arial"/>
            </a:endParaRPr>
          </a:p>
          <a:p>
            <a:endParaRPr lang="en-US" sz="1800" dirty="0">
              <a:latin typeface="Arial"/>
              <a:cs typeface="Arial"/>
            </a:endParaRPr>
          </a:p>
        </p:txBody>
      </p:sp>
      <p:sp>
        <p:nvSpPr>
          <p:cNvPr id="5" name="Title 1"/>
          <p:cNvSpPr>
            <a:spLocks noGrp="1"/>
          </p:cNvSpPr>
          <p:nvPr>
            <p:ph type="title"/>
          </p:nvPr>
        </p:nvSpPr>
        <p:spPr/>
        <p:txBody>
          <a:bodyPr>
            <a:noAutofit/>
          </a:bodyPr>
          <a:lstStyle/>
          <a:p>
            <a:r>
              <a:rPr lang="en-US" sz="4000" b="1" dirty="0" smtClean="0">
                <a:latin typeface="Arial"/>
                <a:cs typeface="Arial"/>
              </a:rPr>
              <a:t>ACTIONS ON </a:t>
            </a:r>
            <a:br>
              <a:rPr lang="en-US" sz="4000" b="1" dirty="0" smtClean="0">
                <a:latin typeface="Arial"/>
                <a:cs typeface="Arial"/>
              </a:rPr>
            </a:br>
            <a:r>
              <a:rPr lang="en-US" sz="4000" b="1" dirty="0" smtClean="0">
                <a:latin typeface="Arial"/>
                <a:cs typeface="Arial"/>
              </a:rPr>
              <a:t>INJURY MAJOR</a:t>
            </a:r>
            <a:endParaRPr lang="en-US" sz="4000" b="1" dirty="0">
              <a:latin typeface="Arial"/>
              <a:cs typeface="Arial"/>
            </a:endParaRPr>
          </a:p>
        </p:txBody>
      </p:sp>
    </p:spTree>
    <p:extLst>
      <p:ext uri="{BB962C8B-B14F-4D97-AF65-F5344CB8AC3E}">
        <p14:creationId xmlns:p14="http://schemas.microsoft.com/office/powerpoint/2010/main" val="198134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51887"/>
          </a:xfrm>
        </p:spPr>
        <p:txBody>
          <a:bodyPr>
            <a:normAutofit/>
          </a:bodyPr>
          <a:lstStyle/>
          <a:p>
            <a:pPr marL="0" indent="0">
              <a:buNone/>
            </a:pPr>
            <a:endParaRPr lang="en-US" sz="1800" dirty="0">
              <a:latin typeface="Arial"/>
              <a:cs typeface="Arial"/>
            </a:endParaRPr>
          </a:p>
          <a:p>
            <a:pPr marL="0" indent="0">
              <a:buNone/>
            </a:pPr>
            <a:r>
              <a:rPr lang="en-US" sz="1800" dirty="0" smtClean="0">
                <a:latin typeface="Arial"/>
                <a:cs typeface="Arial"/>
              </a:rPr>
              <a:t>If the injured member cant be moved or unconscious then carry out the following:</a:t>
            </a:r>
          </a:p>
          <a:p>
            <a:pPr marL="0" indent="0">
              <a:buNone/>
            </a:pPr>
            <a:endParaRPr lang="en-US" sz="1800" dirty="0">
              <a:latin typeface="Arial"/>
              <a:cs typeface="Arial"/>
            </a:endParaRPr>
          </a:p>
          <a:p>
            <a:r>
              <a:rPr lang="en-US" sz="1800" dirty="0">
                <a:latin typeface="Arial"/>
                <a:cs typeface="Arial"/>
              </a:rPr>
              <a:t>If Unconscious Place the member into the recovery position</a:t>
            </a:r>
            <a:r>
              <a:rPr lang="en-US" sz="1800" dirty="0" smtClean="0">
                <a:latin typeface="Arial"/>
                <a:cs typeface="Arial"/>
              </a:rPr>
              <a:t>.</a:t>
            </a:r>
          </a:p>
          <a:p>
            <a:r>
              <a:rPr lang="en-US" sz="1800" dirty="0">
                <a:latin typeface="Arial"/>
                <a:cs typeface="Arial"/>
              </a:rPr>
              <a:t>Identify the quickest and nearest point to a main road.(accusable to the emergency services</a:t>
            </a:r>
            <a:r>
              <a:rPr lang="en-US" sz="1800" dirty="0" smtClean="0">
                <a:latin typeface="Arial"/>
                <a:cs typeface="Arial"/>
              </a:rPr>
              <a:t>)</a:t>
            </a:r>
          </a:p>
          <a:p>
            <a:r>
              <a:rPr lang="en-US" sz="1800" dirty="0" smtClean="0">
                <a:latin typeface="Arial"/>
                <a:cs typeface="Arial"/>
              </a:rPr>
              <a:t>Call the Emergency services and give the relevant information </a:t>
            </a:r>
          </a:p>
          <a:p>
            <a:r>
              <a:rPr lang="en-US" sz="1800" dirty="0" smtClean="0">
                <a:latin typeface="Arial"/>
                <a:cs typeface="Arial"/>
              </a:rPr>
              <a:t>Minimum of Two members are to stay with the Injured member.</a:t>
            </a:r>
          </a:p>
          <a:p>
            <a:r>
              <a:rPr lang="en-US" sz="1800" dirty="0" smtClean="0">
                <a:latin typeface="Arial"/>
                <a:cs typeface="Arial"/>
              </a:rPr>
              <a:t>Send two members to move to and sponsor the road accesses point. Be prepared to lead the emergency services to the injured member. </a:t>
            </a:r>
          </a:p>
          <a:p>
            <a:r>
              <a:rPr lang="en-US" sz="1800" dirty="0" smtClean="0">
                <a:latin typeface="Arial"/>
                <a:cs typeface="Arial"/>
              </a:rPr>
              <a:t>Keep injured member warm</a:t>
            </a:r>
          </a:p>
          <a:p>
            <a:r>
              <a:rPr lang="en-US" sz="1800" dirty="0" smtClean="0">
                <a:latin typeface="Arial"/>
                <a:cs typeface="Arial"/>
              </a:rPr>
              <a:t>Continue to assess the injured member</a:t>
            </a:r>
          </a:p>
          <a:p>
            <a:r>
              <a:rPr lang="en-US" sz="1800" dirty="0" smtClean="0">
                <a:latin typeface="Arial"/>
                <a:cs typeface="Arial"/>
              </a:rPr>
              <a:t>Update the Emergency services if needed.</a:t>
            </a:r>
          </a:p>
          <a:p>
            <a:r>
              <a:rPr lang="en-US" sz="1800" dirty="0" smtClean="0">
                <a:latin typeface="Arial"/>
                <a:cs typeface="Arial"/>
              </a:rPr>
              <a:t>Await the arrival of the emergency services</a:t>
            </a:r>
          </a:p>
          <a:p>
            <a:endParaRPr lang="en-US" sz="1800" dirty="0">
              <a:latin typeface="Arial"/>
              <a:cs typeface="Arial"/>
            </a:endParaRPr>
          </a:p>
          <a:p>
            <a:endParaRPr lang="en-US" sz="1800" dirty="0">
              <a:latin typeface="Arial"/>
              <a:cs typeface="Arial"/>
            </a:endParaRPr>
          </a:p>
        </p:txBody>
      </p:sp>
      <p:sp>
        <p:nvSpPr>
          <p:cNvPr id="5" name="Title 1"/>
          <p:cNvSpPr>
            <a:spLocks noGrp="1"/>
          </p:cNvSpPr>
          <p:nvPr>
            <p:ph type="title"/>
          </p:nvPr>
        </p:nvSpPr>
        <p:spPr/>
        <p:txBody>
          <a:bodyPr>
            <a:noAutofit/>
          </a:bodyPr>
          <a:lstStyle/>
          <a:p>
            <a:r>
              <a:rPr lang="en-US" sz="4000" b="1" dirty="0" smtClean="0">
                <a:latin typeface="Arial"/>
                <a:cs typeface="Arial"/>
              </a:rPr>
              <a:t>ACTIONS ON </a:t>
            </a:r>
            <a:br>
              <a:rPr lang="en-US" sz="4000" b="1" dirty="0" smtClean="0">
                <a:latin typeface="Arial"/>
                <a:cs typeface="Arial"/>
              </a:rPr>
            </a:br>
            <a:r>
              <a:rPr lang="en-US" sz="4000" b="1" dirty="0" smtClean="0">
                <a:latin typeface="Arial"/>
                <a:cs typeface="Arial"/>
              </a:rPr>
              <a:t>INJURY MAJOR</a:t>
            </a:r>
            <a:endParaRPr lang="en-US" sz="4000" b="1" dirty="0">
              <a:latin typeface="Arial"/>
              <a:cs typeface="Arial"/>
            </a:endParaRPr>
          </a:p>
        </p:txBody>
      </p:sp>
    </p:spTree>
    <p:extLst>
      <p:ext uri="{BB962C8B-B14F-4D97-AF65-F5344CB8AC3E}">
        <p14:creationId xmlns:p14="http://schemas.microsoft.com/office/powerpoint/2010/main" val="429236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latin typeface="Arial"/>
                <a:cs typeface="Arial"/>
              </a:rPr>
              <a:t>Inform the committee at the first available opportunity on the incident.</a:t>
            </a:r>
          </a:p>
          <a:p>
            <a:r>
              <a:rPr lang="en-US" sz="1800" dirty="0" smtClean="0">
                <a:latin typeface="Arial"/>
                <a:cs typeface="Arial"/>
              </a:rPr>
              <a:t>Fill in a Accident report (</a:t>
            </a:r>
            <a:r>
              <a:rPr lang="en-US" sz="1800" dirty="0">
                <a:latin typeface="Arial"/>
                <a:cs typeface="Arial"/>
              </a:rPr>
              <a:t>can be found at </a:t>
            </a:r>
            <a:r>
              <a:rPr lang="en-US" sz="1800" dirty="0">
                <a:solidFill>
                  <a:srgbClr val="000000"/>
                </a:solidFill>
                <a:latin typeface="Arial"/>
                <a:cs typeface="Arial"/>
                <a:hlinkClick r:id="rId2"/>
              </a:rPr>
              <a:t>WWW.ORC.RUN</a:t>
            </a:r>
            <a:r>
              <a:rPr lang="en-US" sz="1800" dirty="0" smtClean="0">
                <a:solidFill>
                  <a:srgbClr val="000000"/>
                </a:solidFill>
                <a:latin typeface="Arial"/>
                <a:cs typeface="Arial"/>
              </a:rPr>
              <a:t>)</a:t>
            </a:r>
          </a:p>
          <a:p>
            <a:endParaRPr lang="en-US" sz="1800" dirty="0">
              <a:solidFill>
                <a:srgbClr val="000000"/>
              </a:solidFill>
              <a:latin typeface="Arial"/>
              <a:cs typeface="Arial"/>
            </a:endParaRPr>
          </a:p>
          <a:p>
            <a:endParaRPr lang="en-US" sz="1800" dirty="0">
              <a:latin typeface="Arial"/>
              <a:cs typeface="Arial"/>
            </a:endParaRPr>
          </a:p>
        </p:txBody>
      </p:sp>
      <p:sp>
        <p:nvSpPr>
          <p:cNvPr id="4" name="Title 1"/>
          <p:cNvSpPr>
            <a:spLocks noGrp="1"/>
          </p:cNvSpPr>
          <p:nvPr>
            <p:ph type="title"/>
          </p:nvPr>
        </p:nvSpPr>
        <p:spPr/>
        <p:txBody>
          <a:bodyPr>
            <a:noAutofit/>
          </a:bodyPr>
          <a:lstStyle/>
          <a:p>
            <a:r>
              <a:rPr lang="en-US" sz="4000" b="1" dirty="0" smtClean="0">
                <a:latin typeface="Arial"/>
                <a:cs typeface="Arial"/>
              </a:rPr>
              <a:t>POST INCIDENT</a:t>
            </a:r>
            <a:endParaRPr lang="en-US" sz="4000" b="1" dirty="0">
              <a:latin typeface="Arial"/>
              <a:cs typeface="Arial"/>
            </a:endParaRPr>
          </a:p>
        </p:txBody>
      </p:sp>
    </p:spTree>
    <p:extLst>
      <p:ext uri="{BB962C8B-B14F-4D97-AF65-F5344CB8AC3E}">
        <p14:creationId xmlns:p14="http://schemas.microsoft.com/office/powerpoint/2010/main" val="321461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00388"/>
            <a:ext cx="8229600" cy="1143000"/>
          </a:xfrm>
        </p:spPr>
        <p:txBody>
          <a:bodyPr>
            <a:noAutofit/>
          </a:bodyPr>
          <a:lstStyle/>
          <a:p>
            <a:r>
              <a:rPr lang="en-US" sz="4000" b="1" dirty="0" smtClean="0">
                <a:latin typeface="Arial"/>
                <a:cs typeface="Arial"/>
              </a:rPr>
              <a:t>INFORMATION </a:t>
            </a:r>
            <a:br>
              <a:rPr lang="en-US" sz="4000" b="1" dirty="0" smtClean="0">
                <a:latin typeface="Arial"/>
                <a:cs typeface="Arial"/>
              </a:rPr>
            </a:br>
            <a:r>
              <a:rPr lang="en-US" sz="4000" b="1" dirty="0" smtClean="0">
                <a:latin typeface="Arial"/>
                <a:cs typeface="Arial"/>
              </a:rPr>
              <a:t>FOR THE </a:t>
            </a:r>
            <a:br>
              <a:rPr lang="en-US" sz="4000" b="1" dirty="0" smtClean="0">
                <a:latin typeface="Arial"/>
                <a:cs typeface="Arial"/>
              </a:rPr>
            </a:br>
            <a:r>
              <a:rPr lang="en-US" sz="4000" b="1" dirty="0" smtClean="0">
                <a:latin typeface="Arial"/>
                <a:cs typeface="Arial"/>
              </a:rPr>
              <a:t>EMERGENCY SERVICES</a:t>
            </a:r>
            <a:endParaRPr lang="en-US" sz="4000" b="1" dirty="0">
              <a:latin typeface="Arial"/>
              <a:cs typeface="Arial"/>
            </a:endParaRPr>
          </a:p>
        </p:txBody>
      </p:sp>
      <p:sp>
        <p:nvSpPr>
          <p:cNvPr id="5" name="Rectangle 4"/>
          <p:cNvSpPr/>
          <p:nvPr/>
        </p:nvSpPr>
        <p:spPr>
          <a:xfrm>
            <a:off x="314335" y="1933743"/>
            <a:ext cx="8562480" cy="4647426"/>
          </a:xfrm>
          <a:prstGeom prst="rect">
            <a:avLst/>
          </a:prstGeom>
        </p:spPr>
        <p:txBody>
          <a:bodyPr wrap="square">
            <a:spAutoFit/>
          </a:bodyPr>
          <a:lstStyle/>
          <a:p>
            <a:r>
              <a:rPr lang="en-US" sz="1600" dirty="0" smtClean="0">
                <a:latin typeface="Arial"/>
                <a:cs typeface="Arial"/>
              </a:rPr>
              <a:t>You will be asked to provide the following information:</a:t>
            </a:r>
          </a:p>
          <a:p>
            <a:endParaRPr lang="en-US" sz="1600" dirty="0" smtClean="0">
              <a:latin typeface="Arial"/>
              <a:cs typeface="Arial"/>
            </a:endParaRPr>
          </a:p>
          <a:p>
            <a:pPr marL="285750" indent="-285750">
              <a:buFont typeface="Arial"/>
              <a:buChar char="•"/>
            </a:pPr>
            <a:r>
              <a:rPr lang="en-US" sz="1600" dirty="0">
                <a:latin typeface="Arial"/>
                <a:cs typeface="Arial"/>
              </a:rPr>
              <a:t>T</a:t>
            </a:r>
            <a:r>
              <a:rPr lang="en-US" sz="1600" dirty="0" smtClean="0">
                <a:latin typeface="Arial"/>
                <a:cs typeface="Arial"/>
              </a:rPr>
              <a:t>he phone number that you are calling from</a:t>
            </a:r>
          </a:p>
          <a:p>
            <a:pPr marL="285750" indent="-285750">
              <a:buFont typeface="Arial"/>
              <a:buChar char="•"/>
            </a:pPr>
            <a:r>
              <a:rPr lang="en-US" sz="1600" dirty="0" smtClean="0">
                <a:latin typeface="Arial"/>
                <a:cs typeface="Arial"/>
              </a:rPr>
              <a:t>Where you are? the address where you are, including postcode, if possible (tell them where the nearest access point is that has been identified</a:t>
            </a:r>
          </a:p>
          <a:p>
            <a:pPr marL="285750" indent="-285750">
              <a:buFont typeface="Arial"/>
              <a:buChar char="•"/>
            </a:pPr>
            <a:r>
              <a:rPr lang="en-US" sz="1600" dirty="0">
                <a:latin typeface="Arial"/>
                <a:cs typeface="Arial"/>
              </a:rPr>
              <a:t>W</a:t>
            </a:r>
            <a:r>
              <a:rPr lang="en-US" sz="1600" dirty="0" smtClean="0">
                <a:latin typeface="Arial"/>
                <a:cs typeface="Arial"/>
              </a:rPr>
              <a:t>hat has happened?</a:t>
            </a:r>
          </a:p>
          <a:p>
            <a:endParaRPr lang="en-US" sz="1600" dirty="0" smtClean="0">
              <a:latin typeface="Arial"/>
              <a:cs typeface="Arial"/>
            </a:endParaRPr>
          </a:p>
          <a:p>
            <a:r>
              <a:rPr lang="en-US" sz="1600" dirty="0" smtClean="0">
                <a:latin typeface="Arial"/>
                <a:cs typeface="Arial"/>
              </a:rPr>
              <a:t>As soon as they know where you are, help will be on its way to you.</a:t>
            </a:r>
          </a:p>
          <a:p>
            <a:endParaRPr lang="en-US" sz="1600" dirty="0" smtClean="0">
              <a:latin typeface="Arial"/>
              <a:cs typeface="Arial"/>
            </a:endParaRPr>
          </a:p>
          <a:p>
            <a:r>
              <a:rPr lang="en-US" sz="1600" dirty="0" smtClean="0">
                <a:latin typeface="Arial"/>
                <a:cs typeface="Arial"/>
              </a:rPr>
              <a:t>You will also be asked to give some additional information such as:</a:t>
            </a:r>
          </a:p>
          <a:p>
            <a:endParaRPr lang="en-US" sz="1600" dirty="0" smtClean="0">
              <a:latin typeface="Arial"/>
              <a:cs typeface="Arial"/>
            </a:endParaRPr>
          </a:p>
          <a:p>
            <a:pPr marL="285750" indent="-285750">
              <a:buFont typeface="Arial"/>
              <a:buChar char="•"/>
            </a:pPr>
            <a:r>
              <a:rPr lang="en-US" sz="1600" dirty="0" smtClean="0">
                <a:latin typeface="Arial"/>
                <a:cs typeface="Arial"/>
              </a:rPr>
              <a:t>the patient’s age, sex and medical history</a:t>
            </a:r>
          </a:p>
          <a:p>
            <a:pPr marL="285750" indent="-285750">
              <a:buFont typeface="Arial"/>
              <a:buChar char="•"/>
            </a:pPr>
            <a:r>
              <a:rPr lang="en-US" sz="1600" dirty="0" smtClean="0">
                <a:latin typeface="Arial"/>
                <a:cs typeface="Arial"/>
              </a:rPr>
              <a:t>whether the patient is conscious, breathing and if there is any bleeding or chest pain</a:t>
            </a:r>
          </a:p>
          <a:p>
            <a:pPr marL="285750" indent="-285750">
              <a:buFont typeface="Arial"/>
              <a:buChar char="•"/>
            </a:pPr>
            <a:r>
              <a:rPr lang="en-US" sz="1600" dirty="0" smtClean="0">
                <a:latin typeface="Arial"/>
                <a:cs typeface="Arial"/>
              </a:rPr>
              <a:t>details of the injury and how it happened. </a:t>
            </a:r>
          </a:p>
          <a:p>
            <a:endParaRPr lang="en-US" sz="1600" dirty="0">
              <a:latin typeface="Arial"/>
              <a:cs typeface="Arial"/>
            </a:endParaRPr>
          </a:p>
          <a:p>
            <a:r>
              <a:rPr lang="en-US" sz="1600" dirty="0" smtClean="0">
                <a:latin typeface="Arial"/>
                <a:cs typeface="Arial"/>
              </a:rPr>
              <a:t>Remember the Pneumonic </a:t>
            </a:r>
            <a:r>
              <a:rPr lang="en-US" sz="2000" b="1" dirty="0" smtClean="0">
                <a:latin typeface="Arial"/>
                <a:cs typeface="Arial"/>
              </a:rPr>
              <a:t>M.I.S.T </a:t>
            </a:r>
          </a:p>
          <a:p>
            <a:endParaRPr lang="en-US" sz="1600" dirty="0">
              <a:latin typeface="Arial"/>
              <a:cs typeface="Arial"/>
            </a:endParaRPr>
          </a:p>
          <a:p>
            <a:r>
              <a:rPr lang="en-US" sz="2000" b="1" dirty="0" smtClean="0">
                <a:latin typeface="Arial"/>
                <a:cs typeface="Arial"/>
              </a:rPr>
              <a:t>M</a:t>
            </a:r>
            <a:r>
              <a:rPr lang="en-US" sz="1600" dirty="0" smtClean="0">
                <a:latin typeface="Arial"/>
                <a:cs typeface="Arial"/>
              </a:rPr>
              <a:t>ethod of injury     </a:t>
            </a:r>
            <a:r>
              <a:rPr lang="en-US" sz="2000" b="1" dirty="0" smtClean="0">
                <a:latin typeface="Arial"/>
                <a:cs typeface="Arial"/>
              </a:rPr>
              <a:t>I</a:t>
            </a:r>
            <a:r>
              <a:rPr lang="en-US" sz="1600" dirty="0" smtClean="0">
                <a:latin typeface="Arial"/>
                <a:cs typeface="Arial"/>
              </a:rPr>
              <a:t>njuries sustained       </a:t>
            </a:r>
            <a:r>
              <a:rPr lang="en-US" sz="2000" b="1" dirty="0" smtClean="0">
                <a:latin typeface="Arial"/>
                <a:cs typeface="Arial"/>
              </a:rPr>
              <a:t>s</a:t>
            </a:r>
            <a:r>
              <a:rPr lang="en-US" sz="1600" dirty="0" smtClean="0">
                <a:latin typeface="Arial"/>
                <a:cs typeface="Arial"/>
              </a:rPr>
              <a:t>igns &amp; Symptoms     </a:t>
            </a:r>
            <a:r>
              <a:rPr lang="en-US" sz="2000" b="1" dirty="0" smtClean="0">
                <a:latin typeface="Arial"/>
                <a:cs typeface="Arial"/>
              </a:rPr>
              <a:t>T</a:t>
            </a:r>
            <a:r>
              <a:rPr lang="en-US" sz="1600" dirty="0" smtClean="0">
                <a:latin typeface="Arial"/>
                <a:cs typeface="Arial"/>
              </a:rPr>
              <a:t>reatment Given (if any) </a:t>
            </a:r>
          </a:p>
        </p:txBody>
      </p:sp>
    </p:spTree>
    <p:extLst>
      <p:ext uri="{BB962C8B-B14F-4D97-AF65-F5344CB8AC3E}">
        <p14:creationId xmlns:p14="http://schemas.microsoft.com/office/powerpoint/2010/main" val="3085596870"/>
      </p:ext>
    </p:extLst>
  </p:cSld>
  <p:clrMapOvr>
    <a:masterClrMapping/>
  </p:clrMapOvr>
</p:sld>
</file>

<file path=ppt/theme/theme1.xml><?xml version="1.0" encoding="utf-8"?>
<a:theme xmlns:a="http://schemas.openxmlformats.org/drawingml/2006/main" name="1_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1189</Words>
  <Application>Microsoft Macintosh PowerPoint</Application>
  <PresentationFormat>On-screen Show (4:3)</PresentationFormat>
  <Paragraphs>173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1_Office Theme</vt:lpstr>
      <vt:lpstr>PowerPoint Presentation</vt:lpstr>
      <vt:lpstr>INTRODUCTION</vt:lpstr>
      <vt:lpstr>INJURY MINOR</vt:lpstr>
      <vt:lpstr>INJURY MAJOR</vt:lpstr>
      <vt:lpstr>ACTIONS ON  INJURY MINOR</vt:lpstr>
      <vt:lpstr>ACTIONS ON  INJURY MAJOR</vt:lpstr>
      <vt:lpstr>ACTIONS ON  INJURY MAJOR</vt:lpstr>
      <vt:lpstr>POST INCIDENT</vt:lpstr>
      <vt:lpstr>INFORMATION  FOR THE  EMERGENCY SERVICES</vt:lpstr>
      <vt:lpstr>HEAT INJURIES</vt:lpstr>
      <vt:lpstr>HEAT CRAMPS</vt:lpstr>
      <vt:lpstr>HEAT EXHAUSTION</vt:lpstr>
      <vt:lpstr>HEAT STROKE</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Locker</dc:creator>
  <cp:lastModifiedBy>Simon Locker</cp:lastModifiedBy>
  <cp:revision>10</cp:revision>
  <dcterms:created xsi:type="dcterms:W3CDTF">2019-04-02T09:34:55Z</dcterms:created>
  <dcterms:modified xsi:type="dcterms:W3CDTF">2019-04-02T11:09:54Z</dcterms:modified>
</cp:coreProperties>
</file>