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82" r:id="rId3"/>
    <p:sldId id="283" r:id="rId4"/>
    <p:sldId id="28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3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2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3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8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3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2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9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7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2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6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named.jpg"/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66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58" b="73196"/>
          <a:stretch/>
        </p:blipFill>
        <p:spPr bwMode="auto">
          <a:xfrm>
            <a:off x="191816" y="182865"/>
            <a:ext cx="1761932" cy="119685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58" b="73196"/>
          <a:stretch/>
        </p:blipFill>
        <p:spPr bwMode="auto">
          <a:xfrm>
            <a:off x="7247120" y="173872"/>
            <a:ext cx="1761932" cy="119685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6743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9667" y="3244334"/>
            <a:ext cx="184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58" b="73196"/>
          <a:stretch/>
        </p:blipFill>
        <p:spPr bwMode="auto">
          <a:xfrm>
            <a:off x="87582" y="184413"/>
            <a:ext cx="8968838" cy="284099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20048" y="2685601"/>
            <a:ext cx="69946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b="1" dirty="0" smtClean="0">
              <a:latin typeface="Arial"/>
              <a:cs typeface="Arial"/>
            </a:endParaRPr>
          </a:p>
          <a:p>
            <a:pPr algn="ctr"/>
            <a:r>
              <a:rPr lang="en-US" sz="4000" b="1" dirty="0" smtClean="0">
                <a:latin typeface="Arial"/>
                <a:cs typeface="Arial"/>
              </a:rPr>
              <a:t>JOG &amp; CO LEADERS ROLES &amp; RESPONSIBILITIES</a:t>
            </a:r>
            <a:endParaRPr lang="en-US" sz="4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03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:fade/>
      </p:transition>
    </mc:Choice>
    <mc:Fallback xmlns="">
      <p:transition xmlns:p14="http://schemas.microsoft.com/office/powerpoint/2010/main" spd="slow" advTm="5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/>
                <a:cs typeface="Arial"/>
              </a:rPr>
              <a:t>Roles &amp; </a:t>
            </a:r>
            <a:br>
              <a:rPr lang="en-US" b="1" dirty="0" smtClean="0">
                <a:latin typeface="Arial"/>
                <a:cs typeface="Arial"/>
              </a:rPr>
            </a:br>
            <a:r>
              <a:rPr lang="en-US" b="1" dirty="0" smtClean="0">
                <a:latin typeface="Arial"/>
                <a:cs typeface="Arial"/>
              </a:rPr>
              <a:t>Responsibilities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2013"/>
            <a:ext cx="8229600" cy="53098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>
                <a:latin typeface="Arial"/>
                <a:cs typeface="Arial"/>
              </a:rPr>
              <a:t>This </a:t>
            </a:r>
            <a:r>
              <a:rPr lang="en-US" sz="1800" dirty="0">
                <a:latin typeface="Arial"/>
                <a:cs typeface="Arial"/>
              </a:rPr>
              <a:t>is intended </a:t>
            </a:r>
            <a:r>
              <a:rPr lang="en-US" sz="1800" dirty="0" smtClean="0">
                <a:latin typeface="Arial"/>
                <a:cs typeface="Arial"/>
              </a:rPr>
              <a:t>to illustrate and set out the roles and responsibilities expected of you, </a:t>
            </a:r>
            <a:r>
              <a:rPr lang="en-US" sz="1800" dirty="0">
                <a:latin typeface="Arial"/>
                <a:cs typeface="Arial"/>
              </a:rPr>
              <a:t>in being a </a:t>
            </a:r>
            <a:r>
              <a:rPr lang="en-US" sz="1800" dirty="0" smtClean="0">
                <a:latin typeface="Arial"/>
                <a:cs typeface="Arial"/>
              </a:rPr>
              <a:t>jog &amp; Co </a:t>
            </a:r>
            <a:r>
              <a:rPr lang="en-US" sz="1800" dirty="0">
                <a:latin typeface="Arial"/>
                <a:cs typeface="Arial"/>
              </a:rPr>
              <a:t>leader for </a:t>
            </a:r>
            <a:r>
              <a:rPr lang="en-US" sz="1800" dirty="0" smtClean="0">
                <a:latin typeface="Arial"/>
                <a:cs typeface="Arial"/>
              </a:rPr>
              <a:t>Overseal running club.</a:t>
            </a:r>
          </a:p>
          <a:p>
            <a:pPr marL="0" indent="0" algn="ctr">
              <a:buNone/>
            </a:pPr>
            <a:endParaRPr lang="en-US" sz="1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       </a:t>
            </a:r>
            <a:r>
              <a:rPr lang="en-US" sz="1800" b="1" u="sng" dirty="0" smtClean="0">
                <a:latin typeface="Arial"/>
                <a:cs typeface="Arial"/>
              </a:rPr>
              <a:t>This </a:t>
            </a:r>
            <a:r>
              <a:rPr lang="en-US" sz="1800" b="1" u="sng" dirty="0">
                <a:latin typeface="Arial"/>
                <a:cs typeface="Arial"/>
              </a:rPr>
              <a:t>is not intended to inhibit an individual Jog Leader’s own style.</a:t>
            </a:r>
          </a:p>
          <a:p>
            <a:endParaRPr lang="en-US" sz="1800" dirty="0"/>
          </a:p>
          <a:p>
            <a:r>
              <a:rPr lang="en-US" sz="1800" dirty="0">
                <a:latin typeface="Arial"/>
                <a:cs typeface="Arial"/>
              </a:rPr>
              <a:t>Respect the different levels of ability in your group and the running </a:t>
            </a:r>
            <a:r>
              <a:rPr lang="en-US" sz="1800" dirty="0" smtClean="0">
                <a:latin typeface="Arial"/>
                <a:cs typeface="Arial"/>
              </a:rPr>
              <a:t>club.</a:t>
            </a:r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Encourage runners in your group to set and meet their </a:t>
            </a:r>
            <a:r>
              <a:rPr lang="en-US" sz="1800" dirty="0" smtClean="0">
                <a:latin typeface="Arial"/>
                <a:cs typeface="Arial"/>
              </a:rPr>
              <a:t>goals/targets</a:t>
            </a:r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Give runners verbal encouragement before, during and after a </a:t>
            </a:r>
            <a:r>
              <a:rPr lang="en-US" sz="1800" dirty="0" smtClean="0">
                <a:latin typeface="Arial"/>
                <a:cs typeface="Arial"/>
              </a:rPr>
              <a:t>session.</a:t>
            </a:r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Not accept abusive or negative behaviour or </a:t>
            </a:r>
            <a:r>
              <a:rPr lang="en-US" sz="1800" dirty="0" smtClean="0">
                <a:latin typeface="Arial"/>
                <a:cs typeface="Arial"/>
              </a:rPr>
              <a:t>language.</a:t>
            </a:r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Take a head count of runners in your group before leaving for a </a:t>
            </a:r>
            <a:r>
              <a:rPr lang="en-US" sz="1800" dirty="0" smtClean="0">
                <a:latin typeface="Arial"/>
                <a:cs typeface="Arial"/>
              </a:rPr>
              <a:t>session.</a:t>
            </a:r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Clearly explain the activity for the group – this does not necessarily mean detailing the route you are taking if you do not want </a:t>
            </a:r>
            <a:r>
              <a:rPr lang="en-US" sz="1800" dirty="0" smtClean="0">
                <a:latin typeface="Arial"/>
                <a:cs typeface="Arial"/>
              </a:rPr>
              <a:t>to.</a:t>
            </a:r>
          </a:p>
          <a:p>
            <a:r>
              <a:rPr lang="en-US" sz="1800" dirty="0" smtClean="0">
                <a:latin typeface="Arial"/>
                <a:cs typeface="Arial"/>
              </a:rPr>
              <a:t>Ensure Correct lighting </a:t>
            </a:r>
            <a:r>
              <a:rPr lang="en-US" sz="1800" dirty="0" smtClean="0">
                <a:latin typeface="Arial"/>
                <a:cs typeface="Arial"/>
              </a:rPr>
              <a:t>is </a:t>
            </a:r>
            <a:r>
              <a:rPr lang="en-US" sz="1800" dirty="0" smtClean="0">
                <a:latin typeface="Arial"/>
                <a:cs typeface="Arial"/>
              </a:rPr>
              <a:t>carried by all runners during the dark Months.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12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Ask </a:t>
            </a:r>
            <a:r>
              <a:rPr lang="en-US" sz="1800" dirty="0">
                <a:latin typeface="Arial"/>
                <a:cs typeface="Arial"/>
              </a:rPr>
              <a:t>your group if they have any injuries or concerns before starting a </a:t>
            </a:r>
            <a:r>
              <a:rPr lang="en-US" sz="1800" dirty="0" smtClean="0">
                <a:latin typeface="Arial"/>
                <a:cs typeface="Arial"/>
              </a:rPr>
              <a:t>run.</a:t>
            </a:r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Be vigilant of individuals in your group during the </a:t>
            </a:r>
            <a:r>
              <a:rPr lang="en-US" sz="1800" dirty="0" smtClean="0">
                <a:latin typeface="Arial"/>
                <a:cs typeface="Arial"/>
              </a:rPr>
              <a:t>run. </a:t>
            </a:r>
          </a:p>
          <a:p>
            <a:r>
              <a:rPr lang="en-US" sz="1800" dirty="0" smtClean="0">
                <a:latin typeface="Arial"/>
                <a:cs typeface="Arial"/>
              </a:rPr>
              <a:t>Take </a:t>
            </a:r>
            <a:r>
              <a:rPr lang="en-US" sz="1800" dirty="0">
                <a:latin typeface="Arial"/>
                <a:cs typeface="Arial"/>
              </a:rPr>
              <a:t>control of the group and have the confidence to tell people to listen or remove earphones while you are explaining </a:t>
            </a:r>
            <a:r>
              <a:rPr lang="en-US" sz="1800" dirty="0" smtClean="0">
                <a:latin typeface="Arial"/>
                <a:cs typeface="Arial"/>
              </a:rPr>
              <a:t>activities.</a:t>
            </a:r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Commit to serve a minimum term of </a:t>
            </a:r>
            <a:r>
              <a:rPr lang="en-US" sz="1800" dirty="0" smtClean="0">
                <a:latin typeface="Arial"/>
                <a:cs typeface="Arial"/>
              </a:rPr>
              <a:t>12 </a:t>
            </a:r>
            <a:r>
              <a:rPr lang="en-US" sz="1800" dirty="0">
                <a:latin typeface="Arial"/>
                <a:cs typeface="Arial"/>
              </a:rPr>
              <a:t>months, as a Jog Leader at </a:t>
            </a:r>
            <a:r>
              <a:rPr lang="en-US" sz="1800" dirty="0" smtClean="0">
                <a:latin typeface="Arial"/>
                <a:cs typeface="Arial"/>
              </a:rPr>
              <a:t>Overseal Running club, </a:t>
            </a:r>
            <a:r>
              <a:rPr lang="en-US" sz="1800" dirty="0">
                <a:latin typeface="Arial"/>
                <a:cs typeface="Arial"/>
              </a:rPr>
              <a:t>starting from the date your training has been completed.</a:t>
            </a:r>
          </a:p>
          <a:p>
            <a:r>
              <a:rPr lang="en-US" sz="1800" dirty="0">
                <a:latin typeface="Arial"/>
                <a:cs typeface="Arial"/>
              </a:rPr>
              <a:t>Be prepared to jog lead </a:t>
            </a:r>
            <a:r>
              <a:rPr lang="en-US" sz="1800" dirty="0" smtClean="0">
                <a:latin typeface="Arial"/>
                <a:cs typeface="Arial"/>
              </a:rPr>
              <a:t>or Co Lead at </a:t>
            </a:r>
            <a:r>
              <a:rPr lang="en-US" sz="1800" dirty="0">
                <a:latin typeface="Arial"/>
                <a:cs typeface="Arial"/>
              </a:rPr>
              <a:t>a minimum </a:t>
            </a:r>
            <a:r>
              <a:rPr lang="en-US" sz="1800" b="1" u="sng" dirty="0" smtClean="0">
                <a:solidFill>
                  <a:srgbClr val="000000"/>
                </a:solidFill>
                <a:latin typeface="Arial"/>
                <a:cs typeface="Arial"/>
              </a:rPr>
              <a:t>TWICE</a:t>
            </a:r>
            <a:r>
              <a:rPr lang="en-US" sz="1800" dirty="0" smtClean="0">
                <a:latin typeface="Arial"/>
                <a:cs typeface="Arial"/>
              </a:rPr>
              <a:t> a </a:t>
            </a:r>
            <a:r>
              <a:rPr lang="en-US" sz="1800" dirty="0">
                <a:latin typeface="Arial"/>
                <a:cs typeface="Arial"/>
              </a:rPr>
              <a:t>month on </a:t>
            </a:r>
            <a:r>
              <a:rPr lang="en-US" sz="1800" dirty="0" smtClean="0">
                <a:latin typeface="Arial"/>
                <a:cs typeface="Arial"/>
              </a:rPr>
              <a:t>a Tuesday, Thursdays and Sundays, Depending </a:t>
            </a:r>
            <a:r>
              <a:rPr lang="en-US" sz="1800" dirty="0">
                <a:latin typeface="Arial"/>
                <a:cs typeface="Arial"/>
              </a:rPr>
              <a:t>on the numbers of currently available jog leaders, the frequency may increase.</a:t>
            </a:r>
          </a:p>
          <a:p>
            <a:r>
              <a:rPr lang="en-US" sz="1800" dirty="0">
                <a:latin typeface="Arial"/>
                <a:cs typeface="Arial"/>
              </a:rPr>
              <a:t>Take your turn at leading the club warm up sessions at the start of a </a:t>
            </a:r>
            <a:r>
              <a:rPr lang="en-US" sz="1800" dirty="0" smtClean="0">
                <a:latin typeface="Arial"/>
                <a:cs typeface="Arial"/>
              </a:rPr>
              <a:t>run.</a:t>
            </a:r>
          </a:p>
          <a:p>
            <a:r>
              <a:rPr lang="en-US" sz="1800" dirty="0" smtClean="0">
                <a:latin typeface="Arial"/>
                <a:cs typeface="Arial"/>
              </a:rPr>
              <a:t>Update/Post on the Overseal face book page the details of the run on the day you are due to lead or Co lead.</a:t>
            </a:r>
            <a:endParaRPr lang="en-US" sz="1800" dirty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/>
                <a:cs typeface="Arial"/>
              </a:rPr>
              <a:t>Roles &amp; </a:t>
            </a:r>
            <a:br>
              <a:rPr lang="en-US" b="1" dirty="0" smtClean="0">
                <a:latin typeface="Arial"/>
                <a:cs typeface="Arial"/>
              </a:rPr>
            </a:br>
            <a:r>
              <a:rPr lang="en-US" b="1" dirty="0" smtClean="0">
                <a:latin typeface="Arial"/>
                <a:cs typeface="Arial"/>
              </a:rPr>
              <a:t>Responsibilities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27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/>
                <a:cs typeface="Arial"/>
              </a:rPr>
              <a:t>Ensure that people are given the opportunity to stretch at the end of a </a:t>
            </a:r>
            <a:r>
              <a:rPr lang="en-US" sz="1800" dirty="0" smtClean="0">
                <a:latin typeface="Arial"/>
                <a:cs typeface="Arial"/>
              </a:rPr>
              <a:t>run.</a:t>
            </a:r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Be able to demonstrate good stretching </a:t>
            </a:r>
            <a:r>
              <a:rPr lang="en-US" sz="1800" dirty="0" smtClean="0">
                <a:latin typeface="Arial"/>
                <a:cs typeface="Arial"/>
              </a:rPr>
              <a:t>techniques.</a:t>
            </a:r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Not be an expert in running, but be able to provide basic running advice or refer runners to sources of </a:t>
            </a:r>
            <a:r>
              <a:rPr lang="en-US" sz="1800" dirty="0" smtClean="0">
                <a:latin typeface="Arial"/>
                <a:cs typeface="Arial"/>
              </a:rPr>
              <a:t>information.</a:t>
            </a:r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Share information on running routes and runners’ feedback and experiences with other jog </a:t>
            </a:r>
            <a:r>
              <a:rPr lang="en-US" sz="1800" dirty="0" smtClean="0">
                <a:latin typeface="Arial"/>
                <a:cs typeface="Arial"/>
              </a:rPr>
              <a:t>&amp; Co leaders.</a:t>
            </a:r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Be aware that jog leading can be done from the back, middle and front of a group and a mixture of these </a:t>
            </a:r>
            <a:r>
              <a:rPr lang="en-US" sz="1800" dirty="0" smtClean="0">
                <a:latin typeface="Arial"/>
                <a:cs typeface="Arial"/>
              </a:rPr>
              <a:t>positions.</a:t>
            </a:r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Be aware of what to do if someone has an </a:t>
            </a:r>
            <a:r>
              <a:rPr lang="en-US" sz="1800" dirty="0" smtClean="0">
                <a:latin typeface="Arial"/>
                <a:cs typeface="Arial"/>
              </a:rPr>
              <a:t>injury during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dirty="0" smtClean="0">
                <a:latin typeface="Arial"/>
                <a:cs typeface="Arial"/>
              </a:rPr>
              <a:t>session.</a:t>
            </a:r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Notify the </a:t>
            </a:r>
            <a:r>
              <a:rPr lang="en-US" sz="1800" dirty="0" smtClean="0">
                <a:latin typeface="Arial"/>
                <a:cs typeface="Arial"/>
              </a:rPr>
              <a:t>Lead Jog Leader as </a:t>
            </a:r>
            <a:r>
              <a:rPr lang="en-US" sz="1800" dirty="0">
                <a:latin typeface="Arial"/>
                <a:cs typeface="Arial"/>
              </a:rPr>
              <a:t>soon as possible if you are unable to jog lead for a particular </a:t>
            </a:r>
            <a:r>
              <a:rPr lang="en-US" sz="1800" dirty="0" smtClean="0">
                <a:latin typeface="Arial"/>
                <a:cs typeface="Arial"/>
              </a:rPr>
              <a:t>session.</a:t>
            </a:r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Make yourself aware of sessions when you are allocated to jog </a:t>
            </a:r>
            <a:r>
              <a:rPr lang="en-US" sz="1800" dirty="0" smtClean="0">
                <a:latin typeface="Arial"/>
                <a:cs typeface="Arial"/>
              </a:rPr>
              <a:t>lead.</a:t>
            </a:r>
            <a:endParaRPr lang="en-US" sz="1800" dirty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/>
                <a:cs typeface="Arial"/>
              </a:rPr>
              <a:t>Roles &amp; </a:t>
            </a:r>
            <a:br>
              <a:rPr lang="en-US" b="1" dirty="0" smtClean="0">
                <a:latin typeface="Arial"/>
                <a:cs typeface="Arial"/>
              </a:rPr>
            </a:br>
            <a:r>
              <a:rPr lang="en-US" b="1" dirty="0" smtClean="0">
                <a:latin typeface="Arial"/>
                <a:cs typeface="Arial"/>
              </a:rPr>
              <a:t>Responsibilities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93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5361</TotalTime>
  <Words>455</Words>
  <Application>Microsoft Macintosh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Roles &amp;  Responsibilities</vt:lpstr>
      <vt:lpstr>Roles &amp;  Responsibilities</vt:lpstr>
      <vt:lpstr>Roles &amp;  Responsibilities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Locker</dc:creator>
  <cp:lastModifiedBy>Simon Locker</cp:lastModifiedBy>
  <cp:revision>70</cp:revision>
  <dcterms:created xsi:type="dcterms:W3CDTF">2017-11-25T11:40:32Z</dcterms:created>
  <dcterms:modified xsi:type="dcterms:W3CDTF">2019-04-02T09:28:28Z</dcterms:modified>
</cp:coreProperties>
</file>