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819FE-E32D-4313-BCDD-B502510E4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B8783C-2D9F-451E-A205-977C987FE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9FA770-C07E-473F-B131-4C083361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9B17-5527-4142-81A9-59646DD813F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BCF8F-CCA0-4F81-8A92-A6CD6F76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BB5B66-6EB0-4780-BEEC-247159B1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CA38-7E69-4630-9DDB-AF893B5F2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30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561C9-C884-479D-BDB7-63313A73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4745A5-3C20-44C6-AD69-760EA447C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17879-184F-4767-BDB6-AC0D0372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9B17-5527-4142-81A9-59646DD813F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A9A92-70BB-49B9-ACDE-76CAC04A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4862C2-507F-4F6B-86AC-1571DD9C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CA38-7E69-4630-9DDB-AF893B5F2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58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AA65A3-AA66-4154-92F8-0EA760B08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3EDC64-2562-4644-8891-C39B302D0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12261-DAFF-432E-8324-0234BC56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9B17-5527-4142-81A9-59646DD813F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256EE-65A8-4E7C-9D90-B5E422D3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5C2B0-4742-4E0A-B5EA-7B8D0D7E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CA38-7E69-4630-9DDB-AF893B5F2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60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D4562-5539-4BFF-BDF9-CA12331C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216CB-F91C-4805-9AD9-78DF70288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1D9D1-94DE-45D4-8594-DE1CB994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9B17-5527-4142-81A9-59646DD813F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E53E8-549D-4221-9791-8F71AB24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610A6-1692-4AFF-926C-B5C40553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CA38-7E69-4630-9DDB-AF893B5F2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95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92465-36EB-4099-8C45-B194B632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E4AFA4-7DC0-40F0-9E9F-2138988F7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CF972-0728-4ADB-B6FF-B1B5FC76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9B17-5527-4142-81A9-59646DD813F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BA789-1CC7-4540-AD8A-7B9694BE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D73C3-C050-4B44-AB3F-99457B60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CA38-7E69-4630-9DDB-AF893B5F2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16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328A3-4D6D-4B5A-B430-6AB8D0CE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45EC6-D1AA-428E-9520-7DD2317AA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467B36-3032-4E4B-903C-90755AC01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4F70F9-F925-46F4-947E-5335FFCE8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9B17-5527-4142-81A9-59646DD813F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5796E1-11B2-4340-BF0D-57AA3190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09E02F-D354-4683-96D9-89652AFD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CA38-7E69-4630-9DDB-AF893B5F2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1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C4DE8-A90D-4007-B9BF-630577E5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FA7F7C-0AC5-481C-BD46-12DE98296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247B0F-93FC-4A5E-840E-87454C927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927F47-06C9-40F9-8531-1C66AC40C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C5FD1F-DB1E-4C16-8C95-5B45F426E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22A7FB-D6B3-4752-9B6A-7AC32C46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9B17-5527-4142-81A9-59646DD813F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892B9A-250A-4D3E-B00E-40A9E12E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5479CB-F6D5-4D93-8283-4BA288A9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CA38-7E69-4630-9DDB-AF893B5F2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47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2E6F5-F85F-4164-B2A9-941BED91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E6B2F3-90F5-4358-873A-C4156154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9B17-5527-4142-81A9-59646DD813F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8AB309-6513-47EE-828E-32282D65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BC010D-9DCE-4911-B86C-31FF9E4A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CA38-7E69-4630-9DDB-AF893B5F2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96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BD2931-58A6-4400-AEB0-700F7280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9B17-5527-4142-81A9-59646DD813F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C258FA-2EE5-45DB-BBCC-3178D642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20DF33-D243-4A72-865B-2C9973A8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CA38-7E69-4630-9DDB-AF893B5F2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2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D66D8-1CC2-4606-9103-DA3CAE2C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F3437-3B8E-4715-A2D4-3CF3FFA44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A30943-274F-4A3D-AEE9-68FB759B2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A1EA9E-85ED-4721-80C2-93CE0A55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9B17-5527-4142-81A9-59646DD813F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34FD2-FEC3-4498-B5CE-14A385C3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B87C11-00EE-4288-B372-80FEF5FD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CA38-7E69-4630-9DDB-AF893B5F2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37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4A1A6-A7AF-4753-A19D-84231538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55F0B6-C77A-4342-BEB3-7454AAF2C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E3F7A4-17CC-4E43-932F-FCA0C2BFF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CFBB7F-4330-4F12-8294-81FA1384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9B17-5527-4142-81A9-59646DD813F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08F258-26F9-421B-A5F9-5E7E3DF8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682BE7-9836-47B9-AA67-6270EAED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CA38-7E69-4630-9DDB-AF893B5F2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29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5DB967-6C16-4AA5-99DB-4EA76A43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98793-EF45-4BF0-BE7A-8559F835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ABBB4-514B-42D1-B06B-283DEE0C4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99B17-5527-4142-81A9-59646DD813FA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07574-DE2C-4855-A95A-6840E4F5E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0B133-85DB-4269-898B-DDFDD9A73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ECA38-7E69-4630-9DDB-AF893B5F2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7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F116C-0E71-4F3F-881C-67E28C29C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000" dirty="0"/>
              <a:t>How to solve c2&amp;r3</a:t>
            </a:r>
            <a:endParaRPr lang="zh-CN" altLang="en-US" sz="8000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0A3F3CA2-890E-45E4-B5E2-1B072DE4CC4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My</a:t>
            </a:r>
            <a:r>
              <a:rPr lang="en-US" altLang="zh-CN" sz="3600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size is 0x38(56bytes)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6463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FCCCB0E-915B-4EEA-B508-9CBB4FF14D9E}"/>
              </a:ext>
            </a:extLst>
          </p:cNvPr>
          <p:cNvSpPr txBox="1"/>
          <p:nvPr/>
        </p:nvSpPr>
        <p:spPr>
          <a:xfrm>
            <a:off x="1203158" y="918591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题目要求：</a:t>
            </a:r>
            <a:endParaRPr lang="en-US" altLang="zh-CN" sz="2400" dirty="0"/>
          </a:p>
          <a:p>
            <a:r>
              <a:rPr lang="en-US" altLang="zh-CN" sz="2400" dirty="0"/>
              <a:t>Ⅰ</a:t>
            </a:r>
            <a:r>
              <a:rPr lang="zh-CN" altLang="en-US" sz="2400" dirty="0"/>
              <a:t>可以使用</a:t>
            </a:r>
            <a:r>
              <a:rPr lang="en-US" altLang="zh-CN" sz="2400" dirty="0" err="1"/>
              <a:t>start_farm</a:t>
            </a:r>
            <a:r>
              <a:rPr lang="zh-CN" altLang="en-US" sz="2400" dirty="0"/>
              <a:t>到</a:t>
            </a:r>
            <a:r>
              <a:rPr lang="en-US" altLang="zh-CN" sz="2400" dirty="0" err="1"/>
              <a:t>end_farm</a:t>
            </a:r>
            <a:r>
              <a:rPr lang="zh-CN" altLang="en-US" sz="2400" dirty="0"/>
              <a:t>的所有</a:t>
            </a:r>
            <a:r>
              <a:rPr lang="en-US" altLang="zh-CN" sz="2400" dirty="0"/>
              <a:t>gadget</a:t>
            </a:r>
          </a:p>
          <a:p>
            <a:r>
              <a:rPr lang="en-US" altLang="zh-CN" sz="2400" dirty="0"/>
              <a:t>Ⅱ</a:t>
            </a:r>
            <a:r>
              <a:rPr lang="zh-CN" altLang="en-US" sz="2400" dirty="0"/>
              <a:t>可以使用</a:t>
            </a:r>
            <a:r>
              <a:rPr lang="en-US" altLang="zh-CN" sz="2400" dirty="0" err="1"/>
              <a:t>movq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popq</a:t>
            </a:r>
            <a:r>
              <a:rPr lang="zh-CN" altLang="en-US" sz="2400" dirty="0"/>
              <a:t>、</a:t>
            </a:r>
            <a:r>
              <a:rPr lang="en-US" altLang="zh-CN" sz="2400" dirty="0"/>
              <a:t>ret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nop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movl</a:t>
            </a:r>
            <a:r>
              <a:rPr lang="zh-CN" altLang="en-US" sz="2400" dirty="0"/>
              <a:t>及</a:t>
            </a:r>
            <a:r>
              <a:rPr lang="en-US" altLang="zh-CN" sz="2400" dirty="0"/>
              <a:t>2</a:t>
            </a:r>
            <a:r>
              <a:rPr lang="zh-CN" altLang="en-US" sz="2400" dirty="0"/>
              <a:t>字节指令</a:t>
            </a:r>
            <a:endParaRPr lang="en-US" altLang="zh-CN" sz="2400" dirty="0"/>
          </a:p>
          <a:p>
            <a:r>
              <a:rPr lang="en-US" altLang="zh-CN" sz="2400" dirty="0"/>
              <a:t>Ⅲ</a:t>
            </a:r>
            <a:r>
              <a:rPr lang="zh-CN" altLang="en-US" sz="2400" dirty="0"/>
              <a:t>只能使用前</a:t>
            </a:r>
            <a:r>
              <a:rPr lang="en-US" altLang="zh-CN" sz="2400" dirty="0"/>
              <a:t>8</a:t>
            </a:r>
            <a:r>
              <a:rPr lang="zh-CN" altLang="en-US" sz="2400" dirty="0"/>
              <a:t>个</a:t>
            </a:r>
            <a:r>
              <a:rPr lang="en-US" altLang="zh-CN" sz="2400" dirty="0"/>
              <a:t>x86-64</a:t>
            </a:r>
            <a:r>
              <a:rPr lang="zh-CN" altLang="en-US" sz="2400" dirty="0"/>
              <a:t>寄存器</a:t>
            </a:r>
            <a:endParaRPr lang="en-US" altLang="zh-CN" sz="2400" dirty="0"/>
          </a:p>
          <a:p>
            <a:r>
              <a:rPr lang="en-US" altLang="zh-CN" sz="2400" dirty="0"/>
              <a:t>Ⅳ</a:t>
            </a:r>
            <a:r>
              <a:rPr lang="zh-CN" altLang="en-US" sz="2400" dirty="0"/>
              <a:t>至少需要</a:t>
            </a:r>
            <a:r>
              <a:rPr lang="en-US" altLang="zh-CN" sz="2400" dirty="0"/>
              <a:t>8</a:t>
            </a:r>
            <a:r>
              <a:rPr lang="zh-CN" altLang="en-US" sz="2400" dirty="0"/>
              <a:t>个</a:t>
            </a:r>
            <a:r>
              <a:rPr lang="en-US" altLang="zh-CN" sz="2400" dirty="0"/>
              <a:t>gadget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AB09C2-0E2E-43CB-9BB2-6D09228AF907}"/>
              </a:ext>
            </a:extLst>
          </p:cNvPr>
          <p:cNvSpPr txBox="1"/>
          <p:nvPr/>
        </p:nvSpPr>
        <p:spPr>
          <a:xfrm>
            <a:off x="1203158" y="3707836"/>
            <a:ext cx="9336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操作要求：</a:t>
            </a:r>
            <a:endParaRPr lang="en-US" altLang="zh-CN" sz="2400" dirty="0"/>
          </a:p>
          <a:p>
            <a:r>
              <a:rPr lang="en-US" altLang="zh-CN" sz="2400" dirty="0"/>
              <a:t>Ⅰ</a:t>
            </a:r>
            <a:r>
              <a:rPr lang="zh-CN" altLang="en-US" sz="2400" dirty="0"/>
              <a:t>不能在</a:t>
            </a:r>
            <a:r>
              <a:rPr lang="en-US" altLang="zh-CN" sz="2400" dirty="0"/>
              <a:t>buffer</a:t>
            </a:r>
            <a:r>
              <a:rPr lang="zh-CN" altLang="en-US" sz="2400" dirty="0"/>
              <a:t>空间内放代码（会被破坏）</a:t>
            </a:r>
            <a:endParaRPr lang="en-US" altLang="zh-CN" sz="2400" dirty="0"/>
          </a:p>
          <a:p>
            <a:r>
              <a:rPr lang="en-US" altLang="zh-CN" sz="2400" dirty="0"/>
              <a:t>Ⅱ</a:t>
            </a:r>
            <a:r>
              <a:rPr lang="zh-CN" altLang="en-US" sz="2400" dirty="0"/>
              <a:t>传入</a:t>
            </a:r>
            <a:r>
              <a:rPr lang="en-US" altLang="zh-CN" sz="2400" dirty="0"/>
              <a:t>ascii</a:t>
            </a:r>
            <a:r>
              <a:rPr lang="zh-CN" altLang="en-US" sz="2400" dirty="0"/>
              <a:t>码表示</a:t>
            </a:r>
            <a:r>
              <a:rPr lang="en-US" altLang="zh-CN" sz="2400" dirty="0"/>
              <a:t>cookie</a:t>
            </a:r>
            <a:r>
              <a:rPr lang="zh-CN" altLang="en-US" sz="2400" dirty="0"/>
              <a:t>的地址（通过</a:t>
            </a:r>
            <a:r>
              <a:rPr lang="en-US" altLang="zh-CN" sz="2400" dirty="0"/>
              <a:t>%</a:t>
            </a:r>
            <a:r>
              <a:rPr lang="en-US" altLang="zh-CN" sz="2400" dirty="0" err="1"/>
              <a:t>rdi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7067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5966422-7D8D-49BD-8934-FC40F809CDE3}"/>
              </a:ext>
            </a:extLst>
          </p:cNvPr>
          <p:cNvSpPr/>
          <p:nvPr/>
        </p:nvSpPr>
        <p:spPr>
          <a:xfrm>
            <a:off x="1121431" y="0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00 00 00 00 00 00 00 00 </a:t>
            </a:r>
          </a:p>
          <a:p>
            <a:r>
              <a:rPr lang="zh-CN" altLang="en-US" sz="2400" dirty="0"/>
              <a:t>00 00 00 00 00 00 00 00 </a:t>
            </a:r>
          </a:p>
          <a:p>
            <a:r>
              <a:rPr lang="zh-CN" altLang="en-US" sz="2400" dirty="0"/>
              <a:t>00 00 00 00 00 00 00 00 </a:t>
            </a:r>
          </a:p>
          <a:p>
            <a:r>
              <a:rPr lang="zh-CN" altLang="en-US" sz="2400" dirty="0"/>
              <a:t>00 00 00 00 00 00 00 00 </a:t>
            </a:r>
          </a:p>
          <a:p>
            <a:r>
              <a:rPr lang="zh-CN" altLang="en-US" sz="2400" dirty="0"/>
              <a:t>00 00 00 00 00 00 00 00 </a:t>
            </a:r>
          </a:p>
          <a:p>
            <a:r>
              <a:rPr lang="zh-CN" altLang="en-US" sz="2400" dirty="0"/>
              <a:t>00 00 00 00 00 00 00 00 </a:t>
            </a:r>
          </a:p>
          <a:p>
            <a:r>
              <a:rPr lang="zh-CN" altLang="en-US" sz="2400" dirty="0"/>
              <a:t>00 00 00 00 00 00 00 00</a:t>
            </a:r>
          </a:p>
          <a:p>
            <a:r>
              <a:rPr lang="zh-CN" altLang="en-US" sz="2400" dirty="0"/>
              <a:t>88 5c 55 55 55 55 00 00</a:t>
            </a:r>
          </a:p>
          <a:p>
            <a:r>
              <a:rPr lang="zh-CN" altLang="en-US" sz="2400" dirty="0"/>
              <a:t>85 5b 55 55 55 55 00 00</a:t>
            </a:r>
          </a:p>
          <a:p>
            <a:r>
              <a:rPr lang="zh-CN" altLang="en-US" sz="2400" dirty="0"/>
              <a:t>a9 5b 55 55 55 55 00 00</a:t>
            </a:r>
          </a:p>
          <a:p>
            <a:r>
              <a:rPr lang="zh-CN" altLang="en-US" sz="2400" dirty="0"/>
              <a:t>48 00 00 00 00 00 00 00</a:t>
            </a:r>
          </a:p>
          <a:p>
            <a:r>
              <a:rPr lang="zh-CN" altLang="en-US" sz="2400" dirty="0"/>
              <a:t>5b 5c 55 55 55 55 00 00</a:t>
            </a:r>
          </a:p>
          <a:p>
            <a:r>
              <a:rPr lang="zh-CN" altLang="en-US" sz="2400" dirty="0"/>
              <a:t>ce 5b 55 55 55 55 00 00</a:t>
            </a:r>
          </a:p>
          <a:p>
            <a:r>
              <a:rPr lang="zh-CN" altLang="en-US" sz="2400" dirty="0"/>
              <a:t>38 5c 55 55 55 55 00 00</a:t>
            </a:r>
          </a:p>
          <a:p>
            <a:r>
              <a:rPr lang="zh-CN" altLang="en-US" sz="2400" dirty="0"/>
              <a:t>b9 5b 55 55 55 55 00 00</a:t>
            </a:r>
          </a:p>
          <a:p>
            <a:r>
              <a:rPr lang="zh-CN" altLang="en-US" sz="2400" dirty="0"/>
              <a:t>85 5b 55 55 55 55 00 00</a:t>
            </a:r>
          </a:p>
          <a:p>
            <a:r>
              <a:rPr lang="zh-CN" altLang="en-US" sz="2400" dirty="0"/>
              <a:t>d9 5a 55 55 55 55 00 00</a:t>
            </a:r>
          </a:p>
          <a:p>
            <a:r>
              <a:rPr lang="zh-CN" altLang="en-US" sz="2400" dirty="0"/>
              <a:t>32 64 36 66 63 32 64 35</a:t>
            </a: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48DB02DF-776A-47F5-889F-6579461B0FC5}"/>
              </a:ext>
            </a:extLst>
          </p:cNvPr>
          <p:cNvSpPr/>
          <p:nvPr/>
        </p:nvSpPr>
        <p:spPr>
          <a:xfrm>
            <a:off x="4623867" y="2743200"/>
            <a:ext cx="385011" cy="8301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6E0C8C16-7FBC-4045-A226-568EA124967A}"/>
              </a:ext>
            </a:extLst>
          </p:cNvPr>
          <p:cNvSpPr/>
          <p:nvPr/>
        </p:nvSpPr>
        <p:spPr>
          <a:xfrm>
            <a:off x="4545930" y="4331361"/>
            <a:ext cx="385011" cy="1828800"/>
          </a:xfrm>
          <a:prstGeom prst="rightBrace">
            <a:avLst>
              <a:gd name="adj1" fmla="val 8333"/>
              <a:gd name="adj2" fmla="val 506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2EB7394-490A-42C9-BA55-C173FA65A257}"/>
              </a:ext>
            </a:extLst>
          </p:cNvPr>
          <p:cNvCxnSpPr/>
          <p:nvPr/>
        </p:nvCxnSpPr>
        <p:spPr>
          <a:xfrm flipH="1">
            <a:off x="4475748" y="3982453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FC9AA10-2029-4125-AF42-98980FCAE543}"/>
              </a:ext>
            </a:extLst>
          </p:cNvPr>
          <p:cNvCxnSpPr/>
          <p:nvPr/>
        </p:nvCxnSpPr>
        <p:spPr>
          <a:xfrm flipH="1">
            <a:off x="4451684" y="6434144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右大括号 7">
            <a:extLst>
              <a:ext uri="{FF2B5EF4-FFF2-40B4-BE49-F238E27FC236}">
                <a16:creationId xmlns:a16="http://schemas.microsoft.com/office/drawing/2014/main" id="{8C77E689-D688-43E3-94C6-AED574D19817}"/>
              </a:ext>
            </a:extLst>
          </p:cNvPr>
          <p:cNvSpPr/>
          <p:nvPr/>
        </p:nvSpPr>
        <p:spPr>
          <a:xfrm>
            <a:off x="4608094" y="323550"/>
            <a:ext cx="385011" cy="2215113"/>
          </a:xfrm>
          <a:prstGeom prst="rightBrace">
            <a:avLst>
              <a:gd name="adj1" fmla="val 8333"/>
              <a:gd name="adj2" fmla="val 506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DE224D-48C4-4669-AE0D-0BD5DD3D0EFF}"/>
              </a:ext>
            </a:extLst>
          </p:cNvPr>
          <p:cNvSpPr txBox="1"/>
          <p:nvPr/>
        </p:nvSpPr>
        <p:spPr>
          <a:xfrm>
            <a:off x="5087353" y="1158854"/>
            <a:ext cx="4872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Junk bytes to make buffer overflow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645B4D-9BCD-410D-A27D-C655254EB1F1}"/>
              </a:ext>
            </a:extLst>
          </p:cNvPr>
          <p:cNvSpPr txBox="1"/>
          <p:nvPr/>
        </p:nvSpPr>
        <p:spPr>
          <a:xfrm>
            <a:off x="5412205" y="3797787"/>
            <a:ext cx="474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Cookie address offset from %</a:t>
            </a:r>
            <a:r>
              <a:rPr lang="en-US" altLang="zh-CN" dirty="0" err="1"/>
              <a:t>rsp</a:t>
            </a:r>
            <a:r>
              <a:rPr lang="en-US" altLang="zh-CN" dirty="0"/>
              <a:t>, store in %</a:t>
            </a:r>
            <a:r>
              <a:rPr lang="en-US" altLang="zh-CN" dirty="0" err="1"/>
              <a:t>rax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68CC62-F170-498A-9A9C-5C5ECE9DA831}"/>
              </a:ext>
            </a:extLst>
          </p:cNvPr>
          <p:cNvSpPr txBox="1"/>
          <p:nvPr/>
        </p:nvSpPr>
        <p:spPr>
          <a:xfrm>
            <a:off x="5227721" y="2686144"/>
            <a:ext cx="366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48 89 e0 c3</a:t>
            </a:r>
          </a:p>
          <a:p>
            <a:r>
              <a:rPr lang="en-US" altLang="zh-CN" dirty="0"/>
              <a:t>48 89 c7 (90) c3</a:t>
            </a:r>
          </a:p>
          <a:p>
            <a:r>
              <a:rPr lang="en-US" altLang="zh-CN" dirty="0"/>
              <a:t>58 c3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4FF09FC-B4F4-41E9-AA53-F3490339D203}"/>
              </a:ext>
            </a:extLst>
          </p:cNvPr>
          <p:cNvSpPr txBox="1"/>
          <p:nvPr/>
        </p:nvSpPr>
        <p:spPr>
          <a:xfrm>
            <a:off x="5366084" y="6249478"/>
            <a:ext cx="376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Ascii of cookie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0E49F54-68EF-4E28-9226-487D7A40BE4B}"/>
              </a:ext>
            </a:extLst>
          </p:cNvPr>
          <p:cNvSpPr txBox="1"/>
          <p:nvPr/>
        </p:nvSpPr>
        <p:spPr>
          <a:xfrm>
            <a:off x="5199647" y="4319337"/>
            <a:ext cx="3216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89 c2 c3</a:t>
            </a:r>
          </a:p>
          <a:p>
            <a:r>
              <a:rPr lang="en-US" altLang="zh-CN" dirty="0"/>
              <a:t>89 d1 (08 c9) c3</a:t>
            </a:r>
          </a:p>
          <a:p>
            <a:r>
              <a:rPr lang="en-US" altLang="zh-CN" dirty="0"/>
              <a:t>89 </a:t>
            </a:r>
            <a:r>
              <a:rPr lang="en-US" altLang="zh-CN" dirty="0" err="1"/>
              <a:t>ce</a:t>
            </a:r>
            <a:r>
              <a:rPr lang="en-US" altLang="zh-CN" dirty="0"/>
              <a:t> (90 90) c3</a:t>
            </a:r>
          </a:p>
          <a:p>
            <a:r>
              <a:rPr lang="en-US" altLang="zh-CN" dirty="0"/>
              <a:t>48 8d 04 37 c3</a:t>
            </a:r>
          </a:p>
          <a:p>
            <a:r>
              <a:rPr lang="en-US" altLang="zh-CN" dirty="0"/>
              <a:t>48 89 c7 (90) c3</a:t>
            </a:r>
          </a:p>
          <a:p>
            <a:r>
              <a:rPr lang="en-US" altLang="zh-CN" dirty="0"/>
              <a:t>&lt;touch3&gt;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11A4A99-5BA4-4942-95CD-AB2FDD0E43F8}"/>
              </a:ext>
            </a:extLst>
          </p:cNvPr>
          <p:cNvSpPr txBox="1"/>
          <p:nvPr/>
        </p:nvSpPr>
        <p:spPr>
          <a:xfrm>
            <a:off x="7784432" y="2650049"/>
            <a:ext cx="2175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movq</a:t>
            </a:r>
            <a:r>
              <a:rPr lang="en-US" altLang="zh-CN" dirty="0"/>
              <a:t> %</a:t>
            </a:r>
            <a:r>
              <a:rPr lang="en-US" altLang="zh-CN" dirty="0" err="1"/>
              <a:t>rsp</a:t>
            </a:r>
            <a:r>
              <a:rPr lang="en-US" altLang="zh-CN" dirty="0"/>
              <a:t>, %</a:t>
            </a:r>
            <a:r>
              <a:rPr lang="en-US" altLang="zh-CN" dirty="0" err="1"/>
              <a:t>rax</a:t>
            </a:r>
            <a:endParaRPr lang="en-US" altLang="zh-CN" dirty="0"/>
          </a:p>
          <a:p>
            <a:r>
              <a:rPr lang="en-US" altLang="zh-CN" dirty="0" err="1"/>
              <a:t>movq</a:t>
            </a:r>
            <a:r>
              <a:rPr lang="en-US" altLang="zh-CN" dirty="0"/>
              <a:t> %</a:t>
            </a:r>
            <a:r>
              <a:rPr lang="en-US" altLang="zh-CN" dirty="0" err="1"/>
              <a:t>rax</a:t>
            </a:r>
            <a:r>
              <a:rPr lang="en-US" altLang="zh-CN" dirty="0"/>
              <a:t>,%</a:t>
            </a:r>
            <a:r>
              <a:rPr lang="en-US" altLang="zh-CN" dirty="0" err="1"/>
              <a:t>rdi</a:t>
            </a:r>
            <a:endParaRPr lang="en-US" altLang="zh-CN" dirty="0"/>
          </a:p>
          <a:p>
            <a:r>
              <a:rPr lang="en-US" altLang="zh-CN" dirty="0" err="1"/>
              <a:t>popq</a:t>
            </a:r>
            <a:r>
              <a:rPr lang="en-US" altLang="zh-CN" dirty="0"/>
              <a:t> %</a:t>
            </a:r>
            <a:r>
              <a:rPr lang="en-US" altLang="zh-CN" dirty="0" err="1"/>
              <a:t>rax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01724D0-A90D-4EB0-A617-6E256D12510A}"/>
              </a:ext>
            </a:extLst>
          </p:cNvPr>
          <p:cNvSpPr txBox="1"/>
          <p:nvPr/>
        </p:nvSpPr>
        <p:spPr>
          <a:xfrm>
            <a:off x="7555832" y="4327488"/>
            <a:ext cx="2632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movl</a:t>
            </a:r>
            <a:r>
              <a:rPr lang="en-US" altLang="zh-CN" dirty="0"/>
              <a:t> %</a:t>
            </a:r>
            <a:r>
              <a:rPr lang="en-US" altLang="zh-CN" dirty="0" err="1"/>
              <a:t>eax</a:t>
            </a:r>
            <a:r>
              <a:rPr lang="en-US" altLang="zh-CN" dirty="0"/>
              <a:t>, %</a:t>
            </a:r>
            <a:r>
              <a:rPr lang="en-US" altLang="zh-CN" dirty="0" err="1"/>
              <a:t>edx</a:t>
            </a:r>
            <a:endParaRPr lang="en-US" altLang="zh-CN" dirty="0"/>
          </a:p>
          <a:p>
            <a:r>
              <a:rPr lang="en-US" altLang="zh-CN" dirty="0" err="1"/>
              <a:t>movl</a:t>
            </a:r>
            <a:r>
              <a:rPr lang="en-US" altLang="zh-CN" dirty="0"/>
              <a:t> %</a:t>
            </a:r>
            <a:r>
              <a:rPr lang="en-US" altLang="zh-CN" dirty="0" err="1"/>
              <a:t>edx</a:t>
            </a:r>
            <a:r>
              <a:rPr lang="en-US" altLang="zh-CN" dirty="0"/>
              <a:t>, %</a:t>
            </a:r>
            <a:r>
              <a:rPr lang="en-US" altLang="zh-CN" dirty="0" err="1"/>
              <a:t>ecx</a:t>
            </a:r>
            <a:endParaRPr lang="en-US" altLang="zh-CN" dirty="0"/>
          </a:p>
          <a:p>
            <a:r>
              <a:rPr lang="en-US" altLang="zh-CN" dirty="0" err="1"/>
              <a:t>movl</a:t>
            </a:r>
            <a:r>
              <a:rPr lang="en-US" altLang="zh-CN" dirty="0"/>
              <a:t> %</a:t>
            </a:r>
            <a:r>
              <a:rPr lang="en-US" altLang="zh-CN" dirty="0" err="1"/>
              <a:t>ecx</a:t>
            </a:r>
            <a:r>
              <a:rPr lang="en-US" altLang="zh-CN" dirty="0"/>
              <a:t>, %</a:t>
            </a:r>
            <a:r>
              <a:rPr lang="en-US" altLang="zh-CN" dirty="0" err="1"/>
              <a:t>esi</a:t>
            </a:r>
            <a:endParaRPr lang="en-US" altLang="zh-CN" dirty="0"/>
          </a:p>
          <a:p>
            <a:r>
              <a:rPr lang="it-IT" altLang="zh-CN" dirty="0"/>
              <a:t>leaq (%rdi,%rsi,1), %rax</a:t>
            </a:r>
          </a:p>
          <a:p>
            <a:r>
              <a:rPr lang="it-IT" altLang="zh-CN" dirty="0"/>
              <a:t>movq %rax, %rdi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B46B001-A6CA-455B-B203-4338384A7C4B}"/>
              </a:ext>
            </a:extLst>
          </p:cNvPr>
          <p:cNvSpPr txBox="1"/>
          <p:nvPr/>
        </p:nvSpPr>
        <p:spPr>
          <a:xfrm>
            <a:off x="9960142" y="2788958"/>
            <a:ext cx="167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mov %</a:t>
            </a:r>
            <a:r>
              <a:rPr lang="en-US" altLang="zh-CN" dirty="0" err="1"/>
              <a:t>rsp</a:t>
            </a:r>
            <a:r>
              <a:rPr lang="en-US" altLang="zh-CN" dirty="0"/>
              <a:t>, %</a:t>
            </a:r>
            <a:r>
              <a:rPr lang="en-US" altLang="zh-CN" dirty="0" err="1"/>
              <a:t>rdi</a:t>
            </a:r>
            <a:endParaRPr lang="zh-CN" altLang="en-US" dirty="0"/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6163DB9B-43A9-4447-8359-656AC60AC2D9}"/>
              </a:ext>
            </a:extLst>
          </p:cNvPr>
          <p:cNvSpPr/>
          <p:nvPr/>
        </p:nvSpPr>
        <p:spPr>
          <a:xfrm>
            <a:off x="9492916" y="2825052"/>
            <a:ext cx="467226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AE1CA14-097F-4662-B66F-44A4AE711AE4}"/>
              </a:ext>
            </a:extLst>
          </p:cNvPr>
          <p:cNvSpPr txBox="1"/>
          <p:nvPr/>
        </p:nvSpPr>
        <p:spPr>
          <a:xfrm>
            <a:off x="9962147" y="4730546"/>
            <a:ext cx="252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%</a:t>
            </a:r>
            <a:r>
              <a:rPr lang="en-US" altLang="zh-CN" dirty="0" err="1"/>
              <a:t>rdi</a:t>
            </a:r>
            <a:r>
              <a:rPr lang="en-US" altLang="zh-CN" dirty="0"/>
              <a:t>=</a:t>
            </a:r>
          </a:p>
          <a:p>
            <a:r>
              <a:rPr lang="en-US" altLang="zh-CN" dirty="0"/>
              <a:t>%</a:t>
            </a:r>
            <a:r>
              <a:rPr lang="en-US" altLang="zh-CN" dirty="0" err="1"/>
              <a:t>rax</a:t>
            </a:r>
            <a:r>
              <a:rPr lang="en-US" altLang="zh-CN" dirty="0"/>
              <a:t>(0x48)+%</a:t>
            </a:r>
            <a:r>
              <a:rPr lang="en-US" altLang="zh-CN" dirty="0" err="1"/>
              <a:t>rdi</a:t>
            </a:r>
            <a:r>
              <a:rPr lang="en-US" altLang="zh-CN" dirty="0"/>
              <a:t>(%</a:t>
            </a:r>
            <a:r>
              <a:rPr lang="en-US" altLang="zh-CN" dirty="0" err="1"/>
              <a:t>rsp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305B04B6-4331-4993-B3CA-8DEA47677F95}"/>
              </a:ext>
            </a:extLst>
          </p:cNvPr>
          <p:cNvSpPr/>
          <p:nvPr/>
        </p:nvSpPr>
        <p:spPr>
          <a:xfrm>
            <a:off x="9726529" y="4475747"/>
            <a:ext cx="233613" cy="12233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FA9F9071-5186-4699-9CA8-60CD1175C79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47021" y="5386118"/>
            <a:ext cx="3549316" cy="1092102"/>
          </a:xfrm>
          <a:prstGeom prst="bentConnector3">
            <a:avLst>
              <a:gd name="adj1" fmla="val 17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82E650C-F881-4157-BA56-30AF8B5AFF16}"/>
              </a:ext>
            </a:extLst>
          </p:cNvPr>
          <p:cNvCxnSpPr/>
          <p:nvPr/>
        </p:nvCxnSpPr>
        <p:spPr>
          <a:xfrm>
            <a:off x="524892" y="3158289"/>
            <a:ext cx="573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90A7DC2D-BFB5-4EEE-8575-36BAA8E08CD2}"/>
              </a:ext>
            </a:extLst>
          </p:cNvPr>
          <p:cNvSpPr txBox="1"/>
          <p:nvPr/>
        </p:nvSpPr>
        <p:spPr>
          <a:xfrm>
            <a:off x="347674" y="2825052"/>
            <a:ext cx="63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%</a:t>
            </a:r>
            <a:r>
              <a:rPr lang="en-US" altLang="zh-CN" dirty="0" err="1"/>
              <a:t>rsp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E022C5B-AFBC-4B75-93C7-A03508CBEA44}"/>
              </a:ext>
            </a:extLst>
          </p:cNvPr>
          <p:cNvCxnSpPr/>
          <p:nvPr/>
        </p:nvCxnSpPr>
        <p:spPr>
          <a:xfrm>
            <a:off x="543426" y="6434144"/>
            <a:ext cx="573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ABB2E33-4BFC-4AD0-8A67-8577C559E3E4}"/>
              </a:ext>
            </a:extLst>
          </p:cNvPr>
          <p:cNvSpPr txBox="1"/>
          <p:nvPr/>
        </p:nvSpPr>
        <p:spPr>
          <a:xfrm>
            <a:off x="-77226" y="6109815"/>
            <a:ext cx="131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%rsp+0x48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541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D2255A5-EE95-4FFC-99A6-41069A35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Touch2 in </a:t>
            </a:r>
            <a:r>
              <a:rPr lang="en-US" altLang="zh-CN" dirty="0" err="1"/>
              <a:t>Ctarget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4BF65A-C19E-4CF0-9800-4B7776E9C8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02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9E353AA-CAF7-4497-8AFA-338DA8E6F8DF}"/>
              </a:ext>
            </a:extLst>
          </p:cNvPr>
          <p:cNvSpPr/>
          <p:nvPr/>
        </p:nvSpPr>
        <p:spPr>
          <a:xfrm>
            <a:off x="204537" y="474345"/>
            <a:ext cx="1144203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00000000000019c2 &lt;touch2&gt;:</a:t>
            </a:r>
          </a:p>
          <a:p>
            <a:r>
              <a:rPr lang="zh-CN" altLang="en-US" dirty="0"/>
              <a:t>    19c2:	48 83 ec 08          	sub    $0x8,%rsp</a:t>
            </a:r>
          </a:p>
          <a:p>
            <a:r>
              <a:rPr lang="zh-CN" altLang="en-US" dirty="0"/>
              <a:t>    19c6:	89 fa                	mov    %edi,%edx</a:t>
            </a:r>
          </a:p>
          <a:p>
            <a:r>
              <a:rPr lang="zh-CN" altLang="en-US" dirty="0"/>
              <a:t>    19c8:	c7 05 0a 3a 20 00 02 	movl   $0x2,0x203a0a(%rip)        # 2053dc &lt;vlevel&gt;</a:t>
            </a:r>
          </a:p>
          <a:p>
            <a:r>
              <a:rPr lang="zh-CN" altLang="en-US" dirty="0"/>
              <a:t>    19cf:	00 00 00 </a:t>
            </a:r>
          </a:p>
          <a:p>
            <a:r>
              <a:rPr lang="zh-CN" altLang="en-US" dirty="0"/>
              <a:t>    19d2:	39 3d 0c 3a 20 00    	cmp    %edi,0x203a0c(%rip)        # 2053e4 &lt;cookie&gt;</a:t>
            </a:r>
          </a:p>
          <a:p>
            <a:r>
              <a:rPr lang="zh-CN" altLang="en-US" dirty="0"/>
              <a:t>    19d8:	74 2a                	je     1a04 &lt;touch2+0x42&gt;</a:t>
            </a:r>
          </a:p>
          <a:p>
            <a:r>
              <a:rPr lang="zh-CN" altLang="en-US" dirty="0"/>
              <a:t>    19da:	48 8d 35 47 19 00 00 	lea    0x1947(%rip),%rsi        # 3328 &lt;_IO_stdin_used+0x2d8&gt;</a:t>
            </a:r>
          </a:p>
          <a:p>
            <a:r>
              <a:rPr lang="zh-CN" altLang="en-US" dirty="0"/>
              <a:t>    19e1:	bf 01 00 00 00       	mov    $0x1,%edi</a:t>
            </a:r>
          </a:p>
          <a:p>
            <a:r>
              <a:rPr lang="zh-CN" altLang="en-US" dirty="0"/>
              <a:t>    19e6:	b8 00 00 00 00       	mov    $0x0,%eax</a:t>
            </a:r>
          </a:p>
          <a:p>
            <a:r>
              <a:rPr lang="zh-CN" altLang="en-US" dirty="0"/>
              <a:t>    19eb:	e8 10 f5 ff ff       	callq  f00 &lt;__printf_chk@plt&gt;</a:t>
            </a:r>
          </a:p>
          <a:p>
            <a:r>
              <a:rPr lang="zh-CN" altLang="en-US" dirty="0"/>
              <a:t>    19f0:	bf 02 00 00 00       	mov    $0x2,%edi</a:t>
            </a:r>
          </a:p>
          <a:p>
            <a:r>
              <a:rPr lang="zh-CN" altLang="en-US" dirty="0"/>
              <a:t>    19f5:	e8 64 05 00 00       	callq  1f5e &lt;fail&gt;</a:t>
            </a:r>
          </a:p>
          <a:p>
            <a:r>
              <a:rPr lang="zh-CN" altLang="en-US" dirty="0"/>
              <a:t>    19fa:	bf 00 00 00 00       	mov    $0x0,%edi</a:t>
            </a:r>
          </a:p>
          <a:p>
            <a:r>
              <a:rPr lang="zh-CN" altLang="en-US" dirty="0"/>
              <a:t>    19ff:	e8 3c f5 ff ff       	callq  f40 &lt;exit@plt&gt;</a:t>
            </a:r>
          </a:p>
          <a:p>
            <a:r>
              <a:rPr lang="zh-CN" altLang="en-US" dirty="0"/>
              <a:t>    1a04:	48 8d 35 f5 18 00 00 	lea    0x18f5(%rip),%rsi        # 3300 &lt;_IO_stdin_used+0x2b0&gt;</a:t>
            </a:r>
          </a:p>
          <a:p>
            <a:r>
              <a:rPr lang="zh-CN" altLang="en-US" dirty="0"/>
              <a:t>    1a0b:	bf 01 00 00 00       	mov    $0x1,%edi</a:t>
            </a:r>
          </a:p>
          <a:p>
            <a:r>
              <a:rPr lang="zh-CN" altLang="en-US" dirty="0"/>
              <a:t>    1a10:	b8 00 00 00 00       	mov    $0x0,%eax</a:t>
            </a:r>
          </a:p>
          <a:p>
            <a:r>
              <a:rPr lang="zh-CN" altLang="en-US" dirty="0"/>
              <a:t>    1a15:	e8 e6 f4 ff ff       	callq  f00 &lt;__printf_chk@plt&gt;</a:t>
            </a:r>
          </a:p>
          <a:p>
            <a:r>
              <a:rPr lang="zh-CN" altLang="en-US" dirty="0"/>
              <a:t>    1a1a:	bf 02 00 00 00       	mov    $0x2,%edi</a:t>
            </a:r>
          </a:p>
          <a:p>
            <a:r>
              <a:rPr lang="zh-CN" altLang="en-US" dirty="0"/>
              <a:t>    1a1f:	e8 6a 04 00 00       	callq  1e8e &lt;validate&gt;</a:t>
            </a:r>
          </a:p>
        </p:txBody>
      </p:sp>
      <p:sp>
        <p:nvSpPr>
          <p:cNvPr id="4" name="标注: 弯曲线形 3">
            <a:extLst>
              <a:ext uri="{FF2B5EF4-FFF2-40B4-BE49-F238E27FC236}">
                <a16:creationId xmlns:a16="http://schemas.microsoft.com/office/drawing/2014/main" id="{0C2DDB94-8194-491F-B738-F1D5A343788D}"/>
              </a:ext>
            </a:extLst>
          </p:cNvPr>
          <p:cNvSpPr/>
          <p:nvPr/>
        </p:nvSpPr>
        <p:spPr>
          <a:xfrm>
            <a:off x="10086474" y="1263316"/>
            <a:ext cx="1900989" cy="697831"/>
          </a:xfrm>
          <a:prstGeom prst="borderCallout2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E0E7D5-16F8-47B2-8A9E-A9761BC38ED0}"/>
              </a:ext>
            </a:extLst>
          </p:cNvPr>
          <p:cNvSpPr txBox="1"/>
          <p:nvPr/>
        </p:nvSpPr>
        <p:spPr>
          <a:xfrm>
            <a:off x="10086474" y="1263316"/>
            <a:ext cx="1900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Compare %</a:t>
            </a:r>
            <a:r>
              <a:rPr lang="en-US" altLang="zh-CN" dirty="0" err="1"/>
              <a:t>edi</a:t>
            </a:r>
            <a:r>
              <a:rPr lang="en-US" altLang="zh-CN" dirty="0"/>
              <a:t> with cookie(hex)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10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1F97D8F-DD12-41DC-9E8E-2A5AD1AADFC7}"/>
              </a:ext>
            </a:extLst>
          </p:cNvPr>
          <p:cNvSpPr txBox="1"/>
          <p:nvPr/>
        </p:nvSpPr>
        <p:spPr>
          <a:xfrm>
            <a:off x="277417" y="269206"/>
            <a:ext cx="4355433" cy="2550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目标：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Ⅰ </a:t>
            </a:r>
            <a:r>
              <a:rPr lang="zh-CN" altLang="en-US" sz="3200" dirty="0"/>
              <a:t>将</a:t>
            </a:r>
            <a:r>
              <a:rPr lang="en-US" altLang="zh-CN" sz="3200" dirty="0"/>
              <a:t>cookie</a:t>
            </a:r>
            <a:r>
              <a:rPr lang="zh-CN" altLang="en-US" sz="3200" dirty="0"/>
              <a:t>存入</a:t>
            </a:r>
            <a:r>
              <a:rPr lang="en-US" altLang="zh-CN" sz="3200" dirty="0"/>
              <a:t>%</a:t>
            </a:r>
            <a:r>
              <a:rPr lang="en-US" altLang="zh-CN" sz="3200" dirty="0" err="1"/>
              <a:t>edi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Ⅱ </a:t>
            </a:r>
            <a:r>
              <a:rPr lang="zh-CN" altLang="en-US" sz="3200" dirty="0"/>
              <a:t>跳转到</a:t>
            </a:r>
            <a:r>
              <a:rPr lang="en-US" altLang="zh-CN" sz="3200" dirty="0"/>
              <a:t>touch2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DD0EFE-465F-4749-AF63-2227B0B2A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699" y="721895"/>
            <a:ext cx="5255484" cy="7098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533DCC-C833-414E-9EA4-37680016F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699" y="1544554"/>
            <a:ext cx="5699740" cy="50081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2023157-FFE7-4281-9DFB-2976C9F601E8}"/>
              </a:ext>
            </a:extLst>
          </p:cNvPr>
          <p:cNvSpPr/>
          <p:nvPr/>
        </p:nvSpPr>
        <p:spPr>
          <a:xfrm>
            <a:off x="5005137" y="481263"/>
            <a:ext cx="6436895" cy="20694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521A7F-31B3-43AD-A7BF-2E3DDF08AAF9}"/>
              </a:ext>
            </a:extLst>
          </p:cNvPr>
          <p:cNvSpPr txBox="1"/>
          <p:nvPr/>
        </p:nvSpPr>
        <p:spPr>
          <a:xfrm>
            <a:off x="6623274" y="2113365"/>
            <a:ext cx="32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Address of touch2 (runtime)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F60F88-8C9D-47D7-A003-3BE9B4297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038" y="3674144"/>
            <a:ext cx="5035145" cy="6331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0031C8D-0A19-447B-BDE0-819A29724D3E}"/>
              </a:ext>
            </a:extLst>
          </p:cNvPr>
          <p:cNvSpPr txBox="1"/>
          <p:nvPr/>
        </p:nvSpPr>
        <p:spPr>
          <a:xfrm>
            <a:off x="6623274" y="4356935"/>
            <a:ext cx="32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Address of %</a:t>
            </a:r>
            <a:r>
              <a:rPr lang="en-US" altLang="zh-CN" dirty="0" err="1"/>
              <a:t>rsp</a:t>
            </a:r>
            <a:r>
              <a:rPr lang="en-US" altLang="zh-CN" dirty="0"/>
              <a:t>  (runtime)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AB68AC-FC6C-4ADA-839C-D3A8609795F1}"/>
              </a:ext>
            </a:extLst>
          </p:cNvPr>
          <p:cNvSpPr txBox="1"/>
          <p:nvPr/>
        </p:nvSpPr>
        <p:spPr>
          <a:xfrm>
            <a:off x="469232" y="3555331"/>
            <a:ext cx="5099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我们需要的地址：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%</a:t>
            </a:r>
            <a:r>
              <a:rPr lang="en-US" altLang="zh-CN" sz="2400" dirty="0" err="1"/>
              <a:t>rsp</a:t>
            </a:r>
            <a:r>
              <a:rPr lang="zh-CN" altLang="en-US" sz="2400" dirty="0"/>
              <a:t>：</a:t>
            </a:r>
            <a:r>
              <a:rPr lang="en-US" altLang="zh-CN" sz="2400" dirty="0"/>
              <a:t>0x5566bd90</a:t>
            </a:r>
          </a:p>
          <a:p>
            <a:endParaRPr lang="en-US" altLang="zh-CN" sz="2400" dirty="0"/>
          </a:p>
          <a:p>
            <a:r>
              <a:rPr lang="en-US" altLang="zh-CN" sz="2400" dirty="0"/>
              <a:t>Touch2 : 0x5555555559c2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153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BACB066-2926-41EE-8C16-97F646ABC538}"/>
              </a:ext>
            </a:extLst>
          </p:cNvPr>
          <p:cNvSpPr/>
          <p:nvPr/>
        </p:nvSpPr>
        <p:spPr>
          <a:xfrm>
            <a:off x="846871" y="1384254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800" dirty="0"/>
              <a:t>30 30 30 30 30 30 30 30</a:t>
            </a:r>
          </a:p>
          <a:p>
            <a:pPr algn="ctr"/>
            <a:r>
              <a:rPr lang="zh-CN" altLang="en-US" sz="2800" dirty="0"/>
              <a:t>30 30 30 30 30 30 30 30</a:t>
            </a:r>
          </a:p>
          <a:p>
            <a:pPr algn="ctr"/>
            <a:r>
              <a:rPr lang="zh-CN" altLang="en-US" sz="2800" dirty="0"/>
              <a:t>30 30 30 30 30 30 30 30</a:t>
            </a:r>
          </a:p>
          <a:p>
            <a:pPr algn="ctr"/>
            <a:r>
              <a:rPr lang="zh-CN" altLang="en-US" sz="2800" dirty="0"/>
              <a:t>30 30 30 30 30 30 30 30</a:t>
            </a:r>
          </a:p>
          <a:p>
            <a:pPr algn="ctr"/>
            <a:r>
              <a:rPr lang="zh-CN" altLang="en-US" sz="2800" dirty="0"/>
              <a:t>30 30 30 30 30 30 30 30</a:t>
            </a:r>
          </a:p>
          <a:p>
            <a:pPr algn="ctr"/>
            <a:r>
              <a:rPr lang="zh-CN" altLang="en-US" sz="2800" dirty="0"/>
              <a:t>30 30 30 30 30 30 30 30</a:t>
            </a:r>
          </a:p>
          <a:p>
            <a:pPr algn="ctr"/>
            <a:r>
              <a:rPr lang="zh-CN" altLang="en-US" sz="2800" dirty="0"/>
              <a:t>30 30 30 30 30 30 30 30</a:t>
            </a:r>
          </a:p>
          <a:p>
            <a:pPr algn="ctr"/>
            <a:r>
              <a:rPr lang="zh-CN" altLang="en-US" sz="2800" dirty="0"/>
              <a:t>98 bd 66 55 00 00 00 00</a:t>
            </a:r>
          </a:p>
          <a:p>
            <a:pPr algn="ctr"/>
            <a:r>
              <a:rPr lang="zh-CN" altLang="en-US" sz="2800" dirty="0"/>
              <a:t>bf d5 c2 6f 2d 48 83 c4</a:t>
            </a:r>
          </a:p>
          <a:p>
            <a:pPr algn="ctr"/>
            <a:r>
              <a:rPr lang="zh-CN" altLang="en-US" sz="2800" dirty="0"/>
              <a:t>10 c3 00 00 00 00 00 00</a:t>
            </a:r>
          </a:p>
          <a:p>
            <a:pPr algn="ctr"/>
            <a:r>
              <a:rPr lang="zh-CN" altLang="en-US" sz="2800" dirty="0"/>
              <a:t>c2 59 55 55 55 55 00 00</a:t>
            </a: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7930130E-2A0B-4A1D-B15B-6B3056F6436C}"/>
              </a:ext>
            </a:extLst>
          </p:cNvPr>
          <p:cNvSpPr/>
          <p:nvPr/>
        </p:nvSpPr>
        <p:spPr>
          <a:xfrm>
            <a:off x="5835966" y="1594346"/>
            <a:ext cx="168442" cy="26589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00BECC-B271-4CEC-A32D-30EA1F3C147A}"/>
              </a:ext>
            </a:extLst>
          </p:cNvPr>
          <p:cNvSpPr txBox="1"/>
          <p:nvPr/>
        </p:nvSpPr>
        <p:spPr>
          <a:xfrm>
            <a:off x="6365355" y="272378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Junk bytes to make buffer overflow</a:t>
            </a:r>
            <a:endParaRPr lang="zh-CN" altLang="en-US" sz="20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BFBDF7B-2E32-41B4-9581-71FE1BE3F41F}"/>
              </a:ext>
            </a:extLst>
          </p:cNvPr>
          <p:cNvCxnSpPr>
            <a:cxnSpLocks/>
          </p:cNvCxnSpPr>
          <p:nvPr/>
        </p:nvCxnSpPr>
        <p:spPr>
          <a:xfrm flipH="1">
            <a:off x="5860030" y="4614273"/>
            <a:ext cx="938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33FA745-0486-4DE7-85A6-2CA0C0E88EC7}"/>
              </a:ext>
            </a:extLst>
          </p:cNvPr>
          <p:cNvSpPr txBox="1"/>
          <p:nvPr/>
        </p:nvSpPr>
        <p:spPr>
          <a:xfrm>
            <a:off x="6942871" y="4414218"/>
            <a:ext cx="4114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re-direct to our code</a:t>
            </a:r>
            <a:endParaRPr lang="zh-CN" altLang="en-US" sz="20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CC68494-275C-4E89-AE01-191B18DB3684}"/>
              </a:ext>
            </a:extLst>
          </p:cNvPr>
          <p:cNvCxnSpPr>
            <a:cxnSpLocks/>
          </p:cNvCxnSpPr>
          <p:nvPr/>
        </p:nvCxnSpPr>
        <p:spPr>
          <a:xfrm flipH="1">
            <a:off x="5775810" y="5948246"/>
            <a:ext cx="938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624F44C-3405-479D-8B76-C0BAB6D2CA9E}"/>
              </a:ext>
            </a:extLst>
          </p:cNvPr>
          <p:cNvSpPr txBox="1"/>
          <p:nvPr/>
        </p:nvSpPr>
        <p:spPr>
          <a:xfrm>
            <a:off x="6858651" y="5748191"/>
            <a:ext cx="4114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Address of touch2</a:t>
            </a:r>
            <a:endParaRPr lang="zh-CN" altLang="en-US" sz="2000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6DF453AF-CD98-4339-BF1F-E5D24A2F1874}"/>
              </a:ext>
            </a:extLst>
          </p:cNvPr>
          <p:cNvSpPr/>
          <p:nvPr/>
        </p:nvSpPr>
        <p:spPr>
          <a:xfrm>
            <a:off x="5775810" y="4943378"/>
            <a:ext cx="168442" cy="6757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979F7B-A639-4AFB-AC2E-20251A7325FF}"/>
              </a:ext>
            </a:extLst>
          </p:cNvPr>
          <p:cNvSpPr txBox="1"/>
          <p:nvPr/>
        </p:nvSpPr>
        <p:spPr>
          <a:xfrm>
            <a:off x="6365355" y="5074902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Our code</a:t>
            </a:r>
            <a:endParaRPr lang="zh-CN" altLang="en-US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6CB61A0-7122-4370-8EE6-439A8172FA57}"/>
              </a:ext>
            </a:extLst>
          </p:cNvPr>
          <p:cNvSpPr txBox="1"/>
          <p:nvPr/>
        </p:nvSpPr>
        <p:spPr>
          <a:xfrm>
            <a:off x="716692" y="371388"/>
            <a:ext cx="4028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Attack code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065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8B7B127-CE86-48A8-AC34-53DBA49C876B}"/>
              </a:ext>
            </a:extLst>
          </p:cNvPr>
          <p:cNvSpPr/>
          <p:nvPr/>
        </p:nvSpPr>
        <p:spPr>
          <a:xfrm>
            <a:off x="949628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600" dirty="0"/>
              <a:t>bf d5 c2 6f 2d </a:t>
            </a:r>
            <a:endParaRPr lang="en-US" altLang="zh-CN" sz="3600" dirty="0"/>
          </a:p>
          <a:p>
            <a:r>
              <a:rPr lang="zh-CN" altLang="en-US" sz="3600" dirty="0"/>
              <a:t>48 83 c4</a:t>
            </a:r>
            <a:r>
              <a:rPr lang="en-US" altLang="zh-CN" sz="3600" dirty="0"/>
              <a:t> </a:t>
            </a:r>
            <a:r>
              <a:rPr lang="zh-CN" altLang="en-US" sz="3600" dirty="0"/>
              <a:t>10 </a:t>
            </a:r>
            <a:endParaRPr lang="en-US" altLang="zh-CN" sz="3600" dirty="0"/>
          </a:p>
          <a:p>
            <a:r>
              <a:rPr lang="zh-CN" altLang="en-US" sz="3600" dirty="0"/>
              <a:t>c3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3FFC4A-2859-49C2-87F0-98B295A2CDF6}"/>
              </a:ext>
            </a:extLst>
          </p:cNvPr>
          <p:cNvSpPr txBox="1"/>
          <p:nvPr/>
        </p:nvSpPr>
        <p:spPr>
          <a:xfrm>
            <a:off x="4744995" y="2533469"/>
            <a:ext cx="6709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mov 0x</a:t>
            </a:r>
            <a:r>
              <a:rPr lang="zh-CN" altLang="en-US" sz="3600" dirty="0"/>
              <a:t>d5c26f2d</a:t>
            </a:r>
            <a:r>
              <a:rPr lang="en-US" altLang="zh-CN" sz="3600" dirty="0"/>
              <a:t>, %</a:t>
            </a:r>
            <a:r>
              <a:rPr lang="en-US" altLang="zh-CN" sz="3600" dirty="0" err="1"/>
              <a:t>rdi</a:t>
            </a:r>
            <a:endParaRPr lang="en-US" altLang="zh-CN" sz="3600" dirty="0"/>
          </a:p>
          <a:p>
            <a:r>
              <a:rPr lang="en-US" altLang="zh-CN" sz="3600" dirty="0"/>
              <a:t>Add 0x10, %</a:t>
            </a:r>
            <a:r>
              <a:rPr lang="en-US" altLang="zh-CN" sz="3600" dirty="0" err="1"/>
              <a:t>rsp</a:t>
            </a:r>
            <a:endParaRPr lang="en-US" altLang="zh-CN" sz="3600" dirty="0"/>
          </a:p>
          <a:p>
            <a:r>
              <a:rPr lang="en-US" altLang="zh-CN" sz="3600" dirty="0"/>
              <a:t>ret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7494FA-FA6B-41A0-B91E-A0A034696675}"/>
              </a:ext>
            </a:extLst>
          </p:cNvPr>
          <p:cNvSpPr txBox="1"/>
          <p:nvPr/>
        </p:nvSpPr>
        <p:spPr>
          <a:xfrm>
            <a:off x="716692" y="371388"/>
            <a:ext cx="4028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Function of our code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3275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D2255A5-EE95-4FFC-99A6-41069A35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Touch3 in </a:t>
            </a:r>
            <a:r>
              <a:rPr lang="en-US" altLang="zh-CN" dirty="0" err="1"/>
              <a:t>Rtarget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4BF65A-C19E-4CF0-9800-4B7776E9C8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A4645D7-CEFC-4E5F-92D5-2E2362826AAE}"/>
              </a:ext>
            </a:extLst>
          </p:cNvPr>
          <p:cNvSpPr/>
          <p:nvPr/>
        </p:nvSpPr>
        <p:spPr>
          <a:xfrm>
            <a:off x="0" y="58846"/>
            <a:ext cx="1274144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0000000000001ad9 &lt;touch3&gt;:</a:t>
            </a:r>
          </a:p>
          <a:p>
            <a:r>
              <a:rPr lang="zh-CN" altLang="en-US" sz="1600" dirty="0"/>
              <a:t>    1ad9:	53                   	push   %rbx</a:t>
            </a:r>
          </a:p>
          <a:p>
            <a:r>
              <a:rPr lang="zh-CN" altLang="en-US" sz="1600" dirty="0"/>
              <a:t>    1ada:	48 89 fb             	mov    %rdi,%rbx</a:t>
            </a:r>
          </a:p>
          <a:p>
            <a:r>
              <a:rPr lang="zh-CN" altLang="en-US" sz="1600" dirty="0"/>
              <a:t>    1add:	c7 05 f5 38 20 00 03 	movl   $0x3,0x2038f5(%rip)        # 2053dc &lt;vlevel&gt;</a:t>
            </a:r>
          </a:p>
          <a:p>
            <a:r>
              <a:rPr lang="zh-CN" altLang="en-US" sz="1600" dirty="0"/>
              <a:t>    1ae4:	00 00 00 </a:t>
            </a:r>
          </a:p>
          <a:p>
            <a:r>
              <a:rPr lang="zh-CN" altLang="en-US" sz="1600" dirty="0"/>
              <a:t>    1ae7:	48 89 fe             	mov    %rdi,%rsi</a:t>
            </a:r>
          </a:p>
          <a:p>
            <a:r>
              <a:rPr lang="zh-CN" altLang="en-US" sz="1600" dirty="0"/>
              <a:t>    1aea:	8b 3d f4 38 20 00    	mov    0x2038f4(%rip),%edi        # 2053e4 &lt;cookie&gt;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    1af0:	e8 31 ff ff ff       	callq  1a26 &lt;hexmatch&gt;</a:t>
            </a:r>
          </a:p>
          <a:p>
            <a:r>
              <a:rPr lang="zh-CN" altLang="en-US" sz="1600" dirty="0"/>
              <a:t>    1af5:	85 c0                	test   %eax,%eax</a:t>
            </a:r>
          </a:p>
          <a:p>
            <a:r>
              <a:rPr lang="zh-CN" altLang="en-US" sz="1600" dirty="0"/>
              <a:t>    1af7:	74 2d                	je     1b26 &lt;touch3+0x4d&gt;</a:t>
            </a:r>
          </a:p>
          <a:p>
            <a:r>
              <a:rPr lang="zh-CN" altLang="en-US" sz="1600" dirty="0"/>
              <a:t>    1af9:	48 89 da             	mov    %rbx,%rdx</a:t>
            </a:r>
          </a:p>
          <a:p>
            <a:r>
              <a:rPr lang="zh-CN" altLang="en-US" sz="1600" dirty="0"/>
              <a:t>    1afc:	48 8d 35 6d 19 00 00 	lea    0x196d(%rip),%rsi        # 3470 &lt;_IO_stdin_used+0x300&gt;</a:t>
            </a:r>
          </a:p>
          <a:p>
            <a:r>
              <a:rPr lang="zh-CN" altLang="en-US" sz="1600" dirty="0"/>
              <a:t>    1b03:	bf 01 00 00 00       	mov    $0x1,%edi</a:t>
            </a:r>
          </a:p>
          <a:p>
            <a:r>
              <a:rPr lang="zh-CN" altLang="en-US" sz="1600" dirty="0"/>
              <a:t>    1b08:	b8 00 00 00 00       	mov    $0x0,%eax</a:t>
            </a:r>
          </a:p>
          <a:p>
            <a:r>
              <a:rPr lang="zh-CN" altLang="en-US" sz="1600" dirty="0"/>
              <a:t>    1b0d:	e8 ee f3 ff ff       	callq  f00 &lt;__printf_chk@plt&gt;</a:t>
            </a:r>
          </a:p>
          <a:p>
            <a:r>
              <a:rPr lang="zh-CN" altLang="en-US" sz="1600" dirty="0"/>
              <a:t>    1b12:	bf 03 00 00 00       	mov    $0x3,%edi</a:t>
            </a:r>
          </a:p>
          <a:p>
            <a:r>
              <a:rPr lang="zh-CN" altLang="en-US" sz="1600" dirty="0"/>
              <a:t>    1b17:	e8 96 04 00 00       	callq  1fb2 &lt;validate&gt;</a:t>
            </a:r>
          </a:p>
          <a:p>
            <a:r>
              <a:rPr lang="zh-CN" altLang="en-US" sz="1600" dirty="0"/>
              <a:t>    1b1c:	bf 00 00 00 00       	mov    $0x0,%edi</a:t>
            </a:r>
          </a:p>
          <a:p>
            <a:r>
              <a:rPr lang="zh-CN" altLang="en-US" sz="1600" dirty="0"/>
              <a:t>    1b21:	e8 1a f4 ff ff       	callq  f40 &lt;exit@plt&gt;</a:t>
            </a:r>
          </a:p>
          <a:p>
            <a:r>
              <a:rPr lang="zh-CN" altLang="en-US" sz="1600" dirty="0"/>
              <a:t>    1b26:	48 89 da             	mov    %rbx,%rdx</a:t>
            </a:r>
          </a:p>
          <a:p>
            <a:r>
              <a:rPr lang="zh-CN" altLang="en-US" sz="1600" dirty="0"/>
              <a:t>    1b29:	48 8d 35 68 19 00 00 	lea    0x1968(%rip),%rsi        # 3498 &lt;_IO_stdin_used+0x328&gt;</a:t>
            </a:r>
          </a:p>
          <a:p>
            <a:r>
              <a:rPr lang="zh-CN" altLang="en-US" sz="1600" dirty="0"/>
              <a:t>    1b30:	bf 01 00 00 00       	mov    $0x1,%edi</a:t>
            </a:r>
          </a:p>
          <a:p>
            <a:r>
              <a:rPr lang="zh-CN" altLang="en-US" sz="1600" dirty="0"/>
              <a:t>    1b35:	b8 00 00 00 00       	mov    $0x0,%eax</a:t>
            </a:r>
          </a:p>
          <a:p>
            <a:r>
              <a:rPr lang="zh-CN" altLang="en-US" sz="1600" dirty="0"/>
              <a:t>    1b3a:	e8 c1 f3 ff ff       	callq  f00 &lt;__printf_chk@plt&gt;</a:t>
            </a:r>
          </a:p>
          <a:p>
            <a:r>
              <a:rPr lang="zh-CN" altLang="en-US" sz="1600" dirty="0"/>
              <a:t>    1b3f:	bf 03 00 00 00       	mov    $0x3,%edi</a:t>
            </a:r>
          </a:p>
          <a:p>
            <a:r>
              <a:rPr lang="zh-CN" altLang="en-US" sz="1600" dirty="0"/>
              <a:t>    1b44:	e8 39 05 00 00       	callq  2082 &lt;fail&gt;</a:t>
            </a:r>
          </a:p>
          <a:p>
            <a:r>
              <a:rPr lang="zh-CN" altLang="en-US" sz="1600" dirty="0"/>
              <a:t>    1b49:	eb d1                	jmp    1b1c &lt;touch3+0x43&gt;</a:t>
            </a:r>
          </a:p>
        </p:txBody>
      </p:sp>
    </p:spTree>
    <p:extLst>
      <p:ext uri="{BB962C8B-B14F-4D97-AF65-F5344CB8AC3E}">
        <p14:creationId xmlns:p14="http://schemas.microsoft.com/office/powerpoint/2010/main" val="202212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8E9E465-2E49-48A2-A87A-1C9BEA86E991}"/>
              </a:ext>
            </a:extLst>
          </p:cNvPr>
          <p:cNvSpPr/>
          <p:nvPr/>
        </p:nvSpPr>
        <p:spPr>
          <a:xfrm>
            <a:off x="223245" y="182880"/>
            <a:ext cx="11745509" cy="4038600"/>
          </a:xfrm>
          <a:prstGeom prst="rect">
            <a:avLst/>
          </a:prstGeom>
        </p:spPr>
        <p:txBody>
          <a:bodyPr wrap="square" numCol="2">
            <a:noAutofit/>
          </a:bodyPr>
          <a:lstStyle/>
          <a:p>
            <a:r>
              <a:rPr lang="zh-CN" altLang="en-US" sz="1400" dirty="0"/>
              <a:t>0000000000001a26 &lt;hexmatch&gt;:</a:t>
            </a:r>
          </a:p>
          <a:p>
            <a:r>
              <a:rPr lang="zh-CN" altLang="en-US" sz="1400" dirty="0"/>
              <a:t>    1a26:	41 54                	push   %r12</a:t>
            </a:r>
          </a:p>
          <a:p>
            <a:r>
              <a:rPr lang="zh-CN" altLang="en-US" sz="1400" dirty="0"/>
              <a:t>    1a28:	55                   	push   %rbp</a:t>
            </a:r>
          </a:p>
          <a:p>
            <a:r>
              <a:rPr lang="zh-CN" altLang="en-US" sz="1400" dirty="0"/>
              <a:t>    1a29:	53                   	push   %rbx</a:t>
            </a:r>
          </a:p>
          <a:p>
            <a:r>
              <a:rPr lang="zh-CN" altLang="en-US" sz="1400" dirty="0"/>
              <a:t>    1a2a:	48 83 c4 80          	add    $0xffffffffffffff80,%rsp</a:t>
            </a:r>
          </a:p>
          <a:p>
            <a:r>
              <a:rPr lang="zh-CN" altLang="en-US" sz="1400" dirty="0"/>
              <a:t>    1a2e:	89 fd                	mov    %edi,%ebp</a:t>
            </a:r>
          </a:p>
          <a:p>
            <a:r>
              <a:rPr lang="zh-CN" altLang="en-US" sz="1400" dirty="0"/>
              <a:t>    1a30:	48 89 f3             	mov    %rsi,%rbx</a:t>
            </a:r>
          </a:p>
          <a:p>
            <a:r>
              <a:rPr lang="zh-CN" altLang="en-US" sz="1400" dirty="0"/>
              <a:t>    1a33:	64 48 8b 04 25 28 00 	mov    %fs:0x28,%rax</a:t>
            </a:r>
          </a:p>
          <a:p>
            <a:r>
              <a:rPr lang="zh-CN" altLang="en-US" sz="1400" dirty="0"/>
              <a:t>    1a3a:	00 00 </a:t>
            </a:r>
          </a:p>
          <a:p>
            <a:r>
              <a:rPr lang="zh-CN" altLang="en-US" sz="1400" dirty="0"/>
              <a:t>    1a3c:	48 89 44 24 78       	mov    %rax,0x78(%rsp)</a:t>
            </a:r>
          </a:p>
          <a:p>
            <a:r>
              <a:rPr lang="zh-CN" altLang="en-US" sz="1400" dirty="0"/>
              <a:t>    1a41:	31 c0                	xor    %eax,%eax</a:t>
            </a:r>
          </a:p>
          <a:p>
            <a:r>
              <a:rPr lang="zh-CN" altLang="en-US" sz="1400" dirty="0"/>
              <a:t>    1a43:	e8 78 f4 ff ff       	callq  ec0 &lt;random@plt&gt;</a:t>
            </a:r>
          </a:p>
          <a:p>
            <a:r>
              <a:rPr lang="zh-CN" altLang="en-US" sz="1400" dirty="0"/>
              <a:t>    1a48:	48 89 c1             	mov    %rax,%rcx</a:t>
            </a:r>
          </a:p>
          <a:p>
            <a:r>
              <a:rPr lang="zh-CN" altLang="en-US" sz="1400" dirty="0"/>
              <a:t>    1a4b:	48 ba 0b d7 a3 70 3d 	movabs $0xa3d70a3d70a3d70b,%rdx</a:t>
            </a:r>
          </a:p>
          <a:p>
            <a:r>
              <a:rPr lang="zh-CN" altLang="en-US" sz="1400" dirty="0"/>
              <a:t>    1a52:	0a d7 a3 </a:t>
            </a:r>
          </a:p>
          <a:p>
            <a:r>
              <a:rPr lang="zh-CN" altLang="en-US" sz="1400" dirty="0"/>
              <a:t>    1a55:	48 f7 ea             	imul   %rdx</a:t>
            </a:r>
          </a:p>
          <a:p>
            <a:r>
              <a:rPr lang="zh-CN" altLang="en-US" sz="1400" dirty="0"/>
              <a:t>    1a58:	48 01 ca             	add    %rcx,%rdx</a:t>
            </a:r>
          </a:p>
          <a:p>
            <a:r>
              <a:rPr lang="zh-CN" altLang="en-US" sz="1400" dirty="0"/>
              <a:t>    1a5b:	48 c1 fa 06          	sar    $0x6,%rdx</a:t>
            </a:r>
          </a:p>
          <a:p>
            <a:r>
              <a:rPr lang="zh-CN" altLang="en-US" sz="1400" dirty="0"/>
              <a:t>    1a5f:	48 89 c8             	mov    %rcx,%rax</a:t>
            </a:r>
          </a:p>
          <a:p>
            <a:r>
              <a:rPr lang="zh-CN" altLang="en-US" sz="1400" dirty="0"/>
              <a:t>    1a62:	48 c1 f8 3f          	sar    $0x3f,%rax</a:t>
            </a:r>
          </a:p>
          <a:p>
            <a:r>
              <a:rPr lang="zh-CN" altLang="en-US" sz="1400" dirty="0"/>
              <a:t>    1a66:	48 29 c2             	sub    %rax,%rdx</a:t>
            </a:r>
          </a:p>
          <a:p>
            <a:r>
              <a:rPr lang="zh-CN" altLang="en-US" sz="1400" dirty="0"/>
              <a:t>    1a69:	48 8d 04 92          	lea    (%rdx,%rdx,4),%rax</a:t>
            </a:r>
          </a:p>
          <a:p>
            <a:r>
              <a:rPr lang="zh-CN" altLang="en-US" sz="1400" dirty="0"/>
              <a:t>    1a6d:	48 8d 14 80          	lea    (%rax,%rax,4),%rdx</a:t>
            </a:r>
          </a:p>
          <a:p>
            <a:r>
              <a:rPr lang="zh-CN" altLang="en-US" sz="1400" dirty="0"/>
              <a:t>    1a71:	48 8d 04 95 00 00 00 	lea    0x0(,%rdx,4),%rax</a:t>
            </a:r>
          </a:p>
          <a:p>
            <a:r>
              <a:rPr lang="zh-CN" altLang="en-US" sz="1400" dirty="0"/>
              <a:t>    1a78:	00 </a:t>
            </a:r>
          </a:p>
          <a:p>
            <a:r>
              <a:rPr lang="zh-CN" altLang="en-US" sz="1400" dirty="0"/>
              <a:t>    1a79:	48 29 c1             	sub    %rax,%rcx</a:t>
            </a:r>
          </a:p>
          <a:p>
            <a:r>
              <a:rPr lang="zh-CN" altLang="en-US" sz="1400" dirty="0"/>
              <a:t>    1a7c:	4c 8d 24 0c          	lea    (%rsp,%rcx,1),%r12</a:t>
            </a:r>
          </a:p>
          <a:p>
            <a:r>
              <a:rPr lang="zh-CN" altLang="en-US" sz="1400" dirty="0"/>
              <a:t>    1a80:	41 89 e8             	mov    %ebp,%r8d</a:t>
            </a:r>
          </a:p>
          <a:p>
            <a:r>
              <a:rPr lang="zh-CN" altLang="en-US" sz="1400" dirty="0"/>
              <a:t>    1a83:	48 8d 0d 8d 19 00 00 	lea    0x198d(%rip),%rcx        # 3417 &lt;_IO_stdin_used+0x2a7&gt;</a:t>
            </a:r>
          </a:p>
          <a:p>
            <a:r>
              <a:rPr lang="zh-CN" altLang="en-US" sz="1400" dirty="0"/>
              <a:t>    1a8a:	48 c7 c2 ff ff ff ff 	mov    $0xffffffffffffffff,%rdx</a:t>
            </a:r>
          </a:p>
          <a:p>
            <a:r>
              <a:rPr lang="zh-CN" altLang="en-US" sz="1400" dirty="0"/>
              <a:t>    1a91:	be 01 00 00 00       	mov    $0x1,%esi</a:t>
            </a:r>
          </a:p>
          <a:p>
            <a:r>
              <a:rPr lang="zh-CN" altLang="en-US" sz="1400" dirty="0"/>
              <a:t>    1a96:	4c 89 e7             	mov    %r12,%rdi</a:t>
            </a:r>
          </a:p>
          <a:p>
            <a:r>
              <a:rPr lang="zh-CN" altLang="en-US" sz="1400" dirty="0"/>
              <a:t>    1a99:	b8 00 00 00 00       	mov    $0x0,%eax</a:t>
            </a:r>
          </a:p>
          <a:p>
            <a:r>
              <a:rPr lang="zh-CN" altLang="en-US" sz="1400" dirty="0"/>
              <a:t>    1a9e:	e8 cd f4 ff ff       	callq  f70 &lt;__sprintf_chk@plt&gt;</a:t>
            </a:r>
          </a:p>
          <a:p>
            <a:r>
              <a:rPr lang="zh-CN" altLang="en-US" sz="1400" dirty="0"/>
              <a:t>    1aa3:	ba 09 00 00 00       	mov    $0x9,%edx</a:t>
            </a:r>
          </a:p>
          <a:p>
            <a:r>
              <a:rPr lang="zh-CN" altLang="en-US" sz="1400" dirty="0"/>
              <a:t>    1aa8:	4c 89 e6             	mov    %r12,%rsi</a:t>
            </a:r>
          </a:p>
          <a:p>
            <a:r>
              <a:rPr lang="zh-CN" altLang="en-US" sz="1400" dirty="0"/>
              <a:t>    1aab:	48 89 df             	mov    %rbx,%rdi</a:t>
            </a:r>
          </a:p>
          <a:p>
            <a:r>
              <a:rPr lang="zh-CN" altLang="en-US" sz="1400" dirty="0"/>
              <a:t>   </a:t>
            </a:r>
            <a:r>
              <a:rPr lang="zh-CN" altLang="en-US" sz="1400" b="1" dirty="0">
                <a:solidFill>
                  <a:srgbClr val="FF0000"/>
                </a:solidFill>
              </a:rPr>
              <a:t> 1aae:	e8 0d f3 ff ff       	callq  dc0 &lt;strncmp@plt&gt;</a:t>
            </a:r>
          </a:p>
          <a:p>
            <a:r>
              <a:rPr lang="zh-CN" altLang="en-US" sz="1400" dirty="0"/>
              <a:t>    1ab3:	85 c0                	test   %eax,%eax</a:t>
            </a:r>
          </a:p>
          <a:p>
            <a:r>
              <a:rPr lang="zh-CN" altLang="en-US" sz="1400" dirty="0"/>
              <a:t>    1ab5:	0f 94 c0             	sete   %al</a:t>
            </a:r>
          </a:p>
          <a:p>
            <a:r>
              <a:rPr lang="zh-CN" altLang="en-US" sz="1400" dirty="0"/>
              <a:t>    1ab8:	48 8b 5c 24 78       	mov    0x78(%rsp),%rbx</a:t>
            </a:r>
          </a:p>
          <a:p>
            <a:r>
              <a:rPr lang="zh-CN" altLang="en-US" sz="1400" dirty="0"/>
              <a:t>    1abd:	64 48 33 1c 25 28 00 	xor    %fs:0x28,%rbx</a:t>
            </a:r>
          </a:p>
          <a:p>
            <a:r>
              <a:rPr lang="zh-CN" altLang="en-US" sz="1400" dirty="0"/>
              <a:t>    1ac4:	00 00 </a:t>
            </a:r>
          </a:p>
          <a:p>
            <a:r>
              <a:rPr lang="zh-CN" altLang="en-US" sz="1400" dirty="0"/>
              <a:t>    1ac6:	75 0c                	jne    1ad4 &lt;hexmatch+0xae&gt;</a:t>
            </a:r>
          </a:p>
          <a:p>
            <a:r>
              <a:rPr lang="zh-CN" altLang="en-US" sz="1400" dirty="0"/>
              <a:t>    1ac8:	0f b6 c0             	movzbl %al,%eax</a:t>
            </a:r>
          </a:p>
          <a:p>
            <a:r>
              <a:rPr lang="zh-CN" altLang="en-US" sz="1400" dirty="0"/>
              <a:t>    1acb:	48 83 ec 80          	sub    $0xffffffffffffff80,%rsp</a:t>
            </a:r>
          </a:p>
          <a:p>
            <a:r>
              <a:rPr lang="zh-CN" altLang="en-US" sz="1400" dirty="0"/>
              <a:t>    1acf:	5b                   	pop    %rbx</a:t>
            </a:r>
          </a:p>
          <a:p>
            <a:r>
              <a:rPr lang="zh-CN" altLang="en-US" sz="1400" dirty="0"/>
              <a:t>    1ad0:	5d                   	pop    %rbp</a:t>
            </a:r>
          </a:p>
          <a:p>
            <a:r>
              <a:rPr lang="zh-CN" altLang="en-US" sz="1400" dirty="0"/>
              <a:t>    1ad1:	41 5c                	pop    %r12</a:t>
            </a:r>
          </a:p>
          <a:p>
            <a:r>
              <a:rPr lang="zh-CN" altLang="en-US" sz="1400" dirty="0"/>
              <a:t>    1ad3:	c3                   	retq   </a:t>
            </a:r>
          </a:p>
          <a:p>
            <a:r>
              <a:rPr lang="zh-CN" altLang="en-US" sz="1400" dirty="0"/>
              <a:t>    1ad4:	e8 27 f3 ff ff       	callq  e00 &lt;__stack_chk_fail@plt&gt;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739AF5-BAC7-41D8-B45C-EC8B14218A45}"/>
              </a:ext>
            </a:extLst>
          </p:cNvPr>
          <p:cNvSpPr txBox="1"/>
          <p:nvPr/>
        </p:nvSpPr>
        <p:spPr>
          <a:xfrm>
            <a:off x="1655806" y="6091880"/>
            <a:ext cx="950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比对输入字符串与</a:t>
            </a:r>
            <a:r>
              <a:rPr lang="en-US" altLang="zh-CN" sz="2400" dirty="0"/>
              <a:t>cookie</a:t>
            </a:r>
            <a:r>
              <a:rPr lang="zh-CN" altLang="en-US" sz="2400" dirty="0"/>
              <a:t>，同时对</a:t>
            </a:r>
            <a:r>
              <a:rPr lang="en-US" altLang="zh-CN" sz="2400" dirty="0" err="1"/>
              <a:t>getbuf</a:t>
            </a:r>
            <a:r>
              <a:rPr lang="zh-CN" altLang="en-US" sz="2400" dirty="0"/>
              <a:t>的栈空间随机塞入内容</a:t>
            </a:r>
          </a:p>
        </p:txBody>
      </p:sp>
    </p:spTree>
    <p:extLst>
      <p:ext uri="{BB962C8B-B14F-4D97-AF65-F5344CB8AC3E}">
        <p14:creationId xmlns:p14="http://schemas.microsoft.com/office/powerpoint/2010/main" val="144391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2547</Words>
  <Application>Microsoft Office PowerPoint</Application>
  <PresentationFormat>宽屏</PresentationFormat>
  <Paragraphs>191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How to solve c2&amp;r3</vt:lpstr>
      <vt:lpstr>Touch2 in Ctarget</vt:lpstr>
      <vt:lpstr>PowerPoint 演示文稿</vt:lpstr>
      <vt:lpstr>PowerPoint 演示文稿</vt:lpstr>
      <vt:lpstr>PowerPoint 演示文稿</vt:lpstr>
      <vt:lpstr>PowerPoint 演示文稿</vt:lpstr>
      <vt:lpstr>Touch3 in Rtarget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solve c2&amp;r3</dc:title>
  <dc:creator>箫 管</dc:creator>
  <cp:lastModifiedBy>箫 管</cp:lastModifiedBy>
  <cp:revision>72</cp:revision>
  <dcterms:created xsi:type="dcterms:W3CDTF">2019-11-20T03:05:07Z</dcterms:created>
  <dcterms:modified xsi:type="dcterms:W3CDTF">2019-11-20T12:10:22Z</dcterms:modified>
</cp:coreProperties>
</file>