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ac2f1b40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ac2f1b40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41cc447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41cc447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41cc447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41cc447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41cc447f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41cc447f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41cc447f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41cc447f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41cc447f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41cc447f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41cc447f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41cc447f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41cc447f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41cc447f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41cc447f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41cc447f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41cc447f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41cc447f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41cc447f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41cc447f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ac2f1b408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ac2f1b408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ac2f1b408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ac2f1b408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ac2f1b408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ac2f1b408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ac2f1b40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ac2f1b40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900625" y="630225"/>
            <a:ext cx="7802700" cy="819900"/>
          </a:xfrm>
          <a:prstGeom prst="rect">
            <a:avLst/>
          </a:prstGeom>
        </p:spPr>
        <p:txBody>
          <a:bodyPr anchorCtr="0" anchor="t" bIns="91425" lIns="91425" spcFirstLastPara="1" rIns="91425" wrap="square" tIns="91425">
            <a:noAutofit/>
          </a:bodyPr>
          <a:lstStyle/>
          <a:p>
            <a:pPr indent="457200" lvl="0" marL="2743200" rtl="0" algn="r">
              <a:spcBef>
                <a:spcPts val="0"/>
              </a:spcBef>
              <a:spcAft>
                <a:spcPts val="0"/>
              </a:spcAft>
              <a:buNone/>
            </a:pPr>
            <a:r>
              <a:rPr lang="en"/>
              <a:t>EmotiSense</a:t>
            </a:r>
            <a:endParaRPr/>
          </a:p>
          <a:p>
            <a:pPr indent="457200" lvl="0" marL="2743200" rtl="0" algn="ctr">
              <a:spcBef>
                <a:spcPts val="0"/>
              </a:spcBef>
              <a:spcAft>
                <a:spcPts val="0"/>
              </a:spcAft>
              <a:buNone/>
            </a:pPr>
            <a:r>
              <a:t/>
            </a:r>
            <a:endParaRPr/>
          </a:p>
        </p:txBody>
      </p:sp>
      <p:sp>
        <p:nvSpPr>
          <p:cNvPr id="73" name="Google Shape;73;p13"/>
          <p:cNvSpPr txBox="1"/>
          <p:nvPr/>
        </p:nvSpPr>
        <p:spPr>
          <a:xfrm>
            <a:off x="590775" y="1450100"/>
            <a:ext cx="8112600" cy="32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lt1"/>
              </a:solidFill>
              <a:latin typeface="Lato"/>
              <a:ea typeface="Lato"/>
              <a:cs typeface="Lato"/>
              <a:sym typeface="Lato"/>
            </a:endParaRPr>
          </a:p>
          <a:p>
            <a:pPr indent="0" lvl="0" marL="0" rtl="0" algn="l">
              <a:spcBef>
                <a:spcPts val="0"/>
              </a:spcBef>
              <a:spcAft>
                <a:spcPts val="0"/>
              </a:spcAft>
              <a:buNone/>
            </a:pPr>
            <a:r>
              <a:t/>
            </a:r>
            <a:endParaRPr sz="2400">
              <a:solidFill>
                <a:schemeClr val="lt1"/>
              </a:solidFill>
              <a:latin typeface="Lato"/>
              <a:ea typeface="Lato"/>
              <a:cs typeface="Lato"/>
              <a:sym typeface="Lato"/>
            </a:endParaRPr>
          </a:p>
          <a:p>
            <a:pPr indent="0" lvl="0" marL="0" rtl="0" algn="l">
              <a:spcBef>
                <a:spcPts val="0"/>
              </a:spcBef>
              <a:spcAft>
                <a:spcPts val="0"/>
              </a:spcAft>
              <a:buNone/>
            </a:pPr>
            <a:r>
              <a:t/>
            </a:r>
            <a:endParaRPr sz="2400">
              <a:solidFill>
                <a:schemeClr val="lt1"/>
              </a:solidFill>
              <a:latin typeface="Lato"/>
              <a:ea typeface="Lato"/>
              <a:cs typeface="Lato"/>
              <a:sym typeface="Lato"/>
            </a:endParaRPr>
          </a:p>
          <a:p>
            <a:pPr indent="0" lvl="0" marL="0" rtl="0" algn="r">
              <a:spcBef>
                <a:spcPts val="0"/>
              </a:spcBef>
              <a:spcAft>
                <a:spcPts val="0"/>
              </a:spcAft>
              <a:buNone/>
            </a:pPr>
            <a:r>
              <a:t/>
            </a:r>
            <a:endParaRPr sz="2000">
              <a:solidFill>
                <a:srgbClr val="4C1130"/>
              </a:solidFill>
              <a:latin typeface="Lato"/>
              <a:ea typeface="Lato"/>
              <a:cs typeface="Lato"/>
              <a:sym typeface="Lato"/>
            </a:endParaRPr>
          </a:p>
          <a:p>
            <a:pPr indent="0" lvl="0" marL="0" rtl="0" algn="r">
              <a:spcBef>
                <a:spcPts val="0"/>
              </a:spcBef>
              <a:spcAft>
                <a:spcPts val="0"/>
              </a:spcAft>
              <a:buNone/>
            </a:pPr>
            <a:r>
              <a:t/>
            </a:r>
            <a:endParaRPr sz="2000">
              <a:solidFill>
                <a:srgbClr val="4C1130"/>
              </a:solidFill>
              <a:latin typeface="Lato"/>
              <a:ea typeface="Lato"/>
              <a:cs typeface="Lato"/>
              <a:sym typeface="Lato"/>
            </a:endParaRPr>
          </a:p>
          <a:p>
            <a:pPr indent="0" lvl="0" marL="0" rtl="0" algn="r">
              <a:spcBef>
                <a:spcPts val="0"/>
              </a:spcBef>
              <a:spcAft>
                <a:spcPts val="0"/>
              </a:spcAft>
              <a:buClr>
                <a:schemeClr val="dk2"/>
              </a:buClr>
              <a:buSzPts val="1100"/>
              <a:buFont typeface="Arial"/>
              <a:buNone/>
            </a:pPr>
            <a:r>
              <a:rPr lang="en" sz="2000">
                <a:solidFill>
                  <a:srgbClr val="4C1130"/>
                </a:solidFill>
                <a:latin typeface="Lato"/>
                <a:ea typeface="Lato"/>
                <a:cs typeface="Lato"/>
                <a:sym typeface="Lato"/>
              </a:rPr>
              <a:t>Atmakuri Krishnasai Bharadwaj</a:t>
            </a:r>
            <a:endParaRPr sz="2000">
              <a:solidFill>
                <a:srgbClr val="4C1130"/>
              </a:solidFill>
              <a:latin typeface="Lato"/>
              <a:ea typeface="Lato"/>
              <a:cs typeface="Lato"/>
              <a:sym typeface="Lato"/>
            </a:endParaRPr>
          </a:p>
          <a:p>
            <a:pPr indent="0" lvl="0" marL="0" rtl="0" algn="r">
              <a:spcBef>
                <a:spcPts val="0"/>
              </a:spcBef>
              <a:spcAft>
                <a:spcPts val="0"/>
              </a:spcAft>
              <a:buClr>
                <a:schemeClr val="dk2"/>
              </a:buClr>
              <a:buSzPts val="1100"/>
              <a:buFont typeface="Arial"/>
              <a:buNone/>
            </a:pPr>
            <a:r>
              <a:rPr lang="en" sz="2000">
                <a:solidFill>
                  <a:srgbClr val="4C1130"/>
                </a:solidFill>
                <a:latin typeface="Lato"/>
                <a:ea typeface="Lato"/>
                <a:cs typeface="Lato"/>
                <a:sym typeface="Lato"/>
              </a:rPr>
              <a:t>Mohammadreza Akbari Lor</a:t>
            </a:r>
            <a:endParaRPr sz="2000">
              <a:solidFill>
                <a:srgbClr val="4C1130"/>
              </a:solidFill>
              <a:latin typeface="Lato"/>
              <a:ea typeface="Lato"/>
              <a:cs typeface="Lato"/>
              <a:sym typeface="Lato"/>
            </a:endParaRPr>
          </a:p>
          <a:p>
            <a:pPr indent="0" lvl="0" marL="0" rtl="0" algn="r">
              <a:spcBef>
                <a:spcPts val="0"/>
              </a:spcBef>
              <a:spcAft>
                <a:spcPts val="0"/>
              </a:spcAft>
              <a:buClr>
                <a:schemeClr val="dk2"/>
              </a:buClr>
              <a:buSzPts val="1100"/>
              <a:buFont typeface="Arial"/>
              <a:buNone/>
            </a:pPr>
            <a:r>
              <a:rPr lang="en" sz="2000">
                <a:solidFill>
                  <a:srgbClr val="4C1130"/>
                </a:solidFill>
                <a:latin typeface="Lato"/>
                <a:ea typeface="Lato"/>
                <a:cs typeface="Lato"/>
                <a:sym typeface="Lato"/>
              </a:rPr>
              <a:t>Mohitha Dayana</a:t>
            </a:r>
            <a:endParaRPr sz="2000">
              <a:solidFill>
                <a:srgbClr val="4C1130"/>
              </a:solidFill>
              <a:latin typeface="Lato"/>
              <a:ea typeface="Lato"/>
              <a:cs typeface="Lato"/>
              <a:sym typeface="Lato"/>
            </a:endParaRPr>
          </a:p>
          <a:p>
            <a:pPr indent="0" lvl="0" marL="0" rtl="0" algn="r">
              <a:spcBef>
                <a:spcPts val="0"/>
              </a:spcBef>
              <a:spcAft>
                <a:spcPts val="0"/>
              </a:spcAft>
              <a:buClr>
                <a:schemeClr val="dk2"/>
              </a:buClr>
              <a:buSzPts val="1100"/>
              <a:buFont typeface="Arial"/>
              <a:buNone/>
            </a:pPr>
            <a:r>
              <a:rPr lang="en" sz="2000">
                <a:solidFill>
                  <a:srgbClr val="4C1130"/>
                </a:solidFill>
                <a:latin typeface="Lato"/>
                <a:ea typeface="Lato"/>
                <a:cs typeface="Lato"/>
                <a:sym typeface="Lato"/>
              </a:rPr>
              <a:t>Hema Nagini Matta</a:t>
            </a:r>
            <a:endParaRPr>
              <a:solidFill>
                <a:srgbClr val="4C1130"/>
              </a:solidFill>
              <a:latin typeface="Lato"/>
              <a:ea typeface="Lato"/>
              <a:cs typeface="Lato"/>
              <a:sym typeface="Lato"/>
            </a:endParaRPr>
          </a:p>
        </p:txBody>
      </p:sp>
      <p:pic>
        <p:nvPicPr>
          <p:cNvPr id="74" name="Google Shape;74;p13"/>
          <p:cNvPicPr preferRelativeResize="0"/>
          <p:nvPr/>
        </p:nvPicPr>
        <p:blipFill>
          <a:blip r:embed="rId3">
            <a:alphaModFix/>
          </a:blip>
          <a:stretch>
            <a:fillRect/>
          </a:stretch>
        </p:blipFill>
        <p:spPr>
          <a:xfrm>
            <a:off x="390725" y="630225"/>
            <a:ext cx="4030475" cy="2688400"/>
          </a:xfrm>
          <a:prstGeom prst="rect">
            <a:avLst/>
          </a:prstGeom>
          <a:noFill/>
          <a:ln>
            <a:noFill/>
          </a:ln>
        </p:spPr>
      </p:pic>
      <p:sp>
        <p:nvSpPr>
          <p:cNvPr id="75" name="Google Shape;75;p13"/>
          <p:cNvSpPr txBox="1"/>
          <p:nvPr/>
        </p:nvSpPr>
        <p:spPr>
          <a:xfrm>
            <a:off x="2856075" y="1450125"/>
            <a:ext cx="5847300" cy="921600"/>
          </a:xfrm>
          <a:prstGeom prst="rect">
            <a:avLst/>
          </a:prstGeom>
          <a:noFill/>
          <a:ln>
            <a:noFill/>
          </a:ln>
        </p:spPr>
        <p:txBody>
          <a:bodyPr anchorCtr="0" anchor="t" bIns="91425" lIns="91425" spcFirstLastPara="1" rIns="91425" wrap="square" tIns="91425">
            <a:noAutofit/>
          </a:bodyPr>
          <a:lstStyle/>
          <a:p>
            <a:pPr indent="0" lvl="0" marL="457200" rtl="0" algn="r">
              <a:spcBef>
                <a:spcPts val="0"/>
              </a:spcBef>
              <a:spcAft>
                <a:spcPts val="0"/>
              </a:spcAft>
              <a:buNone/>
            </a:pPr>
            <a:r>
              <a:rPr lang="en" sz="3000">
                <a:solidFill>
                  <a:schemeClr val="lt1"/>
                </a:solidFill>
                <a:latin typeface="Lato"/>
                <a:ea typeface="Lato"/>
                <a:cs typeface="Lato"/>
                <a:sym typeface="Lato"/>
              </a:rPr>
              <a:t>A Multi-Modal Emotion Detection Framework</a:t>
            </a:r>
            <a:endParaRPr sz="30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nvSpPr>
        <p:spPr>
          <a:xfrm>
            <a:off x="438050" y="390475"/>
            <a:ext cx="8403900" cy="46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Lato"/>
                <a:ea typeface="Lato"/>
                <a:cs typeface="Lato"/>
                <a:sym typeface="Lato"/>
              </a:rPr>
              <a:t>Potential Customer Base</a:t>
            </a:r>
            <a:endParaRPr sz="2400">
              <a:solidFill>
                <a:schemeClr val="lt1"/>
              </a:solidFill>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sp>
        <p:nvSpPr>
          <p:cNvPr id="129" name="Google Shape;129;p22"/>
          <p:cNvSpPr txBox="1"/>
          <p:nvPr/>
        </p:nvSpPr>
        <p:spPr>
          <a:xfrm>
            <a:off x="775000" y="1094100"/>
            <a:ext cx="3003000" cy="3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p:txBody>
      </p:sp>
      <p:pic>
        <p:nvPicPr>
          <p:cNvPr id="130" name="Google Shape;130;p22"/>
          <p:cNvPicPr preferRelativeResize="0"/>
          <p:nvPr/>
        </p:nvPicPr>
        <p:blipFill>
          <a:blip r:embed="rId3">
            <a:alphaModFix/>
          </a:blip>
          <a:stretch>
            <a:fillRect/>
          </a:stretch>
        </p:blipFill>
        <p:spPr>
          <a:xfrm>
            <a:off x="553338" y="1094100"/>
            <a:ext cx="8037323" cy="374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nvSpPr>
        <p:spPr>
          <a:xfrm>
            <a:off x="294125" y="665175"/>
            <a:ext cx="6165900" cy="4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Conceptual Diagram</a:t>
            </a:r>
            <a:endParaRPr sz="1800">
              <a:solidFill>
                <a:schemeClr val="dk1"/>
              </a:solidFill>
              <a:latin typeface="Lato"/>
              <a:ea typeface="Lato"/>
              <a:cs typeface="Lato"/>
              <a:sym typeface="Lato"/>
            </a:endParaRPr>
          </a:p>
        </p:txBody>
      </p:sp>
      <p:pic>
        <p:nvPicPr>
          <p:cNvPr id="136" name="Google Shape;136;p23"/>
          <p:cNvPicPr preferRelativeResize="0"/>
          <p:nvPr/>
        </p:nvPicPr>
        <p:blipFill>
          <a:blip r:embed="rId3">
            <a:alphaModFix/>
          </a:blip>
          <a:stretch>
            <a:fillRect/>
          </a:stretch>
        </p:blipFill>
        <p:spPr>
          <a:xfrm>
            <a:off x="152400" y="1302975"/>
            <a:ext cx="8839204" cy="28269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nvSpPr>
        <p:spPr>
          <a:xfrm>
            <a:off x="716950" y="552900"/>
            <a:ext cx="7655400" cy="4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Model Diagram </a:t>
            </a:r>
            <a:endParaRPr sz="1800">
              <a:solidFill>
                <a:schemeClr val="lt1"/>
              </a:solidFill>
              <a:latin typeface="Lato"/>
              <a:ea typeface="Lato"/>
              <a:cs typeface="Lato"/>
              <a:sym typeface="Lato"/>
            </a:endParaRPr>
          </a:p>
        </p:txBody>
      </p:sp>
      <p:pic>
        <p:nvPicPr>
          <p:cNvPr id="142" name="Google Shape;142;p24"/>
          <p:cNvPicPr preferRelativeResize="0"/>
          <p:nvPr/>
        </p:nvPicPr>
        <p:blipFill>
          <a:blip r:embed="rId3">
            <a:alphaModFix/>
          </a:blip>
          <a:stretch>
            <a:fillRect/>
          </a:stretch>
        </p:blipFill>
        <p:spPr>
          <a:xfrm>
            <a:off x="1504500" y="993300"/>
            <a:ext cx="6135001" cy="3741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472475" y="558000"/>
            <a:ext cx="82071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Lato"/>
                <a:ea typeface="Lato"/>
                <a:cs typeface="Lato"/>
                <a:sym typeface="Lato"/>
              </a:rPr>
              <a:t>Data Cleaning and </a:t>
            </a:r>
            <a:r>
              <a:rPr b="1" lang="en" sz="1800">
                <a:solidFill>
                  <a:schemeClr val="lt1"/>
                </a:solidFill>
                <a:latin typeface="Lato"/>
                <a:ea typeface="Lato"/>
                <a:cs typeface="Lato"/>
                <a:sym typeface="Lato"/>
              </a:rPr>
              <a:t>Transformation</a:t>
            </a:r>
            <a:r>
              <a:rPr b="1" lang="en" sz="1800">
                <a:solidFill>
                  <a:schemeClr val="lt1"/>
                </a:solidFill>
                <a:latin typeface="Lato"/>
                <a:ea typeface="Lato"/>
                <a:cs typeface="Lato"/>
                <a:sym typeface="Lato"/>
              </a:rPr>
              <a:t>: </a:t>
            </a:r>
            <a:endParaRPr b="1" sz="1800">
              <a:solidFill>
                <a:schemeClr val="lt1"/>
              </a:solidFill>
              <a:latin typeface="Lato"/>
              <a:ea typeface="Lato"/>
              <a:cs typeface="Lato"/>
              <a:sym typeface="Lato"/>
            </a:endParaRPr>
          </a:p>
        </p:txBody>
      </p:sp>
      <p:sp>
        <p:nvSpPr>
          <p:cNvPr id="148" name="Google Shape;148;p25"/>
          <p:cNvSpPr txBox="1"/>
          <p:nvPr/>
        </p:nvSpPr>
        <p:spPr>
          <a:xfrm>
            <a:off x="615025" y="1291150"/>
            <a:ext cx="7596300" cy="30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Lato"/>
                <a:ea typeface="Lato"/>
                <a:cs typeface="Lato"/>
                <a:sym typeface="Lato"/>
              </a:rPr>
              <a:t>Voice Input:</a:t>
            </a:r>
            <a:endParaRPr sz="1600">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Resampling by reducing the </a:t>
            </a:r>
            <a:r>
              <a:rPr lang="en">
                <a:solidFill>
                  <a:schemeClr val="dk2"/>
                </a:solidFill>
                <a:latin typeface="Lato"/>
                <a:ea typeface="Lato"/>
                <a:cs typeface="Lato"/>
                <a:sym typeface="Lato"/>
              </a:rPr>
              <a:t>frequency</a:t>
            </a:r>
            <a:r>
              <a:rPr lang="en">
                <a:solidFill>
                  <a:schemeClr val="dk2"/>
                </a:solidFill>
                <a:latin typeface="Lato"/>
                <a:ea typeface="Lato"/>
                <a:cs typeface="Lato"/>
                <a:sym typeface="Lato"/>
              </a:rPr>
              <a:t> of the data</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Zero padding to have </a:t>
            </a:r>
            <a:r>
              <a:rPr lang="en">
                <a:solidFill>
                  <a:schemeClr val="dk2"/>
                </a:solidFill>
                <a:latin typeface="Lato"/>
                <a:ea typeface="Lato"/>
                <a:cs typeface="Lato"/>
                <a:sym typeface="Lato"/>
              </a:rPr>
              <a:t>consistent</a:t>
            </a:r>
            <a:r>
              <a:rPr lang="en">
                <a:solidFill>
                  <a:schemeClr val="dk2"/>
                </a:solidFill>
                <a:latin typeface="Lato"/>
                <a:ea typeface="Lato"/>
                <a:cs typeface="Lato"/>
                <a:sym typeface="Lato"/>
              </a:rPr>
              <a:t> audio length</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Converting audio into text using Wav2vec model</a:t>
            </a:r>
            <a:endParaRPr>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rPr lang="en" sz="1600">
                <a:solidFill>
                  <a:schemeClr val="dk2"/>
                </a:solidFill>
                <a:latin typeface="Lato"/>
                <a:ea typeface="Lato"/>
                <a:cs typeface="Lato"/>
                <a:sym typeface="Lato"/>
              </a:rPr>
              <a:t>Text input:</a:t>
            </a:r>
            <a:endParaRPr sz="1600">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Feature extraction </a:t>
            </a:r>
            <a:r>
              <a:rPr lang="en">
                <a:solidFill>
                  <a:schemeClr val="dk2"/>
                </a:solidFill>
                <a:latin typeface="Lato"/>
                <a:ea typeface="Lato"/>
                <a:cs typeface="Lato"/>
                <a:sym typeface="Lato"/>
              </a:rPr>
              <a:t>using the BERT model</a:t>
            </a:r>
            <a:endParaRPr>
              <a:solidFill>
                <a:schemeClr val="dk2"/>
              </a:solidFill>
              <a:latin typeface="Lato"/>
              <a:ea typeface="Lato"/>
              <a:cs typeface="Lato"/>
              <a:sym typeface="Lato"/>
            </a:endParaRPr>
          </a:p>
          <a:p>
            <a:pPr indent="0" lvl="0" marL="0" rtl="0" algn="l">
              <a:spcBef>
                <a:spcPts val="0"/>
              </a:spcBef>
              <a:spcAft>
                <a:spcPts val="0"/>
              </a:spcAft>
              <a:buNone/>
            </a:pPr>
            <a:r>
              <a:t/>
            </a:r>
            <a:endParaRPr sz="1600">
              <a:solidFill>
                <a:schemeClr val="dk2"/>
              </a:solidFill>
              <a:latin typeface="Lato"/>
              <a:ea typeface="Lato"/>
              <a:cs typeface="Lato"/>
              <a:sym typeface="Lato"/>
            </a:endParaRPr>
          </a:p>
          <a:p>
            <a:pPr indent="0" lvl="0" marL="0" rtl="0" algn="l">
              <a:spcBef>
                <a:spcPts val="0"/>
              </a:spcBef>
              <a:spcAft>
                <a:spcPts val="0"/>
              </a:spcAft>
              <a:buNone/>
            </a:pPr>
            <a:r>
              <a:rPr lang="en" sz="1600">
                <a:solidFill>
                  <a:schemeClr val="dk2"/>
                </a:solidFill>
                <a:latin typeface="Lato"/>
                <a:ea typeface="Lato"/>
                <a:cs typeface="Lato"/>
                <a:sym typeface="Lato"/>
              </a:rPr>
              <a:t>Image input:</a:t>
            </a:r>
            <a:endParaRPr sz="1600">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Augmenting the data</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Feature extraction using the LLaVA model</a:t>
            </a:r>
            <a:endParaRPr>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431725" y="720925"/>
            <a:ext cx="50709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54" name="Google Shape;154;p26"/>
          <p:cNvSpPr txBox="1"/>
          <p:nvPr/>
        </p:nvSpPr>
        <p:spPr>
          <a:xfrm>
            <a:off x="431725" y="586650"/>
            <a:ext cx="69447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Lato"/>
                <a:ea typeface="Lato"/>
                <a:cs typeface="Lato"/>
                <a:sym typeface="Lato"/>
              </a:rPr>
              <a:t>Design of EmotiSense:</a:t>
            </a:r>
            <a:endParaRPr sz="1900">
              <a:solidFill>
                <a:schemeClr val="lt1"/>
              </a:solidFill>
              <a:latin typeface="Lato"/>
              <a:ea typeface="Lato"/>
              <a:cs typeface="Lato"/>
              <a:sym typeface="Lato"/>
            </a:endParaRPr>
          </a:p>
        </p:txBody>
      </p:sp>
      <p:pic>
        <p:nvPicPr>
          <p:cNvPr id="155" name="Google Shape;155;p26"/>
          <p:cNvPicPr preferRelativeResize="0"/>
          <p:nvPr/>
        </p:nvPicPr>
        <p:blipFill>
          <a:blip r:embed="rId3">
            <a:alphaModFix/>
          </a:blip>
          <a:stretch>
            <a:fillRect/>
          </a:stretch>
        </p:blipFill>
        <p:spPr>
          <a:xfrm>
            <a:off x="1631575" y="1128325"/>
            <a:ext cx="6459250" cy="3423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nvSpPr>
        <p:spPr>
          <a:xfrm>
            <a:off x="449575" y="1473950"/>
            <a:ext cx="5014800" cy="32325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b="1" lang="en">
                <a:solidFill>
                  <a:schemeClr val="dk2"/>
                </a:solidFill>
              </a:rPr>
              <a:t>BERT</a:t>
            </a:r>
            <a:r>
              <a:rPr b="1" lang="en">
                <a:solidFill>
                  <a:schemeClr val="dk2"/>
                </a:solidFill>
              </a:rPr>
              <a:t>:</a:t>
            </a:r>
            <a:r>
              <a:rPr lang="en">
                <a:solidFill>
                  <a:schemeClr val="dk2"/>
                </a:solidFill>
              </a:rPr>
              <a:t> This model will be primarily used for textual data analysis.</a:t>
            </a:r>
            <a:endParaRPr>
              <a:solidFill>
                <a:schemeClr val="dk2"/>
              </a:solidFill>
            </a:endParaRPr>
          </a:p>
          <a:p>
            <a:pPr indent="0" lvl="0" marL="0" rtl="0" algn="just">
              <a:lnSpc>
                <a:spcPct val="90000"/>
              </a:lnSpc>
              <a:spcBef>
                <a:spcPts val="1200"/>
              </a:spcBef>
              <a:spcAft>
                <a:spcPts val="0"/>
              </a:spcAft>
              <a:buNone/>
            </a:pPr>
            <a:r>
              <a:rPr b="1" lang="en">
                <a:solidFill>
                  <a:schemeClr val="dk2"/>
                </a:solidFill>
              </a:rPr>
              <a:t>Wav2vec: </a:t>
            </a:r>
            <a:r>
              <a:rPr lang="en">
                <a:solidFill>
                  <a:schemeClr val="dk2"/>
                </a:solidFill>
              </a:rPr>
              <a:t>This model is crucial for audio data analysis. It will be used to process and understand speech patterns, tonality, and other auditory cues indicative of emotional states.</a:t>
            </a:r>
            <a:endParaRPr>
              <a:solidFill>
                <a:schemeClr val="dk2"/>
              </a:solidFill>
            </a:endParaRPr>
          </a:p>
          <a:p>
            <a:pPr indent="0" lvl="0" marL="0" rtl="0" algn="just">
              <a:lnSpc>
                <a:spcPct val="90000"/>
              </a:lnSpc>
              <a:spcBef>
                <a:spcPts val="1200"/>
              </a:spcBef>
              <a:spcAft>
                <a:spcPts val="0"/>
              </a:spcAft>
              <a:buNone/>
            </a:pPr>
            <a:r>
              <a:rPr b="1" lang="en">
                <a:solidFill>
                  <a:schemeClr val="dk2"/>
                </a:solidFill>
              </a:rPr>
              <a:t>LLaVa: </a:t>
            </a:r>
            <a:r>
              <a:rPr lang="en">
                <a:solidFill>
                  <a:schemeClr val="dk2"/>
                </a:solidFill>
              </a:rPr>
              <a:t>This model will be primarily used for visual data analysis and image processing.</a:t>
            </a:r>
            <a:endParaRPr>
              <a:solidFill>
                <a:schemeClr val="dk2"/>
              </a:solidFill>
            </a:endParaRPr>
          </a:p>
          <a:p>
            <a:pPr indent="0" lvl="0" marL="0" rtl="0" algn="just">
              <a:lnSpc>
                <a:spcPct val="90000"/>
              </a:lnSpc>
              <a:spcBef>
                <a:spcPts val="1200"/>
              </a:spcBef>
              <a:spcAft>
                <a:spcPts val="1200"/>
              </a:spcAft>
              <a:buNone/>
            </a:pPr>
            <a:r>
              <a:rPr lang="en">
                <a:solidFill>
                  <a:schemeClr val="dk2"/>
                </a:solidFill>
              </a:rPr>
              <a:t>A significant aspect of our data sourcing strategy involves the integration of these modalities. We will develop a framework to synchronize data from text, audio, and image sources, ensuring that they can be effectively combined for multimodal analysis.</a:t>
            </a:r>
            <a:endParaRPr>
              <a:solidFill>
                <a:schemeClr val="dk2"/>
              </a:solidFill>
            </a:endParaRPr>
          </a:p>
        </p:txBody>
      </p:sp>
      <p:sp>
        <p:nvSpPr>
          <p:cNvPr id="161" name="Google Shape;161;p27"/>
          <p:cNvSpPr txBox="1"/>
          <p:nvPr/>
        </p:nvSpPr>
        <p:spPr>
          <a:xfrm>
            <a:off x="449575" y="680175"/>
            <a:ext cx="52746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rPr>
              <a:t>LLMs (Large Language Models):</a:t>
            </a:r>
            <a:endParaRPr sz="1000">
              <a:solidFill>
                <a:schemeClr val="lt1"/>
              </a:solidFill>
              <a:latin typeface="Lato"/>
              <a:ea typeface="Lato"/>
              <a:cs typeface="Lato"/>
              <a:sym typeface="Lato"/>
            </a:endParaRPr>
          </a:p>
        </p:txBody>
      </p:sp>
      <p:pic>
        <p:nvPicPr>
          <p:cNvPr id="162" name="Google Shape;162;p27"/>
          <p:cNvPicPr preferRelativeResize="0"/>
          <p:nvPr/>
        </p:nvPicPr>
        <p:blipFill>
          <a:blip r:embed="rId3">
            <a:alphaModFix/>
          </a:blip>
          <a:stretch>
            <a:fillRect/>
          </a:stretch>
        </p:blipFill>
        <p:spPr>
          <a:xfrm>
            <a:off x="5578800" y="1718325"/>
            <a:ext cx="3482926" cy="2261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nvSpPr>
        <p:spPr>
          <a:xfrm>
            <a:off x="533575" y="639475"/>
            <a:ext cx="4663800" cy="5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Model Implementation:</a:t>
            </a:r>
            <a:endParaRPr sz="1800">
              <a:solidFill>
                <a:schemeClr val="lt1"/>
              </a:solidFill>
              <a:latin typeface="Lato"/>
              <a:ea typeface="Lato"/>
              <a:cs typeface="Lato"/>
              <a:sym typeface="Lato"/>
            </a:endParaRPr>
          </a:p>
        </p:txBody>
      </p:sp>
      <p:pic>
        <p:nvPicPr>
          <p:cNvPr id="168" name="Google Shape;168;p28"/>
          <p:cNvPicPr preferRelativeResize="0"/>
          <p:nvPr/>
        </p:nvPicPr>
        <p:blipFill>
          <a:blip r:embed="rId3">
            <a:alphaModFix/>
          </a:blip>
          <a:stretch>
            <a:fillRect/>
          </a:stretch>
        </p:blipFill>
        <p:spPr>
          <a:xfrm>
            <a:off x="659500" y="1209775"/>
            <a:ext cx="7825002" cy="3315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nvSpPr>
        <p:spPr>
          <a:xfrm>
            <a:off x="472475" y="720925"/>
            <a:ext cx="48267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Initial</a:t>
            </a:r>
            <a:r>
              <a:rPr lang="en" sz="1800">
                <a:solidFill>
                  <a:schemeClr val="lt1"/>
                </a:solidFill>
                <a:latin typeface="Lato"/>
                <a:ea typeface="Lato"/>
                <a:cs typeface="Lato"/>
                <a:sym typeface="Lato"/>
              </a:rPr>
              <a:t> Results</a:t>
            </a:r>
            <a:endParaRPr sz="1800">
              <a:solidFill>
                <a:schemeClr val="lt1"/>
              </a:solidFill>
              <a:latin typeface="Lato"/>
              <a:ea typeface="Lato"/>
              <a:cs typeface="Lato"/>
              <a:sym typeface="Lato"/>
            </a:endParaRPr>
          </a:p>
        </p:txBody>
      </p:sp>
      <p:pic>
        <p:nvPicPr>
          <p:cNvPr id="174" name="Google Shape;174;p29"/>
          <p:cNvPicPr preferRelativeResize="0"/>
          <p:nvPr/>
        </p:nvPicPr>
        <p:blipFill>
          <a:blip r:embed="rId3">
            <a:alphaModFix/>
          </a:blip>
          <a:stretch>
            <a:fillRect/>
          </a:stretch>
        </p:blipFill>
        <p:spPr>
          <a:xfrm>
            <a:off x="3798275" y="546875"/>
            <a:ext cx="3894249" cy="1922150"/>
          </a:xfrm>
          <a:prstGeom prst="rect">
            <a:avLst/>
          </a:prstGeom>
          <a:noFill/>
          <a:ln>
            <a:noFill/>
          </a:ln>
        </p:spPr>
      </p:pic>
      <p:sp>
        <p:nvSpPr>
          <p:cNvPr id="175" name="Google Shape;175;p29"/>
          <p:cNvSpPr txBox="1"/>
          <p:nvPr/>
        </p:nvSpPr>
        <p:spPr>
          <a:xfrm>
            <a:off x="472475" y="1573800"/>
            <a:ext cx="3014100" cy="199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Converting the audio file and extracting the </a:t>
            </a:r>
            <a:r>
              <a:rPr lang="en">
                <a:solidFill>
                  <a:schemeClr val="dk2"/>
                </a:solidFill>
                <a:latin typeface="Lato"/>
                <a:ea typeface="Lato"/>
                <a:cs typeface="Lato"/>
                <a:sym typeface="Lato"/>
              </a:rPr>
              <a:t>features</a:t>
            </a:r>
            <a:r>
              <a:rPr lang="en">
                <a:solidFill>
                  <a:schemeClr val="dk2"/>
                </a:solidFill>
                <a:latin typeface="Lato"/>
                <a:ea typeface="Lato"/>
                <a:cs typeface="Lato"/>
                <a:sym typeface="Lato"/>
              </a:rPr>
              <a:t> and transforming them into the text</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Testing classification with no fine-tuning</a:t>
            </a:r>
            <a:endParaRPr>
              <a:solidFill>
                <a:schemeClr val="dk2"/>
              </a:solidFill>
              <a:latin typeface="Lato"/>
              <a:ea typeface="Lato"/>
              <a:cs typeface="Lato"/>
              <a:sym typeface="Lato"/>
            </a:endParaRPr>
          </a:p>
        </p:txBody>
      </p:sp>
      <p:pic>
        <p:nvPicPr>
          <p:cNvPr id="176" name="Google Shape;176;p29"/>
          <p:cNvPicPr preferRelativeResize="0"/>
          <p:nvPr/>
        </p:nvPicPr>
        <p:blipFill>
          <a:blip r:embed="rId4">
            <a:alphaModFix/>
          </a:blip>
          <a:stretch>
            <a:fillRect/>
          </a:stretch>
        </p:blipFill>
        <p:spPr>
          <a:xfrm>
            <a:off x="3798275" y="2642375"/>
            <a:ext cx="3751925" cy="2048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0"/>
          <p:cNvPicPr preferRelativeResize="0"/>
          <p:nvPr/>
        </p:nvPicPr>
        <p:blipFill>
          <a:blip r:embed="rId3">
            <a:alphaModFix/>
          </a:blip>
          <a:stretch>
            <a:fillRect/>
          </a:stretch>
        </p:blipFill>
        <p:spPr>
          <a:xfrm>
            <a:off x="1050063" y="1858675"/>
            <a:ext cx="7043876" cy="1009650"/>
          </a:xfrm>
          <a:prstGeom prst="rect">
            <a:avLst/>
          </a:prstGeom>
          <a:noFill/>
          <a:ln>
            <a:noFill/>
          </a:ln>
        </p:spPr>
      </p:pic>
      <p:sp>
        <p:nvSpPr>
          <p:cNvPr id="182" name="Google Shape;182;p30"/>
          <p:cNvSpPr txBox="1"/>
          <p:nvPr/>
        </p:nvSpPr>
        <p:spPr>
          <a:xfrm>
            <a:off x="431750" y="802400"/>
            <a:ext cx="52542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Classification</a:t>
            </a:r>
            <a:r>
              <a:rPr lang="en" sz="1800">
                <a:solidFill>
                  <a:schemeClr val="lt1"/>
                </a:solidFill>
                <a:latin typeface="Lato"/>
                <a:ea typeface="Lato"/>
                <a:cs typeface="Lato"/>
                <a:sym typeface="Lato"/>
              </a:rPr>
              <a:t> layers of Wav2vec model:</a:t>
            </a:r>
            <a:endParaRPr sz="18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1"/>
          <p:cNvPicPr preferRelativeResize="0"/>
          <p:nvPr/>
        </p:nvPicPr>
        <p:blipFill>
          <a:blip r:embed="rId3">
            <a:alphaModFix/>
          </a:blip>
          <a:stretch>
            <a:fillRect/>
          </a:stretch>
        </p:blipFill>
        <p:spPr>
          <a:xfrm>
            <a:off x="1806126" y="1102850"/>
            <a:ext cx="5531750" cy="3263825"/>
          </a:xfrm>
          <a:prstGeom prst="rect">
            <a:avLst/>
          </a:prstGeom>
          <a:noFill/>
          <a:ln>
            <a:noFill/>
          </a:ln>
        </p:spPr>
      </p:pic>
      <p:sp>
        <p:nvSpPr>
          <p:cNvPr id="188" name="Google Shape;188;p31"/>
          <p:cNvSpPr txBox="1"/>
          <p:nvPr/>
        </p:nvSpPr>
        <p:spPr>
          <a:xfrm>
            <a:off x="452100" y="558000"/>
            <a:ext cx="51525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Results with fine-tuning</a:t>
            </a:r>
            <a:endParaRPr sz="18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Motive</a:t>
            </a:r>
            <a:endParaRPr sz="2400"/>
          </a:p>
        </p:txBody>
      </p:sp>
      <p:sp>
        <p:nvSpPr>
          <p:cNvPr id="81" name="Google Shape;81;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0" lang="en" sz="1800">
                <a:latin typeface="Lato"/>
                <a:ea typeface="Lato"/>
                <a:cs typeface="Lato"/>
                <a:sym typeface="Lato"/>
              </a:rPr>
              <a:t>E</a:t>
            </a:r>
            <a:r>
              <a:rPr b="0" lang="en" sz="1200">
                <a:latin typeface="Lato"/>
                <a:ea typeface="Lato"/>
                <a:cs typeface="Lato"/>
                <a:sym typeface="Lato"/>
              </a:rPr>
              <a:t>motiSense can be used is in online education. EmotiSense can help teachers monitor and improve student engagement, motivation, and learning outcomes by providing real-time feedback and personalized interventions based on their emotional states. For example, EmotiSense can analyze the text, speech, and face cues of the students during a live or recorded lecture, and identify their emotions, such as boredom, confusion, interest, or frustration. Based on this information, EmotiSense can suggest the teacher to adjust the pace, difficulty, or style of the lecture, or to provide more examples, quizzes, or feedback to the students. EmotiSense can also help students develop their emotional intelligence and self-regulation skills by reflecting on their own emotions and learning strategies, and by offering them emotional support and guidance.</a:t>
            </a:r>
            <a:endParaRPr sz="1200">
              <a:latin typeface="Lato"/>
              <a:ea typeface="Lato"/>
              <a:cs typeface="Lato"/>
              <a:sym typeface="Lato"/>
            </a:endParaRPr>
          </a:p>
        </p:txBody>
      </p:sp>
      <p:pic>
        <p:nvPicPr>
          <p:cNvPr id="82" name="Google Shape;82;p14"/>
          <p:cNvPicPr preferRelativeResize="0"/>
          <p:nvPr/>
        </p:nvPicPr>
        <p:blipFill>
          <a:blip r:embed="rId3">
            <a:alphaModFix/>
          </a:blip>
          <a:stretch>
            <a:fillRect/>
          </a:stretch>
        </p:blipFill>
        <p:spPr>
          <a:xfrm>
            <a:off x="6529550" y="2421875"/>
            <a:ext cx="2471075" cy="2448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idx="1" type="subTitle"/>
          </p:nvPr>
        </p:nvSpPr>
        <p:spPr>
          <a:xfrm>
            <a:off x="268825" y="1416599"/>
            <a:ext cx="4045200" cy="3726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Augmentation of the data</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Improve Wav2vec model </a:t>
            </a:r>
            <a:r>
              <a:rPr lang="en" sz="1200"/>
              <a:t>performance</a:t>
            </a:r>
            <a:r>
              <a:rPr lang="en" sz="1200"/>
              <a:t>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Improve the BERT model performance</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Implementing the LLaVa model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Fine tuning all models and connecting together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pic>
        <p:nvPicPr>
          <p:cNvPr id="194" name="Google Shape;194;p32"/>
          <p:cNvPicPr preferRelativeResize="0"/>
          <p:nvPr/>
        </p:nvPicPr>
        <p:blipFill>
          <a:blip r:embed="rId3">
            <a:alphaModFix/>
          </a:blip>
          <a:stretch>
            <a:fillRect/>
          </a:stretch>
        </p:blipFill>
        <p:spPr>
          <a:xfrm>
            <a:off x="4676000" y="456175"/>
            <a:ext cx="4364002" cy="4419276"/>
          </a:xfrm>
          <a:prstGeom prst="rect">
            <a:avLst/>
          </a:prstGeom>
          <a:noFill/>
          <a:ln>
            <a:noFill/>
          </a:ln>
        </p:spPr>
      </p:pic>
      <p:sp>
        <p:nvSpPr>
          <p:cNvPr id="195" name="Google Shape;195;p32"/>
          <p:cNvSpPr txBox="1"/>
          <p:nvPr/>
        </p:nvSpPr>
        <p:spPr>
          <a:xfrm>
            <a:off x="268825" y="395075"/>
            <a:ext cx="33399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Lato"/>
                <a:ea typeface="Lato"/>
                <a:cs typeface="Lato"/>
                <a:sym typeface="Lato"/>
              </a:rPr>
              <a:t>Roadmap</a:t>
            </a:r>
            <a:endParaRPr b="1" sz="2400">
              <a:solidFill>
                <a:schemeClr val="dk2"/>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9" name="Shape 199"/>
        <p:cNvGrpSpPr/>
        <p:nvPr/>
      </p:nvGrpSpPr>
      <p:grpSpPr>
        <a:xfrm>
          <a:off x="0" y="0"/>
          <a:ext cx="0" cy="0"/>
          <a:chOff x="0" y="0"/>
          <a:chExt cx="0" cy="0"/>
        </a:xfrm>
      </p:grpSpPr>
      <p:sp>
        <p:nvSpPr>
          <p:cNvPr id="200" name="Google Shape;200;p33"/>
          <p:cNvSpPr txBox="1"/>
          <p:nvPr/>
        </p:nvSpPr>
        <p:spPr>
          <a:xfrm>
            <a:off x="1127125" y="1195925"/>
            <a:ext cx="6641100" cy="1799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5400">
                <a:solidFill>
                  <a:schemeClr val="lt1"/>
                </a:solidFill>
                <a:latin typeface="Lato"/>
                <a:ea typeface="Lato"/>
                <a:cs typeface="Lato"/>
                <a:sym typeface="Lato"/>
              </a:rPr>
              <a:t>Thank You!</a:t>
            </a:r>
            <a:endParaRPr sz="54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pic>
        <p:nvPicPr>
          <p:cNvPr id="87" name="Google Shape;87;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8" name="Google Shape;88;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9" name="Google Shape;89;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Intro</a:t>
            </a:r>
            <a:endParaRPr b="1" sz="3000">
              <a:solidFill>
                <a:schemeClr val="lt2"/>
              </a:solidFill>
              <a:latin typeface="Raleway"/>
              <a:ea typeface="Raleway"/>
              <a:cs typeface="Raleway"/>
              <a:sym typeface="Raleway"/>
            </a:endParaRPr>
          </a:p>
        </p:txBody>
      </p:sp>
      <p:sp>
        <p:nvSpPr>
          <p:cNvPr id="90" name="Google Shape;90;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572493"/>
              </a:buClr>
              <a:buSzPts val="1400"/>
              <a:buFont typeface="Raleway"/>
              <a:buChar char="➔"/>
            </a:pPr>
            <a:r>
              <a:rPr lang="en" sz="1050">
                <a:solidFill>
                  <a:srgbClr val="572493"/>
                </a:solidFill>
                <a:latin typeface="Microsoft Yahei"/>
                <a:ea typeface="Microsoft Yahei"/>
                <a:cs typeface="Microsoft Yahei"/>
                <a:sym typeface="Microsoft Yahei"/>
              </a:rPr>
              <a:t>Emotions are essential to human nature. We use different ways to show our feelings, such as our faces, voices, words, or pictures. </a:t>
            </a:r>
            <a:endParaRPr sz="1050">
              <a:solidFill>
                <a:srgbClr val="572493"/>
              </a:solidFill>
              <a:latin typeface="Microsoft Yahei"/>
              <a:ea typeface="Microsoft Yahei"/>
              <a:cs typeface="Microsoft Yahei"/>
              <a:sym typeface="Microsoft Yahei"/>
            </a:endParaRPr>
          </a:p>
          <a:p>
            <a:pPr indent="-317500" lvl="0" marL="457200" rtl="0" algn="l">
              <a:spcBef>
                <a:spcPts val="1000"/>
              </a:spcBef>
              <a:spcAft>
                <a:spcPts val="0"/>
              </a:spcAft>
              <a:buClr>
                <a:srgbClr val="572493"/>
              </a:buClr>
              <a:buSzPts val="1400"/>
              <a:buFont typeface="Raleway"/>
              <a:buChar char="➔"/>
            </a:pPr>
            <a:r>
              <a:rPr lang="en" sz="1050">
                <a:solidFill>
                  <a:srgbClr val="572493"/>
                </a:solidFill>
                <a:latin typeface="Microsoft Yahei"/>
                <a:ea typeface="Microsoft Yahei"/>
                <a:cs typeface="Microsoft Yahei"/>
                <a:sym typeface="Microsoft Yahei"/>
              </a:rPr>
              <a:t>Machines can help us understand emotions. </a:t>
            </a:r>
            <a:endParaRPr sz="1050">
              <a:solidFill>
                <a:srgbClr val="572493"/>
              </a:solidFill>
              <a:latin typeface="Microsoft Yahei"/>
              <a:ea typeface="Microsoft Yahei"/>
              <a:cs typeface="Microsoft Yahei"/>
              <a:sym typeface="Microsoft Yahei"/>
            </a:endParaRPr>
          </a:p>
          <a:p>
            <a:pPr indent="-317500" lvl="0" marL="457200" rtl="0" algn="l">
              <a:spcBef>
                <a:spcPts val="1000"/>
              </a:spcBef>
              <a:spcAft>
                <a:spcPts val="0"/>
              </a:spcAft>
              <a:buClr>
                <a:srgbClr val="572493"/>
              </a:buClr>
              <a:buSzPts val="1400"/>
              <a:buFont typeface="Raleway"/>
              <a:buChar char="➔"/>
            </a:pPr>
            <a:r>
              <a:rPr lang="en" sz="1050">
                <a:solidFill>
                  <a:srgbClr val="572493"/>
                </a:solidFill>
                <a:latin typeface="Microsoft Yahei"/>
                <a:ea typeface="Microsoft Yahei"/>
                <a:cs typeface="Microsoft Yahei"/>
                <a:sym typeface="Microsoft Yahei"/>
              </a:rPr>
              <a:t>They can also mimic emotions to interact better with us.</a:t>
            </a:r>
            <a:endParaRPr sz="1050">
              <a:solidFill>
                <a:srgbClr val="572493"/>
              </a:solidFill>
              <a:latin typeface="Microsoft Yahei"/>
              <a:ea typeface="Microsoft Yahei"/>
              <a:cs typeface="Microsoft Yahei"/>
              <a:sym typeface="Microsoft Yahei"/>
            </a:endParaRPr>
          </a:p>
          <a:p>
            <a:pPr indent="0" lvl="0" marL="0" rtl="0" algn="l">
              <a:spcBef>
                <a:spcPts val="1000"/>
              </a:spcBef>
              <a:spcAft>
                <a:spcPts val="1000"/>
              </a:spcAft>
              <a:buNone/>
            </a:pPr>
            <a:r>
              <a:t/>
            </a:r>
            <a:endParaRPr sz="1050">
              <a:solidFill>
                <a:srgbClr val="572493"/>
              </a:solidFill>
              <a:latin typeface="Microsoft Yahei"/>
              <a:ea typeface="Microsoft Yahei"/>
              <a:cs typeface="Microsoft Yahei"/>
              <a:sym typeface="Microsoft Yahe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facets of human emotions are essential for</a:t>
            </a:r>
            <a:br>
              <a:rPr lang="en"/>
            </a:br>
            <a:r>
              <a:rPr lang="en">
                <a:solidFill>
                  <a:schemeClr val="accent5"/>
                </a:solidFill>
              </a:rPr>
              <a:t>authentic communication with </a:t>
            </a:r>
            <a:br>
              <a:rPr lang="en">
                <a:solidFill>
                  <a:schemeClr val="accent5"/>
                </a:solidFill>
              </a:rPr>
            </a:br>
            <a:r>
              <a:rPr lang="en">
                <a:solidFill>
                  <a:schemeClr val="accent5"/>
                </a:solidFill>
              </a:rPr>
              <a:t>the rest of the world?</a:t>
            </a:r>
            <a:endParaRPr>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60849" y="65400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Just one!</a:t>
            </a:r>
            <a:r>
              <a:rPr lang="en"/>
              <a:t> Your own.</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b="0" lang="en" sz="2400"/>
              <a:t>With a little help from our </a:t>
            </a:r>
            <a:r>
              <a:rPr lang="en" sz="2400">
                <a:solidFill>
                  <a:srgbClr val="FF9900"/>
                </a:solidFill>
              </a:rPr>
              <a:t>E</a:t>
            </a:r>
            <a:r>
              <a:rPr lang="en" sz="2400">
                <a:solidFill>
                  <a:srgbClr val="FF9900"/>
                </a:solidFill>
              </a:rPr>
              <a:t>mo</a:t>
            </a:r>
            <a:r>
              <a:rPr lang="en" sz="2400">
                <a:solidFill>
                  <a:srgbClr val="FF9900"/>
                </a:solidFill>
              </a:rPr>
              <a:t>tiS</a:t>
            </a:r>
            <a:r>
              <a:rPr lang="en" sz="2400">
                <a:solidFill>
                  <a:srgbClr val="FF9900"/>
                </a:solidFill>
              </a:rPr>
              <a:t>ense</a:t>
            </a:r>
            <a:r>
              <a:rPr b="0" lang="en" sz="2400"/>
              <a:t> Product</a:t>
            </a:r>
            <a:endParaRPr b="0"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1003500" y="489550"/>
            <a:ext cx="71370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ato"/>
                <a:ea typeface="Lato"/>
                <a:cs typeface="Lato"/>
                <a:sym typeface="Lato"/>
              </a:rPr>
              <a:t>EmotiSense Product Flow</a:t>
            </a:r>
            <a:endParaRPr sz="2400">
              <a:solidFill>
                <a:schemeClr val="dk1"/>
              </a:solidFill>
              <a:latin typeface="Lato"/>
              <a:ea typeface="Lato"/>
              <a:cs typeface="Lato"/>
              <a:sym typeface="Lato"/>
            </a:endParaRPr>
          </a:p>
        </p:txBody>
      </p:sp>
      <p:pic>
        <p:nvPicPr>
          <p:cNvPr id="106" name="Google Shape;106;p18"/>
          <p:cNvPicPr preferRelativeResize="0"/>
          <p:nvPr/>
        </p:nvPicPr>
        <p:blipFill>
          <a:blip r:embed="rId3">
            <a:alphaModFix/>
          </a:blip>
          <a:stretch>
            <a:fillRect/>
          </a:stretch>
        </p:blipFill>
        <p:spPr>
          <a:xfrm>
            <a:off x="1124500" y="1191850"/>
            <a:ext cx="6895009" cy="364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nvSpPr>
        <p:spPr>
          <a:xfrm>
            <a:off x="1003500" y="489550"/>
            <a:ext cx="71370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ato"/>
                <a:ea typeface="Lato"/>
                <a:cs typeface="Lato"/>
                <a:sym typeface="Lato"/>
              </a:rPr>
              <a:t>EmotiSense - Challenges</a:t>
            </a:r>
            <a:endParaRPr sz="2400">
              <a:solidFill>
                <a:schemeClr val="dk1"/>
              </a:solidFill>
              <a:latin typeface="Lato"/>
              <a:ea typeface="Lato"/>
              <a:cs typeface="Lato"/>
              <a:sym typeface="Lato"/>
            </a:endParaRPr>
          </a:p>
        </p:txBody>
      </p:sp>
      <p:pic>
        <p:nvPicPr>
          <p:cNvPr id="112" name="Google Shape;112;p19"/>
          <p:cNvPicPr preferRelativeResize="0"/>
          <p:nvPr/>
        </p:nvPicPr>
        <p:blipFill>
          <a:blip r:embed="rId3">
            <a:alphaModFix/>
          </a:blip>
          <a:stretch>
            <a:fillRect/>
          </a:stretch>
        </p:blipFill>
        <p:spPr>
          <a:xfrm>
            <a:off x="1738238" y="1191850"/>
            <a:ext cx="5667533" cy="3646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1003500" y="489550"/>
            <a:ext cx="71370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ato"/>
                <a:ea typeface="Lato"/>
                <a:cs typeface="Lato"/>
                <a:sym typeface="Lato"/>
              </a:rPr>
              <a:t>EmotiSense - Solution</a:t>
            </a:r>
            <a:endParaRPr sz="2400">
              <a:solidFill>
                <a:schemeClr val="dk1"/>
              </a:solidFill>
              <a:latin typeface="Lato"/>
              <a:ea typeface="Lato"/>
              <a:cs typeface="Lato"/>
              <a:sym typeface="Lato"/>
            </a:endParaRPr>
          </a:p>
        </p:txBody>
      </p:sp>
      <p:pic>
        <p:nvPicPr>
          <p:cNvPr id="118" name="Google Shape;118;p20"/>
          <p:cNvPicPr preferRelativeResize="0"/>
          <p:nvPr/>
        </p:nvPicPr>
        <p:blipFill rotWithShape="1">
          <a:blip r:embed="rId3">
            <a:alphaModFix/>
          </a:blip>
          <a:srcRect b="0" l="0" r="0" t="0"/>
          <a:stretch/>
        </p:blipFill>
        <p:spPr>
          <a:xfrm>
            <a:off x="1699413" y="1268050"/>
            <a:ext cx="5745173" cy="3646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743300" y="538062"/>
            <a:ext cx="7553700" cy="4067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