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472ce7207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472ce7207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4849c857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b4849c857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4849c857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b4849c857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472ce720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472ce720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b472ce7207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b472ce720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472ce7207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472ce7207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472ce7207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472ce7207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4849c85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4849c85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4849c857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4849c85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4849c857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4849c857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4849c857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4849c857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4849c857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4849c85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4849c857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4849c857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4849c857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b4849c857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4849c857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4849c857a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datasets/sujaykapadnis/emotion-recognition-dataset" TargetMode="External"/><Relationship Id="rId4" Type="http://schemas.openxmlformats.org/officeDocument/2006/relationships/hyperlink" Target="https://www.kaggle.com/datasets/uldisvalainis/audio-emotions" TargetMode="External"/><Relationship Id="rId5" Type="http://schemas.openxmlformats.org/officeDocument/2006/relationships/hyperlink" Target="https://www.kaggle.com/datasets/zaber666/meld-dataset" TargetMode="External"/><Relationship Id="rId6" Type="http://schemas.openxmlformats.org/officeDocument/2006/relationships/hyperlink" Target="https://www.kaggle.com/datasets/dileepathe/emotion-dataset" TargetMode="External"/><Relationship Id="rId7" Type="http://schemas.openxmlformats.org/officeDocument/2006/relationships/hyperlink" Target="https://www.kaggle.com/datasets/robertknuth/emotion-dataset-aaai16" TargetMode="External"/><Relationship Id="rId8" Type="http://schemas.openxmlformats.org/officeDocument/2006/relationships/hyperlink" Target="https://www.kaggle.com/datasets/omagarwal2411/nor-smart-speec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Multi-Modal Emotion Detection System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Integrating LLaMa, LLaVa,Wav2vec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2"/>
          <p:cNvPicPr preferRelativeResize="0"/>
          <p:nvPr/>
        </p:nvPicPr>
        <p:blipFill>
          <a:blip r:embed="rId3">
            <a:alphaModFix/>
          </a:blip>
          <a:stretch>
            <a:fillRect/>
          </a:stretch>
        </p:blipFill>
        <p:spPr>
          <a:xfrm>
            <a:off x="557950" y="1302225"/>
            <a:ext cx="7610199" cy="3657575"/>
          </a:xfrm>
          <a:prstGeom prst="rect">
            <a:avLst/>
          </a:prstGeom>
          <a:noFill/>
          <a:ln>
            <a:noFill/>
          </a:ln>
        </p:spPr>
      </p:pic>
      <p:sp>
        <p:nvSpPr>
          <p:cNvPr id="332" name="Google Shape;332;p22"/>
          <p:cNvSpPr txBox="1"/>
          <p:nvPr/>
        </p:nvSpPr>
        <p:spPr>
          <a:xfrm>
            <a:off x="1565400" y="803800"/>
            <a:ext cx="60132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Nunito"/>
                <a:ea typeface="Nunito"/>
                <a:cs typeface="Nunito"/>
                <a:sym typeface="Nunito"/>
              </a:rPr>
              <a:t>Architecture</a:t>
            </a:r>
            <a:r>
              <a:rPr lang="en" sz="1600">
                <a:solidFill>
                  <a:schemeClr val="dk2"/>
                </a:solidFill>
                <a:latin typeface="Nunito"/>
                <a:ea typeface="Nunito"/>
                <a:cs typeface="Nunito"/>
                <a:sym typeface="Nunito"/>
              </a:rPr>
              <a:t> Diagram of Multi-Modal Emotion Detection System</a:t>
            </a:r>
            <a:r>
              <a:rPr lang="en"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Integrating LLMs</a:t>
            </a:r>
            <a:endParaRPr/>
          </a:p>
        </p:txBody>
      </p:sp>
      <p:sp>
        <p:nvSpPr>
          <p:cNvPr id="338" name="Google Shape;338;p23"/>
          <p:cNvSpPr txBox="1"/>
          <p:nvPr>
            <p:ph idx="1" type="body"/>
          </p:nvPr>
        </p:nvSpPr>
        <p:spPr>
          <a:xfrm>
            <a:off x="1303800" y="1597875"/>
            <a:ext cx="7030500" cy="338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Integration of Textual Data with LLaMa:</a:t>
            </a:r>
            <a:r>
              <a:rPr lang="en"/>
              <a:t> Utilizing </a:t>
            </a:r>
            <a:r>
              <a:rPr lang="en"/>
              <a:t>LLaMa </a:t>
            </a:r>
            <a:r>
              <a:rPr lang="en"/>
              <a:t> for advanced sentiment analysis and natural language understanding. Techniques like transfer learning can be employed, where pre-trained models are further fine-tuned with our specific datasets.</a:t>
            </a:r>
            <a:endParaRPr/>
          </a:p>
          <a:p>
            <a:pPr indent="0" lvl="0" marL="0" rtl="0" algn="l">
              <a:spcBef>
                <a:spcPts val="1200"/>
              </a:spcBef>
              <a:spcAft>
                <a:spcPts val="0"/>
              </a:spcAft>
              <a:buNone/>
            </a:pPr>
            <a:r>
              <a:rPr b="1" lang="en"/>
              <a:t>Audio Processing with Wav2vec:</a:t>
            </a:r>
            <a:r>
              <a:rPr lang="en"/>
              <a:t> Implementing Wav2vec for extracting meaningful features from audio data. Focus on capturing emotional cues like tone, pitch, and speech rhythm.</a:t>
            </a:r>
            <a:endParaRPr/>
          </a:p>
          <a:p>
            <a:pPr indent="0" lvl="0" marL="0" rtl="0" algn="l">
              <a:spcBef>
                <a:spcPts val="1200"/>
              </a:spcBef>
              <a:spcAft>
                <a:spcPts val="0"/>
              </a:spcAft>
              <a:buNone/>
            </a:pPr>
            <a:r>
              <a:rPr b="1" lang="en"/>
              <a:t>Integration of Visual Data with LLaVa:</a:t>
            </a:r>
            <a:r>
              <a:rPr lang="en"/>
              <a:t> Utilizing LLaVa for Image processing and emotion detection from faces.</a:t>
            </a:r>
            <a:endParaRPr/>
          </a:p>
          <a:p>
            <a:pPr indent="0" lvl="0" marL="0" rtl="0" algn="l">
              <a:spcBef>
                <a:spcPts val="1200"/>
              </a:spcBef>
              <a:spcAft>
                <a:spcPts val="0"/>
              </a:spcAft>
              <a:buNone/>
            </a:pPr>
            <a:r>
              <a:rPr b="1" lang="en"/>
              <a:t>Synchronizing LLM Outputs with Other Modalities:</a:t>
            </a:r>
            <a:r>
              <a:rPr lang="en"/>
              <a:t> Developing a framework for integrating the outputs of LLMs with image and audio data analysis. Ensuring that the data from different modalities aligns correctly and complements each other in the final emotion prediction.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Considerations in Multimodal Modeling</a:t>
            </a:r>
            <a:endParaRPr/>
          </a:p>
        </p:txBody>
      </p:sp>
      <p:sp>
        <p:nvSpPr>
          <p:cNvPr id="344" name="Google Shape;344;p24"/>
          <p:cNvSpPr txBox="1"/>
          <p:nvPr>
            <p:ph idx="1" type="body"/>
          </p:nvPr>
        </p:nvSpPr>
        <p:spPr>
          <a:xfrm>
            <a:off x="1303800" y="1693325"/>
            <a:ext cx="7030500" cy="354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Data Synchronization and Fusion:</a:t>
            </a:r>
            <a:r>
              <a:rPr lang="en"/>
              <a:t> Addressing the challenge of synchronizing data from different modalities, which may have varying formats, scales, and temporal resolutions.</a:t>
            </a:r>
            <a:endParaRPr/>
          </a:p>
          <a:p>
            <a:pPr indent="0" lvl="0" marL="0" rtl="0" algn="l">
              <a:spcBef>
                <a:spcPts val="1200"/>
              </a:spcBef>
              <a:spcAft>
                <a:spcPts val="0"/>
              </a:spcAft>
              <a:buNone/>
            </a:pPr>
            <a:r>
              <a:rPr b="1" lang="en"/>
              <a:t>Model Complexity and Computational Resources:</a:t>
            </a:r>
            <a:r>
              <a:rPr lang="en"/>
              <a:t> Managing the increased complexity in multimodal models which require significant computational resources. Balancing model complexity with efficiency, especially for real-time applications.</a:t>
            </a:r>
            <a:endParaRPr/>
          </a:p>
          <a:p>
            <a:pPr indent="0" lvl="0" marL="0" rtl="0" algn="l">
              <a:spcBef>
                <a:spcPts val="1200"/>
              </a:spcBef>
              <a:spcAft>
                <a:spcPts val="0"/>
              </a:spcAft>
              <a:buNone/>
            </a:pPr>
            <a:r>
              <a:rPr b="1" lang="en"/>
              <a:t>Handling Data Imbalance and Bias:</a:t>
            </a:r>
            <a:r>
              <a:rPr lang="en"/>
              <a:t> Addressing potential biases in the training data which can skew the model's performance. Implementing techniques to handle imbalanced datasets, such as resampling methods or cost-sensitive learning.</a:t>
            </a:r>
            <a:endParaRPr/>
          </a:p>
          <a:p>
            <a:pPr indent="0" lvl="0" marL="0" rtl="0" algn="l">
              <a:spcBef>
                <a:spcPts val="1200"/>
              </a:spcBef>
              <a:spcAft>
                <a:spcPts val="0"/>
              </a:spcAft>
              <a:buNone/>
            </a:pPr>
            <a:r>
              <a:rPr b="1" lang="en"/>
              <a:t>Interpretability and Explainability: </a:t>
            </a:r>
            <a:r>
              <a:rPr lang="en"/>
              <a:t>Ensuring the model's decisions are interpretable and explainable, which is crucial for trust and ethical considerations. Implementing methods to visualize and explain the model's decision-making process, particularly how it integrates information from different modalities.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Outcomes</a:t>
            </a:r>
            <a:endParaRPr/>
          </a:p>
        </p:txBody>
      </p:sp>
      <p:sp>
        <p:nvSpPr>
          <p:cNvPr id="350" name="Google Shape;350;p25"/>
          <p:cNvSpPr txBox="1"/>
          <p:nvPr>
            <p:ph idx="1" type="body"/>
          </p:nvPr>
        </p:nvSpPr>
        <p:spPr>
          <a:xfrm>
            <a:off x="1303800" y="1690450"/>
            <a:ext cx="7030500" cy="28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Accurate Emotion Recognition: </a:t>
            </a:r>
            <a:r>
              <a:rPr lang="en"/>
              <a:t>Enhanced ability to accurately recognize and interpret a wide range of human emotions using the combined data from image, audio, and text sources.</a:t>
            </a:r>
            <a:endParaRPr/>
          </a:p>
          <a:p>
            <a:pPr indent="0" lvl="0" marL="0" rtl="0" algn="l">
              <a:spcBef>
                <a:spcPts val="1200"/>
              </a:spcBef>
              <a:spcAft>
                <a:spcPts val="0"/>
              </a:spcAft>
              <a:buNone/>
            </a:pPr>
            <a:r>
              <a:rPr b="1" lang="en"/>
              <a:t>Contextual Understanding: </a:t>
            </a:r>
            <a:r>
              <a:rPr lang="en"/>
              <a:t>Gaining deeper insights into the context behind emotional expressions, thanks to the multimodal approach which considers various aspects of human interaction.</a:t>
            </a:r>
            <a:endParaRPr/>
          </a:p>
          <a:p>
            <a:pPr indent="0" lvl="0" marL="0" rtl="0" algn="l">
              <a:spcBef>
                <a:spcPts val="1200"/>
              </a:spcBef>
              <a:spcAft>
                <a:spcPts val="0"/>
              </a:spcAft>
              <a:buNone/>
            </a:pPr>
            <a:r>
              <a:rPr b="1" lang="en"/>
              <a:t>Real-time Analysis: </a:t>
            </a:r>
            <a:r>
              <a:rPr lang="en"/>
              <a:t>Developing a system capable of performing real-time emotion detection, which could revolutionize interactions in various fields.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Criteria</a:t>
            </a:r>
            <a:endParaRPr/>
          </a:p>
        </p:txBody>
      </p:sp>
      <p:sp>
        <p:nvSpPr>
          <p:cNvPr id="356" name="Google Shape;356;p26"/>
          <p:cNvSpPr txBox="1"/>
          <p:nvPr>
            <p:ph idx="1" type="body"/>
          </p:nvPr>
        </p:nvSpPr>
        <p:spPr>
          <a:xfrm>
            <a:off x="1303800" y="1754100"/>
            <a:ext cx="7030500" cy="23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Accuracy and Reliability: </a:t>
            </a:r>
            <a:r>
              <a:rPr lang="en"/>
              <a:t>Metrics such as precision, recall, and F1 score in emotion classification tasks.</a:t>
            </a:r>
            <a:endParaRPr/>
          </a:p>
          <a:p>
            <a:pPr indent="0" lvl="0" marL="0" rtl="0" algn="l">
              <a:spcBef>
                <a:spcPts val="1200"/>
              </a:spcBef>
              <a:spcAft>
                <a:spcPts val="0"/>
              </a:spcAft>
              <a:buNone/>
            </a:pPr>
            <a:r>
              <a:rPr b="1" lang="en"/>
              <a:t>Real-Time Performance:</a:t>
            </a:r>
            <a:r>
              <a:rPr lang="en"/>
              <a:t> Evaluating the latency and computational efficiency of the system in real-time applications.</a:t>
            </a:r>
            <a:endParaRPr/>
          </a:p>
          <a:p>
            <a:pPr indent="0" lvl="0" marL="0" rtl="0" algn="l">
              <a:spcBef>
                <a:spcPts val="1200"/>
              </a:spcBef>
              <a:spcAft>
                <a:spcPts val="0"/>
              </a:spcAft>
              <a:buNone/>
            </a:pPr>
            <a:r>
              <a:rPr b="1" lang="en"/>
              <a:t>Scalability and Robustness:</a:t>
            </a:r>
            <a:r>
              <a:rPr lang="en"/>
              <a:t> Ability to maintain performance across diverse datasets and in different operational environments.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62" name="Google Shape;36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 aims to develop a cutting-edge multimodal emotion detection system, leveraging the power of LLMs like LLaMa, LLaVa, and Wav2vec.</a:t>
            </a:r>
            <a:endParaRPr/>
          </a:p>
          <a:p>
            <a:pPr indent="0" lvl="0" marL="0" rtl="0" algn="l">
              <a:spcBef>
                <a:spcPts val="1200"/>
              </a:spcBef>
              <a:spcAft>
                <a:spcPts val="1200"/>
              </a:spcAft>
              <a:buNone/>
            </a:pPr>
            <a:r>
              <a:rPr lang="en"/>
              <a:t>It stands at the intersection of technology, psychology, and user experience, aiming to bring a deeper understanding of human emotions to digital interactions.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End</a:t>
            </a:r>
            <a:endParaRPr/>
          </a:p>
        </p:txBody>
      </p:sp>
      <p:sp>
        <p:nvSpPr>
          <p:cNvPr id="368" name="Google Shape;368;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Krishnasai Bharadwaj Atmakuri – bka2bg@umsystem.edu</a:t>
            </a:r>
            <a:endParaRPr/>
          </a:p>
          <a:p>
            <a:pPr indent="0" lvl="0" marL="0" rtl="0" algn="l">
              <a:spcBef>
                <a:spcPts val="1200"/>
              </a:spcBef>
              <a:spcAft>
                <a:spcPts val="0"/>
              </a:spcAft>
              <a:buNone/>
            </a:pPr>
            <a:r>
              <a:rPr lang="en"/>
              <a:t>Mohammadreza Akbari Lor – ma7fy@umsystem.edu</a:t>
            </a:r>
            <a:endParaRPr/>
          </a:p>
          <a:p>
            <a:pPr indent="0" lvl="0" marL="0" rtl="0" algn="l">
              <a:spcBef>
                <a:spcPts val="1200"/>
              </a:spcBef>
              <a:spcAft>
                <a:spcPts val="0"/>
              </a:spcAft>
              <a:buNone/>
            </a:pPr>
            <a:r>
              <a:rPr lang="en"/>
              <a:t>Mohitha Lakshmi Dayana – mdhkc@umsystem.edu</a:t>
            </a:r>
            <a:endParaRPr/>
          </a:p>
          <a:p>
            <a:pPr indent="0" lvl="0" marL="0" rtl="0" algn="l">
              <a:spcBef>
                <a:spcPts val="1200"/>
              </a:spcBef>
              <a:spcAft>
                <a:spcPts val="0"/>
              </a:spcAft>
              <a:buNone/>
            </a:pPr>
            <a:r>
              <a:rPr lang="en"/>
              <a:t>Hema Nagini Matta – hm2np@umsystem.edu</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90" name="Google Shape;290;p15"/>
          <p:cNvSpPr txBox="1"/>
          <p:nvPr>
            <p:ph idx="1" type="body"/>
          </p:nvPr>
        </p:nvSpPr>
        <p:spPr>
          <a:xfrm>
            <a:off x="1303800" y="179917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ability to accurately detect and interpret human emotions is a cornerstone in enhancing human-computer interaction. Traditional emotion detection systems have predominantly relied on single modalities, such as text analysis or facial recognition, leading to limitations in comprehensiveness and accuracy. The challenge arises from the complexity of human emotions, which are often conveyed through a combination of facial expressions, tone of voice, and verbal cues. Relying on a single modality can result in a significant loss of context and nuance, leading to misinterpretations. Furthermore, in a world that increasingly interacts digitally, the need for sophisticated emotion detection that mirrors human empathy and understanding has become paramount. This creates a significant opportunity to develop a more holistic, multimodal approach to emotion detection, leveraging advancements in large language models (LLMs) and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aims to address these challenges by developing a multimodal emotion detection model that integrates data from three primary sources: image, audio, and text. By combining the strengths of open-source Large Language Models (LLMs) like LLaMa, LLaVa, and Wav2vec, this model seeks to provide a more comprehensive and accurate representation of human emotions. The integration of these modalities presents a unique opportunity to capture the subtleties and complexities of emotional expression in a way that single-modality systems cannot.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 Continued</a:t>
            </a:r>
            <a:endParaRPr/>
          </a:p>
          <a:p>
            <a:pPr indent="0" lvl="0" marL="0" rtl="0" algn="l">
              <a:spcBef>
                <a:spcPts val="0"/>
              </a:spcBef>
              <a:spcAft>
                <a:spcPts val="0"/>
              </a:spcAft>
              <a:buNone/>
            </a:pPr>
            <a:r>
              <a:t/>
            </a:r>
            <a:endParaRPr/>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I</a:t>
            </a:r>
            <a:r>
              <a:rPr b="1" lang="en"/>
              <a:t>mage Processing:</a:t>
            </a:r>
            <a:r>
              <a:rPr lang="en"/>
              <a:t> Using </a:t>
            </a:r>
            <a:r>
              <a:rPr lang="en"/>
              <a:t>LLaVa for the visual modality</a:t>
            </a:r>
            <a:r>
              <a:rPr lang="en"/>
              <a:t>, the model will analyze visual cues from facial expressions and body language.</a:t>
            </a:r>
            <a:endParaRPr/>
          </a:p>
          <a:p>
            <a:pPr indent="0" lvl="0" marL="0" rtl="0" algn="l">
              <a:spcBef>
                <a:spcPts val="1200"/>
              </a:spcBef>
              <a:spcAft>
                <a:spcPts val="0"/>
              </a:spcAft>
              <a:buNone/>
            </a:pPr>
            <a:r>
              <a:rPr b="1" lang="en"/>
              <a:t>Audio Analysis:</a:t>
            </a:r>
            <a:r>
              <a:rPr lang="en"/>
              <a:t> Wav2vec and similar tools will be employed to interpret vocal tonality, pitch, and other auditory signals that indicate emotional states.</a:t>
            </a:r>
            <a:endParaRPr/>
          </a:p>
          <a:p>
            <a:pPr indent="0" lvl="0" marL="0" rtl="0" algn="l">
              <a:spcBef>
                <a:spcPts val="1200"/>
              </a:spcBef>
              <a:spcAft>
                <a:spcPts val="0"/>
              </a:spcAft>
              <a:buNone/>
            </a:pPr>
            <a:r>
              <a:rPr b="1" lang="en"/>
              <a:t>Textual Interpretation:</a:t>
            </a:r>
            <a:r>
              <a:rPr lang="en"/>
              <a:t> LLaMa will be used to understand the context and sentiment of spoken or written words, providing crucial insights into the emotional content.</a:t>
            </a:r>
            <a:endParaRPr/>
          </a:p>
          <a:p>
            <a:pPr indent="0" lvl="0" marL="0" rtl="0" algn="l">
              <a:spcBef>
                <a:spcPts val="1200"/>
              </a:spcBef>
              <a:spcAft>
                <a:spcPts val="1200"/>
              </a:spcAft>
              <a:buNone/>
            </a:pPr>
            <a:r>
              <a:rPr lang="en"/>
              <a:t>The synergy of these modalities under a unified framework will enable the system to interpret emotions with a level of depth and precision akin to human interaction. This project is not just about advancing technology; it's about bridging the gap between digital interactions and human empathy, opening new frontiers in user experience, mental health, customer service, and beyond.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Applications and Benefits</a:t>
            </a:r>
            <a:endParaRPr/>
          </a:p>
        </p:txBody>
      </p:sp>
      <p:sp>
        <p:nvSpPr>
          <p:cNvPr id="308" name="Google Shape;308;p18"/>
          <p:cNvSpPr txBox="1"/>
          <p:nvPr>
            <p:ph idx="1" type="body"/>
          </p:nvPr>
        </p:nvSpPr>
        <p:spPr>
          <a:xfrm>
            <a:off x="1303800" y="17567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Healthcare:</a:t>
            </a:r>
            <a:r>
              <a:rPr lang="en"/>
              <a:t> In mental health care, this technology could aid in monitoring patient's emotional states, providing valuable data for therapists and psychiatrists. It could also be used in telemedicine platforms to enhance patient-doctor communication.</a:t>
            </a:r>
            <a:endParaRPr/>
          </a:p>
          <a:p>
            <a:pPr indent="0" lvl="0" marL="0" rtl="0" algn="l">
              <a:spcBef>
                <a:spcPts val="1200"/>
              </a:spcBef>
              <a:spcAft>
                <a:spcPts val="0"/>
              </a:spcAft>
              <a:buNone/>
            </a:pPr>
            <a:r>
              <a:rPr b="1" lang="en"/>
              <a:t>Customer Service:</a:t>
            </a:r>
            <a:r>
              <a:rPr lang="en"/>
              <a:t> In customer service, the ability to detect and respond to customer emotions can improve service quality. Automated systems and chatbots equipped with this technology could provide more empathetic and personalized responses.</a:t>
            </a:r>
            <a:endParaRPr/>
          </a:p>
          <a:p>
            <a:pPr indent="0" lvl="0" marL="0" rtl="0" algn="l">
              <a:spcBef>
                <a:spcPts val="1200"/>
              </a:spcBef>
              <a:spcAft>
                <a:spcPts val="1200"/>
              </a:spcAft>
              <a:buNone/>
            </a:pPr>
            <a:r>
              <a:rPr b="1" lang="en"/>
              <a:t>Market Research:</a:t>
            </a:r>
            <a:r>
              <a:rPr lang="en"/>
              <a:t> The technology can also play a significant role in market research, where understanding consumer emotional responses to products and advertisements can provide valuable insights.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LLMs (Large Language Models):</a:t>
            </a:r>
            <a:endParaRPr/>
          </a:p>
        </p:txBody>
      </p:sp>
      <p:sp>
        <p:nvSpPr>
          <p:cNvPr id="314" name="Google Shape;314;p19"/>
          <p:cNvSpPr txBox="1"/>
          <p:nvPr>
            <p:ph idx="1" type="body"/>
          </p:nvPr>
        </p:nvSpPr>
        <p:spPr>
          <a:xfrm>
            <a:off x="1303800" y="1852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LLaMa:</a:t>
            </a:r>
            <a:r>
              <a:rPr lang="en"/>
              <a:t> This model will be primarily used for textual data analysis.</a:t>
            </a:r>
            <a:endParaRPr/>
          </a:p>
          <a:p>
            <a:pPr indent="0" lvl="0" marL="0" rtl="0" algn="l">
              <a:spcBef>
                <a:spcPts val="1200"/>
              </a:spcBef>
              <a:spcAft>
                <a:spcPts val="0"/>
              </a:spcAft>
              <a:buNone/>
            </a:pPr>
            <a:r>
              <a:rPr b="1" lang="en"/>
              <a:t>Wav2vec: </a:t>
            </a:r>
            <a:r>
              <a:rPr lang="en"/>
              <a:t>This model is crucial for audio data analysis. It will be used to process and understand speech patterns, tonality, and other auditory cues indicative of emotional states.</a:t>
            </a:r>
            <a:endParaRPr/>
          </a:p>
          <a:p>
            <a:pPr indent="0" lvl="0" marL="0" rtl="0" algn="l">
              <a:spcBef>
                <a:spcPts val="1200"/>
              </a:spcBef>
              <a:spcAft>
                <a:spcPts val="0"/>
              </a:spcAft>
              <a:buNone/>
            </a:pPr>
            <a:r>
              <a:rPr b="1" lang="en"/>
              <a:t>LLaVa: </a:t>
            </a:r>
            <a:r>
              <a:rPr lang="en"/>
              <a:t>This model will be primarily used for visual data analysis and image processing.</a:t>
            </a:r>
            <a:endParaRPr/>
          </a:p>
          <a:p>
            <a:pPr indent="0" lvl="0" marL="0" rtl="0" algn="l">
              <a:spcBef>
                <a:spcPts val="1200"/>
              </a:spcBef>
              <a:spcAft>
                <a:spcPts val="1200"/>
              </a:spcAft>
              <a:buNone/>
            </a:pPr>
            <a:r>
              <a:rPr lang="en"/>
              <a:t>A significant aspect of our data sourcing strategy involves the integration of these modalities. We will develop a framework to synchronize data from text, audio, and image sources, ensuring that they can be effectively combined for multimodal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Early datasets that are going to be used for fine-tuning the models</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3"/>
              </a:rPr>
              <a:t>https://www.kaggle.com/datasets/sujaykapadnis/emotion-recognition-dataset</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4"/>
              </a:rPr>
              <a:t>https://www.kaggle.com/datasets/uldisvalainis/audio-emotions</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5"/>
              </a:rPr>
              <a:t>https://www.kaggle.com/datasets/zaber666/meld-dataset</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6"/>
              </a:rPr>
              <a:t>https://www.kaggle.com/datasets/dileepathe/emotion-dataset</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7"/>
              </a:rPr>
              <a:t>https://www.kaggle.com/datasets/robertknuth/emotion-dataset-aaai16</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u="sng">
                <a:solidFill>
                  <a:schemeClr val="hlink"/>
                </a:solidFill>
                <a:latin typeface="Times New Roman"/>
                <a:ea typeface="Times New Roman"/>
                <a:cs typeface="Times New Roman"/>
                <a:sym typeface="Times New Roman"/>
                <a:hlinkClick r:id="rId8"/>
              </a:rPr>
              <a:t>https://www.kaggle.com/datasets/omagarwal2411/nor-smart-speech</a:t>
            </a:r>
            <a:endParaRPr sz="1200" u="sng">
              <a:solidFill>
                <a:schemeClr val="hlink"/>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Data Science Approach</a:t>
            </a:r>
            <a:endParaRPr/>
          </a:p>
        </p:txBody>
      </p:sp>
      <p:sp>
        <p:nvSpPr>
          <p:cNvPr id="326" name="Google Shape;326;p21"/>
          <p:cNvSpPr txBox="1"/>
          <p:nvPr>
            <p:ph idx="1" type="body"/>
          </p:nvPr>
        </p:nvSpPr>
        <p:spPr>
          <a:xfrm>
            <a:off x="1303800" y="1597875"/>
            <a:ext cx="7030500" cy="347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Collection and Preprocessing:</a:t>
            </a:r>
            <a:r>
              <a:rPr lang="en"/>
              <a:t> Collecting data from various sources as previously outlined. Preprocessing involves cleaning, normalizing, and structuring the data for analysis. This includes noise reduction in audio data, image normalization, and text tokenization.</a:t>
            </a:r>
            <a:endParaRPr/>
          </a:p>
          <a:p>
            <a:pPr indent="0" lvl="0" marL="0" rtl="0" algn="l">
              <a:spcBef>
                <a:spcPts val="1200"/>
              </a:spcBef>
              <a:spcAft>
                <a:spcPts val="0"/>
              </a:spcAft>
              <a:buNone/>
            </a:pPr>
            <a:r>
              <a:rPr b="1" lang="en"/>
              <a:t>Feature Extraction:</a:t>
            </a:r>
            <a:r>
              <a:rPr lang="en"/>
              <a:t> Identifying and extracting relevant features from each modality. For instance, extracting key facial landmarks from images, spectral features from audio, and semantic features from text.</a:t>
            </a:r>
            <a:endParaRPr/>
          </a:p>
          <a:p>
            <a:pPr indent="0" lvl="0" marL="0" rtl="0" algn="l">
              <a:spcBef>
                <a:spcPts val="1200"/>
              </a:spcBef>
              <a:spcAft>
                <a:spcPts val="0"/>
              </a:spcAft>
              <a:buNone/>
            </a:pPr>
            <a:r>
              <a:rPr b="1" lang="en"/>
              <a:t>Model Training and Validation: </a:t>
            </a:r>
            <a:r>
              <a:rPr lang="en"/>
              <a:t>Applying machine learning algorithms to train the emotion detection model. This includes supervised learning techniques using labeled datasets. Validation involves assessing the model's performance using a separate dataset to ensure accuracy and reliability.</a:t>
            </a:r>
            <a:endParaRPr/>
          </a:p>
          <a:p>
            <a:pPr indent="0" lvl="0" marL="0" rtl="0" algn="l">
              <a:spcBef>
                <a:spcPts val="1200"/>
              </a:spcBef>
              <a:spcAft>
                <a:spcPts val="0"/>
              </a:spcAft>
              <a:buNone/>
            </a:pPr>
            <a:r>
              <a:rPr b="1" lang="en"/>
              <a:t>Fine-Tuning and Optimization:</a:t>
            </a:r>
            <a:r>
              <a:rPr lang="en"/>
              <a:t> Fine-tuning the model parameters for optimal performance. This could involve hyperparameter tuning and testing different model architectures.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