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76" r:id="rId2"/>
    <p:sldId id="279" r:id="rId3"/>
    <p:sldId id="280" r:id="rId4"/>
    <p:sldId id="292" r:id="rId5"/>
    <p:sldId id="293" r:id="rId6"/>
    <p:sldId id="281" r:id="rId7"/>
    <p:sldId id="284" r:id="rId8"/>
    <p:sldId id="295" r:id="rId9"/>
    <p:sldId id="286" r:id="rId10"/>
    <p:sldId id="282" r:id="rId11"/>
    <p:sldId id="285" r:id="rId12"/>
    <p:sldId id="287" r:id="rId13"/>
    <p:sldId id="288" r:id="rId14"/>
    <p:sldId id="294" r:id="rId15"/>
    <p:sldId id="290" r:id="rId16"/>
    <p:sldId id="291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B4"/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94660"/>
  </p:normalViewPr>
  <p:slideViewPr>
    <p:cSldViewPr snapToGrid="0">
      <p:cViewPr>
        <p:scale>
          <a:sx n="120" d="100"/>
          <a:sy n="120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67C10-585C-49E9-BABD-1891C84ADFBC}" type="datetimeFigureOut">
              <a:rPr lang="de-DE" smtClean="0"/>
              <a:t>10.07.23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754BC-834C-49E6-B390-22253F5574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1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754BC-834C-49E6-B390-22253F5574B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6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24" y="4219659"/>
            <a:ext cx="7881201" cy="1000318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rgbClr val="00A3B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324" y="5349567"/>
            <a:ext cx="7881201" cy="719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Referent/in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0F3-5F15-1C45-8AA3-9C713822FAC1}" type="datetime1">
              <a:rPr lang="de-DE" smtClean="0"/>
              <a:t>10.07.23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de-DE" dirty="0"/>
              <a:t>UNIVERSITÄT ROSTOCK | FAKULTÄT FÜR INFORMATIK UND ELEKTROTECHNIK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 flipV="1">
            <a:off x="839741" y="1304926"/>
            <a:ext cx="105168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 flipV="1">
            <a:off x="838200" y="6248401"/>
            <a:ext cx="105156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063"/>
            <a:ext cx="10515600" cy="26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09749"/>
            <a:ext cx="10515600" cy="739775"/>
          </a:xfrm>
        </p:spPr>
        <p:txBody>
          <a:bodyPr>
            <a:normAutofit/>
          </a:bodyPr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/>
              <a:t>Überschrift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7605"/>
            <a:ext cx="10515600" cy="32432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B4"/>
              </a:buClr>
              <a:buSzTx/>
              <a:buFont typeface="Arial" panose="020B0604020202020204" pitchFamily="34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C982-39D1-8B46-9911-BB94EF23DE8B}" type="datetime1">
              <a:rPr lang="de-DE" smtClean="0"/>
              <a:t>10.07.23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 flipV="1">
            <a:off x="838200" y="6248401"/>
            <a:ext cx="105156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 userDrawn="1"/>
        </p:nvCxnSpPr>
        <p:spPr>
          <a:xfrm flipV="1">
            <a:off x="852056" y="1448762"/>
            <a:ext cx="105156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de-DE" dirty="0"/>
              <a:t>UNIVERSITÄT ROSTOCK | FAKULTÄT FÜR INFORMATIK UND ELEKTROTECHNIK</a:t>
            </a:r>
          </a:p>
        </p:txBody>
      </p:sp>
    </p:spTree>
    <p:extLst>
      <p:ext uri="{BB962C8B-B14F-4D97-AF65-F5344CB8AC3E}">
        <p14:creationId xmlns:p14="http://schemas.microsoft.com/office/powerpoint/2010/main" val="5279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4525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196D-D0BF-BF4A-8ECB-CB1F6D378646}" type="datetime1">
              <a:rPr lang="de-DE" smtClean="0"/>
              <a:t>10.07.23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4005-A22A-4401-AF92-CC9B7451A403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9" y="366248"/>
            <a:ext cx="317655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oveys.javanmardtilaki@uni-rostock.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yonsei.ac.kr/seoj/eit.htm" TargetMode="External"/><Relationship Id="rId2" Type="http://schemas.openxmlformats.org/officeDocument/2006/relationships/hyperlink" Target="https://www.siemens-healthineers.com/molecular-imaging/pet-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Electri</a:t>
            </a:r>
            <a:r>
              <a:rPr lang="en-US" dirty="0" err="1"/>
              <a:t>cal</a:t>
            </a:r>
            <a:r>
              <a:rPr lang="en-US" dirty="0"/>
              <a:t> Impedance Tomography (</a:t>
            </a:r>
            <a:r>
              <a:rPr lang="en-US" dirty="0" err="1"/>
              <a:t>EIT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3324" y="5349567"/>
            <a:ext cx="9504562" cy="719055"/>
          </a:xfrm>
        </p:spPr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EIT</a:t>
            </a:r>
            <a:r>
              <a:rPr lang="en-US" dirty="0"/>
              <a:t>, Comparing methods and brief look at Deep D-bar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DA9DB-4C6F-9E32-5FD8-6F01CC3A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33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75F6-1BF9-1B97-FFF5-8C2BA6E7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parameters in </a:t>
            </a:r>
            <a:r>
              <a:rPr lang="en-US" dirty="0" err="1"/>
              <a:t>EIT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F0D8-C427-AB0D-9544-4603EB6E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electrodes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of electrodes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Injection pattern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reconstruction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level and 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Based on this Parameters we have some experiments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0AE4F-5ED8-C1CE-D5AF-A03F135E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2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B532-497E-9688-1540-A0E83289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FA7A-92C9-54D8-617A-27161A64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098"/>
            <a:ext cx="10515600" cy="3243263"/>
          </a:xfrm>
        </p:spPr>
        <p:txBody>
          <a:bodyPr/>
          <a:lstStyle/>
          <a:p>
            <a:r>
              <a:rPr lang="en-GB" dirty="0">
                <a:cs typeface="+mj-cs"/>
              </a:rPr>
              <a:t>The image recovery process of EIT image from the current/voltage measurement data is an ill-posed nonlinear inverse problem.</a:t>
            </a:r>
            <a:r>
              <a:rPr lang="en-GB" baseline="30000" dirty="0">
                <a:solidFill>
                  <a:srgbClr val="00B0F0"/>
                </a:solidFill>
                <a:cs typeface="+mj-cs"/>
              </a:rPr>
              <a:t>9</a:t>
            </a:r>
          </a:p>
          <a:p>
            <a:endParaRPr lang="en-GB" dirty="0">
              <a:cs typeface="+mj-cs"/>
            </a:endParaRPr>
          </a:p>
          <a:p>
            <a:r>
              <a:rPr lang="en-GB" dirty="0">
                <a:cs typeface="+mj-cs"/>
              </a:rPr>
              <a:t>The D-bar method is a non-iterative reconstruction method based on low-pass filtering a nonlinear </a:t>
            </a:r>
            <a:r>
              <a:rPr lang="en-GB" sz="2000" dirty="0">
                <a:cs typeface="+mj-cs"/>
              </a:rPr>
              <a:t>Fourier of the measured surface current/voltage data.</a:t>
            </a:r>
            <a:r>
              <a:rPr lang="en-GB" sz="2000" baseline="30000" dirty="0">
                <a:solidFill>
                  <a:srgbClr val="00B0F0"/>
                </a:solidFill>
                <a:cs typeface="+mj-cs"/>
              </a:rPr>
              <a:t>9</a:t>
            </a:r>
          </a:p>
          <a:p>
            <a:endParaRPr lang="en-GB" sz="2000" baseline="30000" dirty="0">
              <a:solidFill>
                <a:srgbClr val="00B0F0"/>
              </a:solidFill>
              <a:cs typeface="+mj-cs"/>
            </a:endParaRPr>
          </a:p>
          <a:p>
            <a:r>
              <a:rPr lang="en-GB" dirty="0">
                <a:cs typeface="+mj-cs"/>
              </a:rPr>
              <a:t>The D-bar approach is to transform the physical conductivity equation into a nonphysical </a:t>
            </a:r>
            <a:r>
              <a:rPr lang="en-GB" dirty="0" err="1">
                <a:cs typeface="+mj-cs"/>
              </a:rPr>
              <a:t>Schrödinger</a:t>
            </a:r>
            <a:r>
              <a:rPr lang="en-GB" dirty="0">
                <a:cs typeface="+mj-cs"/>
              </a:rPr>
              <a:t> equation, solve that problem and then transform back to the physical setting</a:t>
            </a: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cs typeface="+mj-cs"/>
              </a:rPr>
              <a:t>The ‘D-bar method’, provides real-time noise-robust image recovery by using a low- pass filter of the associated nonlinear Fourier data.</a:t>
            </a:r>
            <a:r>
              <a:rPr lang="en-GB" baseline="30000" dirty="0">
                <a:solidFill>
                  <a:srgbClr val="00B0F0"/>
                </a:solidFill>
                <a:cs typeface="+mj-cs"/>
              </a:rPr>
              <a:t>9</a:t>
            </a: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endParaRPr lang="en-US" dirty="0"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7BE86-AE00-D03A-C95C-6292E182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1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0B7-19E5-DEB3-F232-F5986FA6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D-bar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1B70-13B2-403B-569D-40020BC42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dirty="0">
                <a:cs typeface="+mj-cs"/>
              </a:rPr>
              <a:t>Unfortunately, this results in images that suffer a loss of sharp features often important in medical imaging applications.</a:t>
            </a:r>
            <a:r>
              <a:rPr lang="en-GB" baseline="30000" dirty="0">
                <a:solidFill>
                  <a:srgbClr val="00B0F0"/>
                </a:solidFill>
                <a:cs typeface="+mj-cs"/>
              </a:rPr>
              <a:t>9</a:t>
            </a: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cs typeface="+mj-cs"/>
              </a:rPr>
              <a:t>D-bar method is robust to incorrect or incomplete knowledge of electrode locations as well as errors in boundary shape.</a:t>
            </a:r>
            <a:r>
              <a:rPr lang="en-GB" baseline="30000" dirty="0">
                <a:solidFill>
                  <a:srgbClr val="00B0F0"/>
                </a:solidFill>
                <a:cs typeface="+mj-cs"/>
              </a:rPr>
              <a:t>9</a:t>
            </a: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dirty="0">
                <a:cs typeface="+mj-cs"/>
              </a:rPr>
              <a:t>D-bar algorithm with subsequent processing by a CNN.</a:t>
            </a:r>
            <a:r>
              <a:rPr lang="en-GB" baseline="30000" dirty="0">
                <a:solidFill>
                  <a:srgbClr val="00B0F0"/>
                </a:solidFill>
                <a:cs typeface="+mj-cs"/>
              </a:rPr>
              <a:t>9</a:t>
            </a:r>
          </a:p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3EBA9-935A-0BF3-6A12-3E7C5C3C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81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72A0A-2FDB-7CE8-B5F6-1A5660CE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13</a:t>
            </a:fld>
            <a:endParaRPr lang="de-DE"/>
          </a:p>
        </p:txBody>
      </p:sp>
      <p:pic>
        <p:nvPicPr>
          <p:cNvPr id="8" name="Picture 7" descr="A comparison of different colored circles&#10;&#10;Description automatically generated">
            <a:extLst>
              <a:ext uri="{FF2B5EF4-FFF2-40B4-BE49-F238E27FC236}">
                <a16:creationId xmlns:a16="http://schemas.microsoft.com/office/drawing/2014/main" id="{5EC3CD59-82CB-9657-4023-D896B8B1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3557"/>
            <a:ext cx="4724400" cy="4715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9D1948-F5CC-41FC-14AF-9BB3A9FF7109}"/>
              </a:ext>
            </a:extLst>
          </p:cNvPr>
          <p:cNvSpPr txBox="1"/>
          <p:nvPr/>
        </p:nvSpPr>
        <p:spPr>
          <a:xfrm>
            <a:off x="5562600" y="171572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GB" dirty="0">
              <a:cs typeface="+mj-cs"/>
            </a:endParaRPr>
          </a:p>
          <a:p>
            <a:r>
              <a:rPr lang="en-GB" sz="1800" dirty="0">
                <a:solidFill>
                  <a:srgbClr val="1189D8"/>
                </a:solidFill>
                <a:effectLst/>
                <a:cs typeface="Verdana" panose="020B0604030504040204" pitchFamily="34" charset="0"/>
              </a:rPr>
              <a:t>Fig.7.</a:t>
            </a:r>
            <a:r>
              <a:rPr lang="en-GB" baseline="30000" dirty="0">
                <a:solidFill>
                  <a:srgbClr val="1189D8"/>
                </a:solidFill>
                <a:cs typeface="Verdana" panose="020B0604030504040204" pitchFamily="34" charset="0"/>
              </a:rPr>
              <a:t>9 </a:t>
            </a:r>
            <a:r>
              <a:rPr lang="en-GB" sz="1800" dirty="0">
                <a:solidFill>
                  <a:srgbClr val="211E1E"/>
                </a:solidFill>
                <a:effectLst/>
                <a:cs typeface="Verdana" panose="020B0604030504040204" pitchFamily="34" charset="0"/>
              </a:rPr>
              <a:t>Healthy,Injuries1-3</a:t>
            </a:r>
          </a:p>
          <a:p>
            <a:endParaRPr lang="en-GB" sz="1800" dirty="0">
              <a:solidFill>
                <a:srgbClr val="211E1E"/>
              </a:solidFill>
              <a:effectLst/>
              <a:cs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11E1E"/>
                </a:solidFill>
                <a:effectLst/>
                <a:cs typeface="Verdana" panose="020B0604030504040204" pitchFamily="34" charset="0"/>
              </a:rPr>
              <a:t>The initial D-bar image is compared to the Deep D-bar image. </a:t>
            </a:r>
            <a:endParaRPr lang="en-GB" sz="1800" dirty="0">
              <a:cs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F16E-0C93-2143-A2BF-DC361C3D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6831-D821-26AC-F1FC-89E2F37F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238"/>
            <a:ext cx="10515600" cy="35573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cs typeface="Verdana" panose="020B0604030504040204" pitchFamily="34" charset="0"/>
              </a:rPr>
              <a:t>Improved Image Reconstruction Algorithms: Developing more sophisticated and robust image reconstruction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cs typeface="Verdana" panose="020B0604030504040204" pitchFamily="34" charset="0"/>
              </a:rPr>
              <a:t>Hardware Advances: Continual advancements in electrode technology, including flexible and high-density electrode arrays, can enhance the quality of EIT measurements.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Verdana" panose="020B0604030504040204" pitchFamily="34" charset="0"/>
              </a:rPr>
              <a:t>D</a:t>
            </a:r>
            <a:r>
              <a:rPr lang="en-GB" b="0" i="0" u="none" strike="noStrike" dirty="0">
                <a:effectLst/>
                <a:cs typeface="Verdana" panose="020B0604030504040204" pitchFamily="34" charset="0"/>
              </a:rPr>
              <a:t>eep Learning and Artificial Intelligence: The application of deep learning and artificial intelligence techniques can assist in image reconstruction, noise reduction, and interpretation of EIT images.</a:t>
            </a:r>
            <a:endParaRPr lang="en-GB" dirty="0"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cs typeface="Verdana" panose="020B0604030504040204" pitchFamily="34" charset="0"/>
              </a:rPr>
              <a:t>Integration with Interventional Procedures: Integrating EIT with interventional procedures, such as guiding needle placements or monitoring treatment responses in real-time, for example anesthesiologists.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4C31-B7EB-4668-2FE7-81CA8DED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56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A081-87E1-B079-99DB-7FB3886A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8411-D290-1EC4-5B89-DF36CE7F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524"/>
            <a:ext cx="10515600" cy="3625989"/>
          </a:xfrm>
        </p:spPr>
        <p:txBody>
          <a:bodyPr/>
          <a:lstStyle/>
          <a:p>
            <a:r>
              <a:rPr lang="en-US" dirty="0">
                <a:cs typeface="Verdana" panose="020B0604030504040204" pitchFamily="34" charset="0"/>
              </a:rPr>
              <a:t>Use of </a:t>
            </a:r>
            <a:r>
              <a:rPr lang="en-US" dirty="0" err="1">
                <a:cs typeface="Verdana" panose="020B0604030504040204" pitchFamily="34" charset="0"/>
              </a:rPr>
              <a:t>EIT</a:t>
            </a:r>
            <a:r>
              <a:rPr lang="en-US" dirty="0">
                <a:cs typeface="Verdana" panose="020B0604030504040204" pitchFamily="34" charset="0"/>
              </a:rPr>
              <a:t> help us with costs and time and in compare of other tomography methods is safer and healthier.</a:t>
            </a:r>
          </a:p>
          <a:p>
            <a:r>
              <a:rPr lang="en-US" dirty="0">
                <a:cs typeface="Verdana" panose="020B0604030504040204" pitchFamily="34" charset="0"/>
              </a:rPr>
              <a:t>Despite all these benefits, it’s not mature yet and suffers from ill-posed nonlinear inverse problem.</a:t>
            </a:r>
            <a:br>
              <a:rPr lang="en-US" dirty="0">
                <a:cs typeface="Verdana" panose="020B0604030504040204" pitchFamily="34" charset="0"/>
              </a:rPr>
            </a:br>
            <a:br>
              <a:rPr lang="en-US" dirty="0">
                <a:cs typeface="Verdana" panose="020B0604030504040204" pitchFamily="34" charset="0"/>
              </a:rPr>
            </a:br>
            <a:r>
              <a:rPr lang="en-GB" sz="1800" dirty="0">
                <a:effectLst/>
                <a:cs typeface="Verdana" panose="020B0604030504040204" pitchFamily="34" charset="0"/>
              </a:rPr>
              <a:t>The D-bar method provides reliable reconstructions of the conductivity but suffers from a blurring.</a:t>
            </a:r>
          </a:p>
          <a:p>
            <a:r>
              <a:rPr lang="en-GB" sz="1800" dirty="0">
                <a:effectLst/>
                <a:cs typeface="Verdana" panose="020B0604030504040204" pitchFamily="34" charset="0"/>
              </a:rPr>
              <a:t>Sharp improvements in absolute EIT image quality can be achieved by coupling the D-bar reconstruction method with a convolutional neural network.</a:t>
            </a:r>
            <a:r>
              <a:rPr lang="en-GB" sz="1800" baseline="30000" dirty="0">
                <a:solidFill>
                  <a:srgbClr val="00B0F0"/>
                </a:solidFill>
                <a:effectLst/>
                <a:cs typeface="Verdana" panose="020B0604030504040204" pitchFamily="34" charset="0"/>
              </a:rPr>
              <a:t>9</a:t>
            </a:r>
            <a:endParaRPr lang="en-GB" baseline="30000" dirty="0">
              <a:solidFill>
                <a:srgbClr val="00B0F0"/>
              </a:solidFill>
              <a:cs typeface="Verdana" panose="020B0604030504040204" pitchFamily="34" charset="0"/>
            </a:endParaRPr>
          </a:p>
          <a:p>
            <a:r>
              <a:rPr lang="en-GB" dirty="0">
                <a:cs typeface="Verdana" panose="020B0604030504040204" pitchFamily="34" charset="0"/>
              </a:rPr>
              <a:t>We demonstrated that a CNN can effectively learn the deblurring using only simulated data without including any experimental data in the training itself.</a:t>
            </a:r>
            <a:r>
              <a:rPr lang="en-GB" baseline="30000" dirty="0">
                <a:solidFill>
                  <a:srgbClr val="00B0F0"/>
                </a:solidFill>
                <a:cs typeface="Verdana" panose="020B0604030504040204" pitchFamily="34" charset="0"/>
              </a:rPr>
              <a:t>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9E3FF-BC77-736F-6A5F-6FC84FFC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76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AD575-B06E-FEF8-5DEC-8CA7444D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871"/>
            <a:ext cx="10515600" cy="3243263"/>
          </a:xfrm>
        </p:spPr>
        <p:txBody>
          <a:bodyPr/>
          <a:lstStyle/>
          <a:p>
            <a:pPr algn="ctr"/>
            <a:r>
              <a:rPr lang="en-US" sz="3600" b="1" dirty="0">
                <a:cs typeface="Verdana" panose="020B0604030504040204" pitchFamily="34" charset="0"/>
              </a:rPr>
              <a:t>Electrical impedance tomography</a:t>
            </a:r>
          </a:p>
          <a:p>
            <a:pPr algn="ctr"/>
            <a:endParaRPr lang="en-US" sz="1600" b="1" dirty="0">
              <a:cs typeface="Verdana" panose="020B0604030504040204" pitchFamily="34" charset="0"/>
            </a:endParaRPr>
          </a:p>
          <a:p>
            <a:r>
              <a:rPr lang="en-US" sz="1600" b="1" dirty="0">
                <a:cs typeface="Verdana" panose="020B0604030504040204" pitchFamily="34" charset="0"/>
              </a:rPr>
              <a:t>	Oveys Javanmardtilaki		             </a:t>
            </a:r>
            <a:r>
              <a:rPr lang="en-US" sz="1600" b="1" dirty="0"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oveys.javanmardtilaki@uni-rostock.de</a:t>
            </a:r>
            <a:endParaRPr lang="en-US" sz="1600" b="1" dirty="0">
              <a:cs typeface="Verdana" panose="020B0604030504040204" pitchFamily="34" charset="0"/>
            </a:endParaRPr>
          </a:p>
          <a:p>
            <a:endParaRPr lang="en-US" sz="1600" b="1" i="0" strike="noStrike" dirty="0">
              <a:effectLst/>
              <a:cs typeface="Verdana" panose="020B0604030504040204" pitchFamily="34" charset="0"/>
            </a:endParaRPr>
          </a:p>
          <a:p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	Prof. </a:t>
            </a:r>
            <a:r>
              <a:rPr lang="en-GB" sz="1600" b="0" i="0" strike="noStrike" dirty="0" err="1">
                <a:effectLst/>
                <a:cs typeface="Verdana" panose="020B0604030504040204" pitchFamily="34" charset="0"/>
              </a:rPr>
              <a:t>Dr.</a:t>
            </a:r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-Ing. Sascha </a:t>
            </a:r>
            <a:r>
              <a:rPr lang="en-GB" sz="1600" b="0" i="0" strike="noStrike" dirty="0" err="1">
                <a:effectLst/>
                <a:cs typeface="Verdana" panose="020B0604030504040204" pitchFamily="34" charset="0"/>
              </a:rPr>
              <a:t>Spors</a:t>
            </a:r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.		</a:t>
            </a:r>
            <a:r>
              <a:rPr lang="en-GB" sz="1600" b="0" i="0" dirty="0" err="1">
                <a:effectLst/>
                <a:cs typeface="Verdana" panose="020B0604030504040204" pitchFamily="34" charset="0"/>
              </a:rPr>
              <a:t>sascha.spors</a:t>
            </a:r>
            <a:r>
              <a:rPr lang="en-GB" sz="1600" dirty="0" err="1">
                <a:cs typeface="Verdana" panose="020B0604030504040204" pitchFamily="34" charset="0"/>
              </a:rPr>
              <a:t>@</a:t>
            </a:r>
            <a:r>
              <a:rPr lang="en-GB" sz="1600" b="0" i="0" dirty="0" err="1">
                <a:effectLst/>
                <a:cs typeface="Verdana" panose="020B0604030504040204" pitchFamily="34" charset="0"/>
              </a:rPr>
              <a:t>uni-rostock.de</a:t>
            </a:r>
            <a:endParaRPr lang="en-GB" sz="1600" b="0" i="0" dirty="0">
              <a:effectLst/>
              <a:cs typeface="Verdana" panose="020B0604030504040204" pitchFamily="34" charset="0"/>
            </a:endParaRPr>
          </a:p>
          <a:p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	</a:t>
            </a:r>
            <a:r>
              <a:rPr lang="en-GB" sz="1600" b="0" i="0" strike="noStrike" dirty="0" err="1">
                <a:effectLst/>
                <a:cs typeface="Verdana" panose="020B0604030504040204" pitchFamily="34" charset="0"/>
              </a:rPr>
              <a:t>Dr.</a:t>
            </a:r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-Ing. Frank Schultz 			</a:t>
            </a:r>
            <a:r>
              <a:rPr lang="en-GB" sz="1600" b="0" i="0" dirty="0" err="1">
                <a:effectLst/>
                <a:cs typeface="Verdana" panose="020B0604030504040204" pitchFamily="34" charset="0"/>
              </a:rPr>
              <a:t>frank.schultz</a:t>
            </a:r>
            <a:r>
              <a:rPr lang="en-GB" sz="1600" dirty="0" err="1">
                <a:cs typeface="Verdana" panose="020B0604030504040204" pitchFamily="34" charset="0"/>
              </a:rPr>
              <a:t>@</a:t>
            </a:r>
            <a:r>
              <a:rPr lang="en-GB" sz="1600" b="0" i="0" dirty="0" err="1">
                <a:effectLst/>
                <a:cs typeface="Verdana" panose="020B0604030504040204" pitchFamily="34" charset="0"/>
              </a:rPr>
              <a:t>uni-rostock.de</a:t>
            </a:r>
            <a:endParaRPr lang="en-GB" sz="1600" b="0" i="0" strike="noStrike" dirty="0">
              <a:effectLst/>
              <a:cs typeface="Verdana" panose="020B0604030504040204" pitchFamily="34" charset="0"/>
            </a:endParaRPr>
          </a:p>
          <a:p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	M.Sc. Jacob </a:t>
            </a:r>
            <a:r>
              <a:rPr lang="en-GB" sz="1600" b="0" i="0" strike="noStrike" dirty="0" err="1">
                <a:effectLst/>
                <a:cs typeface="Verdana" panose="020B0604030504040204" pitchFamily="34" charset="0"/>
              </a:rPr>
              <a:t>Thönes</a:t>
            </a:r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.			</a:t>
            </a:r>
            <a:r>
              <a:rPr lang="en-GB" sz="1600" b="0" i="0" dirty="0" err="1">
                <a:effectLst/>
                <a:cs typeface="Verdana" panose="020B0604030504040204" pitchFamily="34" charset="0"/>
              </a:rPr>
              <a:t>jacob.thoenes</a:t>
            </a:r>
            <a:r>
              <a:rPr lang="en-GB" sz="1600" dirty="0" err="1">
                <a:cs typeface="Verdana" panose="020B0604030504040204" pitchFamily="34" charset="0"/>
              </a:rPr>
              <a:t>@</a:t>
            </a:r>
            <a:r>
              <a:rPr lang="en-GB" sz="1600" b="0" i="0" dirty="0" err="1">
                <a:effectLst/>
                <a:cs typeface="Verdana" panose="020B0604030504040204" pitchFamily="34" charset="0"/>
              </a:rPr>
              <a:t>uni-rostock.de</a:t>
            </a:r>
            <a:endParaRPr lang="en-GB" sz="1600" b="0" i="0" strike="noStrike" dirty="0">
              <a:effectLst/>
              <a:cs typeface="Verdana" panose="020B0604030504040204" pitchFamily="34" charset="0"/>
            </a:endParaRPr>
          </a:p>
          <a:p>
            <a:r>
              <a:rPr lang="en-GB" sz="1600" b="0" i="0" strike="noStrike" dirty="0">
                <a:effectLst/>
                <a:cs typeface="Verdana" panose="020B0604030504040204" pitchFamily="34" charset="0"/>
              </a:rPr>
              <a:t>	</a:t>
            </a:r>
          </a:p>
          <a:p>
            <a:pPr algn="ctr"/>
            <a:r>
              <a:rPr lang="en-US" sz="1600" b="1" dirty="0">
                <a:cs typeface="Verdana" panose="020B0604030504040204" pitchFamily="34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1EB46-8ACA-FA0F-D8A4-9468627A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85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A8C2-686F-54A2-8BA7-B51F4F5D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D8F9-05F3-98D0-1920-49E39159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cs typeface="Verdana" panose="020B0604030504040204" pitchFamily="34" charset="0"/>
              </a:rPr>
              <a:t>1.https://</a:t>
            </a:r>
            <a:r>
              <a:rPr lang="en-US" sz="1200" dirty="0" err="1">
                <a:cs typeface="Verdana" panose="020B0604030504040204" pitchFamily="34" charset="0"/>
              </a:rPr>
              <a:t>de.wikipedia.org</a:t>
            </a:r>
            <a:r>
              <a:rPr lang="en-US" sz="1200" dirty="0">
                <a:cs typeface="Verdana" panose="020B0604030504040204" pitchFamily="34" charset="0"/>
              </a:rPr>
              <a:t>/wiki/</a:t>
            </a:r>
            <a:r>
              <a:rPr lang="en-US" sz="1200" dirty="0" err="1">
                <a:cs typeface="Verdana" panose="020B0604030504040204" pitchFamily="34" charset="0"/>
              </a:rPr>
              <a:t>Computertomographie</a:t>
            </a:r>
            <a:r>
              <a:rPr lang="en-US" sz="1200" dirty="0">
                <a:cs typeface="Verdana" panose="020B0604030504040204" pitchFamily="34" charset="0"/>
              </a:rPr>
              <a:t>#/media/Datei:Computertomograph_Sensation16.JPG</a:t>
            </a:r>
          </a:p>
          <a:p>
            <a:r>
              <a:rPr lang="en-US" sz="1200" dirty="0">
                <a:cs typeface="Verdana" panose="020B0604030504040204" pitchFamily="34" charset="0"/>
              </a:rPr>
              <a:t>2.https://</a:t>
            </a:r>
            <a:r>
              <a:rPr lang="en-US" sz="1200" dirty="0" err="1">
                <a:cs typeface="Verdana" panose="020B0604030504040204" pitchFamily="34" charset="0"/>
              </a:rPr>
              <a:t>www.nghs.com</a:t>
            </a:r>
            <a:r>
              <a:rPr lang="en-US" sz="1200" dirty="0">
                <a:cs typeface="Verdana" panose="020B0604030504040204" pitchFamily="34" charset="0"/>
              </a:rPr>
              <a:t>/</a:t>
            </a:r>
            <a:r>
              <a:rPr lang="en-US" sz="1200" dirty="0" err="1">
                <a:cs typeface="Verdana" panose="020B0604030504040204" pitchFamily="34" charset="0"/>
              </a:rPr>
              <a:t>mri</a:t>
            </a:r>
            <a:endParaRPr lang="en-US" sz="1200" dirty="0">
              <a:cs typeface="Verdana" panose="020B0604030504040204" pitchFamily="34" charset="0"/>
            </a:endParaRPr>
          </a:p>
          <a:p>
            <a:r>
              <a:rPr lang="en-US" sz="1200" dirty="0">
                <a:cs typeface="Verdana" panose="020B0604030504040204" pitchFamily="34" charset="0"/>
              </a:rPr>
              <a:t>3.</a:t>
            </a:r>
            <a:r>
              <a:rPr lang="en-US" sz="1200" dirty="0">
                <a:cs typeface="Verdana" panose="020B0604030504040204" pitchFamily="34" charset="0"/>
                <a:hlinkClick r:id="rId2"/>
              </a:rPr>
              <a:t>https://www.siemens-healthineers.com/molecular-imaging/pet-ct</a:t>
            </a:r>
            <a:endParaRPr lang="en-US" sz="1200" dirty="0">
              <a:cs typeface="Verdana" panose="020B0604030504040204" pitchFamily="34" charset="0"/>
            </a:endParaRPr>
          </a:p>
          <a:p>
            <a:r>
              <a:rPr lang="en-US" sz="1200" dirty="0">
                <a:cs typeface="Verdana" panose="020B0604030504040204" pitchFamily="34" charset="0"/>
              </a:rPr>
              <a:t>4.https://</a:t>
            </a:r>
            <a:r>
              <a:rPr lang="en-US" sz="1200" dirty="0" err="1">
                <a:cs typeface="Verdana" panose="020B0604030504040204" pitchFamily="34" charset="0"/>
              </a:rPr>
              <a:t>www.omnia-health.com</a:t>
            </a:r>
            <a:r>
              <a:rPr lang="en-US" sz="1200" dirty="0">
                <a:cs typeface="Verdana" panose="020B0604030504040204" pitchFamily="34" charset="0"/>
              </a:rPr>
              <a:t>/product/</a:t>
            </a:r>
            <a:r>
              <a:rPr lang="en-US" sz="1200" dirty="0" err="1">
                <a:cs typeface="Verdana" panose="020B0604030504040204" pitchFamily="34" charset="0"/>
              </a:rPr>
              <a:t>dräger-pulmovista</a:t>
            </a:r>
            <a:r>
              <a:rPr lang="en-US" sz="1200" dirty="0">
                <a:cs typeface="Verdana" panose="020B0604030504040204" pitchFamily="34" charset="0"/>
              </a:rPr>
              <a:t>®-500-electrical-impedance-tomography-eit</a:t>
            </a:r>
          </a:p>
          <a:p>
            <a:r>
              <a:rPr lang="en-US" sz="1200" dirty="0">
                <a:cs typeface="Verdana" panose="020B0604030504040204" pitchFamily="34" charset="0"/>
              </a:rPr>
              <a:t>5.</a:t>
            </a:r>
            <a:r>
              <a:rPr lang="en-GB" sz="1200" dirty="0">
                <a:effectLst/>
                <a:cs typeface="Verdana" panose="020B0604030504040204" pitchFamily="34" charset="0"/>
              </a:rPr>
              <a:t> </a:t>
            </a:r>
            <a:r>
              <a:rPr lang="en-GB" sz="1200" dirty="0">
                <a:cs typeface="Verdana" panose="020B0604030504040204" pitchFamily="34" charset="0"/>
              </a:rPr>
              <a:t>B H Brown et al 1985 Clin. Phys. Physiol. Meas. 6 109 </a:t>
            </a:r>
            <a:endParaRPr lang="en-US" sz="1200" dirty="0">
              <a:cs typeface="Verdana" panose="020B0604030504040204" pitchFamily="34" charset="0"/>
            </a:endParaRPr>
          </a:p>
          <a:p>
            <a:r>
              <a:rPr lang="en-US" sz="1200" dirty="0">
                <a:cs typeface="Verdana" panose="020B0604030504040204" pitchFamily="34" charset="0"/>
              </a:rPr>
              <a:t>6.</a:t>
            </a:r>
            <a:r>
              <a:rPr lang="en-GB" sz="1200" i="0" strike="noStrike" dirty="0">
                <a:effectLst/>
                <a:cs typeface="Verdana" panose="020B0604030504040204" pitchFamily="34" charset="0"/>
              </a:rPr>
              <a:t> Yang Zhang, Robert Xiao, Chris Harrison ’’Advancing Hand Gesture Recognition with High Resolution Electrical Impedance Tomography’’</a:t>
            </a:r>
          </a:p>
          <a:p>
            <a:r>
              <a:rPr lang="en-GB" sz="1200" dirty="0">
                <a:cs typeface="Verdana" panose="020B0604030504040204" pitchFamily="34" charset="0"/>
              </a:rPr>
              <a:t>7. </a:t>
            </a:r>
            <a:r>
              <a:rPr lang="en-GB" sz="1200" dirty="0">
                <a:cs typeface="Verdana" panose="020B0604030504040204" pitchFamily="34" charset="0"/>
                <a:hlinkClick r:id="rId3"/>
              </a:rPr>
              <a:t>https://web.yonsei.ac.kr/seoj/eit.htm</a:t>
            </a:r>
            <a:endParaRPr lang="en-GB" sz="1200" dirty="0">
              <a:cs typeface="Verdana" panose="020B0604030504040204" pitchFamily="34" charset="0"/>
            </a:endParaRPr>
          </a:p>
          <a:p>
            <a:r>
              <a:rPr lang="en-GB" sz="1200" dirty="0">
                <a:cs typeface="Verdana" panose="020B0604030504040204" pitchFamily="34" charset="0"/>
              </a:rPr>
              <a:t>8. </a:t>
            </a:r>
            <a:r>
              <a:rPr lang="en-GB" sz="1200" dirty="0" err="1">
                <a:cs typeface="Verdana" panose="020B0604030504040204" pitchFamily="34" charset="0"/>
              </a:rPr>
              <a:t>R.Silva</a:t>
            </a:r>
            <a:r>
              <a:rPr lang="en-GB" sz="1200" dirty="0">
                <a:cs typeface="Verdana" panose="020B0604030504040204" pitchFamily="34" charset="0"/>
              </a:rPr>
              <a:t>, </a:t>
            </a:r>
            <a:r>
              <a:rPr lang="en-GB" sz="1200" dirty="0" err="1">
                <a:cs typeface="Verdana" panose="020B0604030504040204" pitchFamily="34" charset="0"/>
              </a:rPr>
              <a:t>M.G.Rasteiro</a:t>
            </a:r>
            <a:r>
              <a:rPr lang="en-GB" sz="1200" dirty="0">
                <a:cs typeface="Verdana" panose="020B0604030504040204" pitchFamily="34" charset="0"/>
              </a:rPr>
              <a:t>, </a:t>
            </a:r>
            <a:r>
              <a:rPr lang="en-GB" sz="1200" dirty="0" err="1">
                <a:cs typeface="Verdana" panose="020B0604030504040204" pitchFamily="34" charset="0"/>
              </a:rPr>
              <a:t>F.A.P</a:t>
            </a:r>
            <a:r>
              <a:rPr lang="en-GB" sz="1200" dirty="0">
                <a:cs typeface="Verdana" panose="020B0604030504040204" pitchFamily="34" charset="0"/>
              </a:rPr>
              <a:t>. Garcia, </a:t>
            </a:r>
            <a:r>
              <a:rPr lang="en-GB" sz="1200" dirty="0" err="1">
                <a:cs typeface="Verdana" panose="020B0604030504040204" pitchFamily="34" charset="0"/>
              </a:rPr>
              <a:t>A.R:Ferreira</a:t>
            </a:r>
            <a:r>
              <a:rPr lang="en-GB" sz="1200" dirty="0">
                <a:cs typeface="Verdana" panose="020B0604030504040204" pitchFamily="34" charset="0"/>
              </a:rPr>
              <a:t>, </a:t>
            </a:r>
            <a:r>
              <a:rPr lang="en-GB" sz="1200" dirty="0" err="1">
                <a:cs typeface="Verdana" panose="020B0604030504040204" pitchFamily="34" charset="0"/>
              </a:rPr>
              <a:t>M.J.Santos,J.B.Santos</a:t>
            </a:r>
            <a:r>
              <a:rPr lang="en-GB" sz="1200" dirty="0">
                <a:cs typeface="Verdana" panose="020B0604030504040204" pitchFamily="34" charset="0"/>
              </a:rPr>
              <a:t> &amp; </a:t>
            </a:r>
            <a:r>
              <a:rPr lang="en-GB" sz="1200" dirty="0" err="1">
                <a:cs typeface="Verdana" panose="020B0604030504040204" pitchFamily="34" charset="0"/>
              </a:rPr>
              <a:t>A.P.Coimbra</a:t>
            </a:r>
            <a:r>
              <a:rPr lang="en-GB" sz="1200" dirty="0">
                <a:cs typeface="Verdana" panose="020B0604030504040204" pitchFamily="34" charset="0"/>
              </a:rPr>
              <a:t> , 18 Jun 2012</a:t>
            </a:r>
          </a:p>
          <a:p>
            <a:pPr algn="l"/>
            <a:r>
              <a:rPr lang="en-GB" sz="1200" i="1" u="none" strike="noStrike" dirty="0" err="1">
                <a:solidFill>
                  <a:srgbClr val="333333"/>
                </a:solidFill>
                <a:effectLst/>
                <a:cs typeface="Verdana" panose="020B0604030504040204" pitchFamily="34" charset="0"/>
              </a:rPr>
              <a:t>maging</a:t>
            </a:r>
            <a:r>
              <a:rPr lang="en-GB" sz="1200" i="1" u="none" strike="noStrike" dirty="0">
                <a:solidFill>
                  <a:srgbClr val="333333"/>
                </a:solidFill>
                <a:effectLst/>
                <a:cs typeface="Verdana" panose="020B0604030504040204" pitchFamily="34" charset="0"/>
              </a:rPr>
              <a:t> Particulate Two-Phase Flow in Liquid Suspensions with Electric Impedance </a:t>
            </a:r>
            <a:r>
              <a:rPr lang="en-GB" sz="1200" i="1" u="none" strike="noStrike" dirty="0" err="1">
                <a:solidFill>
                  <a:srgbClr val="333333"/>
                </a:solidFill>
                <a:effectLst/>
                <a:cs typeface="Verdana" panose="020B0604030504040204" pitchFamily="34" charset="0"/>
              </a:rPr>
              <a:t>Tomography,</a:t>
            </a:r>
            <a:r>
              <a:rPr lang="en-GB" sz="1200" dirty="0" err="1">
                <a:cs typeface="Verdana" panose="020B0604030504040204" pitchFamily="34" charset="0"/>
              </a:rPr>
              <a:t>Pages</a:t>
            </a:r>
            <a:r>
              <a:rPr lang="en-GB" sz="1200" dirty="0">
                <a:cs typeface="Verdana" panose="020B0604030504040204" pitchFamily="34" charset="0"/>
              </a:rPr>
              <a:t> 329-342</a:t>
            </a:r>
          </a:p>
          <a:p>
            <a:r>
              <a:rPr lang="en-GB" sz="1200" dirty="0">
                <a:cs typeface="Verdana" panose="020B0604030504040204" pitchFamily="34" charset="0"/>
              </a:rPr>
              <a:t>9.</a:t>
            </a:r>
            <a:r>
              <a:rPr lang="en-GB" sz="1200" dirty="0">
                <a:solidFill>
                  <a:srgbClr val="211E1E"/>
                </a:solidFill>
                <a:effectLst/>
                <a:cs typeface="Verdana" panose="020B0604030504040204" pitchFamily="34" charset="0"/>
              </a:rPr>
              <a:t> S. J. Hamilton and A. Hauptmann,</a:t>
            </a:r>
            <a:r>
              <a:rPr lang="en-GB" sz="1200" dirty="0">
                <a:solidFill>
                  <a:srgbClr val="004293"/>
                </a:solidFill>
                <a:effectLst/>
                <a:cs typeface="Verdana" panose="020B0604030504040204" pitchFamily="34" charset="0"/>
              </a:rPr>
              <a:t> </a:t>
            </a:r>
            <a:r>
              <a:rPr lang="en-GB" sz="1200" i="1" dirty="0">
                <a:effectLst/>
                <a:cs typeface="Verdana" panose="020B0604030504040204" pitchFamily="34" charset="0"/>
              </a:rPr>
              <a:t>Deep D-Bar: Real-Time Electrical Impedance Tomography Imaging With Deep Neural Networks, </a:t>
            </a:r>
            <a:r>
              <a:rPr lang="en-GB" sz="1200" dirty="0">
                <a:cs typeface="Verdana" panose="020B0604030504040204" pitchFamily="34" charset="0"/>
              </a:rPr>
              <a:t>Doi:10.1109/TMI.2018.2828303</a:t>
            </a:r>
            <a:br>
              <a:rPr lang="en-GB" sz="1200" dirty="0">
                <a:solidFill>
                  <a:srgbClr val="211E1E"/>
                </a:solidFill>
                <a:effectLst/>
                <a:cs typeface="Verdana" panose="020B0604030504040204" pitchFamily="34" charset="0"/>
              </a:rPr>
            </a:br>
            <a:endParaRPr lang="en-GB" sz="1200" dirty="0">
              <a:cs typeface="Verdana" panose="020B0604030504040204" pitchFamily="34" charset="0"/>
            </a:endParaRPr>
          </a:p>
          <a:p>
            <a:endParaRPr lang="en-GB" sz="1200" i="1" dirty="0">
              <a:cs typeface="Verdana" panose="020B0604030504040204" pitchFamily="34" charset="0"/>
            </a:endParaRPr>
          </a:p>
          <a:p>
            <a:pPr algn="l"/>
            <a:br>
              <a:rPr lang="en-GB" sz="1200" dirty="0">
                <a:cs typeface="Verdana" panose="020B0604030504040204" pitchFamily="34" charset="0"/>
              </a:rPr>
            </a:br>
            <a:endParaRPr lang="en-US" sz="1200" dirty="0">
              <a:cs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AAB51-D1D4-5A86-9821-51B3DDA4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20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tomography?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term ‘Tomography’ refers to a general technique of using penetrating signals to image a solid object from outside.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It’s used in many fields of study bit here we want to use it in medicine purposes.</a:t>
            </a:r>
          </a:p>
          <a:p>
            <a:r>
              <a:rPr lang="en-US" dirty="0"/>
              <a:t>We use it for imaging the human body.</a:t>
            </a:r>
            <a:endParaRPr lang="en-US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82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tomography methods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61BD72-AED5-5B00-7103-B1CFC7A82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5" y="2409079"/>
            <a:ext cx="2532529" cy="1771035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3</a:t>
            </a:fld>
            <a:endParaRPr lang="de-DE"/>
          </a:p>
        </p:txBody>
      </p:sp>
      <p:pic>
        <p:nvPicPr>
          <p:cNvPr id="10" name="Picture 9" descr="A machine in a room&#10;&#10;Description automatically generated">
            <a:extLst>
              <a:ext uri="{FF2B5EF4-FFF2-40B4-BE49-F238E27FC236}">
                <a16:creationId xmlns:a16="http://schemas.microsoft.com/office/drawing/2014/main" id="{DAA82C13-3C28-1801-6B23-C5C7F80EC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9" y="2409079"/>
            <a:ext cx="2532529" cy="1844987"/>
          </a:xfrm>
          <a:prstGeom prst="rect">
            <a:avLst/>
          </a:prstGeom>
        </p:spPr>
      </p:pic>
      <p:pic>
        <p:nvPicPr>
          <p:cNvPr id="12" name="Picture 11" descr="A person getting a mri scan&#10;&#10;Description automatically generated">
            <a:extLst>
              <a:ext uri="{FF2B5EF4-FFF2-40B4-BE49-F238E27FC236}">
                <a16:creationId xmlns:a16="http://schemas.microsoft.com/office/drawing/2014/main" id="{3AEB8C3A-0625-0837-C1DB-FCA6EBE4D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5" y="4254066"/>
            <a:ext cx="2532529" cy="1771035"/>
          </a:xfrm>
          <a:prstGeom prst="rect">
            <a:avLst/>
          </a:prstGeom>
        </p:spPr>
      </p:pic>
      <p:pic>
        <p:nvPicPr>
          <p:cNvPr id="16" name="Picture 15" descr="A medical equipment on wheels&#10;&#10;Description automatically generated">
            <a:extLst>
              <a:ext uri="{FF2B5EF4-FFF2-40B4-BE49-F238E27FC236}">
                <a16:creationId xmlns:a16="http://schemas.microsoft.com/office/drawing/2014/main" id="{25102289-D608-3B70-8CD3-CBD0EF35B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9" y="4308477"/>
            <a:ext cx="2532528" cy="17166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B5AA28-6C8A-3129-CD04-362706F970F6}"/>
              </a:ext>
            </a:extLst>
          </p:cNvPr>
          <p:cNvSpPr txBox="1"/>
          <p:nvPr/>
        </p:nvSpPr>
        <p:spPr>
          <a:xfrm>
            <a:off x="9292246" y="2409078"/>
            <a:ext cx="1656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Fig.3.</a:t>
            </a:r>
            <a:r>
              <a:rPr lang="en-US" baseline="30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 rays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9A8904-D21D-BD7E-56B7-7A5CE7AE1E8D}"/>
              </a:ext>
            </a:extLst>
          </p:cNvPr>
          <p:cNvSpPr txBox="1"/>
          <p:nvPr/>
        </p:nvSpPr>
        <p:spPr>
          <a:xfrm>
            <a:off x="3692942" y="2409079"/>
            <a:ext cx="938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Fig.1.</a:t>
            </a:r>
            <a:r>
              <a:rPr lang="en-US" baseline="30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X-rays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7E65D-FB88-69E6-ECD4-59EEC085B90E}"/>
              </a:ext>
            </a:extLst>
          </p:cNvPr>
          <p:cNvSpPr txBox="1"/>
          <p:nvPr/>
        </p:nvSpPr>
        <p:spPr>
          <a:xfrm>
            <a:off x="3692942" y="4254066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Fig.2.</a:t>
            </a:r>
            <a:r>
              <a:rPr lang="en-US" baseline="30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MRI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Magnets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D3A7D0-ED56-EB8A-F66A-00E24CC88E87}"/>
              </a:ext>
            </a:extLst>
          </p:cNvPr>
          <p:cNvSpPr txBox="1"/>
          <p:nvPr/>
        </p:nvSpPr>
        <p:spPr>
          <a:xfrm>
            <a:off x="9292246" y="4254066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Fig.4.</a:t>
            </a:r>
            <a:r>
              <a:rPr lang="en-US" baseline="30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Electricity</a:t>
            </a:r>
          </a:p>
        </p:txBody>
      </p:sp>
    </p:spTree>
    <p:extLst>
      <p:ext uri="{BB962C8B-B14F-4D97-AF65-F5344CB8AC3E}">
        <p14:creationId xmlns:p14="http://schemas.microsoft.com/office/powerpoint/2010/main" val="85989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D67A-DE5D-8556-C261-6204BC20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F69E-7C64-B7F4-6E99-CE5E865D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39262"/>
            <a:ext cx="10857271" cy="3732938"/>
          </a:xfrm>
        </p:spPr>
        <p:txBody>
          <a:bodyPr/>
          <a:lstStyle/>
          <a:p>
            <a:r>
              <a:rPr lang="en-GB" sz="1800" dirty="0">
                <a:effectLst/>
                <a:cs typeface="Verdana" panose="020B0604030504040204" pitchFamily="34" charset="0"/>
              </a:rPr>
              <a:t>Changes in the resistivity of lung tissue during respiration have been measured by placing electrodes directly in contact with lung tissue</a:t>
            </a:r>
          </a:p>
          <a:p>
            <a:r>
              <a:rPr lang="en-GB" sz="1800" dirty="0">
                <a:effectLst/>
                <a:cs typeface="Verdana" panose="020B0604030504040204" pitchFamily="34" charset="0"/>
              </a:rPr>
              <a:t>(Geddes and Baker 1967, </a:t>
            </a:r>
            <a:r>
              <a:rPr lang="en-GB" sz="1800" dirty="0" err="1">
                <a:effectLst/>
                <a:cs typeface="Verdana" panose="020B0604030504040204" pitchFamily="34" charset="0"/>
              </a:rPr>
              <a:t>Witsoe</a:t>
            </a:r>
            <a:r>
              <a:rPr lang="en-GB" sz="1800" dirty="0">
                <a:effectLst/>
                <a:cs typeface="Verdana" panose="020B0604030504040204" pitchFamily="34" charset="0"/>
              </a:rPr>
              <a:t> and </a:t>
            </a:r>
            <a:r>
              <a:rPr lang="en-GB" sz="1800" dirty="0" err="1">
                <a:effectLst/>
                <a:cs typeface="Verdana" panose="020B0604030504040204" pitchFamily="34" charset="0"/>
              </a:rPr>
              <a:t>Kinnen</a:t>
            </a:r>
            <a:r>
              <a:rPr lang="en-GB" sz="1800" dirty="0">
                <a:effectLst/>
                <a:cs typeface="Verdana" panose="020B0604030504040204" pitchFamily="34" charset="0"/>
              </a:rPr>
              <a:t> 1967, Denniston and Baker 1975) .</a:t>
            </a:r>
            <a:r>
              <a:rPr lang="en-GB" sz="1800" baseline="30000" dirty="0">
                <a:solidFill>
                  <a:srgbClr val="00B0F0"/>
                </a:solidFill>
                <a:effectLst/>
                <a:cs typeface="Verdana" panose="020B0604030504040204" pitchFamily="34" charset="0"/>
              </a:rPr>
              <a:t>5</a:t>
            </a:r>
            <a:endParaRPr lang="en-GB" baseline="30000" dirty="0">
              <a:solidFill>
                <a:srgbClr val="00B0F0"/>
              </a:solidFill>
              <a:effectLst/>
              <a:cs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A8C6-7EF6-CE9B-24D4-B853B34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5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C479-6687-D23D-C8D7-BBACBCC5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3"/>
            <a:ext cx="10515600" cy="36477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9D8B-6951-4FE8-33D3-5EF67E3E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5</a:t>
            </a:fld>
            <a:endParaRPr lang="de-DE"/>
          </a:p>
        </p:txBody>
      </p:sp>
      <p:pic>
        <p:nvPicPr>
          <p:cNvPr id="7" name="Picture 6" descr="A person with heart rate monitor&#10;&#10;Description automatically generated">
            <a:extLst>
              <a:ext uri="{FF2B5EF4-FFF2-40B4-BE49-F238E27FC236}">
                <a16:creationId xmlns:a16="http://schemas.microsoft.com/office/drawing/2014/main" id="{E7412987-B5EE-C147-00EB-355C98C92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7" b="19059"/>
          <a:stretch/>
        </p:blipFill>
        <p:spPr>
          <a:xfrm>
            <a:off x="838200" y="1533833"/>
            <a:ext cx="10515599" cy="3494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4079D-8466-35F8-6B4F-1C1D6B7A5319}"/>
              </a:ext>
            </a:extLst>
          </p:cNvPr>
          <p:cNvSpPr txBox="1"/>
          <p:nvPr/>
        </p:nvSpPr>
        <p:spPr>
          <a:xfrm>
            <a:off x="2514599" y="5307309"/>
            <a:ext cx="571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Fig.5.</a:t>
            </a:r>
            <a:r>
              <a:rPr lang="en-US" sz="1200" baseline="30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GB" sz="1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Electrodes placed around the thorax </a:t>
            </a:r>
          </a:p>
          <a:p>
            <a:r>
              <a:rPr lang="en-GB" sz="1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EIT image obtained using 16 electrodes placed around the thorax.</a:t>
            </a:r>
            <a:endParaRPr lang="en-US" sz="1200" baseline="300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5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B4B1-DC4B-228D-F207-1FC986C0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EIT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9301-5450-BDC1-0072-4490C4AC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 impedance tomography</a:t>
            </a:r>
          </a:p>
          <a:p>
            <a:r>
              <a:rPr lang="en-GB" dirty="0"/>
              <a:t>-EIT uses electrical currents to visualize the conductivity </a:t>
            </a:r>
          </a:p>
          <a:p>
            <a:r>
              <a:rPr lang="en-GB" dirty="0"/>
              <a:t>distribution within the body from voltage measurements </a:t>
            </a:r>
          </a:p>
          <a:p>
            <a:r>
              <a:rPr lang="en-GB" dirty="0"/>
              <a:t>of its surface. </a:t>
            </a:r>
            <a:r>
              <a:rPr lang="de-DE" baseline="30000" dirty="0">
                <a:solidFill>
                  <a:srgbClr val="00B0F0"/>
                </a:solidFill>
              </a:rPr>
              <a:t>6</a:t>
            </a:r>
            <a:endParaRPr lang="en-US" baseline="30000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/>
              <a:t>For the input we use alternative current </a:t>
            </a:r>
          </a:p>
          <a:p>
            <a:r>
              <a:rPr lang="en-US" dirty="0"/>
              <a:t>For the output we measure the voltage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330EB-2A18-1A08-FF59-5405B3AE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6904" y="5767206"/>
            <a:ext cx="4522304" cy="365125"/>
          </a:xfrm>
        </p:spPr>
        <p:txBody>
          <a:bodyPr/>
          <a:lstStyle/>
          <a:p>
            <a:pPr algn="l"/>
            <a:r>
              <a:rPr lang="de-DE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Fig.6.</a:t>
            </a:r>
            <a:r>
              <a:rPr lang="de-DE" sz="1400" baseline="30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GB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circular domain with surface electrodes</a:t>
            </a:r>
            <a:endParaRPr lang="de-DE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 diagram of a planet&#10;&#10;Description automatically generated">
            <a:extLst>
              <a:ext uri="{FF2B5EF4-FFF2-40B4-BE49-F238E27FC236}">
                <a16:creationId xmlns:a16="http://schemas.microsoft.com/office/drawing/2014/main" id="{87965D27-612C-DF44-FAD7-0CC2E755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5" y="1809750"/>
            <a:ext cx="4067793" cy="3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CAD4-0B3A-D066-4FAC-702FA41F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18A4-42B8-ABD1-69F1-6DF4231F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376"/>
            <a:ext cx="10515600" cy="360231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u="none" strike="noStrike" dirty="0">
                <a:effectLst/>
                <a:cs typeface="Verdana" panose="020B0604030504040204" pitchFamily="34" charset="0"/>
              </a:rPr>
              <a:t>Real-time Imaging: EIT can provide real-time or near real-time imaging, allowing for continuous monitoring and dynamic imaging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u="none" strike="noStrike" dirty="0">
                <a:effectLst/>
                <a:cs typeface="Verdana" panose="020B0604030504040204" pitchFamily="34" charset="0"/>
              </a:rPr>
              <a:t>Low Cost: EIT is relatively inexpensive compared to other imaging modalities like CT or MRI.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u="none" strike="noStrike" dirty="0">
                <a:effectLst/>
                <a:cs typeface="Verdana" panose="020B0604030504040204" pitchFamily="34" charset="0"/>
              </a:rPr>
              <a:t>Portable and Bedside Application: EIT systems can be compact and portable. This mobility makes it suitable for monitoring patients in intensive care units, emergency departments.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u="none" strike="noStrike" dirty="0">
                <a:effectLst/>
                <a:cs typeface="Verdana" panose="020B0604030504040204" pitchFamily="34" charset="0"/>
              </a:rPr>
              <a:t>Safety: EIT uses low electrical currents that are generally safe for patients, even for long-term monitoring.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u="none" strike="noStrike" dirty="0">
                <a:effectLst/>
                <a:cs typeface="Verdana" panose="020B0604030504040204" pitchFamily="34" charset="0"/>
              </a:rPr>
              <a:t>Potential for Specific Applications: EIT shows promise in specific applications, such as lung imaging, breast cancer detection, monitoring of blood flow, and assessing tissue viability during surgery.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F2D52-1437-771B-2562-E5A21296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15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6272-94EC-C7B2-25C0-0EB28177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C856-28DA-C933-FD8F-3532AE5C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857"/>
            <a:ext cx="10515600" cy="363601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u="none" strike="noStrike" dirty="0">
                <a:effectLst/>
                <a:cs typeface="Verdana" panose="020B0604030504040204" pitchFamily="34" charset="0"/>
              </a:rPr>
              <a:t>Spatial Resolution: EIT typically provides lower spatial resolution compared to other medical imaging techniques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u="none" strike="noStrike" dirty="0">
              <a:effectLst/>
              <a:cs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u="none" strike="noStrike" dirty="0">
                <a:effectLst/>
                <a:cs typeface="Verdana" panose="020B0604030504040204" pitchFamily="34" charset="0"/>
              </a:rPr>
              <a:t>Inverse Problem: EIT is an ill-posed inverse problem, meaning that multiple different conductivity distributions can give rise to the same measured voltage changes.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cs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u="none" strike="noStrike" dirty="0">
                <a:effectLst/>
                <a:cs typeface="Verdana" panose="020B0604030504040204" pitchFamily="34" charset="0"/>
              </a:rPr>
              <a:t>Sensitivity to Noise: EIT measurements are sensitive to noise interference.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u="none" strike="noStrike" dirty="0">
              <a:effectLst/>
              <a:cs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u="none" strike="noStrike" dirty="0">
                <a:effectLst/>
                <a:cs typeface="Verdana" panose="020B0604030504040204" pitchFamily="34" charset="0"/>
              </a:rPr>
              <a:t>Limited Tissue Differentiation: EIT primarily measures electrical conductivity and may have difficulty in differentiating between different types of tissues with similar conductivities.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0D6AD-AA91-59DD-27D9-E9A5575E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33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04CA-9493-12F5-C6C4-32A6BCFA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Inverse problem </a:t>
            </a:r>
          </a:p>
        </p:txBody>
      </p:sp>
      <p:pic>
        <p:nvPicPr>
          <p:cNvPr id="8" name="Content Placeholder 7" descr="A diagram of a problem&#10;&#10;Description automatically generated">
            <a:extLst>
              <a:ext uri="{FF2B5EF4-FFF2-40B4-BE49-F238E27FC236}">
                <a16:creationId xmlns:a16="http://schemas.microsoft.com/office/drawing/2014/main" id="{0110B140-527A-CFF1-9E92-E0996876D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47" y="2639962"/>
            <a:ext cx="8387039" cy="303061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6445D-9466-E21C-4ADB-6F99A035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9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A2AA0-D5A5-14BF-492D-57B235C41B6C}"/>
              </a:ext>
            </a:extLst>
          </p:cNvPr>
          <p:cNvSpPr txBox="1"/>
          <p:nvPr/>
        </p:nvSpPr>
        <p:spPr>
          <a:xfrm>
            <a:off x="3999321" y="5761011"/>
            <a:ext cx="4107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Fig.6.</a:t>
            </a:r>
            <a:r>
              <a:rPr lang="en-US" sz="1400" baseline="30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r>
              <a:rPr lang="en-US" sz="14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Forward and inverse problem of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EIT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5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5796</TotalTime>
  <Words>1123</Words>
  <Application>Microsoft Macintosh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Office</vt:lpstr>
      <vt:lpstr>Electrical Impedance Tomography (EIT)</vt:lpstr>
      <vt:lpstr>What is tomography?</vt:lpstr>
      <vt:lpstr>Different tomography methods</vt:lpstr>
      <vt:lpstr>Historical example</vt:lpstr>
      <vt:lpstr>PowerPoint Presentation</vt:lpstr>
      <vt:lpstr>What is EIT?</vt:lpstr>
      <vt:lpstr>Pros</vt:lpstr>
      <vt:lpstr>Cons</vt:lpstr>
      <vt:lpstr>Forward and Inverse problem </vt:lpstr>
      <vt:lpstr>Different parameters in EIT</vt:lpstr>
      <vt:lpstr>D-bar</vt:lpstr>
      <vt:lpstr>Deep D-bar</vt:lpstr>
      <vt:lpstr>PowerPoint Presentation</vt:lpstr>
      <vt:lpstr>Future Work</vt:lpstr>
      <vt:lpstr>Conclusion 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Kristin Nölting</dc:creator>
  <cp:lastModifiedBy>Oveys Javanmardtilaki</cp:lastModifiedBy>
  <cp:revision>60</cp:revision>
  <dcterms:created xsi:type="dcterms:W3CDTF">2020-05-04T12:32:16Z</dcterms:created>
  <dcterms:modified xsi:type="dcterms:W3CDTF">2023-07-10T13:53:12Z</dcterms:modified>
</cp:coreProperties>
</file>