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D8F1B-99CC-4E9C-AA84-90EA6570A041}"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3D3CD-5537-423D-B3C9-F894CC3857F8}" type="slidenum">
              <a:rPr lang="en-US" smtClean="0"/>
              <a:t>‹#›</a:t>
            </a:fld>
            <a:endParaRPr lang="en-US"/>
          </a:p>
        </p:txBody>
      </p:sp>
    </p:spTree>
    <p:extLst>
      <p:ext uri="{BB962C8B-B14F-4D97-AF65-F5344CB8AC3E}">
        <p14:creationId xmlns:p14="http://schemas.microsoft.com/office/powerpoint/2010/main" val="1793006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F3D3CD-5537-423D-B3C9-F894CC3857F8}" type="slidenum">
              <a:rPr lang="en-US" smtClean="0"/>
              <a:t>7</a:t>
            </a:fld>
            <a:endParaRPr lang="en-US"/>
          </a:p>
        </p:txBody>
      </p:sp>
    </p:spTree>
    <p:extLst>
      <p:ext uri="{BB962C8B-B14F-4D97-AF65-F5344CB8AC3E}">
        <p14:creationId xmlns:p14="http://schemas.microsoft.com/office/powerpoint/2010/main" val="15557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5D1A-51F6-4224-B33D-B42CD1995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B961BB-DA1A-4031-A4B7-B65A71184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3FBA65-4EAD-478D-87CD-2667D6F86621}"/>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5" name="Footer Placeholder 4">
            <a:extLst>
              <a:ext uri="{FF2B5EF4-FFF2-40B4-BE49-F238E27FC236}">
                <a16:creationId xmlns:a16="http://schemas.microsoft.com/office/drawing/2014/main" id="{8ECCCD3B-41C2-4254-B29F-09347BC10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E5A6A-1CC5-4C4E-960A-4A65A6016ED6}"/>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425036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8759-8ED2-43A4-BD18-13C8C955E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08A02C-912F-4F17-AA99-087DDDA42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4B33C-A442-4BA0-94FE-10896E0F9F63}"/>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5" name="Footer Placeholder 4">
            <a:extLst>
              <a:ext uri="{FF2B5EF4-FFF2-40B4-BE49-F238E27FC236}">
                <a16:creationId xmlns:a16="http://schemas.microsoft.com/office/drawing/2014/main" id="{F411F3CB-10B3-4709-9C67-EDD7270A3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D121B-1DD1-4063-9DA9-84F8CD73CC1B}"/>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107294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CAD8A-258F-4BB9-A99D-6C59EC2C7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82D6C2-5BA6-45ED-BBB4-AF682618C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F37F3-39F9-4208-A684-6EE6E8ADA88E}"/>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5" name="Footer Placeholder 4">
            <a:extLst>
              <a:ext uri="{FF2B5EF4-FFF2-40B4-BE49-F238E27FC236}">
                <a16:creationId xmlns:a16="http://schemas.microsoft.com/office/drawing/2014/main" id="{6D020E9C-83A3-4977-9968-2E45D3E6E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A4A86-8E1B-498C-B1BF-8E283D4E552D}"/>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60636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0B0A-5C7F-4382-83FB-C61718272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B5611-81AC-446E-95DA-D7D7A5DBC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DCE7F-4F7C-43A2-AF53-8B11E379310A}"/>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5" name="Footer Placeholder 4">
            <a:extLst>
              <a:ext uri="{FF2B5EF4-FFF2-40B4-BE49-F238E27FC236}">
                <a16:creationId xmlns:a16="http://schemas.microsoft.com/office/drawing/2014/main" id="{7AB98358-0DD2-4EAE-8BA8-187F3B147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329D7-10BD-45EA-A895-7D871FF62A37}"/>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40198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408B-D839-4405-B938-8566C0FB7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63E13F-08D5-474A-A759-D27CD4AE2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93695-E4AA-4669-8267-6660F455AA48}"/>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5" name="Footer Placeholder 4">
            <a:extLst>
              <a:ext uri="{FF2B5EF4-FFF2-40B4-BE49-F238E27FC236}">
                <a16:creationId xmlns:a16="http://schemas.microsoft.com/office/drawing/2014/main" id="{9310FFC0-C456-4B28-88EC-35912B85A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313A6-B02B-4AED-BA57-8365C17E0A91}"/>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101191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58FF-0262-4D17-B7D6-50A1E9F71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73E1F-7014-48B8-936F-95E7AE2F7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BF0B7-01A8-4DC0-9D2D-96D344ED3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D8706-CD25-4074-AE09-01C132FFFAA9}"/>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6" name="Footer Placeholder 5">
            <a:extLst>
              <a:ext uri="{FF2B5EF4-FFF2-40B4-BE49-F238E27FC236}">
                <a16:creationId xmlns:a16="http://schemas.microsoft.com/office/drawing/2014/main" id="{E4A5AAC4-DB59-468F-88EB-BDB5C9B7F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C8159-C535-4827-846C-CCCE7611A362}"/>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316717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AF24-D00B-4A44-8796-A459DAA334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F24C7-8792-4D22-88F7-A01617679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3139B-E818-4BFB-9E8D-48ECBE55BE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16758B-0625-4164-B24E-97D12CF047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4BBA7-0C22-4E6D-AD62-687C2166E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A65B53-35DD-4EB5-8C32-3291EAC75CB3}"/>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8" name="Footer Placeholder 7">
            <a:extLst>
              <a:ext uri="{FF2B5EF4-FFF2-40B4-BE49-F238E27FC236}">
                <a16:creationId xmlns:a16="http://schemas.microsoft.com/office/drawing/2014/main" id="{19A82E47-AB87-4451-B006-C4A70FD8B3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81A292-C64F-44B4-9C28-60642B22E850}"/>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147074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462C-499C-4175-8435-6DBCD88E5B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56E9-BC5A-49FF-B0CB-1268C181C3EC}"/>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4" name="Footer Placeholder 3">
            <a:extLst>
              <a:ext uri="{FF2B5EF4-FFF2-40B4-BE49-F238E27FC236}">
                <a16:creationId xmlns:a16="http://schemas.microsoft.com/office/drawing/2014/main" id="{37C73F56-F6F4-47F2-853B-C2CC39DDB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A7C92-B275-4FC6-9E74-7CE7D0C341E8}"/>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203059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276FD-EF4A-4E10-A536-A6FDFAE04E70}"/>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3" name="Footer Placeholder 2">
            <a:extLst>
              <a:ext uri="{FF2B5EF4-FFF2-40B4-BE49-F238E27FC236}">
                <a16:creationId xmlns:a16="http://schemas.microsoft.com/office/drawing/2014/main" id="{8AB042DA-38D9-48F5-8137-6957AFCC6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35F77-FFA7-469D-BC95-7C9C64EE6F02}"/>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28082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119C-2BA4-4643-941B-01D5145B9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3423F-0E0E-4B6A-A68B-7D9761DA0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C7783-5E7B-4724-A714-A06CED098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5F442-CED7-4476-8B22-E9CBE2C7E0C2}"/>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6" name="Footer Placeholder 5">
            <a:extLst>
              <a:ext uri="{FF2B5EF4-FFF2-40B4-BE49-F238E27FC236}">
                <a16:creationId xmlns:a16="http://schemas.microsoft.com/office/drawing/2014/main" id="{09E54381-3C2D-4C8E-B947-CB0F9AA35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12A01-4A6D-4031-8FE3-703B6C6DCE31}"/>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101073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AF01-8CE7-4587-8CC1-E6587E7B8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251947-D796-47CD-B16D-324D3FAE6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589AAD-27D4-490D-B786-2FB52ABAA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DA9A3-896E-4E45-8C06-C357C013FBDC}"/>
              </a:ext>
            </a:extLst>
          </p:cNvPr>
          <p:cNvSpPr>
            <a:spLocks noGrp="1"/>
          </p:cNvSpPr>
          <p:nvPr>
            <p:ph type="dt" sz="half" idx="10"/>
          </p:nvPr>
        </p:nvSpPr>
        <p:spPr/>
        <p:txBody>
          <a:bodyPr/>
          <a:lstStyle/>
          <a:p>
            <a:fld id="{6D1F5EF6-FBB4-4B28-9083-FE0CF68DDBEC}" type="datetimeFigureOut">
              <a:rPr lang="en-US" smtClean="0"/>
              <a:t>4/24/2022</a:t>
            </a:fld>
            <a:endParaRPr lang="en-US"/>
          </a:p>
        </p:txBody>
      </p:sp>
      <p:sp>
        <p:nvSpPr>
          <p:cNvPr id="6" name="Footer Placeholder 5">
            <a:extLst>
              <a:ext uri="{FF2B5EF4-FFF2-40B4-BE49-F238E27FC236}">
                <a16:creationId xmlns:a16="http://schemas.microsoft.com/office/drawing/2014/main" id="{D465ECB3-05CC-45FB-8910-6357B9430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7F56B-9EC5-4146-9741-0E87586B8340}"/>
              </a:ext>
            </a:extLst>
          </p:cNvPr>
          <p:cNvSpPr>
            <a:spLocks noGrp="1"/>
          </p:cNvSpPr>
          <p:nvPr>
            <p:ph type="sldNum" sz="quarter" idx="12"/>
          </p:nvPr>
        </p:nvSpPr>
        <p:spPr/>
        <p:txBody>
          <a:bodyPr/>
          <a:lstStyle/>
          <a:p>
            <a:fld id="{8179FD6D-70C8-42A4-912B-8F897EC57DBB}" type="slidenum">
              <a:rPr lang="en-US" smtClean="0"/>
              <a:t>‹#›</a:t>
            </a:fld>
            <a:endParaRPr lang="en-US"/>
          </a:p>
        </p:txBody>
      </p:sp>
    </p:spTree>
    <p:extLst>
      <p:ext uri="{BB962C8B-B14F-4D97-AF65-F5344CB8AC3E}">
        <p14:creationId xmlns:p14="http://schemas.microsoft.com/office/powerpoint/2010/main" val="409118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1FE71-E610-4B4C-B692-501380B9A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C30BBE-1148-4AC5-9DAC-03AF78D89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5FD66-C279-4FC8-9BCD-61AE6A8BE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F5EF6-FBB4-4B28-9083-FE0CF68DDBEC}" type="datetimeFigureOut">
              <a:rPr lang="en-US" smtClean="0"/>
              <a:t>4/24/2022</a:t>
            </a:fld>
            <a:endParaRPr lang="en-US"/>
          </a:p>
        </p:txBody>
      </p:sp>
      <p:sp>
        <p:nvSpPr>
          <p:cNvPr id="5" name="Footer Placeholder 4">
            <a:extLst>
              <a:ext uri="{FF2B5EF4-FFF2-40B4-BE49-F238E27FC236}">
                <a16:creationId xmlns:a16="http://schemas.microsoft.com/office/drawing/2014/main" id="{E5625C76-C19F-4731-B963-13AF37B02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35BDA8-8324-410F-AB8E-3A1F0D1DB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9FD6D-70C8-42A4-912B-8F897EC57DBB}" type="slidenum">
              <a:rPr lang="en-US" smtClean="0"/>
              <a:t>‹#›</a:t>
            </a:fld>
            <a:endParaRPr lang="en-US"/>
          </a:p>
        </p:txBody>
      </p:sp>
    </p:spTree>
    <p:extLst>
      <p:ext uri="{BB962C8B-B14F-4D97-AF65-F5344CB8AC3E}">
        <p14:creationId xmlns:p14="http://schemas.microsoft.com/office/powerpoint/2010/main" val="203744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blog.angular-university.io/angular-jwt-authentication/" TargetMode="External"/><Relationship Id="rId2" Type="http://schemas.openxmlformats.org/officeDocument/2006/relationships/hyperlink" Target="https://www.youtube.com/watch?v=vWkPdurauaA&amp;ab_channel=DotNetCoreCentral" TargetMode="External"/><Relationship Id="rId1" Type="http://schemas.openxmlformats.org/officeDocument/2006/relationships/slideLayout" Target="../slideLayouts/slideLayout2.xml"/><Relationship Id="rId6" Type="http://schemas.openxmlformats.org/officeDocument/2006/relationships/hyperlink" Target="https://github.com/Ovidiu00/II-Proiect/blob/Development/OnlineStore/OnlineStore.API/Controllers/UsersController.cs" TargetMode="External"/><Relationship Id="rId5" Type="http://schemas.openxmlformats.org/officeDocument/2006/relationships/hyperlink" Target="https://github.com/Ovidiu00/Device-Manager-App/blob/main/DeviceManager/Controllers/UsersController.cs" TargetMode="External"/><Relationship Id="rId4" Type="http://schemas.openxmlformats.org/officeDocument/2006/relationships/hyperlink" Target="https://www.youtube.com/watch?v=gsx3xCiJJlY&amp;list=PLFJQnCcZXWjuHP03Kgf46FrX5L2fRzDsx&amp;index=1&amp;ab_channel=AKAcadem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wt.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5968-AE18-43C8-8129-78C382BBB6CA}"/>
              </a:ext>
            </a:extLst>
          </p:cNvPr>
          <p:cNvSpPr>
            <a:spLocks noGrp="1"/>
          </p:cNvSpPr>
          <p:nvPr>
            <p:ph type="ctrTitle"/>
          </p:nvPr>
        </p:nvSpPr>
        <p:spPr/>
        <p:txBody>
          <a:bodyPr>
            <a:normAutofit fontScale="90000"/>
          </a:bodyPr>
          <a:lstStyle/>
          <a:p>
            <a:r>
              <a:rPr lang="en-US" dirty="0"/>
              <a:t>JWT AUTHENTICATION</a:t>
            </a:r>
            <a:br>
              <a:rPr lang="en-US" dirty="0"/>
            </a:br>
            <a:r>
              <a:rPr lang="en-US" dirty="0"/>
              <a:t>&amp; </a:t>
            </a:r>
            <a:br>
              <a:rPr lang="en-US" dirty="0"/>
            </a:br>
            <a:r>
              <a:rPr lang="en-US" dirty="0"/>
              <a:t>AUTHROZIATION</a:t>
            </a:r>
          </a:p>
        </p:txBody>
      </p:sp>
      <p:sp>
        <p:nvSpPr>
          <p:cNvPr id="3" name="Subtitle 2">
            <a:extLst>
              <a:ext uri="{FF2B5EF4-FFF2-40B4-BE49-F238E27FC236}">
                <a16:creationId xmlns:a16="http://schemas.microsoft.com/office/drawing/2014/main" id="{3B6706DA-5D93-47B3-8A11-0BA490EA4C9F}"/>
              </a:ext>
            </a:extLst>
          </p:cNvPr>
          <p:cNvSpPr>
            <a:spLocks noGrp="1"/>
          </p:cNvSpPr>
          <p:nvPr>
            <p:ph type="subTitle" idx="1"/>
          </p:nvPr>
        </p:nvSpPr>
        <p:spPr/>
        <p:txBody>
          <a:bodyPr/>
          <a:lstStyle/>
          <a:p>
            <a:r>
              <a:rPr lang="en-US" dirty="0"/>
              <a:t>Authentication = </a:t>
            </a:r>
            <a:r>
              <a:rPr lang="en-US" dirty="0" err="1"/>
              <a:t>logare</a:t>
            </a:r>
            <a:r>
              <a:rPr lang="en-US" dirty="0"/>
              <a:t>/login – user </a:t>
            </a:r>
            <a:r>
              <a:rPr lang="en-US" dirty="0" err="1"/>
              <a:t>parola</a:t>
            </a:r>
            <a:endParaRPr lang="en-US" dirty="0"/>
          </a:p>
          <a:p>
            <a:r>
              <a:rPr lang="en-US" dirty="0" err="1"/>
              <a:t>Authroization</a:t>
            </a:r>
            <a:r>
              <a:rPr lang="en-US" dirty="0"/>
              <a:t> = </a:t>
            </a:r>
            <a:r>
              <a:rPr lang="en-US" dirty="0" err="1"/>
              <a:t>odata</a:t>
            </a:r>
            <a:r>
              <a:rPr lang="en-US" dirty="0"/>
              <a:t> </a:t>
            </a:r>
            <a:r>
              <a:rPr lang="en-US" dirty="0" err="1"/>
              <a:t>logat</a:t>
            </a:r>
            <a:r>
              <a:rPr lang="en-US" dirty="0"/>
              <a:t>, </a:t>
            </a:r>
            <a:r>
              <a:rPr lang="en-US" dirty="0" err="1"/>
              <a:t>ce</a:t>
            </a:r>
            <a:r>
              <a:rPr lang="en-US" dirty="0"/>
              <a:t> </a:t>
            </a:r>
            <a:r>
              <a:rPr lang="en-US" dirty="0" err="1"/>
              <a:t>drepturi</a:t>
            </a:r>
            <a:r>
              <a:rPr lang="en-US" dirty="0"/>
              <a:t> ai? </a:t>
            </a:r>
            <a:r>
              <a:rPr lang="en-US" dirty="0" err="1"/>
              <a:t>admin,user</a:t>
            </a:r>
            <a:r>
              <a:rPr lang="en-US" dirty="0"/>
              <a:t> </a:t>
            </a:r>
            <a:r>
              <a:rPr lang="en-US" dirty="0" err="1"/>
              <a:t>etc</a:t>
            </a:r>
            <a:endParaRPr lang="en-US" dirty="0"/>
          </a:p>
          <a:p>
            <a:r>
              <a:rPr lang="en-US" dirty="0" err="1"/>
              <a:t>Ex:Pe</a:t>
            </a:r>
            <a:r>
              <a:rPr lang="en-US" dirty="0"/>
              <a:t> </a:t>
            </a:r>
            <a:r>
              <a:rPr lang="en-US" dirty="0" err="1"/>
              <a:t>sinu</a:t>
            </a:r>
            <a:r>
              <a:rPr lang="en-US" dirty="0"/>
              <a:t> </a:t>
            </a:r>
            <a:r>
              <a:rPr lang="en-US" dirty="0" err="1"/>
              <a:t>doar</a:t>
            </a:r>
            <a:r>
              <a:rPr lang="en-US" dirty="0"/>
              <a:t> </a:t>
            </a:r>
            <a:r>
              <a:rPr lang="en-US" dirty="0" err="1"/>
              <a:t>userii</a:t>
            </a:r>
            <a:r>
              <a:rPr lang="en-US" dirty="0"/>
              <a:t> cu role de professor pot </a:t>
            </a:r>
            <a:r>
              <a:rPr lang="en-US" dirty="0" err="1"/>
              <a:t>pune</a:t>
            </a:r>
            <a:r>
              <a:rPr lang="en-US" dirty="0"/>
              <a:t> note</a:t>
            </a:r>
          </a:p>
          <a:p>
            <a:endParaRPr lang="en-US" dirty="0"/>
          </a:p>
        </p:txBody>
      </p:sp>
    </p:spTree>
    <p:extLst>
      <p:ext uri="{BB962C8B-B14F-4D97-AF65-F5344CB8AC3E}">
        <p14:creationId xmlns:p14="http://schemas.microsoft.com/office/powerpoint/2010/main" val="51869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D40D3C-E96F-4B92-8178-6B9AC3290D7D}"/>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Authorizare</a:t>
            </a:r>
          </a:p>
        </p:txBody>
      </p:sp>
      <p:sp>
        <p:nvSpPr>
          <p:cNvPr id="6" name="Content Placeholder 5">
            <a:extLst>
              <a:ext uri="{FF2B5EF4-FFF2-40B4-BE49-F238E27FC236}">
                <a16:creationId xmlns:a16="http://schemas.microsoft.com/office/drawing/2014/main" id="{F8D2FA73-9CD8-4BEE-9748-E93F9585A189}"/>
              </a:ext>
            </a:extLst>
          </p:cNvPr>
          <p:cNvSpPr>
            <a:spLocks noGrp="1"/>
          </p:cNvSpPr>
          <p:nvPr>
            <p:ph sz="half" idx="2"/>
          </p:nvPr>
        </p:nvSpPr>
        <p:spPr>
          <a:xfrm>
            <a:off x="643469" y="1782981"/>
            <a:ext cx="4008384" cy="4393982"/>
          </a:xfrm>
        </p:spPr>
        <p:txBody>
          <a:bodyPr vert="horz" lIns="91440" tIns="45720" rIns="91440" bIns="45720" rtlCol="0">
            <a:normAutofit fontScale="85000" lnSpcReduction="10000"/>
          </a:bodyPr>
          <a:lstStyle/>
          <a:p>
            <a:r>
              <a:rPr lang="en-US" sz="2000" dirty="0" err="1"/>
              <a:t>Metoda</a:t>
            </a:r>
            <a:r>
              <a:rPr lang="en-US" sz="2000" dirty="0"/>
              <a:t> </a:t>
            </a:r>
            <a:r>
              <a:rPr lang="en-US" sz="2000" dirty="0" err="1"/>
              <a:t>asta</a:t>
            </a:r>
            <a:r>
              <a:rPr lang="en-US" sz="2000" dirty="0"/>
              <a:t> </a:t>
            </a:r>
            <a:r>
              <a:rPr lang="en-US" sz="2000" dirty="0" err="1"/>
              <a:t>va</a:t>
            </a:r>
            <a:r>
              <a:rPr lang="en-US" sz="2000" dirty="0"/>
              <a:t> </a:t>
            </a:r>
            <a:r>
              <a:rPr lang="en-US" sz="2000" dirty="0" err="1"/>
              <a:t>crea</a:t>
            </a:r>
            <a:r>
              <a:rPr lang="en-US" sz="2000" dirty="0"/>
              <a:t> Claim-</a:t>
            </a:r>
            <a:r>
              <a:rPr lang="en-US" sz="2000" dirty="0" err="1"/>
              <a:t>uri</a:t>
            </a:r>
            <a:r>
              <a:rPr lang="en-US" sz="2000" dirty="0"/>
              <a:t> </a:t>
            </a:r>
            <a:r>
              <a:rPr lang="en-US" sz="2000" dirty="0" err="1"/>
              <a:t>pentru</a:t>
            </a:r>
            <a:r>
              <a:rPr lang="en-US" sz="2000" dirty="0"/>
              <a:t> </a:t>
            </a:r>
            <a:r>
              <a:rPr lang="en-US" sz="2000" dirty="0" err="1"/>
              <a:t>userul</a:t>
            </a:r>
            <a:r>
              <a:rPr lang="en-US" sz="2000" dirty="0"/>
              <a:t> respective, un Claim </a:t>
            </a:r>
            <a:r>
              <a:rPr lang="en-US" sz="2000" dirty="0" err="1"/>
              <a:t>inseamna</a:t>
            </a:r>
            <a:r>
              <a:rPr lang="en-US" sz="2000" dirty="0"/>
              <a:t> o </a:t>
            </a:r>
            <a:r>
              <a:rPr lang="en-US" sz="2000" dirty="0" err="1"/>
              <a:t>proprietate</a:t>
            </a:r>
            <a:r>
              <a:rPr lang="en-US" sz="2000" dirty="0"/>
              <a:t> a user-</a:t>
            </a:r>
            <a:r>
              <a:rPr lang="en-US" sz="2000" dirty="0" err="1"/>
              <a:t>ului</a:t>
            </a:r>
            <a:r>
              <a:rPr lang="en-US" sz="2000" dirty="0"/>
              <a:t> </a:t>
            </a:r>
            <a:r>
              <a:rPr lang="en-US" sz="2000" dirty="0" err="1"/>
              <a:t>logat</a:t>
            </a:r>
            <a:endParaRPr lang="en-US" sz="2000" dirty="0"/>
          </a:p>
          <a:p>
            <a:r>
              <a:rPr lang="en-US" sz="2000" dirty="0"/>
              <a:t>Se </a:t>
            </a:r>
            <a:r>
              <a:rPr lang="en-US" sz="2000" dirty="0" err="1"/>
              <a:t>creaza</a:t>
            </a:r>
            <a:r>
              <a:rPr lang="en-US" sz="2000" dirty="0"/>
              <a:t> o </a:t>
            </a:r>
            <a:r>
              <a:rPr lang="en-US" sz="2000" dirty="0" err="1"/>
              <a:t>lista</a:t>
            </a:r>
            <a:r>
              <a:rPr lang="en-US" sz="2000" dirty="0"/>
              <a:t> de claim-</a:t>
            </a:r>
            <a:r>
              <a:rPr lang="en-US" sz="2000" dirty="0" err="1"/>
              <a:t>uri</a:t>
            </a:r>
            <a:r>
              <a:rPr lang="en-US" sz="2000" dirty="0"/>
              <a:t>(</a:t>
            </a:r>
            <a:r>
              <a:rPr lang="en-US" sz="2000" dirty="0" err="1"/>
              <a:t>proprietati</a:t>
            </a:r>
            <a:r>
              <a:rPr lang="en-US" sz="2000" dirty="0"/>
              <a:t> ale </a:t>
            </a:r>
            <a:r>
              <a:rPr lang="en-US" sz="2000" dirty="0" err="1"/>
              <a:t>userului</a:t>
            </a:r>
            <a:r>
              <a:rPr lang="en-US" sz="2000" dirty="0"/>
              <a:t>), prima </a:t>
            </a:r>
            <a:r>
              <a:rPr lang="en-US" sz="2000" dirty="0" err="1"/>
              <a:t>oara</a:t>
            </a:r>
            <a:r>
              <a:rPr lang="en-US" sz="2000" dirty="0"/>
              <a:t> se </a:t>
            </a:r>
            <a:r>
              <a:rPr lang="en-US" sz="2000" dirty="0" err="1"/>
              <a:t>adauga</a:t>
            </a:r>
            <a:r>
              <a:rPr lang="en-US" sz="2000" dirty="0"/>
              <a:t> </a:t>
            </a:r>
            <a:r>
              <a:rPr lang="en-US" sz="2000" dirty="0" err="1"/>
              <a:t>proprietatea</a:t>
            </a:r>
            <a:r>
              <a:rPr lang="en-US" sz="2000" dirty="0"/>
              <a:t> de </a:t>
            </a:r>
            <a:r>
              <a:rPr lang="en-US" sz="2000" dirty="0" err="1"/>
              <a:t>email,apoi</a:t>
            </a:r>
            <a:r>
              <a:rPr lang="en-US" sz="2000" dirty="0"/>
              <a:t> se </a:t>
            </a:r>
            <a:r>
              <a:rPr lang="en-US" sz="2000" dirty="0" err="1"/>
              <a:t>adauga</a:t>
            </a:r>
            <a:r>
              <a:rPr lang="en-US" sz="2000" dirty="0"/>
              <a:t> </a:t>
            </a:r>
            <a:r>
              <a:rPr lang="en-US" sz="2000" dirty="0" err="1"/>
              <a:t>proprietati</a:t>
            </a:r>
            <a:r>
              <a:rPr lang="en-US" sz="2000" dirty="0"/>
              <a:t> </a:t>
            </a:r>
            <a:r>
              <a:rPr lang="en-US" sz="2000" dirty="0" err="1"/>
              <a:t>pentru</a:t>
            </a:r>
            <a:r>
              <a:rPr lang="en-US" sz="2000" dirty="0"/>
              <a:t> </a:t>
            </a:r>
            <a:r>
              <a:rPr lang="en-US" sz="2000" dirty="0" err="1"/>
              <a:t>rol</a:t>
            </a:r>
            <a:r>
              <a:rPr lang="en-US" sz="2000" dirty="0"/>
              <a:t>,</a:t>
            </a:r>
          </a:p>
          <a:p>
            <a:r>
              <a:rPr lang="en-US" sz="2000" dirty="0" err="1"/>
              <a:t>Aceste</a:t>
            </a:r>
            <a:r>
              <a:rPr lang="en-US" sz="2000" dirty="0"/>
              <a:t> claim-</a:t>
            </a:r>
            <a:r>
              <a:rPr lang="en-US" sz="2000" dirty="0" err="1"/>
              <a:t>uri</a:t>
            </a:r>
            <a:r>
              <a:rPr lang="en-US" sz="2000" dirty="0"/>
              <a:t> </a:t>
            </a:r>
            <a:r>
              <a:rPr lang="en-US" sz="2000" dirty="0" err="1"/>
              <a:t>vor</a:t>
            </a:r>
            <a:r>
              <a:rPr lang="en-US" sz="2000" dirty="0"/>
              <a:t> fi </a:t>
            </a:r>
            <a:r>
              <a:rPr lang="en-US" sz="2000" dirty="0" err="1"/>
              <a:t>folosite</a:t>
            </a:r>
            <a:r>
              <a:rPr lang="en-US" sz="2000" dirty="0"/>
              <a:t> la </a:t>
            </a:r>
            <a:r>
              <a:rPr lang="en-US" sz="2000" dirty="0" err="1"/>
              <a:t>generarea</a:t>
            </a:r>
            <a:r>
              <a:rPr lang="en-US" sz="2000" dirty="0"/>
              <a:t> de token(</a:t>
            </a:r>
            <a:r>
              <a:rPr lang="en-US" sz="2000" dirty="0" err="1"/>
              <a:t>vor</a:t>
            </a:r>
            <a:r>
              <a:rPr lang="en-US" sz="2000" dirty="0"/>
              <a:t> fi </a:t>
            </a:r>
            <a:r>
              <a:rPr lang="en-US" sz="2000" dirty="0" err="1"/>
              <a:t>criptate</a:t>
            </a:r>
            <a:r>
              <a:rPr lang="en-US" sz="2000" dirty="0"/>
              <a:t>) </a:t>
            </a:r>
            <a:r>
              <a:rPr lang="en-US" sz="2000" dirty="0" err="1"/>
              <a:t>si</a:t>
            </a:r>
            <a:r>
              <a:rPr lang="en-US" sz="2000" dirty="0"/>
              <a:t> cand se </a:t>
            </a:r>
            <a:r>
              <a:rPr lang="en-US" sz="2000" dirty="0" err="1"/>
              <a:t>va</a:t>
            </a:r>
            <a:r>
              <a:rPr lang="en-US" sz="2000" dirty="0"/>
              <a:t> </a:t>
            </a:r>
            <a:r>
              <a:rPr lang="en-US" sz="2000" dirty="0" err="1"/>
              <a:t>decripta</a:t>
            </a:r>
            <a:r>
              <a:rPr lang="en-US" sz="2000" dirty="0"/>
              <a:t> </a:t>
            </a:r>
            <a:r>
              <a:rPr lang="en-US" sz="2000" dirty="0" err="1"/>
              <a:t>tokenul</a:t>
            </a:r>
            <a:r>
              <a:rPr lang="en-US" sz="2000" dirty="0"/>
              <a:t> se </a:t>
            </a:r>
            <a:r>
              <a:rPr lang="en-US" sz="2000" dirty="0" err="1"/>
              <a:t>va</a:t>
            </a:r>
            <a:r>
              <a:rPr lang="en-US" sz="2000" dirty="0"/>
              <a:t> </a:t>
            </a:r>
            <a:r>
              <a:rPr lang="en-US" sz="2000" dirty="0" err="1"/>
              <a:t>stii</a:t>
            </a:r>
            <a:r>
              <a:rPr lang="en-US" sz="2000" dirty="0"/>
              <a:t> email-</a:t>
            </a:r>
            <a:r>
              <a:rPr lang="en-US" sz="2000" dirty="0" err="1"/>
              <a:t>ul</a:t>
            </a:r>
            <a:r>
              <a:rPr lang="en-US" sz="2000" dirty="0"/>
              <a:t> </a:t>
            </a:r>
            <a:r>
              <a:rPr lang="en-US" sz="2000" dirty="0" err="1"/>
              <a:t>omului</a:t>
            </a:r>
            <a:r>
              <a:rPr lang="en-US" sz="2000" dirty="0"/>
              <a:t>, </a:t>
            </a:r>
            <a:r>
              <a:rPr lang="en-US" sz="2000" dirty="0" err="1"/>
              <a:t>ce</a:t>
            </a:r>
            <a:r>
              <a:rPr lang="en-US" sz="2000" dirty="0"/>
              <a:t> </a:t>
            </a:r>
            <a:r>
              <a:rPr lang="en-US" sz="2000" dirty="0" err="1"/>
              <a:t>drepturi</a:t>
            </a:r>
            <a:r>
              <a:rPr lang="en-US" sz="2000" dirty="0"/>
              <a:t> are </a:t>
            </a:r>
            <a:r>
              <a:rPr lang="en-US" sz="2000" dirty="0" err="1"/>
              <a:t>etc</a:t>
            </a:r>
            <a:r>
              <a:rPr lang="en-US" sz="2000" dirty="0"/>
              <a:t> </a:t>
            </a:r>
            <a:r>
              <a:rPr lang="en-US" sz="2000" dirty="0" err="1"/>
              <a:t>etc</a:t>
            </a:r>
            <a:endParaRPr lang="en-US" sz="2000" dirty="0"/>
          </a:p>
          <a:p>
            <a:r>
              <a:rPr lang="en-US" sz="2000" dirty="0" err="1"/>
              <a:t>Acest</a:t>
            </a:r>
            <a:r>
              <a:rPr lang="en-US" sz="2000" dirty="0"/>
              <a:t> token v-a fi </a:t>
            </a:r>
            <a:r>
              <a:rPr lang="en-US" sz="2000" dirty="0" err="1"/>
              <a:t>returnat</a:t>
            </a:r>
            <a:r>
              <a:rPr lang="en-US" sz="2000" dirty="0"/>
              <a:t> client-</a:t>
            </a:r>
            <a:r>
              <a:rPr lang="en-US" sz="2000" dirty="0" err="1"/>
              <a:t>ului</a:t>
            </a:r>
            <a:r>
              <a:rPr lang="en-US" sz="2000" dirty="0"/>
              <a:t>(frontend) </a:t>
            </a:r>
            <a:r>
              <a:rPr lang="en-US" sz="2000" dirty="0" err="1"/>
              <a:t>pentru</a:t>
            </a:r>
            <a:r>
              <a:rPr lang="en-US" sz="2000" dirty="0"/>
              <a:t> a il </a:t>
            </a:r>
            <a:r>
              <a:rPr lang="en-US" sz="2000" dirty="0" err="1"/>
              <a:t>stoca</a:t>
            </a:r>
            <a:r>
              <a:rPr lang="en-US" sz="2000" dirty="0"/>
              <a:t> in </a:t>
            </a:r>
            <a:r>
              <a:rPr lang="en-US" sz="2000" dirty="0" err="1"/>
              <a:t>memoria</a:t>
            </a:r>
            <a:r>
              <a:rPr lang="en-US" sz="2000" dirty="0"/>
              <a:t> browser-</a:t>
            </a:r>
            <a:r>
              <a:rPr lang="en-US" sz="2000" dirty="0" err="1"/>
              <a:t>ului</a:t>
            </a:r>
            <a:r>
              <a:rPr lang="en-US" sz="2000" dirty="0"/>
              <a:t> </a:t>
            </a:r>
            <a:r>
              <a:rPr lang="en-US" sz="2000" dirty="0" err="1"/>
              <a:t>si</a:t>
            </a:r>
            <a:r>
              <a:rPr lang="en-US" sz="2000" dirty="0"/>
              <a:t> </a:t>
            </a:r>
            <a:r>
              <a:rPr lang="en-US" sz="2000" dirty="0" err="1"/>
              <a:t>sa</a:t>
            </a:r>
            <a:r>
              <a:rPr lang="en-US" sz="2000" dirty="0"/>
              <a:t> – l </a:t>
            </a:r>
            <a:r>
              <a:rPr lang="en-US" sz="2000" dirty="0" err="1"/>
              <a:t>trimita</a:t>
            </a:r>
            <a:r>
              <a:rPr lang="en-US" sz="2000" dirty="0"/>
              <a:t> in header-</a:t>
            </a:r>
            <a:r>
              <a:rPr lang="en-US" sz="2000" dirty="0" err="1"/>
              <a:t>ul</a:t>
            </a:r>
            <a:r>
              <a:rPr lang="en-US" sz="2000" dirty="0"/>
              <a:t> request-</a:t>
            </a:r>
            <a:r>
              <a:rPr lang="en-US" sz="2000" dirty="0" err="1"/>
              <a:t>urilor</a:t>
            </a:r>
            <a:r>
              <a:rPr lang="en-US" sz="2000" dirty="0"/>
              <a:t> </a:t>
            </a:r>
            <a:r>
              <a:rPr lang="en-US" sz="2000" dirty="0" err="1"/>
              <a:t>viitoare</a:t>
            </a:r>
            <a:r>
              <a:rPr lang="en-US" sz="2000" dirty="0"/>
              <a:t> </a:t>
            </a:r>
            <a:r>
              <a:rPr lang="en-US" sz="2000" dirty="0" err="1"/>
              <a:t>pentru</a:t>
            </a:r>
            <a:r>
              <a:rPr lang="en-US" sz="2000" dirty="0"/>
              <a:t> a </a:t>
            </a:r>
            <a:r>
              <a:rPr lang="en-US" sz="2000" dirty="0" err="1"/>
              <a:t>determa</a:t>
            </a:r>
            <a:r>
              <a:rPr lang="en-US" sz="2000" dirty="0"/>
              <a:t> </a:t>
            </a:r>
            <a:r>
              <a:rPr lang="en-US" sz="2000" dirty="0" err="1"/>
              <a:t>daca</a:t>
            </a:r>
            <a:r>
              <a:rPr lang="en-US" sz="2000" dirty="0"/>
              <a:t> </a:t>
            </a:r>
            <a:r>
              <a:rPr lang="en-US" sz="2000" dirty="0" err="1"/>
              <a:t>userul</a:t>
            </a:r>
            <a:r>
              <a:rPr lang="en-US" sz="2000" dirty="0"/>
              <a:t> </a:t>
            </a:r>
            <a:r>
              <a:rPr lang="en-US" sz="2000" dirty="0" err="1"/>
              <a:t>logat</a:t>
            </a:r>
            <a:r>
              <a:rPr lang="en-US" sz="2000" dirty="0"/>
              <a:t> are </a:t>
            </a:r>
            <a:r>
              <a:rPr lang="en-US" sz="2000" dirty="0" err="1"/>
              <a:t>drept-ul</a:t>
            </a:r>
            <a:r>
              <a:rPr lang="en-US" sz="2000" dirty="0"/>
              <a:t> la </a:t>
            </a:r>
            <a:r>
              <a:rPr lang="en-US" sz="2000" dirty="0" err="1"/>
              <a:t>anumite</a:t>
            </a:r>
            <a:r>
              <a:rPr lang="en-US" sz="2000" dirty="0"/>
              <a:t> </a:t>
            </a:r>
            <a:r>
              <a:rPr lang="en-US" sz="2000" dirty="0" err="1"/>
              <a:t>metode</a:t>
            </a:r>
            <a:r>
              <a:rPr lang="en-US" sz="2000" dirty="0"/>
              <a: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72495F13-882C-46F0-96D4-D8172052E92C}"/>
              </a:ext>
            </a:extLst>
          </p:cNvPr>
          <p:cNvPicPr>
            <a:picLocks noGrp="1" noChangeAspect="1"/>
          </p:cNvPicPr>
          <p:nvPr>
            <p:ph sz="half" idx="1"/>
          </p:nvPr>
        </p:nvPicPr>
        <p:blipFill>
          <a:blip r:embed="rId2"/>
          <a:stretch>
            <a:fillRect/>
          </a:stretch>
        </p:blipFill>
        <p:spPr>
          <a:xfrm>
            <a:off x="5295320" y="1935309"/>
            <a:ext cx="6253212" cy="357628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055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17A5-DF12-4344-84D8-0B87310888DF}"/>
              </a:ext>
            </a:extLst>
          </p:cNvPr>
          <p:cNvSpPr>
            <a:spLocks noGrp="1"/>
          </p:cNvSpPr>
          <p:nvPr>
            <p:ph type="title"/>
          </p:nvPr>
        </p:nvSpPr>
        <p:spPr/>
        <p:txBody>
          <a:bodyPr/>
          <a:lstStyle/>
          <a:p>
            <a:r>
              <a:rPr lang="en-US" dirty="0" err="1"/>
              <a:t>Authorizare</a:t>
            </a:r>
            <a:endParaRPr lang="en-US" dirty="0"/>
          </a:p>
        </p:txBody>
      </p:sp>
      <p:sp>
        <p:nvSpPr>
          <p:cNvPr id="3" name="Content Placeholder 2">
            <a:extLst>
              <a:ext uri="{FF2B5EF4-FFF2-40B4-BE49-F238E27FC236}">
                <a16:creationId xmlns:a16="http://schemas.microsoft.com/office/drawing/2014/main" id="{532FFA40-9946-446B-B909-70E28D13A152}"/>
              </a:ext>
            </a:extLst>
          </p:cNvPr>
          <p:cNvSpPr>
            <a:spLocks noGrp="1"/>
          </p:cNvSpPr>
          <p:nvPr>
            <p:ph sz="half" idx="1"/>
          </p:nvPr>
        </p:nvSpPr>
        <p:spPr/>
        <p:txBody>
          <a:bodyPr>
            <a:normAutofit lnSpcReduction="10000"/>
          </a:bodyPr>
          <a:lstStyle/>
          <a:p>
            <a:r>
              <a:rPr lang="en-US" dirty="0" err="1"/>
              <a:t>Limitarea</a:t>
            </a:r>
            <a:r>
              <a:rPr lang="en-US" dirty="0"/>
              <a:t> </a:t>
            </a:r>
            <a:r>
              <a:rPr lang="en-US" dirty="0" err="1"/>
              <a:t>aceasta</a:t>
            </a:r>
            <a:r>
              <a:rPr lang="en-US" dirty="0"/>
              <a:t> a </a:t>
            </a:r>
            <a:r>
              <a:rPr lang="en-US" dirty="0" err="1"/>
              <a:t>accesului</a:t>
            </a:r>
            <a:r>
              <a:rPr lang="en-US" dirty="0"/>
              <a:t> se face </a:t>
            </a:r>
            <a:r>
              <a:rPr lang="en-US" dirty="0" err="1"/>
              <a:t>prin</a:t>
            </a:r>
            <a:r>
              <a:rPr lang="en-US" dirty="0"/>
              <a:t> </a:t>
            </a:r>
            <a:r>
              <a:rPr lang="en-US" dirty="0" err="1"/>
              <a:t>atributul</a:t>
            </a:r>
            <a:r>
              <a:rPr lang="en-US" dirty="0"/>
              <a:t> “</a:t>
            </a:r>
            <a:r>
              <a:rPr lang="en-US" dirty="0" err="1"/>
              <a:t>Authroize</a:t>
            </a:r>
            <a:r>
              <a:rPr lang="en-US" dirty="0"/>
              <a:t>” </a:t>
            </a:r>
            <a:r>
              <a:rPr lang="en-US" dirty="0" err="1"/>
              <a:t>si</a:t>
            </a:r>
            <a:r>
              <a:rPr lang="en-US" dirty="0"/>
              <a:t> se </a:t>
            </a:r>
            <a:r>
              <a:rPr lang="en-US" dirty="0" err="1"/>
              <a:t>specifica</a:t>
            </a:r>
            <a:r>
              <a:rPr lang="en-US" dirty="0"/>
              <a:t> </a:t>
            </a:r>
            <a:r>
              <a:rPr lang="en-US" dirty="0" err="1"/>
              <a:t>rol-ul</a:t>
            </a:r>
            <a:r>
              <a:rPr lang="en-US" dirty="0"/>
              <a:t> care are access in </a:t>
            </a:r>
            <a:r>
              <a:rPr lang="en-US" dirty="0" err="1"/>
              <a:t>metoda</a:t>
            </a:r>
            <a:r>
              <a:rPr lang="en-US" dirty="0"/>
              <a:t>, </a:t>
            </a:r>
            <a:r>
              <a:rPr lang="en-US" dirty="0" err="1"/>
              <a:t>rol</a:t>
            </a:r>
            <a:r>
              <a:rPr lang="en-US" dirty="0"/>
              <a:t>-urile sunt </a:t>
            </a:r>
            <a:r>
              <a:rPr lang="en-US" dirty="0" err="1"/>
              <a:t>stochate</a:t>
            </a:r>
            <a:r>
              <a:rPr lang="en-US" dirty="0"/>
              <a:t> ca </a:t>
            </a:r>
            <a:r>
              <a:rPr lang="en-US" dirty="0" err="1"/>
              <a:t>si</a:t>
            </a:r>
            <a:r>
              <a:rPr lang="en-US" dirty="0"/>
              <a:t> claim-</a:t>
            </a:r>
            <a:r>
              <a:rPr lang="en-US" dirty="0" err="1"/>
              <a:t>uri</a:t>
            </a:r>
            <a:r>
              <a:rPr lang="en-US" dirty="0"/>
              <a:t> cand se </a:t>
            </a:r>
            <a:r>
              <a:rPr lang="en-US" dirty="0" err="1"/>
              <a:t>genereaza</a:t>
            </a:r>
            <a:r>
              <a:rPr lang="en-US" dirty="0"/>
              <a:t> token-</a:t>
            </a:r>
            <a:r>
              <a:rPr lang="en-US" dirty="0" err="1"/>
              <a:t>ul</a:t>
            </a:r>
            <a:r>
              <a:rPr lang="en-US" dirty="0"/>
              <a:t> </a:t>
            </a:r>
            <a:r>
              <a:rPr lang="en-US" dirty="0" err="1"/>
              <a:t>pentru</a:t>
            </a:r>
            <a:r>
              <a:rPr lang="en-US" dirty="0"/>
              <a:t> user-</a:t>
            </a:r>
            <a:r>
              <a:rPr lang="en-US" dirty="0" err="1"/>
              <a:t>ul</a:t>
            </a:r>
            <a:r>
              <a:rPr lang="en-US" dirty="0"/>
              <a:t> </a:t>
            </a:r>
            <a:r>
              <a:rPr lang="en-US" dirty="0" err="1"/>
              <a:t>logat</a:t>
            </a:r>
            <a:r>
              <a:rPr lang="en-US" dirty="0"/>
              <a:t>.</a:t>
            </a:r>
          </a:p>
          <a:p>
            <a:r>
              <a:rPr lang="en-US" dirty="0"/>
              <a:t>Framework-</a:t>
            </a:r>
            <a:r>
              <a:rPr lang="en-US" dirty="0" err="1"/>
              <a:t>ul</a:t>
            </a:r>
            <a:r>
              <a:rPr lang="en-US" dirty="0"/>
              <a:t> automat </a:t>
            </a:r>
            <a:r>
              <a:rPr lang="en-US" dirty="0" err="1"/>
              <a:t>va</a:t>
            </a:r>
            <a:r>
              <a:rPr lang="en-US" dirty="0"/>
              <a:t> face </a:t>
            </a:r>
            <a:r>
              <a:rPr lang="en-US" dirty="0" err="1"/>
              <a:t>decriptarea</a:t>
            </a:r>
            <a:r>
              <a:rPr lang="en-US" dirty="0"/>
              <a:t> </a:t>
            </a:r>
            <a:r>
              <a:rPr lang="en-US" dirty="0" err="1"/>
              <a:t>si</a:t>
            </a:r>
            <a:r>
              <a:rPr lang="en-US" dirty="0"/>
              <a:t> </a:t>
            </a:r>
            <a:r>
              <a:rPr lang="en-US" dirty="0" err="1"/>
              <a:t>verificarea</a:t>
            </a:r>
            <a:r>
              <a:rPr lang="en-US" dirty="0"/>
              <a:t> </a:t>
            </a:r>
            <a:r>
              <a:rPr lang="en-US" dirty="0" err="1"/>
              <a:t>daca</a:t>
            </a:r>
            <a:r>
              <a:rPr lang="en-US" dirty="0"/>
              <a:t> are access </a:t>
            </a:r>
            <a:r>
              <a:rPr lang="en-US" dirty="0" err="1"/>
              <a:t>sau</a:t>
            </a:r>
            <a:r>
              <a:rPr lang="en-US" dirty="0"/>
              <a:t> nu </a:t>
            </a:r>
            <a:r>
              <a:rPr lang="en-US" dirty="0" err="1"/>
              <a:t>si</a:t>
            </a:r>
            <a:r>
              <a:rPr lang="en-US" dirty="0"/>
              <a:t> </a:t>
            </a:r>
            <a:r>
              <a:rPr lang="en-US" dirty="0" err="1"/>
              <a:t>va</a:t>
            </a:r>
            <a:r>
              <a:rPr lang="en-US" dirty="0"/>
              <a:t> </a:t>
            </a:r>
            <a:r>
              <a:rPr lang="en-US" dirty="0" err="1"/>
              <a:t>returna</a:t>
            </a:r>
            <a:r>
              <a:rPr lang="en-US" dirty="0"/>
              <a:t> status code-</a:t>
            </a:r>
            <a:r>
              <a:rPr lang="en-US" dirty="0" err="1"/>
              <a:t>ul</a:t>
            </a:r>
            <a:r>
              <a:rPr lang="en-US" dirty="0"/>
              <a:t> 403 Forbidden</a:t>
            </a:r>
          </a:p>
        </p:txBody>
      </p:sp>
      <p:pic>
        <p:nvPicPr>
          <p:cNvPr id="6" name="Content Placeholder 5">
            <a:extLst>
              <a:ext uri="{FF2B5EF4-FFF2-40B4-BE49-F238E27FC236}">
                <a16:creationId xmlns:a16="http://schemas.microsoft.com/office/drawing/2014/main" id="{2085A455-5610-415B-8549-9EAB2FA96AEB}"/>
              </a:ext>
            </a:extLst>
          </p:cNvPr>
          <p:cNvPicPr>
            <a:picLocks noGrp="1" noChangeAspect="1"/>
          </p:cNvPicPr>
          <p:nvPr>
            <p:ph sz="half" idx="2"/>
          </p:nvPr>
        </p:nvPicPr>
        <p:blipFill>
          <a:blip r:embed="rId2"/>
          <a:stretch>
            <a:fillRect/>
          </a:stretch>
        </p:blipFill>
        <p:spPr>
          <a:xfrm>
            <a:off x="6172199" y="2146041"/>
            <a:ext cx="6312159" cy="2635063"/>
          </a:xfrm>
        </p:spPr>
      </p:pic>
      <p:cxnSp>
        <p:nvCxnSpPr>
          <p:cNvPr id="8" name="Straight Arrow Connector 7">
            <a:extLst>
              <a:ext uri="{FF2B5EF4-FFF2-40B4-BE49-F238E27FC236}">
                <a16:creationId xmlns:a16="http://schemas.microsoft.com/office/drawing/2014/main" id="{24713715-F45D-4000-BA94-E8C95C86892F}"/>
              </a:ext>
            </a:extLst>
          </p:cNvPr>
          <p:cNvCxnSpPr/>
          <p:nvPr/>
        </p:nvCxnSpPr>
        <p:spPr>
          <a:xfrm flipH="1">
            <a:off x="5430416" y="2146041"/>
            <a:ext cx="1007706" cy="10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41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E6C8-9AAD-4625-95BB-2DDD5E4F5A8B}"/>
              </a:ext>
            </a:extLst>
          </p:cNvPr>
          <p:cNvSpPr>
            <a:spLocks noGrp="1"/>
          </p:cNvSpPr>
          <p:nvPr>
            <p:ph type="title"/>
          </p:nvPr>
        </p:nvSpPr>
        <p:spPr/>
        <p:txBody>
          <a:bodyPr/>
          <a:lstStyle/>
          <a:p>
            <a:r>
              <a:rPr lang="en-US" dirty="0" err="1"/>
              <a:t>Documentatie</a:t>
            </a:r>
            <a:endParaRPr lang="en-US" dirty="0"/>
          </a:p>
        </p:txBody>
      </p:sp>
      <p:sp>
        <p:nvSpPr>
          <p:cNvPr id="3" name="Content Placeholder 2">
            <a:extLst>
              <a:ext uri="{FF2B5EF4-FFF2-40B4-BE49-F238E27FC236}">
                <a16:creationId xmlns:a16="http://schemas.microsoft.com/office/drawing/2014/main" id="{5D2DC78E-6D4B-45D4-B8FD-856E7892114E}"/>
              </a:ext>
            </a:extLst>
          </p:cNvPr>
          <p:cNvSpPr>
            <a:spLocks noGrp="1"/>
          </p:cNvSpPr>
          <p:nvPr>
            <p:ph idx="1"/>
          </p:nvPr>
        </p:nvSpPr>
        <p:spPr/>
        <p:txBody>
          <a:bodyPr>
            <a:normAutofit fontScale="92500" lnSpcReduction="10000"/>
          </a:bodyPr>
          <a:lstStyle/>
          <a:p>
            <a:r>
              <a:rPr lang="en-US" dirty="0">
                <a:hlinkClick r:id="rId2"/>
              </a:rPr>
              <a:t>(318) ASP.NET Core Authentication with JWT (JSON Web Token) – YouTube</a:t>
            </a:r>
            <a:endParaRPr lang="en-US" dirty="0"/>
          </a:p>
          <a:p>
            <a:r>
              <a:rPr lang="en-US" dirty="0">
                <a:hlinkClick r:id="rId3"/>
              </a:rPr>
              <a:t>Angular Authentication With JWT: The Complete Guide (angular-university.io)</a:t>
            </a:r>
            <a:endParaRPr lang="en-US" dirty="0"/>
          </a:p>
          <a:p>
            <a:r>
              <a:rPr lang="en-US" dirty="0">
                <a:hlinkClick r:id="rId4"/>
              </a:rPr>
              <a:t>(318) 01 Building Secure APIs with </a:t>
            </a:r>
            <a:r>
              <a:rPr lang="en-US" dirty="0" err="1">
                <a:hlinkClick r:id="rId4"/>
              </a:rPr>
              <a:t>Asp.Net</a:t>
            </a:r>
            <a:r>
              <a:rPr lang="en-US" dirty="0">
                <a:hlinkClick r:id="rId4"/>
              </a:rPr>
              <a:t> Identity and JWT | AK Academy – YouTube</a:t>
            </a:r>
            <a:endParaRPr lang="en-US" dirty="0"/>
          </a:p>
          <a:p>
            <a:r>
              <a:rPr lang="en-US" dirty="0" err="1"/>
              <a:t>Codu</a:t>
            </a:r>
            <a:r>
              <a:rPr lang="en-US" dirty="0"/>
              <a:t> </a:t>
            </a:r>
            <a:r>
              <a:rPr lang="en-US" dirty="0" err="1"/>
              <a:t>folosit</a:t>
            </a:r>
            <a:r>
              <a:rPr lang="en-US" dirty="0"/>
              <a:t> ca </a:t>
            </a:r>
            <a:r>
              <a:rPr lang="en-US" dirty="0" err="1"/>
              <a:t>si</a:t>
            </a:r>
            <a:r>
              <a:rPr lang="en-US" dirty="0"/>
              <a:t> </a:t>
            </a:r>
            <a:r>
              <a:rPr lang="en-US" dirty="0" err="1"/>
              <a:t>exemplu</a:t>
            </a:r>
            <a:r>
              <a:rPr lang="en-US" dirty="0"/>
              <a:t> in </a:t>
            </a:r>
            <a:r>
              <a:rPr lang="en-US" dirty="0" err="1"/>
              <a:t>poze</a:t>
            </a:r>
            <a:r>
              <a:rPr lang="en-US" dirty="0"/>
              <a:t>:</a:t>
            </a:r>
          </a:p>
          <a:p>
            <a:r>
              <a:rPr lang="en-US" dirty="0">
                <a:hlinkClick r:id="rId5"/>
              </a:rPr>
              <a:t>Device-Manager-App/</a:t>
            </a:r>
            <a:r>
              <a:rPr lang="en-US" dirty="0" err="1">
                <a:hlinkClick r:id="rId5"/>
              </a:rPr>
              <a:t>UsersController.cs</a:t>
            </a:r>
            <a:r>
              <a:rPr lang="en-US" dirty="0">
                <a:hlinkClick r:id="rId5"/>
              </a:rPr>
              <a:t> at main · Ovidiu00/Device-Manager-App (github.com)</a:t>
            </a:r>
            <a:endParaRPr lang="en-US" dirty="0"/>
          </a:p>
          <a:p>
            <a:r>
              <a:rPr lang="en-US" dirty="0"/>
              <a:t>Cod </a:t>
            </a:r>
            <a:r>
              <a:rPr lang="en-US" dirty="0" err="1"/>
              <a:t>complet</a:t>
            </a:r>
            <a:r>
              <a:rPr lang="en-US" dirty="0"/>
              <a:t> cu auth/</a:t>
            </a:r>
            <a:r>
              <a:rPr lang="en-US" dirty="0" err="1"/>
              <a:t>authorizare</a:t>
            </a:r>
            <a:r>
              <a:rPr lang="en-US" dirty="0"/>
              <a:t> :</a:t>
            </a:r>
          </a:p>
          <a:p>
            <a:r>
              <a:rPr lang="en-US" dirty="0">
                <a:hlinkClick r:id="rId6"/>
              </a:rPr>
              <a:t>II-</a:t>
            </a:r>
            <a:r>
              <a:rPr lang="en-US" dirty="0" err="1">
                <a:hlinkClick r:id="rId6"/>
              </a:rPr>
              <a:t>Proiect</a:t>
            </a:r>
            <a:r>
              <a:rPr lang="en-US" dirty="0">
                <a:hlinkClick r:id="rId6"/>
              </a:rPr>
              <a:t>/</a:t>
            </a:r>
            <a:r>
              <a:rPr lang="en-US" dirty="0" err="1">
                <a:hlinkClick r:id="rId6"/>
              </a:rPr>
              <a:t>UsersController.cs</a:t>
            </a:r>
            <a:r>
              <a:rPr lang="en-US" dirty="0">
                <a:hlinkClick r:id="rId6"/>
              </a:rPr>
              <a:t> at Development · Ovidiu00/II-</a:t>
            </a:r>
            <a:r>
              <a:rPr lang="en-US" dirty="0" err="1">
                <a:hlinkClick r:id="rId6"/>
              </a:rPr>
              <a:t>Proiect</a:t>
            </a:r>
            <a:r>
              <a:rPr lang="en-US" dirty="0">
                <a:hlinkClick r:id="rId6"/>
              </a:rPr>
              <a:t> (github.com)</a:t>
            </a:r>
            <a:endParaRPr lang="en-US" dirty="0"/>
          </a:p>
        </p:txBody>
      </p:sp>
    </p:spTree>
    <p:extLst>
      <p:ext uri="{BB962C8B-B14F-4D97-AF65-F5344CB8AC3E}">
        <p14:creationId xmlns:p14="http://schemas.microsoft.com/office/powerpoint/2010/main" val="170450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EC02-2F6D-4332-8AF5-9615638F4E21}"/>
              </a:ext>
            </a:extLst>
          </p:cNvPr>
          <p:cNvSpPr>
            <a:spLocks noGrp="1"/>
          </p:cNvSpPr>
          <p:nvPr>
            <p:ph type="title"/>
          </p:nvPr>
        </p:nvSpPr>
        <p:spPr/>
        <p:txBody>
          <a:bodyPr/>
          <a:lstStyle/>
          <a:p>
            <a:r>
              <a:rPr lang="en-US" dirty="0"/>
              <a:t>JWT</a:t>
            </a:r>
          </a:p>
        </p:txBody>
      </p:sp>
      <p:sp>
        <p:nvSpPr>
          <p:cNvPr id="3" name="Content Placeholder 2">
            <a:extLst>
              <a:ext uri="{FF2B5EF4-FFF2-40B4-BE49-F238E27FC236}">
                <a16:creationId xmlns:a16="http://schemas.microsoft.com/office/drawing/2014/main" id="{B6181F80-893F-4993-ADBB-F54C804E77CF}"/>
              </a:ext>
            </a:extLst>
          </p:cNvPr>
          <p:cNvSpPr>
            <a:spLocks noGrp="1"/>
          </p:cNvSpPr>
          <p:nvPr>
            <p:ph idx="1"/>
          </p:nvPr>
        </p:nvSpPr>
        <p:spPr/>
        <p:txBody>
          <a:bodyPr>
            <a:normAutofit fontScale="40000" lnSpcReduction="20000"/>
          </a:bodyPr>
          <a:lstStyle/>
          <a:p>
            <a:r>
              <a:rPr lang="en-US" dirty="0"/>
              <a:t>JWT = JSON WEB TOKEN</a:t>
            </a:r>
          </a:p>
          <a:p>
            <a:r>
              <a:rPr lang="en-US" dirty="0" err="1"/>
              <a:t>Doar</a:t>
            </a:r>
            <a:r>
              <a:rPr lang="en-US" dirty="0"/>
              <a:t> un string(</a:t>
            </a:r>
            <a:r>
              <a:rPr lang="en-US" dirty="0" err="1"/>
              <a:t>codat</a:t>
            </a:r>
            <a:r>
              <a:rPr lang="en-US" dirty="0"/>
              <a:t>) care continue </a:t>
            </a:r>
            <a:r>
              <a:rPr lang="en-US" dirty="0" err="1"/>
              <a:t>informatii</a:t>
            </a:r>
            <a:r>
              <a:rPr lang="en-US" dirty="0"/>
              <a:t> hash-</a:t>
            </a:r>
            <a:r>
              <a:rPr lang="en-US" dirty="0" err="1"/>
              <a:t>uite</a:t>
            </a:r>
            <a:endParaRPr lang="en-US" dirty="0"/>
          </a:p>
          <a:p>
            <a:r>
              <a:rPr lang="en-US" dirty="0"/>
              <a:t>Este </a:t>
            </a:r>
            <a:r>
              <a:rPr lang="en-US" dirty="0" err="1"/>
              <a:t>generat</a:t>
            </a:r>
            <a:r>
              <a:rPr lang="en-US" dirty="0"/>
              <a:t> </a:t>
            </a:r>
            <a:r>
              <a:rPr lang="en-US" dirty="0" err="1"/>
              <a:t>pentru</a:t>
            </a:r>
            <a:r>
              <a:rPr lang="en-US" dirty="0"/>
              <a:t> un </a:t>
            </a:r>
            <a:r>
              <a:rPr lang="en-US" dirty="0" err="1"/>
              <a:t>anumit</a:t>
            </a:r>
            <a:r>
              <a:rPr lang="en-US" dirty="0"/>
              <a:t> user</a:t>
            </a:r>
          </a:p>
          <a:p>
            <a:r>
              <a:rPr lang="en-US" dirty="0"/>
              <a:t>Asa </a:t>
            </a:r>
            <a:r>
              <a:rPr lang="en-US" dirty="0" err="1"/>
              <a:t>arata</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0" i="0" u="none" strike="noStrike" dirty="0">
                <a:effectLst/>
                <a:latin typeface="Roboto" panose="02000000000000000000" pitchFamily="2" charset="0"/>
                <a:hlinkClick r:id="rId2"/>
              </a:rPr>
              <a:t>jwt.io</a:t>
            </a:r>
            <a:r>
              <a:rPr lang="en-US" b="0" i="0" dirty="0">
                <a:effectLst/>
                <a:latin typeface="Roboto" panose="02000000000000000000" pitchFamily="2" charset="0"/>
              </a:rPr>
              <a:t> </a:t>
            </a:r>
            <a:r>
              <a:rPr lang="en-US" b="0" i="0" dirty="0" err="1">
                <a:effectLst/>
                <a:latin typeface="Roboto" panose="02000000000000000000" pitchFamily="2" charset="0"/>
              </a:rPr>
              <a:t>poate</a:t>
            </a:r>
            <a:r>
              <a:rPr lang="en-US" b="0" i="0" dirty="0">
                <a:effectLst/>
                <a:latin typeface="Roboto" panose="02000000000000000000" pitchFamily="2" charset="0"/>
              </a:rPr>
              <a:t> </a:t>
            </a:r>
            <a:r>
              <a:rPr lang="en-US" b="0" i="0" dirty="0" err="1">
                <a:effectLst/>
                <a:latin typeface="Roboto" panose="02000000000000000000" pitchFamily="2" charset="0"/>
              </a:rPr>
              <a:t>folosi</a:t>
            </a:r>
            <a:r>
              <a:rPr lang="en-US" b="0" i="0" dirty="0">
                <a:effectLst/>
                <a:latin typeface="Roboto" panose="02000000000000000000" pitchFamily="2" charset="0"/>
              </a:rPr>
              <a:t> ca </a:t>
            </a:r>
            <a:r>
              <a:rPr lang="en-US" b="0" i="0" dirty="0" err="1">
                <a:effectLst/>
                <a:latin typeface="Roboto" panose="02000000000000000000" pitchFamily="2" charset="0"/>
              </a:rPr>
              <a:t>sa</a:t>
            </a:r>
            <a:r>
              <a:rPr lang="en-US" b="0" i="0" dirty="0">
                <a:effectLst/>
                <a:latin typeface="Roboto" panose="02000000000000000000" pitchFamily="2" charset="0"/>
              </a:rPr>
              <a:t> il </a:t>
            </a:r>
            <a:r>
              <a:rPr lang="en-US" b="0" i="0" dirty="0" err="1">
                <a:effectLst/>
                <a:latin typeface="Roboto" panose="02000000000000000000" pitchFamily="2" charset="0"/>
              </a:rPr>
              <a:t>decodezi</a:t>
            </a:r>
            <a:r>
              <a:rPr lang="en-US" b="0" i="0" dirty="0">
                <a:effectLst/>
                <a:latin typeface="Roboto" panose="02000000000000000000" pitchFamily="2" charset="0"/>
              </a:rPr>
              <a:t> </a:t>
            </a:r>
            <a:r>
              <a:rPr lang="en-US" b="0" i="0" dirty="0" err="1">
                <a:effectLst/>
                <a:latin typeface="Roboto" panose="02000000000000000000" pitchFamily="2" charset="0"/>
              </a:rPr>
              <a:t>si</a:t>
            </a:r>
            <a:r>
              <a:rPr lang="en-US" b="0" i="0" dirty="0">
                <a:effectLst/>
                <a:latin typeface="Roboto" panose="02000000000000000000" pitchFamily="2" charset="0"/>
              </a:rPr>
              <a:t> </a:t>
            </a:r>
            <a:r>
              <a:rPr lang="en-US" b="0" i="0" dirty="0" err="1">
                <a:effectLst/>
                <a:latin typeface="Roboto" panose="02000000000000000000" pitchFamily="2" charset="0"/>
              </a:rPr>
              <a:t>obtii</a:t>
            </a:r>
            <a:r>
              <a:rPr lang="en-US" b="0" i="0" dirty="0">
                <a:effectLst/>
                <a:latin typeface="Roboto" panose="02000000000000000000" pitchFamily="2" charset="0"/>
              </a:rPr>
              <a:t> </a:t>
            </a:r>
            <a:r>
              <a:rPr lang="en-US" b="0" i="0" dirty="0" err="1">
                <a:effectLst/>
                <a:latin typeface="Roboto" panose="02000000000000000000" pitchFamily="2" charset="0"/>
              </a:rPr>
              <a:t>asta</a:t>
            </a:r>
            <a:r>
              <a:rPr lang="en-US" b="0" i="0" dirty="0">
                <a:effectLst/>
                <a:latin typeface="Roboto" panose="02000000000000000000" pitchFamily="2" charset="0"/>
              </a:rPr>
              <a:t>:</a:t>
            </a:r>
            <a:endParaRPr lang="en-US" dirty="0"/>
          </a:p>
          <a:p>
            <a:pPr marL="0" indent="0">
              <a:buNone/>
            </a:pPr>
            <a:endParaRPr lang="en-US" dirty="0"/>
          </a:p>
          <a:p>
            <a:pPr marL="0" indent="0">
              <a:buNone/>
            </a:pPr>
            <a:endParaRPr lang="en-US" dirty="0"/>
          </a:p>
          <a:p>
            <a:pPr marL="0" indent="0">
              <a:buNone/>
            </a:pPr>
            <a:r>
              <a:rPr lang="en-US" dirty="0"/>
              <a:t>SUB : continue </a:t>
            </a:r>
            <a:r>
              <a:rPr lang="en-US" dirty="0" err="1"/>
              <a:t>identificator</a:t>
            </a:r>
            <a:r>
              <a:rPr lang="en-US" dirty="0"/>
              <a:t> </a:t>
            </a:r>
            <a:r>
              <a:rPr lang="en-US" dirty="0" err="1"/>
              <a:t>unic</a:t>
            </a:r>
            <a:r>
              <a:rPr lang="en-US" dirty="0"/>
              <a:t> </a:t>
            </a:r>
            <a:r>
              <a:rPr lang="en-US" dirty="0" err="1"/>
              <a:t>pentru</a:t>
            </a:r>
            <a:r>
              <a:rPr lang="en-US" dirty="0"/>
              <a:t> </a:t>
            </a:r>
            <a:r>
              <a:rPr lang="en-US" dirty="0" err="1"/>
              <a:t>useru</a:t>
            </a:r>
            <a:r>
              <a:rPr lang="en-US" dirty="0"/>
              <a:t> </a:t>
            </a:r>
            <a:r>
              <a:rPr lang="en-US" dirty="0" err="1"/>
              <a:t>pentru</a:t>
            </a:r>
            <a:r>
              <a:rPr lang="en-US" dirty="0"/>
              <a:t> care s-a </a:t>
            </a:r>
            <a:r>
              <a:rPr lang="en-US" dirty="0" err="1"/>
              <a:t>generat</a:t>
            </a:r>
            <a:endParaRPr lang="en-US" dirty="0"/>
          </a:p>
          <a:p>
            <a:pPr marL="0" indent="0">
              <a:buNone/>
            </a:pPr>
            <a:r>
              <a:rPr lang="en-US" dirty="0"/>
              <a:t>Exp: </a:t>
            </a:r>
            <a:r>
              <a:rPr lang="en-US" dirty="0" err="1"/>
              <a:t>timpul</a:t>
            </a:r>
            <a:r>
              <a:rPr lang="en-US" dirty="0"/>
              <a:t> </a:t>
            </a:r>
            <a:r>
              <a:rPr lang="en-US" dirty="0" err="1"/>
              <a:t>dupa</a:t>
            </a:r>
            <a:r>
              <a:rPr lang="en-US" dirty="0"/>
              <a:t> care </a:t>
            </a:r>
            <a:r>
              <a:rPr lang="en-US" dirty="0" err="1"/>
              <a:t>expira</a:t>
            </a:r>
            <a:r>
              <a:rPr lang="en-US" dirty="0"/>
              <a:t> </a:t>
            </a:r>
            <a:r>
              <a:rPr lang="en-US" dirty="0" err="1"/>
              <a:t>tokenu</a:t>
            </a:r>
            <a:r>
              <a:rPr lang="en-US" dirty="0"/>
              <a:t> </a:t>
            </a:r>
            <a:r>
              <a:rPr lang="en-US" dirty="0" err="1"/>
              <a:t>asta</a:t>
            </a:r>
            <a:r>
              <a:rPr lang="en-US" dirty="0"/>
              <a:t>(nr ala </a:t>
            </a:r>
            <a:r>
              <a:rPr lang="en-US" dirty="0" err="1"/>
              <a:t>inseamna</a:t>
            </a:r>
            <a:r>
              <a:rPr lang="en-US" dirty="0"/>
              <a:t> 2 ore)</a:t>
            </a:r>
          </a:p>
          <a:p>
            <a:pPr marL="0" indent="0">
              <a:buNone/>
            </a:pPr>
            <a:endParaRPr lang="en-US" dirty="0"/>
          </a:p>
          <a:p>
            <a:pPr marL="0" indent="0">
              <a:buNone/>
            </a:pPr>
            <a:endParaRPr lang="en-US" dirty="0"/>
          </a:p>
          <a:p>
            <a:pPr marL="0" indent="0">
              <a:buNone/>
            </a:pPr>
            <a:endParaRPr lang="en-US" dirty="0"/>
          </a:p>
          <a:p>
            <a:pPr marL="0" indent="0">
              <a:buNone/>
            </a:pPr>
            <a:r>
              <a:rPr lang="en-US" dirty="0"/>
              <a:t>s</a:t>
            </a:r>
          </a:p>
        </p:txBody>
      </p:sp>
      <p:sp>
        <p:nvSpPr>
          <p:cNvPr id="5" name="Rectangle 2">
            <a:extLst>
              <a:ext uri="{FF2B5EF4-FFF2-40B4-BE49-F238E27FC236}">
                <a16:creationId xmlns:a16="http://schemas.microsoft.com/office/drawing/2014/main" id="{81AA7A51-FB8E-4B44-9E58-A1C562D1653D}"/>
              </a:ext>
            </a:extLst>
          </p:cNvPr>
          <p:cNvSpPr>
            <a:spLocks noChangeArrowheads="1"/>
          </p:cNvSpPr>
          <p:nvPr/>
        </p:nvSpPr>
        <p:spPr bwMode="auto">
          <a:xfrm>
            <a:off x="838200" y="2980928"/>
            <a:ext cx="9848332" cy="430887"/>
          </a:xfrm>
          <a:prstGeom prst="rect">
            <a:avLst/>
          </a:prstGeom>
          <a:solidFill>
            <a:srgbClr val="0E101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Roboto" panose="02000000000000000000" pitchFamily="2" charset="0"/>
              </a:rPr>
              <a:t>eyJhbGciOiJIUzI1NiIsInR5cCI6IkpXVCJ9.eyJzdWIiOiIzNTM0NTQzNTQzNTQzNTM0NTMiLCJleHAiOjE1MDQ2OTkyNTZ9.zG-2FvGegujxoLWwIQfNB5IT46D-xC4e8dEDYwi6aRM </a:t>
            </a:r>
            <a:br>
              <a:rPr kumimoji="0" lang="en-US" altLang="en-US" sz="800" b="0" i="0" u="none" strike="noStrike" cap="none" normalizeH="0" baseline="0" dirty="0">
                <a:ln>
                  <a:noFill/>
                </a:ln>
                <a:solidFill>
                  <a:schemeClr val="bg1"/>
                </a:solidFill>
                <a:effectLst/>
              </a:rPr>
            </a:b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7BF98EB-80EA-4DEA-ADD1-0B2305CF0773}"/>
              </a:ext>
            </a:extLst>
          </p:cNvPr>
          <p:cNvPicPr>
            <a:picLocks noChangeAspect="1"/>
          </p:cNvPicPr>
          <p:nvPr/>
        </p:nvPicPr>
        <p:blipFill>
          <a:blip r:embed="rId3"/>
          <a:stretch>
            <a:fillRect/>
          </a:stretch>
        </p:blipFill>
        <p:spPr>
          <a:xfrm>
            <a:off x="4094983" y="3446186"/>
            <a:ext cx="2437792" cy="943662"/>
          </a:xfrm>
          <a:prstGeom prst="rect">
            <a:avLst/>
          </a:prstGeom>
        </p:spPr>
      </p:pic>
    </p:spTree>
    <p:extLst>
      <p:ext uri="{BB962C8B-B14F-4D97-AF65-F5344CB8AC3E}">
        <p14:creationId xmlns:p14="http://schemas.microsoft.com/office/powerpoint/2010/main" val="267102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79F9-B4F6-43AF-AF06-F2259F62E44B}"/>
              </a:ext>
            </a:extLst>
          </p:cNvPr>
          <p:cNvSpPr>
            <a:spLocks noGrp="1"/>
          </p:cNvSpPr>
          <p:nvPr>
            <p:ph type="title"/>
          </p:nvPr>
        </p:nvSpPr>
        <p:spPr>
          <a:xfrm>
            <a:off x="553720" y="3896678"/>
            <a:ext cx="10515600" cy="1325563"/>
          </a:xfrm>
        </p:spPr>
        <p:txBody>
          <a:bodyPr>
            <a:normAutofit fontScale="90000"/>
          </a:bodyPr>
          <a:lstStyle/>
          <a:p>
            <a:br>
              <a:rPr lang="en-US" sz="2000" dirty="0"/>
            </a:br>
            <a:br>
              <a:rPr lang="en-US" sz="2000" dirty="0"/>
            </a:br>
            <a:br>
              <a:rPr lang="en-US" sz="2000" dirty="0"/>
            </a:br>
            <a:br>
              <a:rPr lang="en-US" sz="2000" dirty="0"/>
            </a:br>
            <a:r>
              <a:rPr lang="en-US" sz="2000" dirty="0"/>
              <a:t>Client app – </a:t>
            </a:r>
            <a:r>
              <a:rPr lang="en-US" sz="2000" dirty="0" err="1"/>
              <a:t>pagina</a:t>
            </a:r>
            <a:r>
              <a:rPr lang="en-US" sz="2000" dirty="0"/>
              <a:t> UI , API – Server</a:t>
            </a:r>
            <a:br>
              <a:rPr lang="en-US" sz="2000" dirty="0"/>
            </a:br>
            <a:br>
              <a:rPr lang="en-US" sz="2000" dirty="0"/>
            </a:br>
            <a:r>
              <a:rPr lang="en-US" sz="2000" dirty="0" err="1"/>
              <a:t>Useru</a:t>
            </a:r>
            <a:r>
              <a:rPr lang="en-US" sz="2000" dirty="0"/>
              <a:t> se </a:t>
            </a:r>
            <a:r>
              <a:rPr lang="en-US" sz="2000" dirty="0" err="1"/>
              <a:t>logheaza</a:t>
            </a:r>
            <a:r>
              <a:rPr lang="en-US" sz="2000" dirty="0"/>
              <a:t> , </a:t>
            </a:r>
            <a:r>
              <a:rPr lang="en-US" sz="2000" dirty="0" err="1"/>
              <a:t>isi</a:t>
            </a:r>
            <a:r>
              <a:rPr lang="en-US" sz="2000" dirty="0"/>
              <a:t> </a:t>
            </a:r>
            <a:r>
              <a:rPr lang="en-US" sz="2000" dirty="0" err="1"/>
              <a:t>pune</a:t>
            </a:r>
            <a:r>
              <a:rPr lang="en-US" sz="2000" dirty="0"/>
              <a:t> username </a:t>
            </a:r>
            <a:r>
              <a:rPr lang="en-US" sz="2000" dirty="0" err="1"/>
              <a:t>si</a:t>
            </a:r>
            <a:r>
              <a:rPr lang="en-US" sz="2000" dirty="0"/>
              <a:t> </a:t>
            </a:r>
            <a:r>
              <a:rPr lang="en-US" sz="2000" dirty="0" err="1"/>
              <a:t>parola</a:t>
            </a:r>
            <a:r>
              <a:rPr lang="en-US" sz="2000" dirty="0"/>
              <a:t>, la submit se </a:t>
            </a:r>
            <a:r>
              <a:rPr lang="en-US" sz="2000" dirty="0" err="1"/>
              <a:t>trimit</a:t>
            </a:r>
            <a:r>
              <a:rPr lang="en-US" sz="2000" dirty="0"/>
              <a:t> </a:t>
            </a:r>
            <a:r>
              <a:rPr lang="en-US" sz="2000" dirty="0" err="1"/>
              <a:t>cele</a:t>
            </a:r>
            <a:r>
              <a:rPr lang="en-US" sz="2000" dirty="0"/>
              <a:t> 2 la server, server </a:t>
            </a:r>
            <a:r>
              <a:rPr lang="en-US" sz="2000" dirty="0" err="1"/>
              <a:t>cauta</a:t>
            </a:r>
            <a:r>
              <a:rPr lang="en-US" sz="2000" dirty="0"/>
              <a:t> in </a:t>
            </a:r>
            <a:r>
              <a:rPr lang="en-US" sz="2000" dirty="0" err="1"/>
              <a:t>baza</a:t>
            </a:r>
            <a:r>
              <a:rPr lang="en-US" sz="2000" dirty="0"/>
              <a:t> de date </a:t>
            </a:r>
            <a:r>
              <a:rPr lang="en-US" sz="2000" dirty="0" err="1"/>
              <a:t>combinatia</a:t>
            </a:r>
            <a:r>
              <a:rPr lang="en-US" sz="2000" dirty="0"/>
              <a:t> user-</a:t>
            </a:r>
            <a:r>
              <a:rPr lang="en-US" sz="2000" dirty="0" err="1"/>
              <a:t>parola</a:t>
            </a:r>
            <a:r>
              <a:rPr lang="en-US" sz="2000" dirty="0"/>
              <a:t>, </a:t>
            </a:r>
            <a:r>
              <a:rPr lang="en-US" sz="2000" dirty="0" err="1"/>
              <a:t>daca</a:t>
            </a:r>
            <a:r>
              <a:rPr lang="en-US" sz="2000" dirty="0"/>
              <a:t> </a:t>
            </a:r>
            <a:r>
              <a:rPr lang="en-US" sz="2000" dirty="0" err="1"/>
              <a:t>exista</a:t>
            </a:r>
            <a:r>
              <a:rPr lang="en-US" sz="2000" dirty="0"/>
              <a:t> se </a:t>
            </a:r>
            <a:r>
              <a:rPr lang="en-US" sz="2000" dirty="0" err="1"/>
              <a:t>genereaza</a:t>
            </a:r>
            <a:r>
              <a:rPr lang="en-US" sz="2000" dirty="0"/>
              <a:t> un JWT </a:t>
            </a:r>
            <a:r>
              <a:rPr lang="en-US" sz="2000" dirty="0" err="1"/>
              <a:t>pentru</a:t>
            </a:r>
            <a:r>
              <a:rPr lang="en-US" sz="2000" dirty="0"/>
              <a:t> </a:t>
            </a:r>
            <a:r>
              <a:rPr lang="en-US" sz="2000" dirty="0" err="1"/>
              <a:t>acel</a:t>
            </a:r>
            <a:r>
              <a:rPr lang="en-US" sz="2000" dirty="0"/>
              <a:t> user </a:t>
            </a:r>
            <a:r>
              <a:rPr lang="en-US" sz="2000" dirty="0" err="1"/>
              <a:t>si</a:t>
            </a:r>
            <a:r>
              <a:rPr lang="en-US" sz="2000" dirty="0"/>
              <a:t> se </a:t>
            </a:r>
            <a:r>
              <a:rPr lang="en-US" sz="2000" dirty="0" err="1"/>
              <a:t>trimite</a:t>
            </a:r>
            <a:r>
              <a:rPr lang="en-US" sz="2000" dirty="0"/>
              <a:t> </a:t>
            </a:r>
            <a:r>
              <a:rPr lang="en-US" sz="2000" dirty="0" err="1"/>
              <a:t>inapoi</a:t>
            </a:r>
            <a:br>
              <a:rPr lang="en-US" sz="2000" dirty="0"/>
            </a:br>
            <a:r>
              <a:rPr lang="en-US" sz="2000" dirty="0" err="1"/>
              <a:t>Prin</a:t>
            </a:r>
            <a:r>
              <a:rPr lang="en-US" sz="2000" dirty="0"/>
              <a:t> </a:t>
            </a:r>
            <a:r>
              <a:rPr lang="en-US" sz="2000" dirty="0" err="1"/>
              <a:t>retrimiterea</a:t>
            </a:r>
            <a:r>
              <a:rPr lang="en-US" sz="2000" dirty="0"/>
              <a:t> JWT-</a:t>
            </a:r>
            <a:r>
              <a:rPr lang="en-US" sz="2000" dirty="0" err="1"/>
              <a:t>ului</a:t>
            </a:r>
            <a:r>
              <a:rPr lang="en-US" sz="2000" dirty="0"/>
              <a:t> </a:t>
            </a:r>
            <a:r>
              <a:rPr lang="en-US" sz="2000" dirty="0" err="1"/>
              <a:t>inapoi</a:t>
            </a:r>
            <a:r>
              <a:rPr lang="en-US" sz="2000" dirty="0"/>
              <a:t> la </a:t>
            </a:r>
            <a:r>
              <a:rPr lang="en-US" sz="2000" dirty="0" err="1"/>
              <a:t>pagina</a:t>
            </a:r>
            <a:r>
              <a:rPr lang="en-US" sz="2000" dirty="0"/>
              <a:t> </a:t>
            </a:r>
            <a:r>
              <a:rPr lang="en-US" sz="2000" dirty="0" err="1"/>
              <a:t>ui</a:t>
            </a:r>
            <a:r>
              <a:rPr lang="en-US" sz="2000" dirty="0"/>
              <a:t> </a:t>
            </a:r>
            <a:r>
              <a:rPr lang="en-US" sz="2000" dirty="0" err="1"/>
              <a:t>poti</a:t>
            </a:r>
            <a:r>
              <a:rPr lang="en-US" sz="2000" dirty="0"/>
              <a:t> </a:t>
            </a:r>
            <a:r>
              <a:rPr lang="en-US" sz="2000" dirty="0" err="1"/>
              <a:t>logha</a:t>
            </a:r>
            <a:r>
              <a:rPr lang="en-US" sz="2000" dirty="0"/>
              <a:t> </a:t>
            </a:r>
            <a:r>
              <a:rPr lang="en-US" sz="2000" dirty="0" err="1"/>
              <a:t>useru</a:t>
            </a:r>
            <a:r>
              <a:rPr lang="en-US" sz="2000" dirty="0"/>
              <a:t>, </a:t>
            </a:r>
            <a:r>
              <a:rPr lang="en-US" sz="2000" dirty="0" err="1"/>
              <a:t>afisa</a:t>
            </a:r>
            <a:r>
              <a:rPr lang="en-US" sz="2000" dirty="0"/>
              <a:t> </a:t>
            </a:r>
            <a:r>
              <a:rPr lang="en-US" sz="2000" dirty="0" err="1"/>
              <a:t>numele</a:t>
            </a:r>
            <a:r>
              <a:rPr lang="en-US" sz="2000" dirty="0"/>
              <a:t> </a:t>
            </a:r>
            <a:r>
              <a:rPr lang="en-US" sz="2000" dirty="0" err="1"/>
              <a:t>etc</a:t>
            </a:r>
            <a:r>
              <a:rPr lang="en-US" sz="2000" dirty="0"/>
              <a:t> </a:t>
            </a:r>
            <a:r>
              <a:rPr lang="en-US" sz="2000" dirty="0" err="1"/>
              <a:t>etc</a:t>
            </a:r>
            <a:br>
              <a:rPr lang="en-US" sz="2000" dirty="0"/>
            </a:br>
            <a:r>
              <a:rPr lang="en-US" sz="2000" dirty="0" err="1"/>
              <a:t>Asta</a:t>
            </a:r>
            <a:r>
              <a:rPr lang="en-US" sz="2000" dirty="0"/>
              <a:t> se </a:t>
            </a:r>
            <a:r>
              <a:rPr lang="en-US" sz="2000" dirty="0" err="1"/>
              <a:t>numeste</a:t>
            </a:r>
            <a:r>
              <a:rPr lang="en-US" sz="2000" dirty="0"/>
              <a:t> </a:t>
            </a:r>
            <a:r>
              <a:rPr lang="en-US" sz="2000" dirty="0" err="1"/>
              <a:t>authentifcare</a:t>
            </a:r>
            <a:br>
              <a:rPr lang="en-US" sz="2000" dirty="0"/>
            </a:br>
            <a:br>
              <a:rPr lang="en-US" sz="2000" dirty="0"/>
            </a:br>
            <a:r>
              <a:rPr lang="en-US" sz="2000" dirty="0"/>
              <a:t>Daca </a:t>
            </a:r>
            <a:r>
              <a:rPr lang="en-US" sz="2000" dirty="0" err="1"/>
              <a:t>useru</a:t>
            </a:r>
            <a:r>
              <a:rPr lang="en-US" sz="2000" dirty="0"/>
              <a:t> </a:t>
            </a:r>
            <a:r>
              <a:rPr lang="en-US" sz="2000" dirty="0" err="1"/>
              <a:t>apasa</a:t>
            </a:r>
            <a:r>
              <a:rPr lang="en-US" sz="2000" dirty="0"/>
              <a:t> pe un </a:t>
            </a:r>
            <a:r>
              <a:rPr lang="en-US" sz="2000" dirty="0" err="1"/>
              <a:t>un</a:t>
            </a:r>
            <a:r>
              <a:rPr lang="en-US" sz="2000" dirty="0"/>
              <a:t> </a:t>
            </a:r>
            <a:r>
              <a:rPr lang="en-US" sz="2000" dirty="0" err="1"/>
              <a:t>buton</a:t>
            </a:r>
            <a:r>
              <a:rPr lang="en-US" sz="2000" dirty="0"/>
              <a:t> </a:t>
            </a:r>
            <a:r>
              <a:rPr lang="en-US" sz="2000" dirty="0" err="1"/>
              <a:t>sa</a:t>
            </a:r>
            <a:r>
              <a:rPr lang="en-US" sz="2000" dirty="0"/>
              <a:t> </a:t>
            </a:r>
            <a:r>
              <a:rPr lang="en-US" sz="2000" dirty="0" err="1"/>
              <a:t>zicem</a:t>
            </a:r>
            <a:r>
              <a:rPr lang="en-US" sz="2000" dirty="0"/>
              <a:t> “Note </a:t>
            </a:r>
            <a:r>
              <a:rPr lang="en-US" sz="2000" dirty="0" err="1"/>
              <a:t>elevi</a:t>
            </a:r>
            <a:r>
              <a:rPr lang="en-US" sz="2000" dirty="0"/>
              <a:t>”, se </a:t>
            </a:r>
            <a:r>
              <a:rPr lang="en-US" sz="2000" dirty="0" err="1"/>
              <a:t>trimite</a:t>
            </a:r>
            <a:r>
              <a:rPr lang="en-US" sz="2000" dirty="0"/>
              <a:t> </a:t>
            </a:r>
            <a:r>
              <a:rPr lang="en-US" sz="2000" dirty="0" err="1"/>
              <a:t>requestul</a:t>
            </a:r>
            <a:r>
              <a:rPr lang="en-US" sz="2000" dirty="0"/>
              <a:t> la server </a:t>
            </a:r>
            <a:r>
              <a:rPr lang="en-US" sz="2000" dirty="0" err="1"/>
              <a:t>pentru</a:t>
            </a:r>
            <a:r>
              <a:rPr lang="en-US" sz="2000" dirty="0"/>
              <a:t> a </a:t>
            </a:r>
            <a:r>
              <a:rPr lang="en-US" sz="2000" dirty="0" err="1"/>
              <a:t>obtine</a:t>
            </a:r>
            <a:r>
              <a:rPr lang="en-US" sz="2000" dirty="0"/>
              <a:t> </a:t>
            </a:r>
            <a:r>
              <a:rPr lang="en-US" sz="2000" dirty="0" err="1"/>
              <a:t>notele</a:t>
            </a:r>
            <a:r>
              <a:rPr lang="en-US" sz="2000" dirty="0"/>
              <a:t> </a:t>
            </a:r>
            <a:r>
              <a:rPr lang="en-US" sz="2000" dirty="0" err="1"/>
              <a:t>elevilor</a:t>
            </a:r>
            <a:r>
              <a:rPr lang="en-US" sz="2000" dirty="0"/>
              <a:t>, </a:t>
            </a:r>
            <a:r>
              <a:rPr lang="en-US" sz="2000" dirty="0" err="1"/>
              <a:t>dar</a:t>
            </a:r>
            <a:r>
              <a:rPr lang="en-US" sz="2000" dirty="0"/>
              <a:t> se </a:t>
            </a:r>
            <a:r>
              <a:rPr lang="en-US" sz="2000" dirty="0" err="1"/>
              <a:t>va</a:t>
            </a:r>
            <a:r>
              <a:rPr lang="en-US" sz="2000" dirty="0"/>
              <a:t> </a:t>
            </a:r>
            <a:r>
              <a:rPr lang="en-US" sz="2000" dirty="0" err="1"/>
              <a:t>pune</a:t>
            </a:r>
            <a:r>
              <a:rPr lang="en-US" sz="2000" dirty="0"/>
              <a:t> </a:t>
            </a:r>
            <a:r>
              <a:rPr lang="en-US" sz="2000" dirty="0" err="1"/>
              <a:t>si</a:t>
            </a:r>
            <a:r>
              <a:rPr lang="en-US" sz="2000" dirty="0"/>
              <a:t> </a:t>
            </a:r>
            <a:r>
              <a:rPr lang="en-US" sz="2000" dirty="0" err="1"/>
              <a:t>acel</a:t>
            </a:r>
            <a:r>
              <a:rPr lang="en-US" sz="2000" dirty="0"/>
              <a:t> JWT token, </a:t>
            </a:r>
            <a:r>
              <a:rPr lang="en-US" sz="2000" dirty="0" err="1"/>
              <a:t>odata</a:t>
            </a:r>
            <a:r>
              <a:rPr lang="en-US" sz="2000" dirty="0"/>
              <a:t> </a:t>
            </a:r>
            <a:r>
              <a:rPr lang="en-US" sz="2000" dirty="0" err="1"/>
              <a:t>ajuns</a:t>
            </a:r>
            <a:r>
              <a:rPr lang="en-US" sz="2000" dirty="0"/>
              <a:t> la server </a:t>
            </a:r>
            <a:r>
              <a:rPr lang="en-US" sz="2000" dirty="0" err="1"/>
              <a:t>sa</a:t>
            </a:r>
            <a:r>
              <a:rPr lang="en-US" sz="2000" dirty="0"/>
              <a:t> face </a:t>
            </a:r>
            <a:r>
              <a:rPr lang="en-US" sz="2000" dirty="0" err="1"/>
              <a:t>validarea</a:t>
            </a:r>
            <a:r>
              <a:rPr lang="en-US" sz="2000" dirty="0"/>
              <a:t> </a:t>
            </a:r>
            <a:r>
              <a:rPr lang="en-US" sz="2000" dirty="0" err="1"/>
              <a:t>daca</a:t>
            </a:r>
            <a:r>
              <a:rPr lang="en-US" sz="2000" dirty="0"/>
              <a:t> </a:t>
            </a:r>
            <a:r>
              <a:rPr lang="en-US" sz="2000" dirty="0" err="1"/>
              <a:t>acel</a:t>
            </a:r>
            <a:r>
              <a:rPr lang="en-US" sz="2000" dirty="0"/>
              <a:t> JWT token </a:t>
            </a:r>
            <a:r>
              <a:rPr lang="en-US" sz="2000" dirty="0" err="1"/>
              <a:t>primit</a:t>
            </a:r>
            <a:r>
              <a:rPr lang="en-US" sz="2000" dirty="0"/>
              <a:t> in request are </a:t>
            </a:r>
            <a:r>
              <a:rPr lang="en-US" sz="2000" dirty="0" err="1"/>
              <a:t>dreptul</a:t>
            </a:r>
            <a:r>
              <a:rPr lang="en-US" sz="2000" dirty="0"/>
              <a:t> de a </a:t>
            </a:r>
            <a:r>
              <a:rPr lang="en-US" sz="2000" dirty="0" err="1"/>
              <a:t>vedea</a:t>
            </a:r>
            <a:r>
              <a:rPr lang="en-US" sz="2000" dirty="0"/>
              <a:t> </a:t>
            </a:r>
            <a:r>
              <a:rPr lang="en-US" sz="2000" dirty="0" err="1"/>
              <a:t>notele</a:t>
            </a:r>
            <a:r>
              <a:rPr lang="en-US" sz="2000" dirty="0"/>
              <a:t> (</a:t>
            </a:r>
            <a:r>
              <a:rPr lang="en-US" sz="2000" dirty="0" err="1"/>
              <a:t>daca</a:t>
            </a:r>
            <a:r>
              <a:rPr lang="en-US" sz="2000" dirty="0"/>
              <a:t> are assignat </a:t>
            </a:r>
            <a:r>
              <a:rPr lang="en-US" sz="2000" dirty="0" err="1"/>
              <a:t>rol</a:t>
            </a:r>
            <a:r>
              <a:rPr lang="en-US" sz="2000" dirty="0"/>
              <a:t> de professor), </a:t>
            </a:r>
            <a:r>
              <a:rPr lang="en-US" sz="2000" dirty="0" err="1"/>
              <a:t>daca</a:t>
            </a:r>
            <a:r>
              <a:rPr lang="en-US" sz="2000" dirty="0"/>
              <a:t> da </a:t>
            </a:r>
            <a:r>
              <a:rPr lang="en-US" sz="2000" dirty="0" err="1"/>
              <a:t>atunci</a:t>
            </a:r>
            <a:r>
              <a:rPr lang="en-US" sz="2000" dirty="0"/>
              <a:t> se </a:t>
            </a:r>
            <a:r>
              <a:rPr lang="en-US" sz="2000" dirty="0" err="1"/>
              <a:t>va</a:t>
            </a:r>
            <a:r>
              <a:rPr lang="en-US" sz="2000" dirty="0"/>
              <a:t> </a:t>
            </a:r>
            <a:r>
              <a:rPr lang="en-US" sz="2000" dirty="0" err="1"/>
              <a:t>returna</a:t>
            </a:r>
            <a:r>
              <a:rPr lang="en-US" sz="2000" dirty="0"/>
              <a:t> </a:t>
            </a:r>
            <a:r>
              <a:rPr lang="en-US" sz="2000" dirty="0" err="1"/>
              <a:t>notele</a:t>
            </a:r>
            <a:br>
              <a:rPr lang="en-US" sz="2000" dirty="0"/>
            </a:br>
            <a:r>
              <a:rPr lang="en-US" sz="2000" dirty="0" err="1"/>
              <a:t>Asta</a:t>
            </a:r>
            <a:r>
              <a:rPr lang="en-US" sz="2000" dirty="0"/>
              <a:t> se </a:t>
            </a:r>
            <a:r>
              <a:rPr lang="en-US" sz="2000" dirty="0" err="1"/>
              <a:t>numeste</a:t>
            </a:r>
            <a:r>
              <a:rPr lang="en-US" sz="2000" dirty="0"/>
              <a:t> </a:t>
            </a:r>
            <a:r>
              <a:rPr lang="en-US" sz="2000" dirty="0" err="1"/>
              <a:t>authorizare</a:t>
            </a:r>
            <a:endParaRPr lang="en-US" sz="2000" dirty="0"/>
          </a:p>
        </p:txBody>
      </p:sp>
      <p:pic>
        <p:nvPicPr>
          <p:cNvPr id="2050" name="Picture 2" descr="JWT Authentication Best Practices">
            <a:extLst>
              <a:ext uri="{FF2B5EF4-FFF2-40B4-BE49-F238E27FC236}">
                <a16:creationId xmlns:a16="http://schemas.microsoft.com/office/drawing/2014/main" id="{E716A7C7-D55A-4B40-8B2E-5468F8A424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5075" y="104775"/>
            <a:ext cx="5191125" cy="34766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2C19058-F6A7-465A-9614-4999A410AFA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Sequence diagram</a:t>
            </a:r>
            <a:endParaRPr lang="en-US" dirty="0"/>
          </a:p>
        </p:txBody>
      </p:sp>
    </p:spTree>
    <p:extLst>
      <p:ext uri="{BB962C8B-B14F-4D97-AF65-F5344CB8AC3E}">
        <p14:creationId xmlns:p14="http://schemas.microsoft.com/office/powerpoint/2010/main" val="295514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25F2-77A5-4EF6-B240-A40A3F64338E}"/>
              </a:ext>
            </a:extLst>
          </p:cNvPr>
          <p:cNvSpPr>
            <a:spLocks noGrp="1"/>
          </p:cNvSpPr>
          <p:nvPr>
            <p:ph type="title"/>
          </p:nvPr>
        </p:nvSpPr>
        <p:spPr/>
        <p:txBody>
          <a:bodyPr/>
          <a:lstStyle/>
          <a:p>
            <a:r>
              <a:rPr lang="en-US" dirty="0"/>
              <a:t>Example – Endpoint </a:t>
            </a:r>
            <a:r>
              <a:rPr lang="en-US" dirty="0" err="1"/>
              <a:t>pentru</a:t>
            </a:r>
            <a:r>
              <a:rPr lang="en-US" dirty="0"/>
              <a:t> </a:t>
            </a:r>
            <a:r>
              <a:rPr lang="en-US" dirty="0" err="1"/>
              <a:t>loghare</a:t>
            </a:r>
            <a:r>
              <a:rPr lang="en-US" dirty="0"/>
              <a:t>(</a:t>
            </a:r>
            <a:r>
              <a:rPr lang="en-US" dirty="0" err="1"/>
              <a:t>userCred</a:t>
            </a:r>
            <a:r>
              <a:rPr lang="en-US" dirty="0"/>
              <a:t> = username </a:t>
            </a:r>
            <a:r>
              <a:rPr lang="en-US" dirty="0" err="1"/>
              <a:t>si</a:t>
            </a:r>
            <a:r>
              <a:rPr lang="en-US" dirty="0"/>
              <a:t> </a:t>
            </a:r>
            <a:r>
              <a:rPr lang="en-US" dirty="0" err="1"/>
              <a:t>parola</a:t>
            </a:r>
            <a:r>
              <a:rPr lang="en-US" dirty="0"/>
              <a:t>	</a:t>
            </a:r>
          </a:p>
        </p:txBody>
      </p:sp>
      <p:pic>
        <p:nvPicPr>
          <p:cNvPr id="5" name="Content Placeholder 4">
            <a:extLst>
              <a:ext uri="{FF2B5EF4-FFF2-40B4-BE49-F238E27FC236}">
                <a16:creationId xmlns:a16="http://schemas.microsoft.com/office/drawing/2014/main" id="{B65AB3BB-5F43-4149-9DE5-58C12045B1B0}"/>
              </a:ext>
            </a:extLst>
          </p:cNvPr>
          <p:cNvPicPr>
            <a:picLocks noGrp="1" noChangeAspect="1"/>
          </p:cNvPicPr>
          <p:nvPr>
            <p:ph idx="1"/>
          </p:nvPr>
        </p:nvPicPr>
        <p:blipFill>
          <a:blip r:embed="rId2"/>
          <a:stretch>
            <a:fillRect/>
          </a:stretch>
        </p:blipFill>
        <p:spPr>
          <a:xfrm>
            <a:off x="951782" y="2272265"/>
            <a:ext cx="10288436" cy="3458058"/>
          </a:xfrm>
        </p:spPr>
      </p:pic>
    </p:spTree>
    <p:extLst>
      <p:ext uri="{BB962C8B-B14F-4D97-AF65-F5344CB8AC3E}">
        <p14:creationId xmlns:p14="http://schemas.microsoft.com/office/powerpoint/2010/main" val="71419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9A8F-63E3-4747-8B0E-90E1B20096FD}"/>
              </a:ext>
            </a:extLst>
          </p:cNvPr>
          <p:cNvSpPr>
            <a:spLocks noGrp="1"/>
          </p:cNvSpPr>
          <p:nvPr>
            <p:ph type="title"/>
          </p:nvPr>
        </p:nvSpPr>
        <p:spPr/>
        <p:txBody>
          <a:bodyPr/>
          <a:lstStyle/>
          <a:p>
            <a:r>
              <a:rPr lang="en-US" dirty="0"/>
              <a:t>Swagger</a:t>
            </a:r>
            <a:br>
              <a:rPr lang="en-US" dirty="0"/>
            </a:br>
            <a:r>
              <a:rPr lang="en-US" sz="1800" i="1" dirty="0"/>
              <a:t>(email-</a:t>
            </a:r>
            <a:r>
              <a:rPr lang="en-US" sz="1800" i="1" dirty="0" err="1"/>
              <a:t>ul</a:t>
            </a:r>
            <a:r>
              <a:rPr lang="en-US" sz="1800" i="1" dirty="0"/>
              <a:t> </a:t>
            </a:r>
            <a:r>
              <a:rPr lang="en-US" sz="1800" i="1" dirty="0" err="1"/>
              <a:t>si</a:t>
            </a:r>
            <a:r>
              <a:rPr lang="en-US" sz="1800" i="1" dirty="0"/>
              <a:t> </a:t>
            </a:r>
            <a:r>
              <a:rPr lang="en-US" sz="1800" i="1" dirty="0" err="1"/>
              <a:t>parola</a:t>
            </a:r>
            <a:r>
              <a:rPr lang="en-US" sz="1800" i="1" dirty="0"/>
              <a:t> </a:t>
            </a:r>
            <a:r>
              <a:rPr lang="en-US" sz="1800" i="1" dirty="0" err="1"/>
              <a:t>este</a:t>
            </a:r>
            <a:r>
              <a:rPr lang="en-US" sz="1800" i="1" dirty="0"/>
              <a:t> </a:t>
            </a:r>
            <a:r>
              <a:rPr lang="en-US" sz="1800" i="1" dirty="0" err="1"/>
              <a:t>deja</a:t>
            </a:r>
            <a:r>
              <a:rPr lang="en-US" sz="1800" i="1" dirty="0"/>
              <a:t> un user create)</a:t>
            </a:r>
          </a:p>
        </p:txBody>
      </p:sp>
      <p:pic>
        <p:nvPicPr>
          <p:cNvPr id="5" name="Content Placeholder 4">
            <a:extLst>
              <a:ext uri="{FF2B5EF4-FFF2-40B4-BE49-F238E27FC236}">
                <a16:creationId xmlns:a16="http://schemas.microsoft.com/office/drawing/2014/main" id="{190B8F27-7E0F-4A93-9A2F-D0271E7D6617}"/>
              </a:ext>
            </a:extLst>
          </p:cNvPr>
          <p:cNvPicPr>
            <a:picLocks noGrp="1" noChangeAspect="1"/>
          </p:cNvPicPr>
          <p:nvPr>
            <p:ph idx="1"/>
          </p:nvPr>
        </p:nvPicPr>
        <p:blipFill>
          <a:blip r:embed="rId2"/>
          <a:stretch>
            <a:fillRect/>
          </a:stretch>
        </p:blipFill>
        <p:spPr>
          <a:xfrm>
            <a:off x="1495206" y="1825625"/>
            <a:ext cx="9201587" cy="4351338"/>
          </a:xfrm>
        </p:spPr>
      </p:pic>
    </p:spTree>
    <p:extLst>
      <p:ext uri="{BB962C8B-B14F-4D97-AF65-F5344CB8AC3E}">
        <p14:creationId xmlns:p14="http://schemas.microsoft.com/office/powerpoint/2010/main" val="358538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875B-D013-48BB-AB5B-812D60C21EF1}"/>
              </a:ext>
            </a:extLst>
          </p:cNvPr>
          <p:cNvSpPr>
            <a:spLocks noGrp="1"/>
          </p:cNvSpPr>
          <p:nvPr>
            <p:ph type="title"/>
          </p:nvPr>
        </p:nvSpPr>
        <p:spPr/>
        <p:txBody>
          <a:bodyPr/>
          <a:lstStyle/>
          <a:p>
            <a:r>
              <a:rPr lang="en-US" dirty="0"/>
              <a:t>JWT RETURNED</a:t>
            </a:r>
          </a:p>
        </p:txBody>
      </p:sp>
      <p:pic>
        <p:nvPicPr>
          <p:cNvPr id="5" name="Content Placeholder 4">
            <a:extLst>
              <a:ext uri="{FF2B5EF4-FFF2-40B4-BE49-F238E27FC236}">
                <a16:creationId xmlns:a16="http://schemas.microsoft.com/office/drawing/2014/main" id="{506A1E1A-9EE0-4D4A-81CE-B1A13E8F733B}"/>
              </a:ext>
            </a:extLst>
          </p:cNvPr>
          <p:cNvPicPr>
            <a:picLocks noGrp="1" noChangeAspect="1"/>
          </p:cNvPicPr>
          <p:nvPr>
            <p:ph idx="1"/>
          </p:nvPr>
        </p:nvPicPr>
        <p:blipFill>
          <a:blip r:embed="rId2"/>
          <a:stretch>
            <a:fillRect/>
          </a:stretch>
        </p:blipFill>
        <p:spPr>
          <a:xfrm>
            <a:off x="548440" y="1778001"/>
            <a:ext cx="10917120" cy="2877708"/>
          </a:xfrm>
        </p:spPr>
      </p:pic>
      <p:sp>
        <p:nvSpPr>
          <p:cNvPr id="6" name="Title 1">
            <a:extLst>
              <a:ext uri="{FF2B5EF4-FFF2-40B4-BE49-F238E27FC236}">
                <a16:creationId xmlns:a16="http://schemas.microsoft.com/office/drawing/2014/main" id="{D1550185-C6A9-4998-89B6-79038FB0B0F3}"/>
              </a:ext>
            </a:extLst>
          </p:cNvPr>
          <p:cNvSpPr txBox="1">
            <a:spLocks/>
          </p:cNvSpPr>
          <p:nvPr/>
        </p:nvSpPr>
        <p:spPr>
          <a:xfrm>
            <a:off x="838200" y="5080000"/>
            <a:ext cx="10426600" cy="13046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t>Jwt-ul</a:t>
            </a:r>
            <a:r>
              <a:rPr lang="en-US" sz="2400" dirty="0"/>
              <a:t> </a:t>
            </a:r>
            <a:r>
              <a:rPr lang="en-US" sz="2400" dirty="0" err="1"/>
              <a:t>asta</a:t>
            </a:r>
            <a:r>
              <a:rPr lang="en-US" sz="2400" dirty="0"/>
              <a:t> </a:t>
            </a:r>
            <a:r>
              <a:rPr lang="en-US" sz="2400" dirty="0" err="1"/>
              <a:t>va</a:t>
            </a:r>
            <a:r>
              <a:rPr lang="en-US" sz="2400" dirty="0"/>
              <a:t> fi </a:t>
            </a:r>
            <a:r>
              <a:rPr lang="en-US" sz="2400" dirty="0" err="1"/>
              <a:t>pastrat</a:t>
            </a:r>
            <a:r>
              <a:rPr lang="en-US" sz="2400" dirty="0"/>
              <a:t> </a:t>
            </a:r>
            <a:r>
              <a:rPr lang="en-US" sz="2400" dirty="0" err="1"/>
              <a:t>si</a:t>
            </a:r>
            <a:r>
              <a:rPr lang="en-US" sz="2400" dirty="0"/>
              <a:t> </a:t>
            </a:r>
            <a:r>
              <a:rPr lang="en-US" sz="2400" dirty="0" err="1"/>
              <a:t>va</a:t>
            </a:r>
            <a:r>
              <a:rPr lang="en-US" sz="2400" dirty="0"/>
              <a:t> fi </a:t>
            </a:r>
            <a:r>
              <a:rPr lang="en-US" sz="2400" dirty="0" err="1"/>
              <a:t>trimis</a:t>
            </a:r>
            <a:r>
              <a:rPr lang="en-US" sz="2400" dirty="0"/>
              <a:t> </a:t>
            </a:r>
            <a:r>
              <a:rPr lang="en-US" sz="2400" dirty="0" err="1"/>
              <a:t>pentru</a:t>
            </a:r>
            <a:r>
              <a:rPr lang="en-US" sz="2400" dirty="0"/>
              <a:t> </a:t>
            </a:r>
            <a:r>
              <a:rPr lang="en-US" sz="2400" dirty="0" err="1"/>
              <a:t>orice</a:t>
            </a:r>
            <a:r>
              <a:rPr lang="en-US" sz="2400" dirty="0"/>
              <a:t> request </a:t>
            </a:r>
            <a:r>
              <a:rPr lang="en-US" sz="2400" dirty="0" err="1"/>
              <a:t>pentru</a:t>
            </a:r>
            <a:r>
              <a:rPr lang="en-US" sz="2400" dirty="0"/>
              <a:t> a fi </a:t>
            </a:r>
            <a:r>
              <a:rPr lang="en-US" sz="2400" dirty="0" err="1"/>
              <a:t>validat</a:t>
            </a:r>
            <a:r>
              <a:rPr lang="en-US" sz="2400" dirty="0"/>
              <a:t> </a:t>
            </a:r>
            <a:r>
              <a:rPr lang="en-US" sz="2400" dirty="0" err="1"/>
              <a:t>daca</a:t>
            </a:r>
            <a:r>
              <a:rPr lang="en-US" sz="2400" dirty="0"/>
              <a:t> </a:t>
            </a:r>
            <a:r>
              <a:rPr lang="en-US" sz="2400" dirty="0" err="1"/>
              <a:t>useru</a:t>
            </a:r>
            <a:r>
              <a:rPr lang="en-US" sz="2400" dirty="0"/>
              <a:t> </a:t>
            </a:r>
            <a:r>
              <a:rPr lang="en-US" sz="2400" dirty="0" err="1"/>
              <a:t>respectiv</a:t>
            </a:r>
            <a:r>
              <a:rPr lang="en-US" sz="2400" dirty="0"/>
              <a:t> are </a:t>
            </a:r>
            <a:r>
              <a:rPr lang="en-US" sz="2400" dirty="0" err="1"/>
              <a:t>drept</a:t>
            </a:r>
            <a:r>
              <a:rPr lang="en-US" sz="2400" dirty="0"/>
              <a:t> </a:t>
            </a:r>
            <a:r>
              <a:rPr lang="en-US" sz="2400" dirty="0" err="1"/>
              <a:t>sa</a:t>
            </a:r>
            <a:r>
              <a:rPr lang="en-US" sz="2400" dirty="0"/>
              <a:t> </a:t>
            </a:r>
            <a:r>
              <a:rPr lang="en-US" sz="2400" dirty="0" err="1"/>
              <a:t>acceseze</a:t>
            </a:r>
            <a:endParaRPr lang="en-US" sz="2400" dirty="0"/>
          </a:p>
        </p:txBody>
      </p:sp>
    </p:spTree>
    <p:extLst>
      <p:ext uri="{BB962C8B-B14F-4D97-AF65-F5344CB8AC3E}">
        <p14:creationId xmlns:p14="http://schemas.microsoft.com/office/powerpoint/2010/main" val="43619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5548-EBA6-424B-867D-6288B081A588}"/>
              </a:ext>
            </a:extLst>
          </p:cNvPr>
          <p:cNvSpPr>
            <a:spLocks noGrp="1"/>
          </p:cNvSpPr>
          <p:nvPr>
            <p:ph type="title"/>
          </p:nvPr>
        </p:nvSpPr>
        <p:spPr>
          <a:xfrm>
            <a:off x="142240" y="0"/>
            <a:ext cx="10515600" cy="1325563"/>
          </a:xfrm>
        </p:spPr>
        <p:txBody>
          <a:bodyPr/>
          <a:lstStyle/>
          <a:p>
            <a:r>
              <a:rPr lang="en-US" dirty="0"/>
              <a:t>Request </a:t>
            </a:r>
            <a:r>
              <a:rPr lang="en-US" dirty="0" err="1"/>
              <a:t>ce</a:t>
            </a:r>
            <a:r>
              <a:rPr lang="en-US" dirty="0"/>
              <a:t> </a:t>
            </a:r>
            <a:r>
              <a:rPr lang="en-US" dirty="0" err="1"/>
              <a:t>necesita</a:t>
            </a:r>
            <a:r>
              <a:rPr lang="en-US" dirty="0"/>
              <a:t> </a:t>
            </a:r>
            <a:r>
              <a:rPr lang="en-US" dirty="0" err="1"/>
              <a:t>authorziare</a:t>
            </a:r>
            <a:endParaRPr lang="en-US" dirty="0"/>
          </a:p>
        </p:txBody>
      </p:sp>
      <p:pic>
        <p:nvPicPr>
          <p:cNvPr id="9" name="Content Placeholder 8">
            <a:extLst>
              <a:ext uri="{FF2B5EF4-FFF2-40B4-BE49-F238E27FC236}">
                <a16:creationId xmlns:a16="http://schemas.microsoft.com/office/drawing/2014/main" id="{6CB52BF9-6DE0-4B2E-AFDA-4B64D031B986}"/>
              </a:ext>
            </a:extLst>
          </p:cNvPr>
          <p:cNvPicPr>
            <a:picLocks noGrp="1" noChangeAspect="1"/>
          </p:cNvPicPr>
          <p:nvPr>
            <p:ph idx="1"/>
          </p:nvPr>
        </p:nvPicPr>
        <p:blipFill>
          <a:blip r:embed="rId3"/>
          <a:stretch>
            <a:fillRect/>
          </a:stretch>
        </p:blipFill>
        <p:spPr>
          <a:xfrm>
            <a:off x="255526" y="954327"/>
            <a:ext cx="9974067" cy="3391373"/>
          </a:xfrm>
        </p:spPr>
      </p:pic>
      <p:sp>
        <p:nvSpPr>
          <p:cNvPr id="12" name="TextBox 11">
            <a:extLst>
              <a:ext uri="{FF2B5EF4-FFF2-40B4-BE49-F238E27FC236}">
                <a16:creationId xmlns:a16="http://schemas.microsoft.com/office/drawing/2014/main" id="{48F3B8D6-3272-4197-8264-8322A42D84CF}"/>
              </a:ext>
            </a:extLst>
          </p:cNvPr>
          <p:cNvSpPr txBox="1"/>
          <p:nvPr/>
        </p:nvSpPr>
        <p:spPr>
          <a:xfrm>
            <a:off x="255526" y="4754880"/>
            <a:ext cx="6812531" cy="1631216"/>
          </a:xfrm>
          <a:prstGeom prst="rect">
            <a:avLst/>
          </a:prstGeom>
          <a:noFill/>
        </p:spPr>
        <p:txBody>
          <a:bodyPr wrap="square">
            <a:spAutoFit/>
          </a:bodyPr>
          <a:lstStyle/>
          <a:p>
            <a:r>
              <a:rPr lang="en-US" sz="2000" dirty="0" err="1"/>
              <a:t>Pentru</a:t>
            </a:r>
            <a:r>
              <a:rPr lang="en-US" sz="2000" dirty="0"/>
              <a:t> a face request la /Users </a:t>
            </a:r>
            <a:r>
              <a:rPr lang="en-US" sz="2000" dirty="0" err="1"/>
              <a:t>trebuie</a:t>
            </a:r>
            <a:r>
              <a:rPr lang="en-US" sz="2000" dirty="0"/>
              <a:t> </a:t>
            </a:r>
            <a:r>
              <a:rPr lang="en-US" sz="2000" dirty="0" err="1"/>
              <a:t>sa</a:t>
            </a:r>
            <a:r>
              <a:rPr lang="en-US" sz="2000" dirty="0"/>
              <a:t> </a:t>
            </a:r>
            <a:r>
              <a:rPr lang="en-US" sz="2000" dirty="0" err="1"/>
              <a:t>avem</a:t>
            </a:r>
            <a:r>
              <a:rPr lang="en-US" sz="2000" dirty="0"/>
              <a:t> </a:t>
            </a:r>
            <a:r>
              <a:rPr lang="en-US" sz="2000" dirty="0" err="1"/>
              <a:t>drept</a:t>
            </a:r>
            <a:r>
              <a:rPr lang="en-US" sz="2000" dirty="0"/>
              <a:t>, </a:t>
            </a:r>
            <a:r>
              <a:rPr lang="en-US" sz="2000" dirty="0" err="1"/>
              <a:t>deci</a:t>
            </a:r>
            <a:r>
              <a:rPr lang="en-US" sz="2000" dirty="0"/>
              <a:t> </a:t>
            </a:r>
            <a:r>
              <a:rPr lang="en-US" sz="2000" dirty="0" err="1"/>
              <a:t>trebuie</a:t>
            </a:r>
            <a:r>
              <a:rPr lang="en-US" sz="2000" dirty="0"/>
              <a:t> </a:t>
            </a:r>
            <a:r>
              <a:rPr lang="en-US" sz="2000" dirty="0" err="1"/>
              <a:t>sa</a:t>
            </a:r>
            <a:r>
              <a:rPr lang="en-US" sz="2000" dirty="0"/>
              <a:t> I </a:t>
            </a:r>
            <a:r>
              <a:rPr lang="en-US" sz="2000" dirty="0" err="1"/>
              <a:t>trimitem</a:t>
            </a:r>
            <a:r>
              <a:rPr lang="en-US" sz="2000" dirty="0"/>
              <a:t> </a:t>
            </a:r>
            <a:r>
              <a:rPr lang="en-US" sz="2000" dirty="0" err="1"/>
              <a:t>acel</a:t>
            </a:r>
            <a:r>
              <a:rPr lang="en-US" sz="2000" dirty="0"/>
              <a:t> JWT token in header-</a:t>
            </a:r>
            <a:r>
              <a:rPr lang="en-US" sz="2000" dirty="0" err="1"/>
              <a:t>ul</a:t>
            </a:r>
            <a:r>
              <a:rPr lang="en-US" sz="2000" dirty="0"/>
              <a:t> </a:t>
            </a:r>
            <a:r>
              <a:rPr lang="en-US" sz="2000" dirty="0" err="1"/>
              <a:t>requestului</a:t>
            </a:r>
            <a:r>
              <a:rPr lang="en-US" sz="2000" dirty="0"/>
              <a:t>, ca </a:t>
            </a:r>
            <a:r>
              <a:rPr lang="en-US" sz="2000" dirty="0" err="1"/>
              <a:t>apoi</a:t>
            </a:r>
            <a:r>
              <a:rPr lang="en-US" sz="2000" dirty="0"/>
              <a:t> server </a:t>
            </a:r>
            <a:r>
              <a:rPr lang="en-US" sz="2000" dirty="0" err="1"/>
              <a:t>sa</a:t>
            </a:r>
            <a:r>
              <a:rPr lang="en-US" sz="2000" dirty="0"/>
              <a:t>-l </a:t>
            </a:r>
            <a:r>
              <a:rPr lang="en-US" sz="2000" dirty="0" err="1"/>
              <a:t>decodifice</a:t>
            </a:r>
            <a:r>
              <a:rPr lang="en-US" sz="2000" dirty="0"/>
              <a:t> automat </a:t>
            </a:r>
            <a:r>
              <a:rPr lang="en-US" sz="2000" dirty="0" err="1"/>
              <a:t>si</a:t>
            </a:r>
            <a:r>
              <a:rPr lang="en-US" sz="2000" dirty="0"/>
              <a:t> </a:t>
            </a:r>
            <a:r>
              <a:rPr lang="en-US" sz="2000" dirty="0" err="1"/>
              <a:t>sa</a:t>
            </a:r>
            <a:r>
              <a:rPr lang="en-US" sz="2000" dirty="0"/>
              <a:t> determine </a:t>
            </a:r>
            <a:r>
              <a:rPr lang="en-US" sz="2000" dirty="0" err="1"/>
              <a:t>daca</a:t>
            </a:r>
            <a:r>
              <a:rPr lang="en-US" sz="2000" dirty="0"/>
              <a:t> </a:t>
            </a:r>
            <a:r>
              <a:rPr lang="en-US" sz="2000" dirty="0" err="1"/>
              <a:t>userul</a:t>
            </a:r>
            <a:r>
              <a:rPr lang="en-US" sz="2000" dirty="0"/>
              <a:t> </a:t>
            </a:r>
            <a:r>
              <a:rPr lang="en-US" sz="2000" dirty="0" err="1"/>
              <a:t>pentru</a:t>
            </a:r>
            <a:r>
              <a:rPr lang="en-US" sz="2000" dirty="0"/>
              <a:t> care s-a </a:t>
            </a:r>
            <a:r>
              <a:rPr lang="en-US" sz="2000" dirty="0" err="1"/>
              <a:t>generat</a:t>
            </a:r>
            <a:r>
              <a:rPr lang="en-US" sz="2000" dirty="0"/>
              <a:t> </a:t>
            </a:r>
            <a:r>
              <a:rPr lang="en-US" sz="2000" dirty="0" err="1"/>
              <a:t>tokenu</a:t>
            </a:r>
            <a:r>
              <a:rPr lang="en-US" sz="2000" dirty="0"/>
              <a:t> are </a:t>
            </a:r>
            <a:r>
              <a:rPr lang="en-US" sz="2000" dirty="0" err="1"/>
              <a:t>drept</a:t>
            </a:r>
            <a:r>
              <a:rPr lang="en-US" sz="2000" dirty="0"/>
              <a:t> de a </a:t>
            </a:r>
            <a:r>
              <a:rPr lang="en-US" sz="2000" dirty="0" err="1"/>
              <a:t>accesa</a:t>
            </a:r>
            <a:r>
              <a:rPr lang="en-US" sz="2000" dirty="0"/>
              <a:t> </a:t>
            </a:r>
            <a:r>
              <a:rPr lang="en-US" sz="2000" dirty="0" err="1"/>
              <a:t>acea</a:t>
            </a:r>
            <a:r>
              <a:rPr lang="en-US" sz="2000" dirty="0"/>
              <a:t> </a:t>
            </a:r>
            <a:r>
              <a:rPr lang="en-US" sz="2000" dirty="0" err="1"/>
              <a:t>functie</a:t>
            </a:r>
            <a:endParaRPr lang="en-US" sz="2000" dirty="0"/>
          </a:p>
        </p:txBody>
      </p:sp>
      <p:pic>
        <p:nvPicPr>
          <p:cNvPr id="16" name="Picture 15">
            <a:extLst>
              <a:ext uri="{FF2B5EF4-FFF2-40B4-BE49-F238E27FC236}">
                <a16:creationId xmlns:a16="http://schemas.microsoft.com/office/drawing/2014/main" id="{0908F907-0721-41DB-BA74-7F1464E039AD}"/>
              </a:ext>
            </a:extLst>
          </p:cNvPr>
          <p:cNvPicPr>
            <a:picLocks noChangeAspect="1"/>
          </p:cNvPicPr>
          <p:nvPr/>
        </p:nvPicPr>
        <p:blipFill>
          <a:blip r:embed="rId4"/>
          <a:stretch>
            <a:fillRect/>
          </a:stretch>
        </p:blipFill>
        <p:spPr>
          <a:xfrm>
            <a:off x="7149337" y="4158764"/>
            <a:ext cx="4766550" cy="1411724"/>
          </a:xfrm>
          <a:prstGeom prst="rect">
            <a:avLst/>
          </a:prstGeom>
        </p:spPr>
      </p:pic>
      <p:sp>
        <p:nvSpPr>
          <p:cNvPr id="17" name="TextBox 16">
            <a:extLst>
              <a:ext uri="{FF2B5EF4-FFF2-40B4-BE49-F238E27FC236}">
                <a16:creationId xmlns:a16="http://schemas.microsoft.com/office/drawing/2014/main" id="{7111B5DE-FEE0-42DF-B49F-C134A0520702}"/>
              </a:ext>
            </a:extLst>
          </p:cNvPr>
          <p:cNvSpPr txBox="1"/>
          <p:nvPr/>
        </p:nvSpPr>
        <p:spPr>
          <a:xfrm>
            <a:off x="8116314" y="5678210"/>
            <a:ext cx="3669286" cy="707886"/>
          </a:xfrm>
          <a:prstGeom prst="rect">
            <a:avLst/>
          </a:prstGeom>
          <a:noFill/>
        </p:spPr>
        <p:txBody>
          <a:bodyPr wrap="square">
            <a:spAutoFit/>
          </a:bodyPr>
          <a:lstStyle/>
          <a:p>
            <a:r>
              <a:rPr lang="en-US" sz="2000" b="1" i="1" dirty="0"/>
              <a:t>S-a </a:t>
            </a:r>
            <a:r>
              <a:rPr lang="en-US" sz="2000" b="1" i="1" dirty="0" err="1"/>
              <a:t>atins</a:t>
            </a:r>
            <a:r>
              <a:rPr lang="en-US" sz="2000" b="1" i="1" dirty="0"/>
              <a:t> </a:t>
            </a:r>
            <a:r>
              <a:rPr lang="en-US" sz="2000" b="1" i="1" dirty="0" err="1"/>
              <a:t>breakpointu</a:t>
            </a:r>
            <a:r>
              <a:rPr lang="en-US" sz="2000" b="1" i="1" dirty="0"/>
              <a:t>, </a:t>
            </a:r>
            <a:r>
              <a:rPr lang="en-US" sz="2000" b="1" i="1" dirty="0" err="1"/>
              <a:t>deci</a:t>
            </a:r>
            <a:r>
              <a:rPr lang="en-US" sz="2000" b="1" i="1" dirty="0"/>
              <a:t> </a:t>
            </a:r>
            <a:r>
              <a:rPr lang="en-US" sz="2000" b="1" i="1" dirty="0" err="1"/>
              <a:t>authorizarea</a:t>
            </a:r>
            <a:r>
              <a:rPr lang="en-US" sz="2000" b="1" i="1" dirty="0"/>
              <a:t> a </a:t>
            </a:r>
            <a:r>
              <a:rPr lang="en-US" sz="2000" b="1" i="1" dirty="0" err="1"/>
              <a:t>fost</a:t>
            </a:r>
            <a:r>
              <a:rPr lang="en-US" sz="2000" b="1" i="1" dirty="0"/>
              <a:t> </a:t>
            </a:r>
            <a:r>
              <a:rPr lang="en-US" sz="2000" b="1" i="1" dirty="0" err="1"/>
              <a:t>acceptata</a:t>
            </a:r>
            <a:endParaRPr lang="en-US" sz="2000" b="1" i="1" dirty="0"/>
          </a:p>
        </p:txBody>
      </p:sp>
    </p:spTree>
    <p:extLst>
      <p:ext uri="{BB962C8B-B14F-4D97-AF65-F5344CB8AC3E}">
        <p14:creationId xmlns:p14="http://schemas.microsoft.com/office/powerpoint/2010/main" val="326481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8699-AC15-4833-8726-B11709A365A8}"/>
              </a:ext>
            </a:extLst>
          </p:cNvPr>
          <p:cNvSpPr>
            <a:spLocks noGrp="1"/>
          </p:cNvSpPr>
          <p:nvPr>
            <p:ph type="title"/>
          </p:nvPr>
        </p:nvSpPr>
        <p:spPr/>
        <p:txBody>
          <a:bodyPr/>
          <a:lstStyle/>
          <a:p>
            <a:r>
              <a:rPr lang="en-US" dirty="0"/>
              <a:t>Caz in care nu trimitic token </a:t>
            </a:r>
            <a:r>
              <a:rPr lang="en-US" dirty="0" err="1"/>
              <a:t>sau</a:t>
            </a:r>
            <a:r>
              <a:rPr lang="en-US" dirty="0"/>
              <a:t> </a:t>
            </a:r>
            <a:r>
              <a:rPr lang="en-US" dirty="0" err="1"/>
              <a:t>trimiti</a:t>
            </a:r>
            <a:r>
              <a:rPr lang="en-US" dirty="0"/>
              <a:t> </a:t>
            </a:r>
            <a:r>
              <a:rPr lang="en-US" dirty="0" err="1"/>
              <a:t>unul</a:t>
            </a:r>
            <a:r>
              <a:rPr lang="en-US" dirty="0"/>
              <a:t> </a:t>
            </a:r>
            <a:r>
              <a:rPr lang="en-US" dirty="0" err="1"/>
              <a:t>nevalid</a:t>
            </a:r>
            <a:endParaRPr lang="en-US" dirty="0"/>
          </a:p>
        </p:txBody>
      </p:sp>
      <p:pic>
        <p:nvPicPr>
          <p:cNvPr id="5" name="Content Placeholder 4">
            <a:extLst>
              <a:ext uri="{FF2B5EF4-FFF2-40B4-BE49-F238E27FC236}">
                <a16:creationId xmlns:a16="http://schemas.microsoft.com/office/drawing/2014/main" id="{4AB9D6D7-E8F9-429B-9E59-0C021A87CD75}"/>
              </a:ext>
            </a:extLst>
          </p:cNvPr>
          <p:cNvPicPr>
            <a:picLocks noGrp="1" noChangeAspect="1"/>
          </p:cNvPicPr>
          <p:nvPr>
            <p:ph idx="1"/>
          </p:nvPr>
        </p:nvPicPr>
        <p:blipFill>
          <a:blip r:embed="rId2"/>
          <a:stretch>
            <a:fillRect/>
          </a:stretch>
        </p:blipFill>
        <p:spPr>
          <a:xfrm>
            <a:off x="973718" y="1780945"/>
            <a:ext cx="6412602" cy="2139595"/>
          </a:xfrm>
        </p:spPr>
      </p:pic>
      <p:sp>
        <p:nvSpPr>
          <p:cNvPr id="6" name="Title 1">
            <a:extLst>
              <a:ext uri="{FF2B5EF4-FFF2-40B4-BE49-F238E27FC236}">
                <a16:creationId xmlns:a16="http://schemas.microsoft.com/office/drawing/2014/main" id="{22310433-E9A0-43F8-BF7B-EB3E80A4966E}"/>
              </a:ext>
            </a:extLst>
          </p:cNvPr>
          <p:cNvSpPr txBox="1">
            <a:spLocks/>
          </p:cNvSpPr>
          <p:nvPr/>
        </p:nvSpPr>
        <p:spPr>
          <a:xfrm>
            <a:off x="7914640" y="2153920"/>
            <a:ext cx="4206240" cy="1275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Token </a:t>
            </a:r>
            <a:r>
              <a:rPr lang="en-US" sz="1800" dirty="0" err="1"/>
              <a:t>nevalid</a:t>
            </a:r>
            <a:r>
              <a:rPr lang="en-US" sz="1800" dirty="0"/>
              <a:t>(am </a:t>
            </a:r>
            <a:r>
              <a:rPr lang="en-US" sz="1800" dirty="0" err="1"/>
              <a:t>sters</a:t>
            </a:r>
            <a:r>
              <a:rPr lang="en-US" sz="1800" dirty="0"/>
              <a:t> </a:t>
            </a:r>
            <a:r>
              <a:rPr lang="en-US" sz="1800" dirty="0" err="1"/>
              <a:t>litere</a:t>
            </a:r>
            <a:r>
              <a:rPr lang="en-US" sz="1800" dirty="0"/>
              <a:t> random din </a:t>
            </a:r>
            <a:r>
              <a:rPr lang="en-US" sz="1800" dirty="0" err="1"/>
              <a:t>cel</a:t>
            </a:r>
            <a:r>
              <a:rPr lang="en-US" sz="1800" dirty="0"/>
              <a:t> </a:t>
            </a:r>
            <a:r>
              <a:rPr lang="en-US" sz="1800" dirty="0" err="1"/>
              <a:t>vechi</a:t>
            </a:r>
            <a:r>
              <a:rPr lang="en-US" sz="1800" dirty="0"/>
              <a:t>)</a:t>
            </a:r>
          </a:p>
        </p:txBody>
      </p:sp>
      <p:pic>
        <p:nvPicPr>
          <p:cNvPr id="8" name="Picture 7">
            <a:extLst>
              <a:ext uri="{FF2B5EF4-FFF2-40B4-BE49-F238E27FC236}">
                <a16:creationId xmlns:a16="http://schemas.microsoft.com/office/drawing/2014/main" id="{FFDB0BF8-F604-4633-BD50-9B504E916405}"/>
              </a:ext>
            </a:extLst>
          </p:cNvPr>
          <p:cNvPicPr>
            <a:picLocks noChangeAspect="1"/>
          </p:cNvPicPr>
          <p:nvPr/>
        </p:nvPicPr>
        <p:blipFill>
          <a:blip r:embed="rId3"/>
          <a:stretch>
            <a:fillRect/>
          </a:stretch>
        </p:blipFill>
        <p:spPr>
          <a:xfrm>
            <a:off x="536204" y="5103107"/>
            <a:ext cx="9859751" cy="485843"/>
          </a:xfrm>
          <a:prstGeom prst="rect">
            <a:avLst/>
          </a:prstGeom>
        </p:spPr>
      </p:pic>
      <p:sp>
        <p:nvSpPr>
          <p:cNvPr id="9" name="Title 1">
            <a:extLst>
              <a:ext uri="{FF2B5EF4-FFF2-40B4-BE49-F238E27FC236}">
                <a16:creationId xmlns:a16="http://schemas.microsoft.com/office/drawing/2014/main" id="{58006568-B2FF-4F9A-A0C5-83736499D0B9}"/>
              </a:ext>
            </a:extLst>
          </p:cNvPr>
          <p:cNvSpPr txBox="1">
            <a:spLocks/>
          </p:cNvSpPr>
          <p:nvPr/>
        </p:nvSpPr>
        <p:spPr>
          <a:xfrm>
            <a:off x="536204" y="3850638"/>
            <a:ext cx="43202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t>Raspuns</a:t>
            </a:r>
            <a:r>
              <a:rPr lang="en-US" sz="3600" dirty="0"/>
              <a:t> server:</a:t>
            </a:r>
          </a:p>
        </p:txBody>
      </p:sp>
    </p:spTree>
    <p:extLst>
      <p:ext uri="{BB962C8B-B14F-4D97-AF65-F5344CB8AC3E}">
        <p14:creationId xmlns:p14="http://schemas.microsoft.com/office/powerpoint/2010/main" val="156931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3723D7-6049-4168-BD6B-4AFBEA173BE5}"/>
              </a:ext>
            </a:extLst>
          </p:cNvPr>
          <p:cNvSpPr>
            <a:spLocks noGrp="1"/>
          </p:cNvSpPr>
          <p:nvPr>
            <p:ph type="title"/>
          </p:nvPr>
        </p:nvSpPr>
        <p:spPr>
          <a:xfrm>
            <a:off x="643467" y="321734"/>
            <a:ext cx="10905066" cy="1135737"/>
          </a:xfrm>
        </p:spPr>
        <p:txBody>
          <a:bodyPr>
            <a:normAutofit/>
          </a:bodyPr>
          <a:lstStyle/>
          <a:p>
            <a:r>
              <a:rPr lang="en-US" sz="3600"/>
              <a:t>Authorizare</a:t>
            </a:r>
            <a:br>
              <a:rPr lang="en-US" sz="3600"/>
            </a:br>
            <a:endParaRPr lang="en-US" sz="3600"/>
          </a:p>
        </p:txBody>
      </p:sp>
      <p:sp>
        <p:nvSpPr>
          <p:cNvPr id="9" name="Content Placeholder 8">
            <a:extLst>
              <a:ext uri="{FF2B5EF4-FFF2-40B4-BE49-F238E27FC236}">
                <a16:creationId xmlns:a16="http://schemas.microsoft.com/office/drawing/2014/main" id="{6D773C5E-BB71-B421-9964-790DA6348DCC}"/>
              </a:ext>
            </a:extLst>
          </p:cNvPr>
          <p:cNvSpPr>
            <a:spLocks noGrp="1"/>
          </p:cNvSpPr>
          <p:nvPr>
            <p:ph idx="1"/>
          </p:nvPr>
        </p:nvSpPr>
        <p:spPr>
          <a:xfrm>
            <a:off x="643469" y="1782981"/>
            <a:ext cx="4008384" cy="4393982"/>
          </a:xfrm>
        </p:spPr>
        <p:txBody>
          <a:bodyPr>
            <a:normAutofit/>
          </a:bodyPr>
          <a:lstStyle/>
          <a:p>
            <a:r>
              <a:rPr lang="en-US" sz="2000" dirty="0"/>
              <a:t>Se </a:t>
            </a:r>
            <a:r>
              <a:rPr lang="en-US" sz="2000" dirty="0" err="1"/>
              <a:t>cauta</a:t>
            </a:r>
            <a:r>
              <a:rPr lang="en-US" sz="2000" dirty="0"/>
              <a:t> </a:t>
            </a:r>
            <a:r>
              <a:rPr lang="en-US" sz="2000" dirty="0" err="1"/>
              <a:t>contul</a:t>
            </a:r>
            <a:r>
              <a:rPr lang="en-US" sz="2000" dirty="0"/>
              <a:t> </a:t>
            </a:r>
            <a:r>
              <a:rPr lang="en-US" sz="2000" dirty="0" err="1"/>
              <a:t>dupa</a:t>
            </a:r>
            <a:r>
              <a:rPr lang="en-US" sz="2000" dirty="0"/>
              <a:t> email, </a:t>
            </a:r>
            <a:r>
              <a:rPr lang="en-US" sz="2000" dirty="0" err="1"/>
              <a:t>daca</a:t>
            </a:r>
            <a:r>
              <a:rPr lang="en-US" sz="2000" dirty="0"/>
              <a:t> </a:t>
            </a:r>
            <a:r>
              <a:rPr lang="en-US" sz="2000" dirty="0" err="1"/>
              <a:t>combinatia</a:t>
            </a:r>
            <a:r>
              <a:rPr lang="en-US" sz="2000" dirty="0"/>
              <a:t> mail – </a:t>
            </a:r>
            <a:r>
              <a:rPr lang="en-US" sz="2000" dirty="0" err="1"/>
              <a:t>parola</a:t>
            </a:r>
            <a:r>
              <a:rPr lang="en-US" sz="2000" dirty="0"/>
              <a:t> e buna </a:t>
            </a:r>
            <a:r>
              <a:rPr lang="en-US" sz="2000" dirty="0" err="1"/>
              <a:t>atunci</a:t>
            </a:r>
            <a:r>
              <a:rPr lang="en-US" sz="2000" dirty="0"/>
              <a:t> se </a:t>
            </a:r>
            <a:r>
              <a:rPr lang="en-US" sz="2000" dirty="0" err="1"/>
              <a:t>obtine</a:t>
            </a:r>
            <a:r>
              <a:rPr lang="en-US" sz="2000" dirty="0"/>
              <a:t> </a:t>
            </a:r>
            <a:r>
              <a:rPr lang="en-US" sz="2000" dirty="0" err="1"/>
              <a:t>rol</a:t>
            </a:r>
            <a:r>
              <a:rPr lang="en-US" sz="2000" dirty="0"/>
              <a:t>-urile pe care </a:t>
            </a:r>
            <a:r>
              <a:rPr lang="en-US" sz="2000" dirty="0" err="1"/>
              <a:t>acesta</a:t>
            </a:r>
            <a:r>
              <a:rPr lang="en-US" sz="2000" dirty="0"/>
              <a:t> le are, </a:t>
            </a:r>
            <a:r>
              <a:rPr lang="en-US" sz="2000" dirty="0" err="1"/>
              <a:t>si</a:t>
            </a:r>
            <a:r>
              <a:rPr lang="en-US" sz="2000" dirty="0"/>
              <a:t> se </a:t>
            </a:r>
            <a:r>
              <a:rPr lang="en-US" sz="2000" dirty="0" err="1"/>
              <a:t>trimit</a:t>
            </a:r>
            <a:r>
              <a:rPr lang="en-US" sz="2000" dirty="0"/>
              <a:t> ca </a:t>
            </a:r>
            <a:r>
              <a:rPr lang="en-US" sz="2000" dirty="0" err="1"/>
              <a:t>si</a:t>
            </a:r>
            <a:r>
              <a:rPr lang="en-US" sz="2000" dirty="0"/>
              <a:t> </a:t>
            </a:r>
            <a:r>
              <a:rPr lang="en-US" sz="2000" dirty="0" err="1"/>
              <a:t>parametru</a:t>
            </a:r>
            <a:r>
              <a:rPr lang="en-US" sz="2000" dirty="0"/>
              <a:t> </a:t>
            </a:r>
            <a:r>
              <a:rPr lang="en-US" sz="2000" dirty="0" err="1"/>
              <a:t>comenzii</a:t>
            </a:r>
            <a:r>
              <a:rPr lang="en-US" sz="2000" dirty="0"/>
              <a:t> de </a:t>
            </a:r>
            <a:r>
              <a:rPr lang="en-US" sz="2000" dirty="0" err="1"/>
              <a:t>generare</a:t>
            </a:r>
            <a:r>
              <a:rPr lang="en-US" sz="2000" dirty="0"/>
              <a:t> token.</a:t>
            </a:r>
          </a:p>
          <a:p>
            <a:endParaRPr lang="en-US" sz="20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6725EE60-ADFA-4709-870D-EF06F8C9F92C}"/>
              </a:ext>
            </a:extLst>
          </p:cNvPr>
          <p:cNvPicPr>
            <a:picLocks noChangeAspect="1"/>
          </p:cNvPicPr>
          <p:nvPr/>
        </p:nvPicPr>
        <p:blipFill>
          <a:blip r:embed="rId2"/>
          <a:stretch>
            <a:fillRect/>
          </a:stretch>
        </p:blipFill>
        <p:spPr>
          <a:xfrm>
            <a:off x="4967971" y="1721559"/>
            <a:ext cx="7540149" cy="332546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2880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699</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Roboto</vt:lpstr>
      <vt:lpstr>Office Theme</vt:lpstr>
      <vt:lpstr>JWT AUTHENTICATION &amp;  AUTHROZIATION</vt:lpstr>
      <vt:lpstr>JWT</vt:lpstr>
      <vt:lpstr>    Client app – pagina UI , API – Server  Useru se logheaza , isi pune username si parola, la submit se trimit cele 2 la server, server cauta in baza de date combinatia user-parola, daca exista se genereaza un JWT pentru acel user si se trimite inapoi Prin retrimiterea JWT-ului inapoi la pagina ui poti logha useru, afisa numele etc etc Asta se numeste authentifcare  Daca useru apasa pe un un buton sa zicem “Note elevi”, se trimite requestul la server pentru a obtine notele elevilor, dar se va pune si acel JWT token, odata ajuns la server sa face validarea daca acel JWT token primit in request are dreptul de a vedea notele (daca are assignat rol de professor), daca da atunci se va returna notele Asta se numeste authorizare</vt:lpstr>
      <vt:lpstr>Example – Endpoint pentru loghare(userCred = username si parola </vt:lpstr>
      <vt:lpstr>Swagger (email-ul si parola este deja un user create)</vt:lpstr>
      <vt:lpstr>JWT RETURNED</vt:lpstr>
      <vt:lpstr>Request ce necesita authorziare</vt:lpstr>
      <vt:lpstr>Caz in care nu trimitic token sau trimiti unul nevalid</vt:lpstr>
      <vt:lpstr>Authorizare </vt:lpstr>
      <vt:lpstr>Authorizare</vt:lpstr>
      <vt:lpstr>Authorizare</vt:lpstr>
      <vt:lpstr>Documentatie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 AUTHENTICATION &amp;  AUTHROZIATION</dc:title>
  <dc:creator>Andrei Ovidiu Pernes</dc:creator>
  <cp:lastModifiedBy>Andrei Ovidiu Pernes</cp:lastModifiedBy>
  <cp:revision>3</cp:revision>
  <dcterms:created xsi:type="dcterms:W3CDTF">2022-04-05T18:43:45Z</dcterms:created>
  <dcterms:modified xsi:type="dcterms:W3CDTF">2022-04-24T15:44:31Z</dcterms:modified>
</cp:coreProperties>
</file>