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6" r:id="rId10"/>
    <p:sldId id="265" r:id="rId11"/>
    <p:sldId id="267" r:id="rId12"/>
    <p:sldId id="268" r:id="rId13"/>
    <p:sldId id="26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CA0D-89C8-4EBD-83F1-2EAE54F299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4B8990-BB5D-497C-8FCE-C7385F315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14BA55-A61E-4CBC-B6D1-A85B8BB43BFB}"/>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5" name="Footer Placeholder 4">
            <a:extLst>
              <a:ext uri="{FF2B5EF4-FFF2-40B4-BE49-F238E27FC236}">
                <a16:creationId xmlns:a16="http://schemas.microsoft.com/office/drawing/2014/main" id="{7C9EE219-D6C2-41EA-83B7-93DAD0EDE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1C6AA-0C6B-4BFB-9E75-912BC7EB49F7}"/>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151322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BAE4-CB3A-438C-8598-DF3BC72442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830C6-EFE3-443B-8387-F0F116506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B987A-6987-4768-9346-C2396EBFED5A}"/>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5" name="Footer Placeholder 4">
            <a:extLst>
              <a:ext uri="{FF2B5EF4-FFF2-40B4-BE49-F238E27FC236}">
                <a16:creationId xmlns:a16="http://schemas.microsoft.com/office/drawing/2014/main" id="{560AFF54-B367-4A04-A827-1D11F2913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EB472-F021-41FA-A243-057722730EEC}"/>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172053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AAD8E-577A-4035-9805-094FC51E70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BDFD4-219B-466E-8C61-00D824C3C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65713-3FEF-4A8C-8989-1563398BB5AB}"/>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5" name="Footer Placeholder 4">
            <a:extLst>
              <a:ext uri="{FF2B5EF4-FFF2-40B4-BE49-F238E27FC236}">
                <a16:creationId xmlns:a16="http://schemas.microsoft.com/office/drawing/2014/main" id="{00D20A73-E52D-4264-A29C-7FD2D21E6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C9686-9633-49AA-8454-80B26B500336}"/>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201997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2E05-E44B-4B89-A2DC-3628032E6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CB73C-FDE8-4A9E-B5BB-32768E8BF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DD2CC-FC17-4608-9EA9-26A782241183}"/>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5" name="Footer Placeholder 4">
            <a:extLst>
              <a:ext uri="{FF2B5EF4-FFF2-40B4-BE49-F238E27FC236}">
                <a16:creationId xmlns:a16="http://schemas.microsoft.com/office/drawing/2014/main" id="{0D5C9FC1-893B-46FD-9E82-B084CA5B3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EAEF-6A99-4482-BA66-F0D9725C2072}"/>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251783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A8B2-ED81-4E87-8C23-9D5555F2E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DB2FC5-C35C-44DB-8E3E-7FF12763D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96540C-E9F4-432F-9FDF-5A771EA262C8}"/>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5" name="Footer Placeholder 4">
            <a:extLst>
              <a:ext uri="{FF2B5EF4-FFF2-40B4-BE49-F238E27FC236}">
                <a16:creationId xmlns:a16="http://schemas.microsoft.com/office/drawing/2014/main" id="{337B729C-4932-482A-9AC2-FB6F7E492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3E87-A939-405E-87F9-82C934E93D15}"/>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376125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137D-2206-4E15-B4A9-952442A97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FF6E5-A2BB-4E33-9D10-18DD4F77F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5998A5-6B60-4BA8-85F6-0FDF233FC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9BECC0-2E58-4B12-A8CB-2FD2ADEEDF47}"/>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6" name="Footer Placeholder 5">
            <a:extLst>
              <a:ext uri="{FF2B5EF4-FFF2-40B4-BE49-F238E27FC236}">
                <a16:creationId xmlns:a16="http://schemas.microsoft.com/office/drawing/2014/main" id="{E34A049E-081C-4F8C-A390-115903CA98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80552-9595-430F-9C1F-6A1488A3410D}"/>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78805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0804-ADC0-405B-BAA0-A4639DB160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71B75B-A085-4063-8AB5-D40F24E04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78EB1-501D-4148-B161-C074A307EB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FB853F-D20F-4D99-B551-65DEC439E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2CA489-B99E-40BF-B4F4-14F707EEA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7E7D65-248C-476E-A4FB-F49EC27ADC58}"/>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8" name="Footer Placeholder 7">
            <a:extLst>
              <a:ext uri="{FF2B5EF4-FFF2-40B4-BE49-F238E27FC236}">
                <a16:creationId xmlns:a16="http://schemas.microsoft.com/office/drawing/2014/main" id="{F77B35F2-6D7A-434D-9EB7-AE862723B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4727A-E210-4AEC-8968-5B1AC1F11035}"/>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63395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D0D5-7AA3-41F3-A1FA-FC4076A82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A7BF2-C6C4-4B05-8C37-F74FAA5736FA}"/>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4" name="Footer Placeholder 3">
            <a:extLst>
              <a:ext uri="{FF2B5EF4-FFF2-40B4-BE49-F238E27FC236}">
                <a16:creationId xmlns:a16="http://schemas.microsoft.com/office/drawing/2014/main" id="{B368C6A1-0FD6-4160-9825-89A1F6A263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9EE82-B6A6-4363-9314-E88008E7DE7B}"/>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214401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BB9DC8-4BB3-42FA-87FC-9C75C34EB551}"/>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3" name="Footer Placeholder 2">
            <a:extLst>
              <a:ext uri="{FF2B5EF4-FFF2-40B4-BE49-F238E27FC236}">
                <a16:creationId xmlns:a16="http://schemas.microsoft.com/office/drawing/2014/main" id="{5A6AF437-A8EF-4B58-9B10-2811BF65E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BD913-E678-4898-A6D8-9A5A035EF8D0}"/>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316176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A960-F528-46C0-800B-78AA5135F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EBCF1D-59A9-422E-802E-B344D1531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4BEF2-61D1-431E-AF3F-63F0052FD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95B96-D4FB-4015-ACFD-A0FEA641646F}"/>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6" name="Footer Placeholder 5">
            <a:extLst>
              <a:ext uri="{FF2B5EF4-FFF2-40B4-BE49-F238E27FC236}">
                <a16:creationId xmlns:a16="http://schemas.microsoft.com/office/drawing/2014/main" id="{7D9496B9-68E5-467B-92CC-58C01623A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E40150-FB52-4EFC-A8BF-600A1F34DCFB}"/>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334584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6252-EA5C-4D39-AD47-9B72F2F5D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6A1AA-B18A-40E5-B048-0F1892634E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A0FFD1-EAD6-4847-B26C-B74A36049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82FED-3C4A-463D-BE8E-8DECD6F75DC8}"/>
              </a:ext>
            </a:extLst>
          </p:cNvPr>
          <p:cNvSpPr>
            <a:spLocks noGrp="1"/>
          </p:cNvSpPr>
          <p:nvPr>
            <p:ph type="dt" sz="half" idx="10"/>
          </p:nvPr>
        </p:nvSpPr>
        <p:spPr/>
        <p:txBody>
          <a:bodyPr/>
          <a:lstStyle/>
          <a:p>
            <a:fld id="{9CDC76F9-85D7-4B8B-BDCE-D8F13A93209E}" type="datetimeFigureOut">
              <a:rPr lang="en-US" smtClean="0"/>
              <a:t>8/19/2022</a:t>
            </a:fld>
            <a:endParaRPr lang="en-US"/>
          </a:p>
        </p:txBody>
      </p:sp>
      <p:sp>
        <p:nvSpPr>
          <p:cNvPr id="6" name="Footer Placeholder 5">
            <a:extLst>
              <a:ext uri="{FF2B5EF4-FFF2-40B4-BE49-F238E27FC236}">
                <a16:creationId xmlns:a16="http://schemas.microsoft.com/office/drawing/2014/main" id="{40248444-ED75-40EF-8C9F-72D875FC5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C5B12-8B3F-4C99-98A7-21214BE243F9}"/>
              </a:ext>
            </a:extLst>
          </p:cNvPr>
          <p:cNvSpPr>
            <a:spLocks noGrp="1"/>
          </p:cNvSpPr>
          <p:nvPr>
            <p:ph type="sldNum" sz="quarter" idx="12"/>
          </p:nvPr>
        </p:nvSpPr>
        <p:spPr/>
        <p:txBody>
          <a:bodyPr/>
          <a:lstStyle/>
          <a:p>
            <a:fld id="{5531EB3C-7E33-480E-9036-FF06A89FD840}" type="slidenum">
              <a:rPr lang="en-US" smtClean="0"/>
              <a:t>‹#›</a:t>
            </a:fld>
            <a:endParaRPr lang="en-US"/>
          </a:p>
        </p:txBody>
      </p:sp>
    </p:spTree>
    <p:extLst>
      <p:ext uri="{BB962C8B-B14F-4D97-AF65-F5344CB8AC3E}">
        <p14:creationId xmlns:p14="http://schemas.microsoft.com/office/powerpoint/2010/main" val="252059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73E59B-0686-48C1-A439-7B4AD14D6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96E245-74E1-4B0F-B208-9DE373DA8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E3E10-5208-4DEF-8BB3-F5A59B1F9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C76F9-85D7-4B8B-BDCE-D8F13A93209E}" type="datetimeFigureOut">
              <a:rPr lang="en-US" smtClean="0"/>
              <a:t>8/19/2022</a:t>
            </a:fld>
            <a:endParaRPr lang="en-US"/>
          </a:p>
        </p:txBody>
      </p:sp>
      <p:sp>
        <p:nvSpPr>
          <p:cNvPr id="5" name="Footer Placeholder 4">
            <a:extLst>
              <a:ext uri="{FF2B5EF4-FFF2-40B4-BE49-F238E27FC236}">
                <a16:creationId xmlns:a16="http://schemas.microsoft.com/office/drawing/2014/main" id="{D9DF2F49-A4C4-4CA3-895C-3531EFA55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670F8A-CB80-429B-BB66-CA8C766C5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1EB3C-7E33-480E-9036-FF06A89FD840}" type="slidenum">
              <a:rPr lang="en-US" smtClean="0"/>
              <a:t>‹#›</a:t>
            </a:fld>
            <a:endParaRPr lang="en-US"/>
          </a:p>
        </p:txBody>
      </p:sp>
    </p:spTree>
    <p:extLst>
      <p:ext uri="{BB962C8B-B14F-4D97-AF65-F5344CB8AC3E}">
        <p14:creationId xmlns:p14="http://schemas.microsoft.com/office/powerpoint/2010/main" val="382139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net/runtime/blob/release/6.0/src/libraries/Microsoft.Extensions.Caching.Memory/src/MemoryCache.cs#L382-L393" TargetMode="External"/><Relationship Id="rId2" Type="http://schemas.openxmlformats.org/officeDocument/2006/relationships/hyperlink" Target="https://developpaper.com/memorycache-caching-options-in-the-net-core-series/" TargetMode="External"/><Relationship Id="rId1" Type="http://schemas.openxmlformats.org/officeDocument/2006/relationships/slideLayout" Target="../slideLayouts/slideLayout4.xml"/><Relationship Id="rId5" Type="http://schemas.openxmlformats.org/officeDocument/2006/relationships/hyperlink" Target="https://www.youtube.com/watch?v=e74Hj2LHcaA&amp;t=759s&amp;ab_channel=DotNetCoreCentral" TargetMode="External"/><Relationship Id="rId4" Type="http://schemas.openxmlformats.org/officeDocument/2006/relationships/hyperlink" Target="https://github.com/dotnet/extensions/issues/24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CCF0-8188-4F3C-AB9A-01096F2C56D0}"/>
              </a:ext>
            </a:extLst>
          </p:cNvPr>
          <p:cNvSpPr>
            <a:spLocks noGrp="1"/>
          </p:cNvSpPr>
          <p:nvPr>
            <p:ph type="ctrTitle"/>
          </p:nvPr>
        </p:nvSpPr>
        <p:spPr/>
        <p:txBody>
          <a:bodyPr/>
          <a:lstStyle/>
          <a:p>
            <a:r>
              <a:rPr lang="en-US" dirty="0"/>
              <a:t>In-Memory Caching</a:t>
            </a:r>
          </a:p>
        </p:txBody>
      </p:sp>
      <p:sp>
        <p:nvSpPr>
          <p:cNvPr id="3" name="Subtitle 2">
            <a:extLst>
              <a:ext uri="{FF2B5EF4-FFF2-40B4-BE49-F238E27FC236}">
                <a16:creationId xmlns:a16="http://schemas.microsoft.com/office/drawing/2014/main" id="{D4AEF493-0871-4022-92BE-F380284859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177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E80F-AC4F-41E0-9301-78D2E7B97F15}"/>
              </a:ext>
            </a:extLst>
          </p:cNvPr>
          <p:cNvSpPr>
            <a:spLocks noGrp="1"/>
          </p:cNvSpPr>
          <p:nvPr>
            <p:ph type="title"/>
          </p:nvPr>
        </p:nvSpPr>
        <p:spPr/>
        <p:txBody>
          <a:bodyPr/>
          <a:lstStyle/>
          <a:p>
            <a:r>
              <a:rPr lang="en-US" dirty="0"/>
              <a:t>More about Compact(double percentage)</a:t>
            </a:r>
          </a:p>
        </p:txBody>
      </p:sp>
      <p:sp>
        <p:nvSpPr>
          <p:cNvPr id="3" name="Content Placeholder 2">
            <a:extLst>
              <a:ext uri="{FF2B5EF4-FFF2-40B4-BE49-F238E27FC236}">
                <a16:creationId xmlns:a16="http://schemas.microsoft.com/office/drawing/2014/main" id="{D27E3811-A140-4753-8D24-65D41F7CD046}"/>
              </a:ext>
            </a:extLst>
          </p:cNvPr>
          <p:cNvSpPr>
            <a:spLocks noGrp="1"/>
          </p:cNvSpPr>
          <p:nvPr>
            <p:ph sz="half" idx="1"/>
          </p:nvPr>
        </p:nvSpPr>
        <p:spPr>
          <a:xfrm>
            <a:off x="838200" y="1825625"/>
            <a:ext cx="10880324" cy="4351338"/>
          </a:xfrm>
        </p:spPr>
        <p:txBody>
          <a:bodyPr/>
          <a:lstStyle/>
          <a:p>
            <a:r>
              <a:rPr lang="en-US" dirty="0" err="1"/>
              <a:t>Avand</a:t>
            </a:r>
            <a:r>
              <a:rPr lang="en-US" dirty="0"/>
              <a:t> in </a:t>
            </a:r>
            <a:r>
              <a:rPr lang="en-US" dirty="0" err="1"/>
              <a:t>vedere</a:t>
            </a:r>
            <a:r>
              <a:rPr lang="en-US" dirty="0"/>
              <a:t> </a:t>
            </a:r>
            <a:r>
              <a:rPr lang="en-US" dirty="0" err="1"/>
              <a:t>explicatiile</a:t>
            </a:r>
            <a:r>
              <a:rPr lang="en-US" dirty="0"/>
              <a:t> de la </a:t>
            </a:r>
            <a:r>
              <a:rPr lang="en-US" b="0" i="0" dirty="0" err="1">
                <a:solidFill>
                  <a:srgbClr val="24292F"/>
                </a:solidFill>
                <a:effectLst/>
                <a:latin typeface="ui-monospace"/>
              </a:rPr>
              <a:t>ExpirationScanFrequency</a:t>
            </a:r>
            <a:r>
              <a:rPr lang="en-US" dirty="0">
                <a:solidFill>
                  <a:srgbClr val="24292F"/>
                </a:solidFill>
                <a:latin typeface="ui-monospace"/>
              </a:rPr>
              <a:t>,</a:t>
            </a:r>
          </a:p>
          <a:p>
            <a:r>
              <a:rPr lang="en-US" b="0" i="0" dirty="0">
                <a:solidFill>
                  <a:srgbClr val="24292F"/>
                </a:solidFill>
                <a:effectLst/>
                <a:latin typeface="ui-monospace"/>
              </a:rPr>
              <a:t>Compact() </a:t>
            </a:r>
            <a:r>
              <a:rPr lang="en-US" b="0" i="0" dirty="0" err="1">
                <a:solidFill>
                  <a:srgbClr val="24292F"/>
                </a:solidFill>
                <a:effectLst/>
                <a:latin typeface="ui-monospace"/>
              </a:rPr>
              <a:t>trebuie</a:t>
            </a:r>
            <a:r>
              <a:rPr lang="en-US" b="0" i="0" dirty="0">
                <a:solidFill>
                  <a:srgbClr val="24292F"/>
                </a:solidFill>
                <a:effectLst/>
                <a:latin typeface="ui-monospace"/>
              </a:rPr>
              <a:t> </a:t>
            </a:r>
            <a:r>
              <a:rPr lang="en-US" b="0" i="0" dirty="0" err="1">
                <a:solidFill>
                  <a:srgbClr val="24292F"/>
                </a:solidFill>
                <a:effectLst/>
                <a:latin typeface="ui-monospace"/>
              </a:rPr>
              <a:t>apelat</a:t>
            </a:r>
            <a:r>
              <a:rPr lang="en-US" b="0" i="0" dirty="0">
                <a:solidFill>
                  <a:srgbClr val="24292F"/>
                </a:solidFill>
                <a:effectLst/>
                <a:latin typeface="ui-monospace"/>
              </a:rPr>
              <a:t> in </a:t>
            </a:r>
            <a:r>
              <a:rPr lang="en-US" b="0" i="0" dirty="0" err="1">
                <a:solidFill>
                  <a:srgbClr val="24292F"/>
                </a:solidFill>
                <a:effectLst/>
                <a:latin typeface="ui-monospace"/>
              </a:rPr>
              <a:t>urmatoarele</a:t>
            </a:r>
            <a:r>
              <a:rPr lang="en-US" b="0" i="0" dirty="0">
                <a:solidFill>
                  <a:srgbClr val="24292F"/>
                </a:solidFill>
                <a:effectLst/>
                <a:latin typeface="ui-monospace"/>
              </a:rPr>
              <a:t> </a:t>
            </a:r>
            <a:r>
              <a:rPr lang="en-US" b="0" i="0" dirty="0" err="1">
                <a:solidFill>
                  <a:srgbClr val="24292F"/>
                </a:solidFill>
                <a:effectLst/>
                <a:latin typeface="ui-monospace"/>
              </a:rPr>
              <a:t>cazuri</a:t>
            </a:r>
            <a:r>
              <a:rPr lang="en-US" dirty="0">
                <a:solidFill>
                  <a:srgbClr val="24292F"/>
                </a:solidFill>
                <a:latin typeface="ui-monospace"/>
              </a:rPr>
              <a:t>:</a:t>
            </a:r>
          </a:p>
          <a:p>
            <a:pPr lvl="1"/>
            <a:r>
              <a:rPr lang="en-US" b="0" i="0" dirty="0" err="1">
                <a:solidFill>
                  <a:srgbClr val="24292F"/>
                </a:solidFill>
                <a:effectLst/>
                <a:latin typeface="ui-monospace"/>
              </a:rPr>
              <a:t>Prea</a:t>
            </a:r>
            <a:r>
              <a:rPr lang="en-US" b="0" i="0" dirty="0">
                <a:solidFill>
                  <a:srgbClr val="24292F"/>
                </a:solidFill>
                <a:effectLst/>
                <a:latin typeface="ui-monospace"/>
              </a:rPr>
              <a:t> </a:t>
            </a:r>
            <a:r>
              <a:rPr lang="en-US" b="0" i="0" dirty="0" err="1">
                <a:solidFill>
                  <a:srgbClr val="24292F"/>
                </a:solidFill>
                <a:effectLst/>
                <a:latin typeface="ui-monospace"/>
              </a:rPr>
              <a:t>multe</a:t>
            </a:r>
            <a:r>
              <a:rPr lang="en-US" b="0" i="0" dirty="0">
                <a:solidFill>
                  <a:srgbClr val="24292F"/>
                </a:solidFill>
                <a:effectLst/>
                <a:latin typeface="ui-monospace"/>
              </a:rPr>
              <a:t> </a:t>
            </a:r>
            <a:r>
              <a:rPr lang="en-US" b="0" i="0" dirty="0" err="1">
                <a:solidFill>
                  <a:srgbClr val="24292F"/>
                </a:solidFill>
                <a:effectLst/>
                <a:latin typeface="ui-monospace"/>
              </a:rPr>
              <a:t>iteme</a:t>
            </a:r>
            <a:r>
              <a:rPr lang="en-US" b="0" i="0" dirty="0">
                <a:solidFill>
                  <a:srgbClr val="24292F"/>
                </a:solidFill>
                <a:effectLst/>
                <a:latin typeface="ui-monospace"/>
              </a:rPr>
              <a:t> in cache</a:t>
            </a:r>
          </a:p>
          <a:p>
            <a:pPr lvl="1"/>
            <a:r>
              <a:rPr lang="en-US" dirty="0" err="1">
                <a:solidFill>
                  <a:srgbClr val="24292F"/>
                </a:solidFill>
                <a:latin typeface="ui-monospace"/>
              </a:rPr>
              <a:t>Va</a:t>
            </a:r>
            <a:r>
              <a:rPr lang="en-US" dirty="0">
                <a:solidFill>
                  <a:srgbClr val="24292F"/>
                </a:solidFill>
                <a:latin typeface="ui-monospace"/>
              </a:rPr>
              <a:t> fi o </a:t>
            </a:r>
            <a:r>
              <a:rPr lang="en-US" dirty="0" err="1">
                <a:solidFill>
                  <a:srgbClr val="24292F"/>
                </a:solidFill>
                <a:latin typeface="ui-monospace"/>
              </a:rPr>
              <a:t>perioada</a:t>
            </a:r>
            <a:r>
              <a:rPr lang="en-US" dirty="0">
                <a:solidFill>
                  <a:srgbClr val="24292F"/>
                </a:solidFill>
                <a:latin typeface="ui-monospace"/>
              </a:rPr>
              <a:t> </a:t>
            </a:r>
            <a:r>
              <a:rPr lang="en-US" dirty="0" err="1">
                <a:solidFill>
                  <a:srgbClr val="24292F"/>
                </a:solidFill>
                <a:latin typeface="ui-monospace"/>
              </a:rPr>
              <a:t>semnificativa</a:t>
            </a:r>
            <a:r>
              <a:rPr lang="en-US" dirty="0">
                <a:solidFill>
                  <a:srgbClr val="24292F"/>
                </a:solidFill>
                <a:latin typeface="ui-monospace"/>
              </a:rPr>
              <a:t> de </a:t>
            </a:r>
            <a:r>
              <a:rPr lang="en-US" dirty="0" err="1">
                <a:solidFill>
                  <a:srgbClr val="24292F"/>
                </a:solidFill>
                <a:latin typeface="ui-monospace"/>
              </a:rPr>
              <a:t>timp</a:t>
            </a:r>
            <a:r>
              <a:rPr lang="en-US" dirty="0">
                <a:solidFill>
                  <a:srgbClr val="24292F"/>
                </a:solidFill>
                <a:latin typeface="ui-monospace"/>
              </a:rPr>
              <a:t> in care cache-ul nu </a:t>
            </a:r>
            <a:r>
              <a:rPr lang="en-US" dirty="0" err="1">
                <a:solidFill>
                  <a:srgbClr val="24292F"/>
                </a:solidFill>
                <a:latin typeface="ui-monospace"/>
              </a:rPr>
              <a:t>va</a:t>
            </a:r>
            <a:r>
              <a:rPr lang="en-US" dirty="0">
                <a:solidFill>
                  <a:srgbClr val="24292F"/>
                </a:solidFill>
                <a:latin typeface="ui-monospace"/>
              </a:rPr>
              <a:t> fi </a:t>
            </a:r>
            <a:r>
              <a:rPr lang="en-US" dirty="0" err="1">
                <a:solidFill>
                  <a:srgbClr val="24292F"/>
                </a:solidFill>
                <a:latin typeface="ui-monospace"/>
              </a:rPr>
              <a:t>utilizat</a:t>
            </a:r>
            <a:r>
              <a:rPr lang="en-US" dirty="0">
                <a:solidFill>
                  <a:srgbClr val="24292F"/>
                </a:solidFill>
                <a:latin typeface="ui-monospace"/>
              </a:rPr>
              <a:t> – </a:t>
            </a:r>
            <a:r>
              <a:rPr lang="en-US" dirty="0" err="1">
                <a:solidFill>
                  <a:srgbClr val="24292F"/>
                </a:solidFill>
                <a:latin typeface="ui-monospace"/>
              </a:rPr>
              <a:t>decat</a:t>
            </a:r>
            <a:r>
              <a:rPr lang="en-US" dirty="0">
                <a:solidFill>
                  <a:srgbClr val="24292F"/>
                </a:solidFill>
                <a:latin typeface="ui-monospace"/>
              </a:rPr>
              <a:t> a </a:t>
            </a:r>
            <a:r>
              <a:rPr lang="en-US" dirty="0" err="1">
                <a:solidFill>
                  <a:srgbClr val="24292F"/>
                </a:solidFill>
                <a:latin typeface="ui-monospace"/>
              </a:rPr>
              <a:t>astepta</a:t>
            </a:r>
            <a:r>
              <a:rPr lang="en-US" dirty="0">
                <a:solidFill>
                  <a:srgbClr val="24292F"/>
                </a:solidFill>
                <a:latin typeface="ui-monospace"/>
              </a:rPr>
              <a:t> ca </a:t>
            </a:r>
            <a:r>
              <a:rPr lang="en-US" dirty="0" err="1">
                <a:solidFill>
                  <a:srgbClr val="24292F"/>
                </a:solidFill>
                <a:latin typeface="ui-monospace"/>
              </a:rPr>
              <a:t>sa</a:t>
            </a:r>
            <a:r>
              <a:rPr lang="en-US" dirty="0">
                <a:solidFill>
                  <a:srgbClr val="24292F"/>
                </a:solidFill>
                <a:latin typeface="ui-monospace"/>
              </a:rPr>
              <a:t> expire </a:t>
            </a:r>
            <a:r>
              <a:rPr lang="en-US" dirty="0" err="1">
                <a:solidFill>
                  <a:srgbClr val="24292F"/>
                </a:solidFill>
                <a:latin typeface="ui-monospace"/>
              </a:rPr>
              <a:t>singure</a:t>
            </a:r>
            <a:r>
              <a:rPr lang="en-US" dirty="0">
                <a:solidFill>
                  <a:srgbClr val="24292F"/>
                </a:solidFill>
                <a:latin typeface="ui-monospace"/>
              </a:rPr>
              <a:t>, </a:t>
            </a:r>
            <a:r>
              <a:rPr lang="en-US" dirty="0" err="1">
                <a:solidFill>
                  <a:srgbClr val="24292F"/>
                </a:solidFill>
                <a:latin typeface="ui-monospace"/>
              </a:rPr>
              <a:t>mai</a:t>
            </a:r>
            <a:r>
              <a:rPr lang="en-US" dirty="0">
                <a:solidFill>
                  <a:srgbClr val="24292F"/>
                </a:solidFill>
                <a:latin typeface="ui-monospace"/>
              </a:rPr>
              <a:t> bine le </a:t>
            </a:r>
            <a:r>
              <a:rPr lang="en-US" dirty="0" err="1">
                <a:solidFill>
                  <a:srgbClr val="24292F"/>
                </a:solidFill>
                <a:latin typeface="ui-monospace"/>
              </a:rPr>
              <a:t>stergi</a:t>
            </a:r>
            <a:r>
              <a:rPr lang="en-US" dirty="0">
                <a:solidFill>
                  <a:srgbClr val="24292F"/>
                </a:solidFill>
                <a:latin typeface="ui-monospace"/>
              </a:rPr>
              <a:t> de la </a:t>
            </a:r>
            <a:r>
              <a:rPr lang="en-US" dirty="0" err="1">
                <a:solidFill>
                  <a:srgbClr val="24292F"/>
                </a:solidFill>
                <a:latin typeface="ui-monospace"/>
              </a:rPr>
              <a:t>inceput</a:t>
            </a:r>
            <a:endParaRPr lang="en-US" dirty="0">
              <a:solidFill>
                <a:srgbClr val="24292F"/>
              </a:solidFill>
              <a:latin typeface="ui-monospace"/>
            </a:endParaRPr>
          </a:p>
          <a:p>
            <a:pPr lvl="1"/>
            <a:r>
              <a:rPr lang="en-US" dirty="0" err="1">
                <a:solidFill>
                  <a:srgbClr val="24292F"/>
                </a:solidFill>
                <a:latin typeface="ui-monospace"/>
              </a:rPr>
              <a:t>Stii</a:t>
            </a:r>
            <a:r>
              <a:rPr lang="en-US" dirty="0">
                <a:solidFill>
                  <a:srgbClr val="24292F"/>
                </a:solidFill>
                <a:latin typeface="ui-monospace"/>
              </a:rPr>
              <a:t> </a:t>
            </a:r>
            <a:r>
              <a:rPr lang="en-US" dirty="0" err="1">
                <a:solidFill>
                  <a:srgbClr val="24292F"/>
                </a:solidFill>
                <a:latin typeface="ui-monospace"/>
              </a:rPr>
              <a:t>despre</a:t>
            </a:r>
            <a:r>
              <a:rPr lang="en-US" dirty="0">
                <a:solidFill>
                  <a:srgbClr val="24292F"/>
                </a:solidFill>
                <a:latin typeface="ui-monospace"/>
              </a:rPr>
              <a:t> un nr </a:t>
            </a:r>
            <a:r>
              <a:rPr lang="en-US" dirty="0" err="1">
                <a:solidFill>
                  <a:srgbClr val="24292F"/>
                </a:solidFill>
                <a:latin typeface="ui-monospace"/>
              </a:rPr>
              <a:t>mai</a:t>
            </a:r>
            <a:r>
              <a:rPr lang="en-US" dirty="0">
                <a:solidFill>
                  <a:srgbClr val="24292F"/>
                </a:solidFill>
                <a:latin typeface="ui-monospace"/>
              </a:rPr>
              <a:t> mare de </a:t>
            </a:r>
            <a:r>
              <a:rPr lang="en-US" dirty="0" err="1">
                <a:solidFill>
                  <a:srgbClr val="24292F"/>
                </a:solidFill>
                <a:latin typeface="ui-monospace"/>
              </a:rPr>
              <a:t>iteme</a:t>
            </a:r>
            <a:r>
              <a:rPr lang="en-US" dirty="0">
                <a:solidFill>
                  <a:srgbClr val="24292F"/>
                </a:solidFill>
                <a:latin typeface="ui-monospace"/>
              </a:rPr>
              <a:t> ca </a:t>
            </a:r>
            <a:r>
              <a:rPr lang="en-US" dirty="0" err="1">
                <a:solidFill>
                  <a:srgbClr val="24292F"/>
                </a:solidFill>
                <a:latin typeface="ui-monospace"/>
              </a:rPr>
              <a:t>urmeaza</a:t>
            </a:r>
            <a:r>
              <a:rPr lang="en-US" dirty="0">
                <a:solidFill>
                  <a:srgbClr val="24292F"/>
                </a:solidFill>
                <a:latin typeface="ui-monospace"/>
              </a:rPr>
              <a:t> </a:t>
            </a:r>
            <a:r>
              <a:rPr lang="en-US" dirty="0" err="1">
                <a:solidFill>
                  <a:srgbClr val="24292F"/>
                </a:solidFill>
                <a:latin typeface="ui-monospace"/>
              </a:rPr>
              <a:t>sa</a:t>
            </a:r>
            <a:r>
              <a:rPr lang="en-US" dirty="0">
                <a:solidFill>
                  <a:srgbClr val="24292F"/>
                </a:solidFill>
                <a:latin typeface="ui-monospace"/>
              </a:rPr>
              <a:t> expire, </a:t>
            </a:r>
            <a:r>
              <a:rPr lang="en-US" dirty="0" err="1">
                <a:solidFill>
                  <a:srgbClr val="24292F"/>
                </a:solidFill>
                <a:latin typeface="ui-monospace"/>
              </a:rPr>
              <a:t>mai</a:t>
            </a:r>
            <a:r>
              <a:rPr lang="en-US" dirty="0">
                <a:solidFill>
                  <a:srgbClr val="24292F"/>
                </a:solidFill>
                <a:latin typeface="ui-monospace"/>
              </a:rPr>
              <a:t> bine </a:t>
            </a:r>
            <a:r>
              <a:rPr lang="en-US" dirty="0" err="1">
                <a:solidFill>
                  <a:srgbClr val="24292F"/>
                </a:solidFill>
                <a:latin typeface="ui-monospace"/>
              </a:rPr>
              <a:t>faci</a:t>
            </a:r>
            <a:r>
              <a:rPr lang="en-US" dirty="0">
                <a:solidFill>
                  <a:srgbClr val="24292F"/>
                </a:solidFill>
                <a:latin typeface="ui-monospace"/>
              </a:rPr>
              <a:t> </a:t>
            </a:r>
            <a:r>
              <a:rPr lang="en-US" dirty="0" err="1">
                <a:solidFill>
                  <a:srgbClr val="24292F"/>
                </a:solidFill>
                <a:latin typeface="ui-monospace"/>
              </a:rPr>
              <a:t>tu</a:t>
            </a:r>
            <a:r>
              <a:rPr lang="en-US" dirty="0">
                <a:solidFill>
                  <a:srgbClr val="24292F"/>
                </a:solidFill>
                <a:latin typeface="ui-monospace"/>
              </a:rPr>
              <a:t> Compact manual, </a:t>
            </a:r>
            <a:r>
              <a:rPr lang="en-US" dirty="0" err="1">
                <a:solidFill>
                  <a:srgbClr val="24292F"/>
                </a:solidFill>
                <a:latin typeface="ui-monospace"/>
              </a:rPr>
              <a:t>deoarece</a:t>
            </a:r>
            <a:r>
              <a:rPr lang="en-US" dirty="0">
                <a:solidFill>
                  <a:srgbClr val="24292F"/>
                </a:solidFill>
                <a:latin typeface="ui-monospace"/>
              </a:rPr>
              <a:t> </a:t>
            </a:r>
            <a:r>
              <a:rPr lang="en-US" dirty="0" err="1">
                <a:solidFill>
                  <a:srgbClr val="24292F"/>
                </a:solidFill>
                <a:latin typeface="ui-monospace"/>
              </a:rPr>
              <a:t>ele</a:t>
            </a:r>
            <a:r>
              <a:rPr lang="en-US" dirty="0">
                <a:solidFill>
                  <a:srgbClr val="24292F"/>
                </a:solidFill>
                <a:latin typeface="ui-monospace"/>
              </a:rPr>
              <a:t> </a:t>
            </a:r>
            <a:r>
              <a:rPr lang="en-US" dirty="0" err="1">
                <a:solidFill>
                  <a:srgbClr val="24292F"/>
                </a:solidFill>
                <a:latin typeface="ui-monospace"/>
              </a:rPr>
              <a:t>expira</a:t>
            </a:r>
            <a:r>
              <a:rPr lang="en-US" dirty="0">
                <a:solidFill>
                  <a:srgbClr val="24292F"/>
                </a:solidFill>
                <a:latin typeface="ui-monospace"/>
              </a:rPr>
              <a:t> pe rand, </a:t>
            </a:r>
            <a:r>
              <a:rPr lang="en-US" dirty="0" err="1">
                <a:solidFill>
                  <a:srgbClr val="24292F"/>
                </a:solidFill>
                <a:latin typeface="ui-monospace"/>
              </a:rPr>
              <a:t>procesul</a:t>
            </a:r>
            <a:r>
              <a:rPr lang="en-US" dirty="0">
                <a:solidFill>
                  <a:srgbClr val="24292F"/>
                </a:solidFill>
                <a:latin typeface="ui-monospace"/>
              </a:rPr>
              <a:t> de expiration scan </a:t>
            </a:r>
            <a:r>
              <a:rPr lang="en-US" dirty="0" err="1">
                <a:solidFill>
                  <a:srgbClr val="24292F"/>
                </a:solidFill>
                <a:latin typeface="ui-monospace"/>
              </a:rPr>
              <a:t>ruleaza</a:t>
            </a:r>
            <a:r>
              <a:rPr lang="en-US" dirty="0">
                <a:solidFill>
                  <a:srgbClr val="24292F"/>
                </a:solidFill>
                <a:latin typeface="ui-monospace"/>
              </a:rPr>
              <a:t> de </a:t>
            </a:r>
            <a:r>
              <a:rPr lang="en-US" dirty="0" err="1">
                <a:solidFill>
                  <a:srgbClr val="24292F"/>
                </a:solidFill>
                <a:latin typeface="ui-monospace"/>
              </a:rPr>
              <a:t>mai</a:t>
            </a:r>
            <a:r>
              <a:rPr lang="en-US" dirty="0">
                <a:solidFill>
                  <a:srgbClr val="24292F"/>
                </a:solidFill>
                <a:latin typeface="ui-monospace"/>
              </a:rPr>
              <a:t> </a:t>
            </a:r>
            <a:r>
              <a:rPr lang="en-US" dirty="0" err="1">
                <a:solidFill>
                  <a:srgbClr val="24292F"/>
                </a:solidFill>
                <a:latin typeface="ui-monospace"/>
              </a:rPr>
              <a:t>multe</a:t>
            </a:r>
            <a:r>
              <a:rPr lang="en-US" dirty="0">
                <a:solidFill>
                  <a:srgbClr val="24292F"/>
                </a:solidFill>
                <a:latin typeface="ui-monospace"/>
              </a:rPr>
              <a:t> </a:t>
            </a:r>
            <a:r>
              <a:rPr lang="en-US" dirty="0" err="1">
                <a:solidFill>
                  <a:srgbClr val="24292F"/>
                </a:solidFill>
                <a:latin typeface="ui-monospace"/>
              </a:rPr>
              <a:t>ori</a:t>
            </a:r>
            <a:r>
              <a:rPr lang="en-US" dirty="0">
                <a:solidFill>
                  <a:srgbClr val="24292F"/>
                </a:solidFill>
                <a:latin typeface="ui-monospace"/>
              </a:rPr>
              <a:t>, </a:t>
            </a:r>
            <a:r>
              <a:rPr lang="en-US" dirty="0" err="1">
                <a:solidFill>
                  <a:srgbClr val="24292F"/>
                </a:solidFill>
                <a:latin typeface="ui-monospace"/>
              </a:rPr>
              <a:t>dupa</a:t>
            </a:r>
            <a:r>
              <a:rPr lang="en-US" dirty="0">
                <a:solidFill>
                  <a:srgbClr val="24292F"/>
                </a:solidFill>
                <a:latin typeface="ui-monospace"/>
              </a:rPr>
              <a:t> </a:t>
            </a:r>
            <a:r>
              <a:rPr lang="en-US" dirty="0" err="1">
                <a:solidFill>
                  <a:srgbClr val="24292F"/>
                </a:solidFill>
                <a:latin typeface="ui-monospace"/>
              </a:rPr>
              <a:t>fiecare</a:t>
            </a:r>
            <a:r>
              <a:rPr lang="en-US" dirty="0">
                <a:solidFill>
                  <a:srgbClr val="24292F"/>
                </a:solidFill>
                <a:latin typeface="ui-monospace"/>
              </a:rPr>
              <a:t> </a:t>
            </a:r>
            <a:r>
              <a:rPr lang="en-US" dirty="0" err="1">
                <a:solidFill>
                  <a:srgbClr val="24292F"/>
                </a:solidFill>
                <a:latin typeface="ui-monospace"/>
              </a:rPr>
              <a:t>expirare</a:t>
            </a:r>
            <a:r>
              <a:rPr lang="en-US" dirty="0">
                <a:solidFill>
                  <a:srgbClr val="24292F"/>
                </a:solidFill>
                <a:latin typeface="ui-monospace"/>
              </a:rPr>
              <a:t> a </a:t>
            </a:r>
            <a:r>
              <a:rPr lang="en-US" dirty="0" err="1">
                <a:solidFill>
                  <a:srgbClr val="24292F"/>
                </a:solidFill>
                <a:latin typeface="ui-monospace"/>
              </a:rPr>
              <a:t>unui</a:t>
            </a:r>
            <a:r>
              <a:rPr lang="en-US" dirty="0">
                <a:solidFill>
                  <a:srgbClr val="24292F"/>
                </a:solidFill>
                <a:latin typeface="ui-monospace"/>
              </a:rPr>
              <a:t> item </a:t>
            </a:r>
            <a:r>
              <a:rPr lang="en-US" dirty="0" err="1">
                <a:solidFill>
                  <a:srgbClr val="24292F"/>
                </a:solidFill>
                <a:latin typeface="ui-monospace"/>
              </a:rPr>
              <a:t>ruleaza</a:t>
            </a:r>
            <a:r>
              <a:rPr lang="en-US" dirty="0">
                <a:solidFill>
                  <a:srgbClr val="24292F"/>
                </a:solidFill>
                <a:latin typeface="ui-monospace"/>
              </a:rPr>
              <a:t> </a:t>
            </a:r>
            <a:r>
              <a:rPr lang="en-US" dirty="0" err="1">
                <a:solidFill>
                  <a:srgbClr val="24292F"/>
                </a:solidFill>
                <a:latin typeface="ui-monospace"/>
              </a:rPr>
              <a:t>odata</a:t>
            </a:r>
            <a:endParaRPr lang="en-US" dirty="0">
              <a:solidFill>
                <a:srgbClr val="24292F"/>
              </a:solidFill>
              <a:latin typeface="ui-monospace"/>
            </a:endParaRPr>
          </a:p>
          <a:p>
            <a:pPr lvl="1"/>
            <a:endParaRPr lang="en-US" b="0" i="0" dirty="0">
              <a:solidFill>
                <a:srgbClr val="24292F"/>
              </a:solidFill>
              <a:effectLst/>
              <a:latin typeface="ui-monospace"/>
            </a:endParaRPr>
          </a:p>
        </p:txBody>
      </p:sp>
    </p:spTree>
    <p:extLst>
      <p:ext uri="{BB962C8B-B14F-4D97-AF65-F5344CB8AC3E}">
        <p14:creationId xmlns:p14="http://schemas.microsoft.com/office/powerpoint/2010/main" val="271847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2967BA2-251E-434E-AE7C-1E4E9839139F}"/>
              </a:ext>
            </a:extLst>
          </p:cNvPr>
          <p:cNvSpPr>
            <a:spLocks noGrp="1"/>
          </p:cNvSpPr>
          <p:nvPr>
            <p:ph type="title"/>
          </p:nvPr>
        </p:nvSpPr>
        <p:spPr/>
        <p:txBody>
          <a:bodyPr/>
          <a:lstStyle/>
          <a:p>
            <a:r>
              <a:rPr lang="en-US" dirty="0"/>
              <a:t>More about Compact(double percentage)</a:t>
            </a:r>
          </a:p>
        </p:txBody>
      </p:sp>
      <p:sp>
        <p:nvSpPr>
          <p:cNvPr id="10" name="Content Placeholder 9">
            <a:extLst>
              <a:ext uri="{FF2B5EF4-FFF2-40B4-BE49-F238E27FC236}">
                <a16:creationId xmlns:a16="http://schemas.microsoft.com/office/drawing/2014/main" id="{742B0E87-B7CA-4EC5-840F-2076D031C48F}"/>
              </a:ext>
            </a:extLst>
          </p:cNvPr>
          <p:cNvSpPr>
            <a:spLocks noGrp="1"/>
          </p:cNvSpPr>
          <p:nvPr>
            <p:ph idx="1"/>
          </p:nvPr>
        </p:nvSpPr>
        <p:spPr/>
        <p:txBody>
          <a:bodyPr>
            <a:normAutofit/>
          </a:bodyPr>
          <a:lstStyle/>
          <a:p>
            <a:pPr algn="l"/>
            <a:r>
              <a:rPr lang="en-US" b="1" i="0" dirty="0">
                <a:solidFill>
                  <a:srgbClr val="24292F"/>
                </a:solidFill>
                <a:effectLst/>
                <a:latin typeface="-apple-system"/>
              </a:rPr>
              <a:t>When / how often should I check to see if Compact() ought to be called?</a:t>
            </a:r>
          </a:p>
          <a:p>
            <a:pPr lvl="1"/>
            <a:r>
              <a:rPr lang="en-US" b="0" i="0" dirty="0">
                <a:solidFill>
                  <a:srgbClr val="24292F"/>
                </a:solidFill>
                <a:effectLst/>
                <a:latin typeface="-apple-system"/>
              </a:rPr>
              <a:t> You'll be trading off the benefit of releasing of stale entries versus the cost of checking each item to see if it is expired. The cost of releasing items is linearly correlated to the number of items in the cache.</a:t>
            </a:r>
          </a:p>
          <a:p>
            <a:pPr algn="l"/>
            <a:r>
              <a:rPr lang="en-US" b="1" i="0" dirty="0">
                <a:solidFill>
                  <a:srgbClr val="24292F"/>
                </a:solidFill>
                <a:effectLst/>
                <a:latin typeface="-apple-system"/>
              </a:rPr>
              <a:t>Is calling Compact() computationally expensive? Is it proportionate to how much of the cache is compacted?</a:t>
            </a:r>
          </a:p>
          <a:p>
            <a:pPr lvl="1"/>
            <a:r>
              <a:rPr lang="en-US" dirty="0" err="1">
                <a:solidFill>
                  <a:srgbClr val="24292F"/>
                </a:solidFill>
                <a:latin typeface="-apple-system"/>
              </a:rPr>
              <a:t>Parcurge</a:t>
            </a:r>
            <a:r>
              <a:rPr lang="en-US" dirty="0">
                <a:solidFill>
                  <a:srgbClr val="24292F"/>
                </a:solidFill>
                <a:latin typeface="-apple-system"/>
              </a:rPr>
              <a:t> </a:t>
            </a:r>
            <a:r>
              <a:rPr lang="en-US" dirty="0" err="1">
                <a:solidFill>
                  <a:srgbClr val="24292F"/>
                </a:solidFill>
                <a:latin typeface="-apple-system"/>
              </a:rPr>
              <a:t>fiecare</a:t>
            </a:r>
            <a:r>
              <a:rPr lang="en-US" dirty="0">
                <a:solidFill>
                  <a:srgbClr val="24292F"/>
                </a:solidFill>
                <a:latin typeface="-apple-system"/>
              </a:rPr>
              <a:t> entry din cache </a:t>
            </a:r>
            <a:r>
              <a:rPr lang="en-US" dirty="0" err="1">
                <a:solidFill>
                  <a:srgbClr val="24292F"/>
                </a:solidFill>
                <a:latin typeface="-apple-system"/>
              </a:rPr>
              <a:t>pentru</a:t>
            </a:r>
            <a:r>
              <a:rPr lang="en-US" dirty="0">
                <a:solidFill>
                  <a:srgbClr val="24292F"/>
                </a:solidFill>
                <a:latin typeface="-apple-system"/>
              </a:rPr>
              <a:t> a </a:t>
            </a:r>
            <a:r>
              <a:rPr lang="en-US" dirty="0" err="1">
                <a:solidFill>
                  <a:srgbClr val="24292F"/>
                </a:solidFill>
                <a:latin typeface="-apple-system"/>
              </a:rPr>
              <a:t>verifica</a:t>
            </a:r>
            <a:r>
              <a:rPr lang="en-US" dirty="0">
                <a:solidFill>
                  <a:srgbClr val="24292F"/>
                </a:solidFill>
                <a:latin typeface="-apple-system"/>
              </a:rPr>
              <a:t> </a:t>
            </a:r>
            <a:r>
              <a:rPr lang="en-US" dirty="0" err="1">
                <a:solidFill>
                  <a:srgbClr val="24292F"/>
                </a:solidFill>
                <a:latin typeface="-apple-system"/>
              </a:rPr>
              <a:t>daca</a:t>
            </a:r>
            <a:r>
              <a:rPr lang="en-US" dirty="0">
                <a:solidFill>
                  <a:srgbClr val="24292F"/>
                </a:solidFill>
                <a:latin typeface="-apple-system"/>
              </a:rPr>
              <a:t> </a:t>
            </a:r>
            <a:r>
              <a:rPr lang="en-US" dirty="0" err="1">
                <a:solidFill>
                  <a:srgbClr val="24292F"/>
                </a:solidFill>
                <a:latin typeface="-apple-system"/>
              </a:rPr>
              <a:t>expira</a:t>
            </a:r>
            <a:r>
              <a:rPr lang="en-US" dirty="0">
                <a:solidFill>
                  <a:srgbClr val="24292F"/>
                </a:solidFill>
                <a:latin typeface="-apple-system"/>
              </a:rPr>
              <a:t> </a:t>
            </a:r>
            <a:r>
              <a:rPr lang="en-US" dirty="0" err="1">
                <a:solidFill>
                  <a:srgbClr val="24292F"/>
                </a:solidFill>
                <a:latin typeface="-apple-system"/>
              </a:rPr>
              <a:t>sau</a:t>
            </a:r>
            <a:r>
              <a:rPr lang="en-US" dirty="0">
                <a:solidFill>
                  <a:srgbClr val="24292F"/>
                </a:solidFill>
                <a:latin typeface="-apple-system"/>
              </a:rPr>
              <a:t> nu =&gt; O(n)</a:t>
            </a:r>
          </a:p>
          <a:p>
            <a:pPr lvl="1"/>
            <a:r>
              <a:rPr lang="en-US" dirty="0" err="1">
                <a:solidFill>
                  <a:srgbClr val="24292F"/>
                </a:solidFill>
                <a:latin typeface="-apple-system"/>
              </a:rPr>
              <a:t>Construieste</a:t>
            </a:r>
            <a:r>
              <a:rPr lang="en-US" dirty="0">
                <a:solidFill>
                  <a:srgbClr val="24292F"/>
                </a:solidFill>
                <a:latin typeface="-apple-system"/>
              </a:rPr>
              <a:t> 3 </a:t>
            </a:r>
            <a:r>
              <a:rPr lang="en-US" dirty="0" err="1">
                <a:solidFill>
                  <a:srgbClr val="24292F"/>
                </a:solidFill>
                <a:latin typeface="-apple-system"/>
              </a:rPr>
              <a:t>liste</a:t>
            </a:r>
            <a:r>
              <a:rPr lang="en-US" dirty="0">
                <a:solidFill>
                  <a:srgbClr val="24292F"/>
                </a:solidFill>
                <a:latin typeface="-apple-system"/>
              </a:rPr>
              <a:t> </a:t>
            </a:r>
            <a:r>
              <a:rPr lang="en-US" dirty="0" err="1">
                <a:solidFill>
                  <a:srgbClr val="24292F"/>
                </a:solidFill>
                <a:latin typeface="-apple-system"/>
              </a:rPr>
              <a:t>pentru</a:t>
            </a:r>
            <a:r>
              <a:rPr lang="en-US" dirty="0">
                <a:solidFill>
                  <a:srgbClr val="24292F"/>
                </a:solidFill>
                <a:latin typeface="-apple-system"/>
              </a:rPr>
              <a:t> </a:t>
            </a:r>
            <a:r>
              <a:rPr lang="en-US" dirty="0" err="1">
                <a:solidFill>
                  <a:srgbClr val="24292F"/>
                </a:solidFill>
                <a:latin typeface="-apple-system"/>
              </a:rPr>
              <a:t>fiecare</a:t>
            </a:r>
            <a:r>
              <a:rPr lang="en-US" dirty="0">
                <a:solidFill>
                  <a:srgbClr val="24292F"/>
                </a:solidFill>
                <a:latin typeface="-apple-system"/>
              </a:rPr>
              <a:t> </a:t>
            </a:r>
            <a:r>
              <a:rPr lang="en-US" dirty="0" err="1">
                <a:solidFill>
                  <a:srgbClr val="24292F"/>
                </a:solidFill>
                <a:latin typeface="-apple-system"/>
              </a:rPr>
              <a:t>prioritate</a:t>
            </a:r>
            <a:r>
              <a:rPr lang="en-US" dirty="0">
                <a:solidFill>
                  <a:srgbClr val="24292F"/>
                </a:solidFill>
                <a:latin typeface="-apple-system"/>
              </a:rPr>
              <a:t>, in </a:t>
            </a:r>
            <a:r>
              <a:rPr lang="en-US" dirty="0" err="1">
                <a:solidFill>
                  <a:srgbClr val="24292F"/>
                </a:solidFill>
                <a:latin typeface="-apple-system"/>
              </a:rPr>
              <a:t>cazul</a:t>
            </a:r>
            <a:r>
              <a:rPr lang="en-US" dirty="0">
                <a:solidFill>
                  <a:srgbClr val="24292F"/>
                </a:solidFill>
                <a:latin typeface="-apple-system"/>
              </a:rPr>
              <a:t> in care </a:t>
            </a:r>
            <a:r>
              <a:rPr lang="en-US" dirty="0" err="1">
                <a:solidFill>
                  <a:srgbClr val="24292F"/>
                </a:solidFill>
                <a:latin typeface="-apple-system"/>
              </a:rPr>
              <a:t>trebuie</a:t>
            </a:r>
            <a:r>
              <a:rPr lang="en-US" dirty="0">
                <a:solidFill>
                  <a:srgbClr val="24292F"/>
                </a:solidFill>
                <a:latin typeface="-apple-system"/>
              </a:rPr>
              <a:t> </a:t>
            </a:r>
            <a:r>
              <a:rPr lang="en-US" dirty="0" err="1">
                <a:solidFill>
                  <a:srgbClr val="24292F"/>
                </a:solidFill>
                <a:latin typeface="-apple-system"/>
              </a:rPr>
              <a:t>sa</a:t>
            </a:r>
            <a:r>
              <a:rPr lang="en-US" dirty="0">
                <a:solidFill>
                  <a:srgbClr val="24292F"/>
                </a:solidFill>
                <a:latin typeface="-apple-system"/>
              </a:rPr>
              <a:t> </a:t>
            </a:r>
            <a:r>
              <a:rPr lang="en-US" dirty="0" err="1">
                <a:solidFill>
                  <a:srgbClr val="24292F"/>
                </a:solidFill>
                <a:latin typeface="-apple-system"/>
              </a:rPr>
              <a:t>ajunga</a:t>
            </a:r>
            <a:r>
              <a:rPr lang="en-US" dirty="0">
                <a:solidFill>
                  <a:srgbClr val="24292F"/>
                </a:solidFill>
                <a:latin typeface="-apple-system"/>
              </a:rPr>
              <a:t> </a:t>
            </a:r>
            <a:r>
              <a:rPr lang="en-US" dirty="0" err="1">
                <a:solidFill>
                  <a:srgbClr val="24292F"/>
                </a:solidFill>
                <a:latin typeface="-apple-system"/>
              </a:rPr>
              <a:t>si</a:t>
            </a:r>
            <a:r>
              <a:rPr lang="en-US" dirty="0">
                <a:solidFill>
                  <a:srgbClr val="24292F"/>
                </a:solidFill>
                <a:latin typeface="-apple-system"/>
              </a:rPr>
              <a:t> </a:t>
            </a:r>
            <a:r>
              <a:rPr lang="en-US" dirty="0" err="1">
                <a:solidFill>
                  <a:srgbClr val="24292F"/>
                </a:solidFill>
                <a:latin typeface="-apple-system"/>
              </a:rPr>
              <a:t>sa</a:t>
            </a:r>
            <a:r>
              <a:rPr lang="en-US" dirty="0">
                <a:solidFill>
                  <a:srgbClr val="24292F"/>
                </a:solidFill>
                <a:latin typeface="-apple-system"/>
              </a:rPr>
              <a:t> </a:t>
            </a:r>
            <a:r>
              <a:rPr lang="en-US" dirty="0" err="1">
                <a:solidFill>
                  <a:srgbClr val="24292F"/>
                </a:solidFill>
                <a:latin typeface="-apple-system"/>
              </a:rPr>
              <a:t>stearga</a:t>
            </a:r>
            <a:r>
              <a:rPr lang="en-US" dirty="0">
                <a:solidFill>
                  <a:srgbClr val="24292F"/>
                </a:solidFill>
                <a:latin typeface="-apple-system"/>
              </a:rPr>
              <a:t> din </a:t>
            </a:r>
            <a:r>
              <a:rPr lang="en-US" dirty="0" err="1">
                <a:solidFill>
                  <a:srgbClr val="24292F"/>
                </a:solidFill>
                <a:latin typeface="-apple-system"/>
              </a:rPr>
              <a:t>prioritati</a:t>
            </a:r>
            <a:r>
              <a:rPr lang="en-US" dirty="0">
                <a:solidFill>
                  <a:srgbClr val="24292F"/>
                </a:solidFill>
                <a:latin typeface="-apple-system"/>
              </a:rPr>
              <a:t> = &gt; O(n*log n)</a:t>
            </a:r>
            <a:endParaRPr lang="en-US" dirty="0"/>
          </a:p>
        </p:txBody>
      </p:sp>
    </p:spTree>
    <p:extLst>
      <p:ext uri="{BB962C8B-B14F-4D97-AF65-F5344CB8AC3E}">
        <p14:creationId xmlns:p14="http://schemas.microsoft.com/office/powerpoint/2010/main" val="56415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2967BA2-251E-434E-AE7C-1E4E9839139F}"/>
              </a:ext>
            </a:extLst>
          </p:cNvPr>
          <p:cNvSpPr>
            <a:spLocks noGrp="1"/>
          </p:cNvSpPr>
          <p:nvPr>
            <p:ph type="title"/>
          </p:nvPr>
        </p:nvSpPr>
        <p:spPr/>
        <p:txBody>
          <a:bodyPr/>
          <a:lstStyle/>
          <a:p>
            <a:r>
              <a:rPr lang="en-US" dirty="0"/>
              <a:t>More about Compact(double percentage)</a:t>
            </a:r>
          </a:p>
        </p:txBody>
      </p:sp>
      <p:sp>
        <p:nvSpPr>
          <p:cNvPr id="10" name="Content Placeholder 9">
            <a:extLst>
              <a:ext uri="{FF2B5EF4-FFF2-40B4-BE49-F238E27FC236}">
                <a16:creationId xmlns:a16="http://schemas.microsoft.com/office/drawing/2014/main" id="{742B0E87-B7CA-4EC5-840F-2076D031C48F}"/>
              </a:ext>
            </a:extLst>
          </p:cNvPr>
          <p:cNvSpPr>
            <a:spLocks noGrp="1"/>
          </p:cNvSpPr>
          <p:nvPr>
            <p:ph idx="1"/>
          </p:nvPr>
        </p:nvSpPr>
        <p:spPr>
          <a:xfrm>
            <a:off x="642891" y="1772357"/>
            <a:ext cx="10515600" cy="5285389"/>
          </a:xfrm>
        </p:spPr>
        <p:txBody>
          <a:bodyPr>
            <a:normAutofit/>
          </a:bodyPr>
          <a:lstStyle/>
          <a:p>
            <a:pPr algn="l"/>
            <a:r>
              <a:rPr lang="en-US" b="1" i="0" dirty="0">
                <a:solidFill>
                  <a:srgbClr val="24292F"/>
                </a:solidFill>
                <a:effectLst/>
                <a:latin typeface="-apple-system"/>
              </a:rPr>
              <a:t>Request-response context, </a:t>
            </a:r>
            <a:r>
              <a:rPr lang="en-US" b="1" dirty="0">
                <a:solidFill>
                  <a:srgbClr val="24292F"/>
                </a:solidFill>
                <a:latin typeface="-apple-system"/>
              </a:rPr>
              <a:t>does Compact() block the response?</a:t>
            </a:r>
            <a:endParaRPr lang="en-US" b="1" i="0" dirty="0">
              <a:solidFill>
                <a:srgbClr val="24292F"/>
              </a:solidFill>
              <a:effectLst/>
              <a:latin typeface="-apple-system"/>
            </a:endParaRPr>
          </a:p>
          <a:p>
            <a:pPr lvl="1"/>
            <a:r>
              <a:rPr lang="en-US" b="0" i="0" dirty="0">
                <a:solidFill>
                  <a:srgbClr val="24292F"/>
                </a:solidFill>
                <a:effectLst/>
                <a:latin typeface="-apple-system"/>
              </a:rPr>
              <a:t> Yes</a:t>
            </a:r>
          </a:p>
          <a:p>
            <a:pPr lvl="1"/>
            <a:r>
              <a:rPr lang="en-US" b="0" i="0" dirty="0">
                <a:solidFill>
                  <a:srgbClr val="24292F"/>
                </a:solidFill>
                <a:effectLst/>
                <a:latin typeface="-apple-system"/>
              </a:rPr>
              <a:t>I'd personally recommend calling it from a background thread. A </a:t>
            </a:r>
            <a:r>
              <a:rPr lang="en-US" b="0" i="0" dirty="0" err="1">
                <a:solidFill>
                  <a:srgbClr val="24292F"/>
                </a:solidFill>
                <a:effectLst/>
                <a:latin typeface="-apple-system"/>
              </a:rPr>
              <a:t>BackgroundService</a:t>
            </a:r>
            <a:r>
              <a:rPr lang="en-US" b="0" i="0" dirty="0">
                <a:solidFill>
                  <a:srgbClr val="24292F"/>
                </a:solidFill>
                <a:effectLst/>
                <a:latin typeface="-apple-system"/>
              </a:rPr>
              <a:t> that utilizes a Timer could be a perfectly valid way to call Compact on a interval-based basis.</a:t>
            </a:r>
          </a:p>
          <a:p>
            <a:pPr algn="l"/>
            <a:r>
              <a:rPr lang="en-US" b="1" i="0" dirty="0">
                <a:solidFill>
                  <a:srgbClr val="24292F"/>
                </a:solidFill>
                <a:effectLst/>
                <a:latin typeface="-apple-system"/>
              </a:rPr>
              <a:t>Is calling Compact() computationally expensive? Is it proportionate to how much of the cache is compacted?</a:t>
            </a:r>
          </a:p>
          <a:p>
            <a:pPr lvl="1"/>
            <a:r>
              <a:rPr lang="en-US" dirty="0" err="1">
                <a:solidFill>
                  <a:srgbClr val="24292F"/>
                </a:solidFill>
                <a:latin typeface="-apple-system"/>
              </a:rPr>
              <a:t>Parcurge</a:t>
            </a:r>
            <a:r>
              <a:rPr lang="en-US" dirty="0">
                <a:solidFill>
                  <a:srgbClr val="24292F"/>
                </a:solidFill>
                <a:latin typeface="-apple-system"/>
              </a:rPr>
              <a:t> </a:t>
            </a:r>
            <a:r>
              <a:rPr lang="en-US" dirty="0" err="1">
                <a:solidFill>
                  <a:srgbClr val="24292F"/>
                </a:solidFill>
                <a:latin typeface="-apple-system"/>
              </a:rPr>
              <a:t>fiecare</a:t>
            </a:r>
            <a:r>
              <a:rPr lang="en-US" dirty="0">
                <a:solidFill>
                  <a:srgbClr val="24292F"/>
                </a:solidFill>
                <a:latin typeface="-apple-system"/>
              </a:rPr>
              <a:t> entry din cache </a:t>
            </a:r>
            <a:r>
              <a:rPr lang="en-US" dirty="0" err="1">
                <a:solidFill>
                  <a:srgbClr val="24292F"/>
                </a:solidFill>
                <a:latin typeface="-apple-system"/>
              </a:rPr>
              <a:t>pentru</a:t>
            </a:r>
            <a:r>
              <a:rPr lang="en-US" dirty="0">
                <a:solidFill>
                  <a:srgbClr val="24292F"/>
                </a:solidFill>
                <a:latin typeface="-apple-system"/>
              </a:rPr>
              <a:t> a </a:t>
            </a:r>
            <a:r>
              <a:rPr lang="en-US" dirty="0" err="1">
                <a:solidFill>
                  <a:srgbClr val="24292F"/>
                </a:solidFill>
                <a:latin typeface="-apple-system"/>
              </a:rPr>
              <a:t>verifica</a:t>
            </a:r>
            <a:r>
              <a:rPr lang="en-US" dirty="0">
                <a:solidFill>
                  <a:srgbClr val="24292F"/>
                </a:solidFill>
                <a:latin typeface="-apple-system"/>
              </a:rPr>
              <a:t> </a:t>
            </a:r>
            <a:r>
              <a:rPr lang="en-US" dirty="0" err="1">
                <a:solidFill>
                  <a:srgbClr val="24292F"/>
                </a:solidFill>
                <a:latin typeface="-apple-system"/>
              </a:rPr>
              <a:t>daca</a:t>
            </a:r>
            <a:r>
              <a:rPr lang="en-US" dirty="0">
                <a:solidFill>
                  <a:srgbClr val="24292F"/>
                </a:solidFill>
                <a:latin typeface="-apple-system"/>
              </a:rPr>
              <a:t> </a:t>
            </a:r>
            <a:r>
              <a:rPr lang="en-US" dirty="0" err="1">
                <a:solidFill>
                  <a:srgbClr val="24292F"/>
                </a:solidFill>
                <a:latin typeface="-apple-system"/>
              </a:rPr>
              <a:t>expira</a:t>
            </a:r>
            <a:r>
              <a:rPr lang="en-US" dirty="0">
                <a:solidFill>
                  <a:srgbClr val="24292F"/>
                </a:solidFill>
                <a:latin typeface="-apple-system"/>
              </a:rPr>
              <a:t> </a:t>
            </a:r>
            <a:r>
              <a:rPr lang="en-US" dirty="0" err="1">
                <a:solidFill>
                  <a:srgbClr val="24292F"/>
                </a:solidFill>
                <a:latin typeface="-apple-system"/>
              </a:rPr>
              <a:t>sau</a:t>
            </a:r>
            <a:r>
              <a:rPr lang="en-US" dirty="0">
                <a:solidFill>
                  <a:srgbClr val="24292F"/>
                </a:solidFill>
                <a:latin typeface="-apple-system"/>
              </a:rPr>
              <a:t> nu =&gt; O(n)</a:t>
            </a:r>
          </a:p>
          <a:p>
            <a:pPr lvl="1"/>
            <a:r>
              <a:rPr lang="en-US" dirty="0" err="1">
                <a:solidFill>
                  <a:srgbClr val="24292F"/>
                </a:solidFill>
                <a:latin typeface="-apple-system"/>
              </a:rPr>
              <a:t>Construieste</a:t>
            </a:r>
            <a:r>
              <a:rPr lang="en-US" dirty="0">
                <a:solidFill>
                  <a:srgbClr val="24292F"/>
                </a:solidFill>
                <a:latin typeface="-apple-system"/>
              </a:rPr>
              <a:t> 3 </a:t>
            </a:r>
            <a:r>
              <a:rPr lang="en-US" dirty="0" err="1">
                <a:solidFill>
                  <a:srgbClr val="24292F"/>
                </a:solidFill>
                <a:latin typeface="-apple-system"/>
              </a:rPr>
              <a:t>liste</a:t>
            </a:r>
            <a:r>
              <a:rPr lang="en-US" dirty="0">
                <a:solidFill>
                  <a:srgbClr val="24292F"/>
                </a:solidFill>
                <a:latin typeface="-apple-system"/>
              </a:rPr>
              <a:t> </a:t>
            </a:r>
            <a:r>
              <a:rPr lang="en-US" dirty="0" err="1">
                <a:solidFill>
                  <a:srgbClr val="24292F"/>
                </a:solidFill>
                <a:latin typeface="-apple-system"/>
              </a:rPr>
              <a:t>pentru</a:t>
            </a:r>
            <a:r>
              <a:rPr lang="en-US" dirty="0">
                <a:solidFill>
                  <a:srgbClr val="24292F"/>
                </a:solidFill>
                <a:latin typeface="-apple-system"/>
              </a:rPr>
              <a:t> </a:t>
            </a:r>
            <a:r>
              <a:rPr lang="en-US" dirty="0" err="1">
                <a:solidFill>
                  <a:srgbClr val="24292F"/>
                </a:solidFill>
                <a:latin typeface="-apple-system"/>
              </a:rPr>
              <a:t>fiecare</a:t>
            </a:r>
            <a:r>
              <a:rPr lang="en-US" dirty="0">
                <a:solidFill>
                  <a:srgbClr val="24292F"/>
                </a:solidFill>
                <a:latin typeface="-apple-system"/>
              </a:rPr>
              <a:t> </a:t>
            </a:r>
            <a:r>
              <a:rPr lang="en-US" dirty="0" err="1">
                <a:solidFill>
                  <a:srgbClr val="24292F"/>
                </a:solidFill>
                <a:latin typeface="-apple-system"/>
              </a:rPr>
              <a:t>prioritate</a:t>
            </a:r>
            <a:r>
              <a:rPr lang="en-US" dirty="0">
                <a:solidFill>
                  <a:srgbClr val="24292F"/>
                </a:solidFill>
                <a:latin typeface="-apple-system"/>
              </a:rPr>
              <a:t>, in </a:t>
            </a:r>
            <a:r>
              <a:rPr lang="en-US" dirty="0" err="1">
                <a:solidFill>
                  <a:srgbClr val="24292F"/>
                </a:solidFill>
                <a:latin typeface="-apple-system"/>
              </a:rPr>
              <a:t>cazul</a:t>
            </a:r>
            <a:r>
              <a:rPr lang="en-US" dirty="0">
                <a:solidFill>
                  <a:srgbClr val="24292F"/>
                </a:solidFill>
                <a:latin typeface="-apple-system"/>
              </a:rPr>
              <a:t> in care </a:t>
            </a:r>
            <a:r>
              <a:rPr lang="en-US" dirty="0" err="1">
                <a:solidFill>
                  <a:srgbClr val="24292F"/>
                </a:solidFill>
                <a:latin typeface="-apple-system"/>
              </a:rPr>
              <a:t>trebuie</a:t>
            </a:r>
            <a:r>
              <a:rPr lang="en-US" dirty="0">
                <a:solidFill>
                  <a:srgbClr val="24292F"/>
                </a:solidFill>
                <a:latin typeface="-apple-system"/>
              </a:rPr>
              <a:t> </a:t>
            </a:r>
            <a:r>
              <a:rPr lang="en-US" dirty="0" err="1">
                <a:solidFill>
                  <a:srgbClr val="24292F"/>
                </a:solidFill>
                <a:latin typeface="-apple-system"/>
              </a:rPr>
              <a:t>sa</a:t>
            </a:r>
            <a:r>
              <a:rPr lang="en-US" dirty="0">
                <a:solidFill>
                  <a:srgbClr val="24292F"/>
                </a:solidFill>
                <a:latin typeface="-apple-system"/>
              </a:rPr>
              <a:t> </a:t>
            </a:r>
            <a:r>
              <a:rPr lang="en-US" dirty="0" err="1">
                <a:solidFill>
                  <a:srgbClr val="24292F"/>
                </a:solidFill>
                <a:latin typeface="-apple-system"/>
              </a:rPr>
              <a:t>ajunga</a:t>
            </a:r>
            <a:r>
              <a:rPr lang="en-US" dirty="0">
                <a:solidFill>
                  <a:srgbClr val="24292F"/>
                </a:solidFill>
                <a:latin typeface="-apple-system"/>
              </a:rPr>
              <a:t> </a:t>
            </a:r>
            <a:r>
              <a:rPr lang="en-US" dirty="0" err="1">
                <a:solidFill>
                  <a:srgbClr val="24292F"/>
                </a:solidFill>
                <a:latin typeface="-apple-system"/>
              </a:rPr>
              <a:t>si</a:t>
            </a:r>
            <a:r>
              <a:rPr lang="en-US" dirty="0">
                <a:solidFill>
                  <a:srgbClr val="24292F"/>
                </a:solidFill>
                <a:latin typeface="-apple-system"/>
              </a:rPr>
              <a:t> </a:t>
            </a:r>
            <a:r>
              <a:rPr lang="en-US" dirty="0" err="1">
                <a:solidFill>
                  <a:srgbClr val="24292F"/>
                </a:solidFill>
                <a:latin typeface="-apple-system"/>
              </a:rPr>
              <a:t>sa</a:t>
            </a:r>
            <a:r>
              <a:rPr lang="en-US" dirty="0">
                <a:solidFill>
                  <a:srgbClr val="24292F"/>
                </a:solidFill>
                <a:latin typeface="-apple-system"/>
              </a:rPr>
              <a:t> </a:t>
            </a:r>
            <a:r>
              <a:rPr lang="en-US" dirty="0" err="1">
                <a:solidFill>
                  <a:srgbClr val="24292F"/>
                </a:solidFill>
                <a:latin typeface="-apple-system"/>
              </a:rPr>
              <a:t>stearga</a:t>
            </a:r>
            <a:r>
              <a:rPr lang="en-US" dirty="0">
                <a:solidFill>
                  <a:srgbClr val="24292F"/>
                </a:solidFill>
                <a:latin typeface="-apple-system"/>
              </a:rPr>
              <a:t> din </a:t>
            </a:r>
            <a:r>
              <a:rPr lang="en-US" dirty="0" err="1">
                <a:solidFill>
                  <a:srgbClr val="24292F"/>
                </a:solidFill>
                <a:latin typeface="-apple-system"/>
              </a:rPr>
              <a:t>prioritati</a:t>
            </a:r>
            <a:r>
              <a:rPr lang="en-US" dirty="0">
                <a:solidFill>
                  <a:srgbClr val="24292F"/>
                </a:solidFill>
                <a:latin typeface="-apple-system"/>
              </a:rPr>
              <a:t> = &gt; O(n*log n)</a:t>
            </a:r>
            <a:endParaRPr lang="en-US" dirty="0"/>
          </a:p>
        </p:txBody>
      </p:sp>
    </p:spTree>
    <p:extLst>
      <p:ext uri="{BB962C8B-B14F-4D97-AF65-F5344CB8AC3E}">
        <p14:creationId xmlns:p14="http://schemas.microsoft.com/office/powerpoint/2010/main" val="303013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2314-61DE-4037-8F14-ED285D100CC5}"/>
              </a:ext>
            </a:extLst>
          </p:cNvPr>
          <p:cNvSpPr>
            <a:spLocks noGrp="1"/>
          </p:cNvSpPr>
          <p:nvPr>
            <p:ph type="title"/>
          </p:nvPr>
        </p:nvSpPr>
        <p:spPr/>
        <p:txBody>
          <a:bodyPr/>
          <a:lstStyle/>
          <a:p>
            <a:r>
              <a:rPr lang="en-US" dirty="0"/>
              <a:t>Cache and </a:t>
            </a:r>
            <a:r>
              <a:rPr lang="en-US" dirty="0" err="1"/>
              <a:t>GarbageCollector</a:t>
            </a:r>
            <a:endParaRPr lang="en-US" dirty="0"/>
          </a:p>
        </p:txBody>
      </p:sp>
      <p:sp>
        <p:nvSpPr>
          <p:cNvPr id="3" name="Content Placeholder 2">
            <a:extLst>
              <a:ext uri="{FF2B5EF4-FFF2-40B4-BE49-F238E27FC236}">
                <a16:creationId xmlns:a16="http://schemas.microsoft.com/office/drawing/2014/main" id="{24536086-6B0C-4BD8-BFF8-471ABB982E98}"/>
              </a:ext>
            </a:extLst>
          </p:cNvPr>
          <p:cNvSpPr>
            <a:spLocks noGrp="1"/>
          </p:cNvSpPr>
          <p:nvPr>
            <p:ph idx="1"/>
          </p:nvPr>
        </p:nvSpPr>
        <p:spPr/>
        <p:txBody>
          <a:bodyPr/>
          <a:lstStyle/>
          <a:p>
            <a:r>
              <a:rPr lang="en-US" dirty="0"/>
              <a:t>Cache-ul </a:t>
            </a:r>
            <a:r>
              <a:rPr lang="en-US" dirty="0" err="1"/>
              <a:t>este</a:t>
            </a:r>
            <a:r>
              <a:rPr lang="en-US" dirty="0"/>
              <a:t> </a:t>
            </a:r>
            <a:r>
              <a:rPr lang="en-US" dirty="0" err="1"/>
              <a:t>defapt</a:t>
            </a:r>
            <a:r>
              <a:rPr lang="en-US" dirty="0"/>
              <a:t> un dictionary:</a:t>
            </a:r>
          </a:p>
          <a:p>
            <a:endParaRPr lang="en-US" dirty="0"/>
          </a:p>
          <a:p>
            <a:r>
              <a:rPr lang="en-US" dirty="0"/>
              <a:t>Deci, in </a:t>
            </a:r>
            <a:r>
              <a:rPr lang="en-US" dirty="0" err="1"/>
              <a:t>momentul</a:t>
            </a:r>
            <a:r>
              <a:rPr lang="en-US" dirty="0"/>
              <a:t> in care cache-ul </a:t>
            </a:r>
            <a:r>
              <a:rPr lang="en-US" dirty="0" err="1"/>
              <a:t>expira</a:t>
            </a:r>
            <a:r>
              <a:rPr lang="en-US" dirty="0"/>
              <a:t>, </a:t>
            </a:r>
            <a:r>
              <a:rPr lang="en-US" dirty="0" err="1"/>
              <a:t>dictionaru</a:t>
            </a:r>
            <a:r>
              <a:rPr lang="en-US" dirty="0"/>
              <a:t> nu </a:t>
            </a:r>
            <a:r>
              <a:rPr lang="en-US" dirty="0" err="1"/>
              <a:t>mai</a:t>
            </a:r>
            <a:r>
              <a:rPr lang="en-US" dirty="0"/>
              <a:t> tine </a:t>
            </a:r>
            <a:r>
              <a:rPr lang="en-US" dirty="0" err="1"/>
              <a:t>referinta</a:t>
            </a:r>
            <a:r>
              <a:rPr lang="en-US" dirty="0"/>
              <a:t> </a:t>
            </a:r>
            <a:r>
              <a:rPr lang="en-US" dirty="0" err="1"/>
              <a:t>spre</a:t>
            </a:r>
            <a:r>
              <a:rPr lang="en-US" dirty="0"/>
              <a:t> </a:t>
            </a:r>
            <a:r>
              <a:rPr lang="en-US" dirty="0" err="1"/>
              <a:t>acele</a:t>
            </a:r>
            <a:r>
              <a:rPr lang="en-US" dirty="0"/>
              <a:t> date </a:t>
            </a:r>
            <a:r>
              <a:rPr lang="en-US" dirty="0" err="1"/>
              <a:t>si</a:t>
            </a:r>
            <a:r>
              <a:rPr lang="en-US" dirty="0"/>
              <a:t> garbage collector </a:t>
            </a:r>
            <a:r>
              <a:rPr lang="en-US" dirty="0" err="1"/>
              <a:t>isi</a:t>
            </a:r>
            <a:r>
              <a:rPr lang="en-US" dirty="0"/>
              <a:t> face </a:t>
            </a:r>
            <a:r>
              <a:rPr lang="en-US" dirty="0" err="1"/>
              <a:t>treaba</a:t>
            </a:r>
            <a:endParaRPr lang="en-US" dirty="0"/>
          </a:p>
          <a:p>
            <a:endParaRPr lang="en-US" dirty="0"/>
          </a:p>
        </p:txBody>
      </p:sp>
      <p:pic>
        <p:nvPicPr>
          <p:cNvPr id="5" name="Picture 4">
            <a:extLst>
              <a:ext uri="{FF2B5EF4-FFF2-40B4-BE49-F238E27FC236}">
                <a16:creationId xmlns:a16="http://schemas.microsoft.com/office/drawing/2014/main" id="{9C55DD95-FB1C-4099-B7BE-66EC10977626}"/>
              </a:ext>
            </a:extLst>
          </p:cNvPr>
          <p:cNvPicPr>
            <a:picLocks noChangeAspect="1"/>
          </p:cNvPicPr>
          <p:nvPr/>
        </p:nvPicPr>
        <p:blipFill>
          <a:blip r:embed="rId2"/>
          <a:stretch>
            <a:fillRect/>
          </a:stretch>
        </p:blipFill>
        <p:spPr>
          <a:xfrm>
            <a:off x="6328846" y="1988668"/>
            <a:ext cx="5451822" cy="290992"/>
          </a:xfrm>
          <a:prstGeom prst="rect">
            <a:avLst/>
          </a:prstGeom>
        </p:spPr>
      </p:pic>
    </p:spTree>
    <p:extLst>
      <p:ext uri="{BB962C8B-B14F-4D97-AF65-F5344CB8AC3E}">
        <p14:creationId xmlns:p14="http://schemas.microsoft.com/office/powerpoint/2010/main" val="60583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2990-759B-4E10-AA6B-08B5063F37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68628C-C002-44A0-B768-F9D9B4E572BE}"/>
              </a:ext>
            </a:extLst>
          </p:cNvPr>
          <p:cNvSpPr>
            <a:spLocks noGrp="1"/>
          </p:cNvSpPr>
          <p:nvPr>
            <p:ph sz="half" idx="1"/>
          </p:nvPr>
        </p:nvSpPr>
        <p:spPr>
          <a:xfrm>
            <a:off x="838200" y="1825625"/>
            <a:ext cx="10250010" cy="4351338"/>
          </a:xfrm>
        </p:spPr>
        <p:txBody>
          <a:bodyPr/>
          <a:lstStyle/>
          <a:p>
            <a:r>
              <a:rPr lang="en-US" dirty="0" err="1">
                <a:hlinkClick r:id="rId2"/>
              </a:rPr>
              <a:t>MemoryCache</a:t>
            </a:r>
            <a:r>
              <a:rPr lang="en-US" dirty="0">
                <a:hlinkClick r:id="rId2"/>
              </a:rPr>
              <a:t> Caching Options in the. NET Core Series | Develop Paper</a:t>
            </a:r>
            <a:endParaRPr lang="en-US" dirty="0"/>
          </a:p>
          <a:p>
            <a:r>
              <a:rPr lang="en-US" dirty="0">
                <a:hlinkClick r:id="rId3"/>
              </a:rPr>
              <a:t>runtime/</a:t>
            </a:r>
            <a:r>
              <a:rPr lang="en-US" dirty="0" err="1">
                <a:hlinkClick r:id="rId3"/>
              </a:rPr>
              <a:t>MemoryCache.cs</a:t>
            </a:r>
            <a:r>
              <a:rPr lang="en-US" dirty="0">
                <a:hlinkClick r:id="rId3"/>
              </a:rPr>
              <a:t> at release/6.0 · dotnet/runtime (github.com)</a:t>
            </a:r>
            <a:endParaRPr lang="en-US" dirty="0"/>
          </a:p>
          <a:p>
            <a:r>
              <a:rPr lang="en-US" dirty="0">
                <a:hlinkClick r:id="rId4"/>
              </a:rPr>
              <a:t>Guidance on the usage of Compact() on a </a:t>
            </a:r>
            <a:r>
              <a:rPr lang="en-US" dirty="0" err="1">
                <a:hlinkClick r:id="rId4"/>
              </a:rPr>
              <a:t>MemoryCache</a:t>
            </a:r>
            <a:r>
              <a:rPr lang="en-US" dirty="0">
                <a:hlinkClick r:id="rId4"/>
              </a:rPr>
              <a:t> · Issue #2430 · dotnet/extensions (github.com)</a:t>
            </a:r>
            <a:endParaRPr lang="en-US" dirty="0"/>
          </a:p>
          <a:p>
            <a:r>
              <a:rPr lang="en-US" dirty="0">
                <a:hlinkClick r:id="rId5"/>
              </a:rPr>
              <a:t>(20) Using </a:t>
            </a:r>
            <a:r>
              <a:rPr lang="en-US" dirty="0" err="1">
                <a:hlinkClick r:id="rId5"/>
              </a:rPr>
              <a:t>IMemoryCache</a:t>
            </a:r>
            <a:r>
              <a:rPr lang="en-US" dirty="0">
                <a:hlinkClick r:id="rId5"/>
              </a:rPr>
              <a:t> to cache data in-memory using .NET 5 [An Introduction] - YouTube</a:t>
            </a:r>
            <a:endParaRPr lang="en-US" dirty="0"/>
          </a:p>
        </p:txBody>
      </p:sp>
    </p:spTree>
    <p:extLst>
      <p:ext uri="{BB962C8B-B14F-4D97-AF65-F5344CB8AC3E}">
        <p14:creationId xmlns:p14="http://schemas.microsoft.com/office/powerpoint/2010/main" val="171626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83CD29E-A3E1-43D8-B6D1-FA120AAA1F68}"/>
              </a:ext>
            </a:extLst>
          </p:cNvPr>
          <p:cNvSpPr>
            <a:spLocks noGrp="1" noChangeArrowheads="1"/>
          </p:cNvSpPr>
          <p:nvPr>
            <p:ph type="title"/>
          </p:nvPr>
        </p:nvSpPr>
        <p:spPr bwMode="auto">
          <a:xfrm>
            <a:off x="838200" y="535464"/>
            <a:ext cx="2933816"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71717"/>
                </a:solidFill>
                <a:effectLst/>
                <a:latin typeface="SFMono-Regular"/>
                <a:cs typeface="Segoe UI" panose="020B0502040204020203" pitchFamily="34" charset="0"/>
              </a:rPr>
              <a:t>Expiration types</a:t>
            </a:r>
            <a:endParaRPr kumimoji="0" lang="en-US" altLang="en-US" sz="18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Content Placeholder 13">
            <a:extLst>
              <a:ext uri="{FF2B5EF4-FFF2-40B4-BE49-F238E27FC236}">
                <a16:creationId xmlns:a16="http://schemas.microsoft.com/office/drawing/2014/main" id="{987566FF-36EA-4C62-B078-B7AAC9E6BF64}"/>
              </a:ext>
            </a:extLst>
          </p:cNvPr>
          <p:cNvSpPr>
            <a:spLocks noGrp="1"/>
          </p:cNvSpPr>
          <p:nvPr>
            <p:ph sz="half" idx="2"/>
          </p:nvPr>
        </p:nvSpPr>
        <p:spPr>
          <a:xfrm>
            <a:off x="5174202" y="1074321"/>
            <a:ext cx="6179598" cy="5418554"/>
          </a:xfrm>
        </p:spPr>
        <p:txBody>
          <a:bodyPr>
            <a:normAutofit/>
          </a:bodyPr>
          <a:lstStyle/>
          <a:p>
            <a:endParaRPr lang="en-US" dirty="0"/>
          </a:p>
          <a:p>
            <a:r>
              <a:rPr lang="en-US" dirty="0"/>
              <a:t>2 </a:t>
            </a:r>
            <a:r>
              <a:rPr lang="en-US" dirty="0" err="1"/>
              <a:t>Tipuri</a:t>
            </a:r>
            <a:r>
              <a:rPr lang="en-US" dirty="0"/>
              <a:t> de </a:t>
            </a:r>
            <a:r>
              <a:rPr lang="en-US" dirty="0" err="1"/>
              <a:t>expirare</a:t>
            </a:r>
            <a:r>
              <a:rPr lang="en-US" dirty="0"/>
              <a:t> a </a:t>
            </a:r>
            <a:r>
              <a:rPr lang="en-US" dirty="0" err="1"/>
              <a:t>datelor</a:t>
            </a:r>
            <a:r>
              <a:rPr lang="en-US" dirty="0"/>
              <a:t> din cache:</a:t>
            </a:r>
          </a:p>
          <a:p>
            <a:pPr lvl="1"/>
            <a:r>
              <a:rPr lang="en-US" dirty="0" err="1"/>
              <a:t>SlidingExpiration</a:t>
            </a:r>
            <a:endParaRPr lang="en-US" dirty="0"/>
          </a:p>
          <a:p>
            <a:pPr lvl="2"/>
            <a:r>
              <a:rPr lang="en-US" dirty="0"/>
              <a:t>Daca </a:t>
            </a:r>
            <a:r>
              <a:rPr lang="en-US" dirty="0" err="1"/>
              <a:t>setezi</a:t>
            </a:r>
            <a:r>
              <a:rPr lang="en-US" dirty="0"/>
              <a:t> un </a:t>
            </a:r>
            <a:r>
              <a:rPr lang="en-US" dirty="0" err="1"/>
              <a:t>timp</a:t>
            </a:r>
            <a:r>
              <a:rPr lang="en-US" dirty="0"/>
              <a:t> de 30 </a:t>
            </a:r>
            <a:r>
              <a:rPr lang="en-US" dirty="0" err="1"/>
              <a:t>sec,daca</a:t>
            </a:r>
            <a:r>
              <a:rPr lang="en-US" dirty="0"/>
              <a:t> </a:t>
            </a:r>
            <a:r>
              <a:rPr lang="en-US" dirty="0" err="1"/>
              <a:t>accesezi</a:t>
            </a:r>
            <a:r>
              <a:rPr lang="en-US" dirty="0"/>
              <a:t> cache-ul in </a:t>
            </a:r>
            <a:r>
              <a:rPr lang="en-US" dirty="0" err="1"/>
              <a:t>cele</a:t>
            </a:r>
            <a:r>
              <a:rPr lang="en-US" dirty="0"/>
              <a:t> 30 </a:t>
            </a:r>
            <a:r>
              <a:rPr lang="en-US" dirty="0" err="1"/>
              <a:t>secunde</a:t>
            </a:r>
            <a:r>
              <a:rPr lang="en-US" dirty="0"/>
              <a:t>, se </a:t>
            </a:r>
            <a:r>
              <a:rPr lang="en-US" dirty="0" err="1"/>
              <a:t>mai</a:t>
            </a:r>
            <a:r>
              <a:rPr lang="en-US" dirty="0"/>
              <a:t> </a:t>
            </a:r>
            <a:r>
              <a:rPr lang="en-US" dirty="0" err="1"/>
              <a:t>extinde</a:t>
            </a:r>
            <a:r>
              <a:rPr lang="en-US" dirty="0"/>
              <a:t> cu 30 </a:t>
            </a:r>
            <a:r>
              <a:rPr lang="en-US" dirty="0" err="1"/>
              <a:t>secunde</a:t>
            </a:r>
            <a:r>
              <a:rPr lang="en-US" dirty="0"/>
              <a:t> =&gt; </a:t>
            </a:r>
            <a:r>
              <a:rPr lang="en-US" dirty="0" err="1"/>
              <a:t>poate</a:t>
            </a:r>
            <a:r>
              <a:rPr lang="en-US" dirty="0"/>
              <a:t> duce la date ‘</a:t>
            </a:r>
            <a:r>
              <a:rPr lang="en-US" dirty="0" err="1"/>
              <a:t>vechi</a:t>
            </a:r>
            <a:r>
              <a:rPr lang="en-US" dirty="0"/>
              <a:t>’ </a:t>
            </a:r>
            <a:r>
              <a:rPr lang="en-US" dirty="0" err="1"/>
              <a:t>deoarece</a:t>
            </a:r>
            <a:r>
              <a:rPr lang="en-US" dirty="0"/>
              <a:t> </a:t>
            </a:r>
            <a:r>
              <a:rPr lang="en-US" dirty="0" err="1"/>
              <a:t>niciodata</a:t>
            </a:r>
            <a:r>
              <a:rPr lang="en-US" dirty="0"/>
              <a:t> nu se face update la cache</a:t>
            </a:r>
          </a:p>
          <a:p>
            <a:pPr lvl="1"/>
            <a:r>
              <a:rPr lang="en-US" dirty="0" err="1"/>
              <a:t>AbsoluteExpiration</a:t>
            </a:r>
            <a:endParaRPr lang="en-US" dirty="0"/>
          </a:p>
          <a:p>
            <a:pPr lvl="2"/>
            <a:r>
              <a:rPr lang="en-US" dirty="0"/>
              <a:t>Daca </a:t>
            </a:r>
            <a:r>
              <a:rPr lang="en-US" dirty="0" err="1"/>
              <a:t>setezi</a:t>
            </a:r>
            <a:r>
              <a:rPr lang="en-US" dirty="0"/>
              <a:t> 30 </a:t>
            </a:r>
            <a:r>
              <a:rPr lang="en-US" dirty="0" err="1"/>
              <a:t>secunde</a:t>
            </a:r>
            <a:r>
              <a:rPr lang="en-US" dirty="0"/>
              <a:t>, indifferent </a:t>
            </a:r>
            <a:r>
              <a:rPr lang="en-US" dirty="0" err="1"/>
              <a:t>daca</a:t>
            </a:r>
            <a:r>
              <a:rPr lang="en-US" dirty="0"/>
              <a:t> se </a:t>
            </a:r>
            <a:r>
              <a:rPr lang="en-US" dirty="0" err="1"/>
              <a:t>acceseaza</a:t>
            </a:r>
            <a:r>
              <a:rPr lang="en-US" dirty="0"/>
              <a:t> </a:t>
            </a:r>
            <a:r>
              <a:rPr lang="en-US" dirty="0" err="1"/>
              <a:t>sau</a:t>
            </a:r>
            <a:r>
              <a:rPr lang="en-US" dirty="0"/>
              <a:t> nu, cache-ul se </a:t>
            </a:r>
            <a:r>
              <a:rPr lang="en-US" dirty="0" err="1"/>
              <a:t>goleste</a:t>
            </a:r>
            <a:endParaRPr lang="en-US" dirty="0"/>
          </a:p>
          <a:p>
            <a:r>
              <a:rPr lang="en-US" dirty="0" err="1"/>
              <a:t>Cel</a:t>
            </a:r>
            <a:r>
              <a:rPr lang="en-US" dirty="0"/>
              <a:t> </a:t>
            </a:r>
            <a:r>
              <a:rPr lang="en-US" dirty="0" err="1"/>
              <a:t>mai</a:t>
            </a:r>
            <a:r>
              <a:rPr lang="en-US" dirty="0"/>
              <a:t> bine </a:t>
            </a:r>
            <a:r>
              <a:rPr lang="en-US" dirty="0" err="1"/>
              <a:t>sa</a:t>
            </a:r>
            <a:r>
              <a:rPr lang="en-US" dirty="0"/>
              <a:t> se </a:t>
            </a:r>
            <a:r>
              <a:rPr lang="en-US" dirty="0" err="1"/>
              <a:t>foloseasca</a:t>
            </a:r>
            <a:r>
              <a:rPr lang="en-US" dirty="0"/>
              <a:t> </a:t>
            </a:r>
            <a:r>
              <a:rPr lang="en-US" dirty="0" err="1"/>
              <a:t>cele</a:t>
            </a:r>
            <a:r>
              <a:rPr lang="en-US" dirty="0"/>
              <a:t> 2 </a:t>
            </a:r>
            <a:r>
              <a:rPr lang="en-US" dirty="0" err="1"/>
              <a:t>impreuna</a:t>
            </a:r>
            <a:endParaRPr lang="en-US" dirty="0"/>
          </a:p>
        </p:txBody>
      </p:sp>
      <p:pic>
        <p:nvPicPr>
          <p:cNvPr id="5" name="Content Placeholder 4">
            <a:extLst>
              <a:ext uri="{FF2B5EF4-FFF2-40B4-BE49-F238E27FC236}">
                <a16:creationId xmlns:a16="http://schemas.microsoft.com/office/drawing/2014/main" id="{50F9D5F1-CC03-4191-8113-9BD0076DECE6}"/>
              </a:ext>
            </a:extLst>
          </p:cNvPr>
          <p:cNvPicPr>
            <a:picLocks noGrp="1" noChangeAspect="1"/>
          </p:cNvPicPr>
          <p:nvPr>
            <p:ph sz="half" idx="1"/>
          </p:nvPr>
        </p:nvPicPr>
        <p:blipFill>
          <a:blip r:embed="rId2"/>
          <a:stretch>
            <a:fillRect/>
          </a:stretch>
        </p:blipFill>
        <p:spPr>
          <a:xfrm>
            <a:off x="0" y="2476870"/>
            <a:ext cx="6371000" cy="745724"/>
          </a:xfrm>
        </p:spPr>
      </p:pic>
    </p:spTree>
    <p:extLst>
      <p:ext uri="{BB962C8B-B14F-4D97-AF65-F5344CB8AC3E}">
        <p14:creationId xmlns:p14="http://schemas.microsoft.com/office/powerpoint/2010/main" val="396008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83CD29E-A3E1-43D8-B6D1-FA120AAA1F68}"/>
              </a:ext>
            </a:extLst>
          </p:cNvPr>
          <p:cNvSpPr>
            <a:spLocks noGrp="1" noChangeArrowheads="1"/>
          </p:cNvSpPr>
          <p:nvPr>
            <p:ph type="title"/>
          </p:nvPr>
        </p:nvSpPr>
        <p:spPr bwMode="auto">
          <a:xfrm>
            <a:off x="838200" y="535464"/>
            <a:ext cx="38163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171717"/>
                </a:solidFill>
                <a:effectLst/>
                <a:latin typeface="SFMono-Regular"/>
                <a:cs typeface="Segoe UI" panose="020B0502040204020203" pitchFamily="34" charset="0"/>
              </a:rPr>
              <a:t>PostEviction</a:t>
            </a:r>
            <a:r>
              <a:rPr kumimoji="0" lang="en-US" altLang="en-US" sz="3200" b="1" i="0" u="none" strike="noStrike" cap="none" normalizeH="0" baseline="0" dirty="0">
                <a:ln>
                  <a:noFill/>
                </a:ln>
                <a:solidFill>
                  <a:srgbClr val="171717"/>
                </a:solidFill>
                <a:effectLst/>
                <a:latin typeface="SFMono-Regular"/>
                <a:cs typeface="Segoe UI" panose="020B0502040204020203" pitchFamily="34" charset="0"/>
              </a:rPr>
              <a:t> delegate</a:t>
            </a:r>
            <a:endParaRPr kumimoji="0" lang="en-US" altLang="en-US" sz="18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Content Placeholder 13">
            <a:extLst>
              <a:ext uri="{FF2B5EF4-FFF2-40B4-BE49-F238E27FC236}">
                <a16:creationId xmlns:a16="http://schemas.microsoft.com/office/drawing/2014/main" id="{987566FF-36EA-4C62-B078-B7AAC9E6BF64}"/>
              </a:ext>
            </a:extLst>
          </p:cNvPr>
          <p:cNvSpPr>
            <a:spLocks noGrp="1"/>
          </p:cNvSpPr>
          <p:nvPr>
            <p:ph sz="half" idx="2"/>
          </p:nvPr>
        </p:nvSpPr>
        <p:spPr>
          <a:xfrm>
            <a:off x="5174202" y="1074321"/>
            <a:ext cx="6179598" cy="5418554"/>
          </a:xfrm>
        </p:spPr>
        <p:txBody>
          <a:bodyPr>
            <a:normAutofit/>
          </a:bodyPr>
          <a:lstStyle/>
          <a:p>
            <a:r>
              <a:rPr lang="en-US" dirty="0" err="1"/>
              <a:t>PostEvictionCallBacks</a:t>
            </a:r>
            <a:endParaRPr lang="en-US" dirty="0"/>
          </a:p>
          <a:p>
            <a:pPr lvl="1"/>
            <a:r>
              <a:rPr lang="en-US" dirty="0" err="1"/>
              <a:t>Functii</a:t>
            </a:r>
            <a:r>
              <a:rPr lang="en-US" dirty="0"/>
              <a:t> care </a:t>
            </a:r>
            <a:r>
              <a:rPr lang="en-US" dirty="0" err="1"/>
              <a:t>sa</a:t>
            </a:r>
            <a:r>
              <a:rPr lang="en-US" dirty="0"/>
              <a:t> </a:t>
            </a:r>
            <a:r>
              <a:rPr lang="en-US" dirty="0" err="1"/>
              <a:t>ruleze</a:t>
            </a:r>
            <a:r>
              <a:rPr lang="en-US" dirty="0"/>
              <a:t> in </a:t>
            </a:r>
            <a:r>
              <a:rPr lang="en-US" dirty="0" err="1"/>
              <a:t>momentul</a:t>
            </a:r>
            <a:r>
              <a:rPr lang="en-US" dirty="0"/>
              <a:t> in care </a:t>
            </a:r>
            <a:r>
              <a:rPr lang="en-US" dirty="0" err="1"/>
              <a:t>datele</a:t>
            </a:r>
            <a:r>
              <a:rPr lang="en-US" dirty="0"/>
              <a:t> din cache sunt </a:t>
            </a:r>
            <a:r>
              <a:rPr lang="en-US" dirty="0" err="1"/>
              <a:t>scoase</a:t>
            </a:r>
            <a:endParaRPr lang="en-US" dirty="0"/>
          </a:p>
          <a:p>
            <a:pPr lvl="1"/>
            <a:r>
              <a:rPr lang="en-US" dirty="0"/>
              <a:t>Auto-updating</a:t>
            </a:r>
          </a:p>
          <a:p>
            <a:r>
              <a:rPr lang="en-US" dirty="0"/>
              <a:t>Priority</a:t>
            </a:r>
          </a:p>
          <a:p>
            <a:pPr lvl="1"/>
            <a:r>
              <a:rPr lang="en-US" dirty="0"/>
              <a:t>Asa se </a:t>
            </a:r>
            <a:r>
              <a:rPr lang="en-US" dirty="0" err="1"/>
              <a:t>determina</a:t>
            </a:r>
            <a:r>
              <a:rPr lang="en-US" dirty="0"/>
              <a:t> in </a:t>
            </a:r>
            <a:r>
              <a:rPr lang="en-US" dirty="0" err="1"/>
              <a:t>cazul</a:t>
            </a:r>
            <a:r>
              <a:rPr lang="en-US" dirty="0"/>
              <a:t> in care se </a:t>
            </a:r>
            <a:r>
              <a:rPr lang="en-US" dirty="0" err="1"/>
              <a:t>ajunge</a:t>
            </a:r>
            <a:r>
              <a:rPr lang="en-US" dirty="0"/>
              <a:t> la capacitate maxima, care </a:t>
            </a:r>
            <a:r>
              <a:rPr lang="en-US" dirty="0" err="1"/>
              <a:t>elemente</a:t>
            </a:r>
            <a:r>
              <a:rPr lang="en-US" dirty="0"/>
              <a:t> din cache </a:t>
            </a:r>
            <a:r>
              <a:rPr lang="en-US" dirty="0" err="1"/>
              <a:t>sa</a:t>
            </a:r>
            <a:r>
              <a:rPr lang="en-US" dirty="0"/>
              <a:t> fie date afara </a:t>
            </a:r>
            <a:r>
              <a:rPr lang="en-US" dirty="0" err="1"/>
              <a:t>si</a:t>
            </a:r>
            <a:r>
              <a:rPr lang="en-US" dirty="0"/>
              <a:t> care nu</a:t>
            </a:r>
          </a:p>
          <a:p>
            <a:pPr marL="457200" lvl="1" indent="0">
              <a:buNone/>
            </a:pPr>
            <a:endParaRPr lang="en-US" dirty="0"/>
          </a:p>
        </p:txBody>
      </p:sp>
      <p:pic>
        <p:nvPicPr>
          <p:cNvPr id="5" name="Content Placeholder 4">
            <a:extLst>
              <a:ext uri="{FF2B5EF4-FFF2-40B4-BE49-F238E27FC236}">
                <a16:creationId xmlns:a16="http://schemas.microsoft.com/office/drawing/2014/main" id="{D52E4E4D-F6EC-4C80-8190-E2694CDC65F2}"/>
              </a:ext>
            </a:extLst>
          </p:cNvPr>
          <p:cNvPicPr>
            <a:picLocks noGrp="1" noChangeAspect="1"/>
          </p:cNvPicPr>
          <p:nvPr>
            <p:ph sz="half" idx="1"/>
          </p:nvPr>
        </p:nvPicPr>
        <p:blipFill>
          <a:blip r:embed="rId2"/>
          <a:stretch>
            <a:fillRect/>
          </a:stretch>
        </p:blipFill>
        <p:spPr>
          <a:xfrm>
            <a:off x="376561" y="2059119"/>
            <a:ext cx="5181600" cy="528592"/>
          </a:xfrm>
        </p:spPr>
      </p:pic>
    </p:spTree>
    <p:extLst>
      <p:ext uri="{BB962C8B-B14F-4D97-AF65-F5344CB8AC3E}">
        <p14:creationId xmlns:p14="http://schemas.microsoft.com/office/powerpoint/2010/main" val="1256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83CD29E-A3E1-43D8-B6D1-FA120AAA1F68}"/>
              </a:ext>
            </a:extLst>
          </p:cNvPr>
          <p:cNvSpPr>
            <a:spLocks noGrp="1" noChangeArrowheads="1"/>
          </p:cNvSpPr>
          <p:nvPr>
            <p:ph type="title"/>
          </p:nvPr>
        </p:nvSpPr>
        <p:spPr bwMode="auto">
          <a:xfrm>
            <a:off x="838200" y="597019"/>
            <a:ext cx="3819059"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71717"/>
                </a:solidFill>
                <a:effectLst/>
                <a:latin typeface="SFMono-Regular"/>
                <a:cs typeface="Segoe UI" panose="020B0502040204020203" pitchFamily="34" charset="0"/>
              </a:rPr>
              <a:t>Entry Size &amp; </a:t>
            </a:r>
            <a:r>
              <a:rPr kumimoji="0" lang="en-US" altLang="en-US" sz="3200" b="1" i="0" u="none" strike="noStrike" cap="none" normalizeH="0" baseline="0" dirty="0" err="1">
                <a:ln>
                  <a:noFill/>
                </a:ln>
                <a:solidFill>
                  <a:srgbClr val="171717"/>
                </a:solidFill>
                <a:effectLst/>
                <a:latin typeface="SFMono-Regular"/>
                <a:cs typeface="Segoe UI" panose="020B0502040204020203" pitchFamily="34" charset="0"/>
              </a:rPr>
              <a:t>LimitSize</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Content Placeholder 13">
            <a:extLst>
              <a:ext uri="{FF2B5EF4-FFF2-40B4-BE49-F238E27FC236}">
                <a16:creationId xmlns:a16="http://schemas.microsoft.com/office/drawing/2014/main" id="{987566FF-36EA-4C62-B078-B7AAC9E6BF64}"/>
              </a:ext>
            </a:extLst>
          </p:cNvPr>
          <p:cNvSpPr>
            <a:spLocks noGrp="1"/>
          </p:cNvSpPr>
          <p:nvPr>
            <p:ph sz="half" idx="2"/>
          </p:nvPr>
        </p:nvSpPr>
        <p:spPr>
          <a:xfrm>
            <a:off x="5174202" y="1074321"/>
            <a:ext cx="6179598" cy="5418554"/>
          </a:xfrm>
        </p:spPr>
        <p:txBody>
          <a:bodyPr>
            <a:normAutofit/>
          </a:bodyPr>
          <a:lstStyle/>
          <a:p>
            <a:r>
              <a:rPr lang="en-US" dirty="0"/>
              <a:t>Entry Size and Cache Size Limit</a:t>
            </a:r>
          </a:p>
          <a:p>
            <a:pPr lvl="1"/>
            <a:r>
              <a:rPr lang="en-US" dirty="0"/>
              <a:t>La </a:t>
            </a:r>
            <a:r>
              <a:rPr lang="en-US" dirty="0" err="1"/>
              <a:t>nivel</a:t>
            </a:r>
            <a:r>
              <a:rPr lang="en-US" dirty="0"/>
              <a:t> de cache, </a:t>
            </a:r>
            <a:r>
              <a:rPr lang="en-US" dirty="0" err="1"/>
              <a:t>poti</a:t>
            </a:r>
            <a:r>
              <a:rPr lang="en-US" dirty="0"/>
              <a:t> </a:t>
            </a:r>
            <a:r>
              <a:rPr lang="en-US" dirty="0" err="1"/>
              <a:t>sa</a:t>
            </a:r>
            <a:r>
              <a:rPr lang="en-US" dirty="0"/>
              <a:t> </a:t>
            </a:r>
            <a:r>
              <a:rPr lang="en-US" dirty="0" err="1"/>
              <a:t>specifici</a:t>
            </a:r>
            <a:r>
              <a:rPr lang="en-US" dirty="0"/>
              <a:t> o </a:t>
            </a:r>
            <a:r>
              <a:rPr lang="en-US" dirty="0" err="1"/>
              <a:t>valoare</a:t>
            </a:r>
            <a:r>
              <a:rPr lang="en-US" dirty="0"/>
              <a:t> </a:t>
            </a:r>
            <a:r>
              <a:rPr lang="en-US" dirty="0" err="1"/>
              <a:t>pentru</a:t>
            </a:r>
            <a:r>
              <a:rPr lang="en-US" dirty="0"/>
              <a:t> </a:t>
            </a:r>
            <a:r>
              <a:rPr lang="en-US" dirty="0" err="1"/>
              <a:t>SizeLimit</a:t>
            </a:r>
            <a:r>
              <a:rPr lang="en-US" dirty="0"/>
              <a:t>, </a:t>
            </a:r>
            <a:r>
              <a:rPr lang="en-US" dirty="0" err="1"/>
              <a:t>valoare</a:t>
            </a:r>
            <a:r>
              <a:rPr lang="en-US" dirty="0"/>
              <a:t> care nu are </a:t>
            </a:r>
            <a:r>
              <a:rPr lang="en-US" dirty="0" err="1"/>
              <a:t>unitate</a:t>
            </a:r>
            <a:r>
              <a:rPr lang="en-US" dirty="0"/>
              <a:t> de </a:t>
            </a:r>
            <a:r>
              <a:rPr lang="en-US" dirty="0" err="1"/>
              <a:t>masura</a:t>
            </a:r>
            <a:r>
              <a:rPr lang="en-US" dirty="0"/>
              <a:t>, e </a:t>
            </a:r>
            <a:r>
              <a:rPr lang="en-US" dirty="0" err="1"/>
              <a:t>doar</a:t>
            </a:r>
            <a:r>
              <a:rPr lang="en-US" dirty="0"/>
              <a:t> un </a:t>
            </a:r>
            <a:r>
              <a:rPr lang="en-US" dirty="0" err="1"/>
              <a:t>numar</a:t>
            </a:r>
            <a:endParaRPr lang="en-US" dirty="0"/>
          </a:p>
          <a:p>
            <a:pPr lvl="1"/>
            <a:endParaRPr lang="en-US" dirty="0"/>
          </a:p>
          <a:p>
            <a:pPr lvl="1"/>
            <a:r>
              <a:rPr lang="en-US" dirty="0" err="1"/>
              <a:t>Ex:daca</a:t>
            </a:r>
            <a:r>
              <a:rPr lang="en-US" dirty="0"/>
              <a:t> </a:t>
            </a:r>
            <a:r>
              <a:rPr lang="en-US" dirty="0" err="1"/>
              <a:t>avem</a:t>
            </a:r>
            <a:r>
              <a:rPr lang="en-US" dirty="0"/>
              <a:t> </a:t>
            </a:r>
            <a:r>
              <a:rPr lang="en-US" dirty="0" err="1"/>
              <a:t>SizeLimit</a:t>
            </a:r>
            <a:r>
              <a:rPr lang="en-US" dirty="0"/>
              <a:t>= 1 </a:t>
            </a:r>
            <a:r>
              <a:rPr lang="en-US" dirty="0" err="1"/>
              <a:t>si</a:t>
            </a:r>
            <a:r>
              <a:rPr lang="en-US" dirty="0"/>
              <a:t> </a:t>
            </a:r>
            <a:r>
              <a:rPr lang="en-US" dirty="0" err="1"/>
              <a:t>urmatorul</a:t>
            </a:r>
            <a:r>
              <a:rPr lang="en-US" dirty="0"/>
              <a:t> cod</a:t>
            </a:r>
          </a:p>
          <a:p>
            <a:pPr lvl="1"/>
            <a:endParaRPr lang="en-US" dirty="0"/>
          </a:p>
          <a:p>
            <a:pPr lvl="1"/>
            <a:endParaRPr lang="en-US" dirty="0"/>
          </a:p>
          <a:p>
            <a:pPr lvl="1"/>
            <a:endParaRPr lang="en-US" dirty="0"/>
          </a:p>
          <a:p>
            <a:pPr lvl="2"/>
            <a:r>
              <a:rPr lang="en-US" dirty="0"/>
              <a:t>OBS : </a:t>
            </a:r>
            <a:r>
              <a:rPr lang="en-US" dirty="0" err="1"/>
              <a:t>Intreg</a:t>
            </a:r>
            <a:r>
              <a:rPr lang="en-US" dirty="0"/>
              <a:t> Cache-ul are un </a:t>
            </a:r>
            <a:r>
              <a:rPr lang="en-US" dirty="0" err="1"/>
              <a:t>SizeLimit</a:t>
            </a:r>
            <a:r>
              <a:rPr lang="en-US" dirty="0"/>
              <a:t> de 1!</a:t>
            </a:r>
          </a:p>
          <a:p>
            <a:pPr lvl="2"/>
            <a:r>
              <a:rPr lang="en-US" dirty="0" err="1"/>
              <a:t>Fiecare</a:t>
            </a:r>
            <a:r>
              <a:rPr lang="en-US" dirty="0"/>
              <a:t> entry din cache e </a:t>
            </a:r>
            <a:r>
              <a:rPr lang="en-US" dirty="0" err="1"/>
              <a:t>specificat</a:t>
            </a:r>
            <a:r>
              <a:rPr lang="en-US" dirty="0"/>
              <a:t> ca are un Size de 1</a:t>
            </a:r>
          </a:p>
          <a:p>
            <a:pPr lvl="2"/>
            <a:r>
              <a:rPr lang="en-US" dirty="0"/>
              <a:t>Deci, </a:t>
            </a:r>
            <a:r>
              <a:rPr lang="en-US" dirty="0" err="1"/>
              <a:t>doar</a:t>
            </a:r>
            <a:r>
              <a:rPr lang="en-US" dirty="0"/>
              <a:t> test1 </a:t>
            </a:r>
            <a:r>
              <a:rPr lang="en-US" dirty="0" err="1"/>
              <a:t>va</a:t>
            </a:r>
            <a:r>
              <a:rPr lang="en-US" dirty="0"/>
              <a:t> fi </a:t>
            </a:r>
            <a:r>
              <a:rPr lang="en-US" dirty="0" err="1"/>
              <a:t>stoca</a:t>
            </a:r>
            <a:r>
              <a:rPr lang="en-US" dirty="0"/>
              <a:t> in cache, test2 </a:t>
            </a:r>
            <a:r>
              <a:rPr lang="en-US" dirty="0" err="1"/>
              <a:t>va</a:t>
            </a:r>
            <a:r>
              <a:rPr lang="en-US" dirty="0"/>
              <a:t> </a:t>
            </a:r>
            <a:r>
              <a:rPr lang="en-US" dirty="0" err="1"/>
              <a:t>returna</a:t>
            </a:r>
            <a:r>
              <a:rPr lang="en-US" dirty="0"/>
              <a:t> null</a:t>
            </a:r>
          </a:p>
        </p:txBody>
      </p:sp>
      <p:pic>
        <p:nvPicPr>
          <p:cNvPr id="6" name="Picture 5">
            <a:extLst>
              <a:ext uri="{FF2B5EF4-FFF2-40B4-BE49-F238E27FC236}">
                <a16:creationId xmlns:a16="http://schemas.microsoft.com/office/drawing/2014/main" id="{E9150C14-82C0-4A14-9682-308FEB7BB5B2}"/>
              </a:ext>
            </a:extLst>
          </p:cNvPr>
          <p:cNvPicPr>
            <a:picLocks noChangeAspect="1"/>
          </p:cNvPicPr>
          <p:nvPr/>
        </p:nvPicPr>
        <p:blipFill>
          <a:blip r:embed="rId2"/>
          <a:stretch>
            <a:fillRect/>
          </a:stretch>
        </p:blipFill>
        <p:spPr>
          <a:xfrm>
            <a:off x="6986725" y="3429000"/>
            <a:ext cx="4367075" cy="863721"/>
          </a:xfrm>
          <a:prstGeom prst="rect">
            <a:avLst/>
          </a:prstGeom>
        </p:spPr>
      </p:pic>
      <p:sp>
        <p:nvSpPr>
          <p:cNvPr id="3" name="Content Placeholder 2">
            <a:extLst>
              <a:ext uri="{FF2B5EF4-FFF2-40B4-BE49-F238E27FC236}">
                <a16:creationId xmlns:a16="http://schemas.microsoft.com/office/drawing/2014/main" id="{E620827A-0F73-4F12-B088-1DCD95CA0A5E}"/>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411625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83CD29E-A3E1-43D8-B6D1-FA120AAA1F68}"/>
              </a:ext>
            </a:extLst>
          </p:cNvPr>
          <p:cNvSpPr>
            <a:spLocks noGrp="1" noChangeArrowheads="1"/>
          </p:cNvSpPr>
          <p:nvPr>
            <p:ph type="title"/>
          </p:nvPr>
        </p:nvSpPr>
        <p:spPr bwMode="auto">
          <a:xfrm>
            <a:off x="838200" y="597019"/>
            <a:ext cx="3819059"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71717"/>
                </a:solidFill>
                <a:effectLst/>
                <a:latin typeface="SFMono-Regular"/>
                <a:cs typeface="Segoe UI" panose="020B0502040204020203" pitchFamily="34" charset="0"/>
              </a:rPr>
              <a:t>Entry Size &amp; </a:t>
            </a:r>
            <a:r>
              <a:rPr kumimoji="0" lang="en-US" altLang="en-US" sz="3200" b="1" i="0" u="none" strike="noStrike" cap="none" normalizeH="0" baseline="0" dirty="0" err="1">
                <a:ln>
                  <a:noFill/>
                </a:ln>
                <a:solidFill>
                  <a:srgbClr val="171717"/>
                </a:solidFill>
                <a:effectLst/>
                <a:latin typeface="SFMono-Regular"/>
                <a:cs typeface="Segoe UI" panose="020B0502040204020203" pitchFamily="34" charset="0"/>
              </a:rPr>
              <a:t>LimitSize</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Content Placeholder 13">
            <a:extLst>
              <a:ext uri="{FF2B5EF4-FFF2-40B4-BE49-F238E27FC236}">
                <a16:creationId xmlns:a16="http://schemas.microsoft.com/office/drawing/2014/main" id="{987566FF-36EA-4C62-B078-B7AAC9E6BF64}"/>
              </a:ext>
            </a:extLst>
          </p:cNvPr>
          <p:cNvSpPr>
            <a:spLocks noGrp="1"/>
          </p:cNvSpPr>
          <p:nvPr>
            <p:ph sz="half" idx="2"/>
          </p:nvPr>
        </p:nvSpPr>
        <p:spPr>
          <a:xfrm>
            <a:off x="5174202" y="1074321"/>
            <a:ext cx="6179598" cy="5418554"/>
          </a:xfrm>
        </p:spPr>
        <p:txBody>
          <a:bodyPr>
            <a:normAutofit/>
          </a:bodyPr>
          <a:lstStyle/>
          <a:p>
            <a:r>
              <a:rPr lang="en-US" dirty="0"/>
              <a:t>Entry Size and Cache Size Limit</a:t>
            </a:r>
          </a:p>
          <a:p>
            <a:pPr lvl="1"/>
            <a:r>
              <a:rPr lang="en-US" dirty="0" err="1"/>
              <a:t>Exemplu</a:t>
            </a:r>
            <a:r>
              <a:rPr lang="en-US" dirty="0"/>
              <a:t>:</a:t>
            </a:r>
          </a:p>
          <a:p>
            <a:pPr lvl="2"/>
            <a:r>
              <a:rPr lang="en-US" dirty="0"/>
              <a:t>Cache-ul e </a:t>
            </a:r>
            <a:r>
              <a:rPr lang="en-US" dirty="0" err="1"/>
              <a:t>specicat</a:t>
            </a:r>
            <a:r>
              <a:rPr lang="en-US" dirty="0"/>
              <a:t> ca are un </a:t>
            </a:r>
            <a:r>
              <a:rPr lang="en-US" dirty="0" err="1"/>
              <a:t>SizeLimit</a:t>
            </a:r>
            <a:r>
              <a:rPr lang="en-US" dirty="0"/>
              <a:t> de 3!</a:t>
            </a:r>
          </a:p>
          <a:p>
            <a:pPr lvl="2"/>
            <a:r>
              <a:rPr lang="en-US" dirty="0" err="1"/>
              <a:t>Primu</a:t>
            </a:r>
            <a:r>
              <a:rPr lang="en-US" dirty="0"/>
              <a:t> entry din cache are un Size = 1</a:t>
            </a:r>
          </a:p>
          <a:p>
            <a:pPr lvl="2"/>
            <a:r>
              <a:rPr lang="en-US" dirty="0"/>
              <a:t>Al </a:t>
            </a:r>
            <a:r>
              <a:rPr lang="en-US" dirty="0" err="1"/>
              <a:t>doilea</a:t>
            </a:r>
            <a:r>
              <a:rPr lang="en-US" dirty="0"/>
              <a:t> are Size = 2</a:t>
            </a:r>
          </a:p>
          <a:p>
            <a:pPr lvl="2"/>
            <a:r>
              <a:rPr lang="en-US" dirty="0"/>
              <a:t>Deci, in </a:t>
            </a:r>
            <a:r>
              <a:rPr lang="en-US" dirty="0" err="1"/>
              <a:t>acest</a:t>
            </a:r>
            <a:r>
              <a:rPr lang="en-US" dirty="0"/>
              <a:t> </a:t>
            </a:r>
            <a:r>
              <a:rPr lang="en-US" dirty="0" err="1"/>
              <a:t>caz</a:t>
            </a:r>
            <a:r>
              <a:rPr lang="en-US" dirty="0"/>
              <a:t> </a:t>
            </a:r>
            <a:r>
              <a:rPr lang="en-US" dirty="0" err="1"/>
              <a:t>ambele</a:t>
            </a:r>
            <a:r>
              <a:rPr lang="en-US" dirty="0"/>
              <a:t> sunt </a:t>
            </a:r>
            <a:r>
              <a:rPr lang="en-US" dirty="0" err="1"/>
              <a:t>cach-uite</a:t>
            </a:r>
            <a:r>
              <a:rPr lang="en-US" dirty="0"/>
              <a:t> correct</a:t>
            </a:r>
          </a:p>
          <a:p>
            <a:pPr lvl="2"/>
            <a:r>
              <a:rPr lang="en-US" dirty="0"/>
              <a:t>Daca s-</a:t>
            </a:r>
            <a:r>
              <a:rPr lang="en-US" dirty="0" err="1"/>
              <a:t>ar</a:t>
            </a:r>
            <a:r>
              <a:rPr lang="en-US" dirty="0"/>
              <a:t> </a:t>
            </a:r>
            <a:r>
              <a:rPr lang="en-US" dirty="0" err="1"/>
              <a:t>mai</a:t>
            </a:r>
            <a:r>
              <a:rPr lang="en-US" dirty="0"/>
              <a:t> introduce </a:t>
            </a:r>
            <a:r>
              <a:rPr lang="en-US" dirty="0" err="1"/>
              <a:t>inca</a:t>
            </a:r>
            <a:r>
              <a:rPr lang="en-US" dirty="0"/>
              <a:t> un element size = 1 in cache </a:t>
            </a:r>
            <a:r>
              <a:rPr lang="en-US" dirty="0" err="1"/>
              <a:t>atunci</a:t>
            </a:r>
            <a:r>
              <a:rPr lang="en-US" dirty="0"/>
              <a:t> </a:t>
            </a:r>
            <a:r>
              <a:rPr lang="en-US" dirty="0" err="1"/>
              <a:t>acesta</a:t>
            </a:r>
            <a:r>
              <a:rPr lang="en-US" dirty="0"/>
              <a:t> nu </a:t>
            </a:r>
            <a:r>
              <a:rPr lang="en-US" dirty="0" err="1"/>
              <a:t>va</a:t>
            </a:r>
            <a:r>
              <a:rPr lang="en-US" dirty="0"/>
              <a:t> fi </a:t>
            </a:r>
            <a:r>
              <a:rPr lang="en-US" dirty="0" err="1"/>
              <a:t>stocat</a:t>
            </a:r>
            <a:r>
              <a:rPr lang="en-US" dirty="0"/>
              <a:t>, </a:t>
            </a:r>
            <a:r>
              <a:rPr lang="en-US" dirty="0" err="1"/>
              <a:t>pentru</a:t>
            </a:r>
            <a:r>
              <a:rPr lang="en-US" dirty="0"/>
              <a:t> a-l </a:t>
            </a:r>
            <a:r>
              <a:rPr lang="en-US" dirty="0" err="1"/>
              <a:t>stoca</a:t>
            </a:r>
            <a:r>
              <a:rPr lang="en-US" dirty="0"/>
              <a:t> </a:t>
            </a:r>
            <a:r>
              <a:rPr lang="en-US" dirty="0" err="1"/>
              <a:t>trebuie</a:t>
            </a:r>
            <a:r>
              <a:rPr lang="en-US" dirty="0"/>
              <a:t> </a:t>
            </a:r>
            <a:r>
              <a:rPr lang="en-US" dirty="0" err="1"/>
              <a:t>setat</a:t>
            </a:r>
            <a:r>
              <a:rPr lang="en-US" dirty="0"/>
              <a:t> </a:t>
            </a:r>
            <a:r>
              <a:rPr lang="en-US" dirty="0" err="1"/>
              <a:t>SizeLimit</a:t>
            </a:r>
            <a:r>
              <a:rPr lang="en-US" dirty="0"/>
              <a:t> = 4</a:t>
            </a:r>
          </a:p>
          <a:p>
            <a:pPr lvl="2"/>
            <a:r>
              <a:rPr lang="en-US" dirty="0"/>
              <a:t>Daca </a:t>
            </a:r>
            <a:r>
              <a:rPr lang="en-US" dirty="0" err="1"/>
              <a:t>SizeLimit</a:t>
            </a:r>
            <a:r>
              <a:rPr lang="en-US" dirty="0"/>
              <a:t> al cache-</a:t>
            </a:r>
            <a:r>
              <a:rPr lang="en-US" dirty="0" err="1"/>
              <a:t>ului</a:t>
            </a:r>
            <a:r>
              <a:rPr lang="en-US" dirty="0"/>
              <a:t> </a:t>
            </a:r>
            <a:r>
              <a:rPr lang="en-US" dirty="0" err="1"/>
              <a:t>este</a:t>
            </a:r>
            <a:r>
              <a:rPr lang="en-US" dirty="0"/>
              <a:t> 2!</a:t>
            </a:r>
          </a:p>
          <a:p>
            <a:pPr lvl="3"/>
            <a:r>
              <a:rPr lang="en-US" dirty="0"/>
              <a:t>DOAR PRIMUL CACHE ITEM VA FI </a:t>
            </a:r>
            <a:r>
              <a:rPr lang="en-US" dirty="0" err="1"/>
              <a:t>STOCAT,cel</a:t>
            </a:r>
            <a:r>
              <a:rPr lang="en-US" dirty="0"/>
              <a:t> de al </a:t>
            </a:r>
            <a:r>
              <a:rPr lang="en-US" dirty="0" err="1"/>
              <a:t>doilea</a:t>
            </a:r>
            <a:r>
              <a:rPr lang="en-US" dirty="0"/>
              <a:t> are </a:t>
            </a:r>
            <a:r>
              <a:rPr lang="en-US" dirty="0" err="1"/>
              <a:t>nevoie</a:t>
            </a:r>
            <a:r>
              <a:rPr lang="en-US" dirty="0"/>
              <a:t> de un size = 2, </a:t>
            </a:r>
            <a:r>
              <a:rPr lang="en-US" dirty="0" err="1"/>
              <a:t>si</a:t>
            </a:r>
            <a:r>
              <a:rPr lang="en-US" dirty="0"/>
              <a:t> nu </a:t>
            </a:r>
            <a:r>
              <a:rPr lang="en-US" dirty="0" err="1"/>
              <a:t>mai</a:t>
            </a:r>
            <a:r>
              <a:rPr lang="en-US" dirty="0"/>
              <a:t> are loc </a:t>
            </a:r>
            <a:r>
              <a:rPr lang="en-US" dirty="0" err="1"/>
              <a:t>doar</a:t>
            </a:r>
            <a:r>
              <a:rPr lang="en-US" dirty="0"/>
              <a:t> pe </a:t>
            </a:r>
            <a:r>
              <a:rPr lang="en-US" dirty="0" err="1"/>
              <a:t>jumate</a:t>
            </a:r>
            <a:endParaRPr lang="en-US" dirty="0"/>
          </a:p>
          <a:p>
            <a:pPr lvl="3"/>
            <a:endParaRPr lang="en-US" dirty="0"/>
          </a:p>
        </p:txBody>
      </p:sp>
      <p:pic>
        <p:nvPicPr>
          <p:cNvPr id="3" name="Picture 2">
            <a:extLst>
              <a:ext uri="{FF2B5EF4-FFF2-40B4-BE49-F238E27FC236}">
                <a16:creationId xmlns:a16="http://schemas.microsoft.com/office/drawing/2014/main" id="{CB67DDC6-D109-4684-A880-6B99E1E51D6F}"/>
              </a:ext>
            </a:extLst>
          </p:cNvPr>
          <p:cNvPicPr>
            <a:picLocks noChangeAspect="1"/>
          </p:cNvPicPr>
          <p:nvPr/>
        </p:nvPicPr>
        <p:blipFill>
          <a:blip r:embed="rId2"/>
          <a:stretch>
            <a:fillRect/>
          </a:stretch>
        </p:blipFill>
        <p:spPr>
          <a:xfrm>
            <a:off x="529873" y="1353521"/>
            <a:ext cx="4952656" cy="2092726"/>
          </a:xfrm>
          <a:prstGeom prst="rect">
            <a:avLst/>
          </a:prstGeom>
        </p:spPr>
      </p:pic>
      <p:sp>
        <p:nvSpPr>
          <p:cNvPr id="5" name="Content Placeholder 4">
            <a:extLst>
              <a:ext uri="{FF2B5EF4-FFF2-40B4-BE49-F238E27FC236}">
                <a16:creationId xmlns:a16="http://schemas.microsoft.com/office/drawing/2014/main" id="{6DB8DDD3-4F59-45C0-8683-B28B2B0043CF}"/>
              </a:ext>
            </a:extLst>
          </p:cNvPr>
          <p:cNvSpPr>
            <a:spLocks noGrp="1"/>
          </p:cNvSpPr>
          <p:nvPr>
            <p:ph sz="half" idx="1"/>
          </p:nvPr>
        </p:nvSpPr>
        <p:spPr/>
        <p:txBody>
          <a:bodyPr/>
          <a:lstStyle/>
          <a:p>
            <a:endParaRPr lang="en-US" dirty="0"/>
          </a:p>
        </p:txBody>
      </p:sp>
    </p:spTree>
    <p:extLst>
      <p:ext uri="{BB962C8B-B14F-4D97-AF65-F5344CB8AC3E}">
        <p14:creationId xmlns:p14="http://schemas.microsoft.com/office/powerpoint/2010/main" val="311157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83CD29E-A3E1-43D8-B6D1-FA120AAA1F68}"/>
              </a:ext>
            </a:extLst>
          </p:cNvPr>
          <p:cNvSpPr>
            <a:spLocks noGrp="1" noChangeArrowheads="1"/>
          </p:cNvSpPr>
          <p:nvPr>
            <p:ph type="title"/>
          </p:nvPr>
        </p:nvSpPr>
        <p:spPr bwMode="auto">
          <a:xfrm>
            <a:off x="838200" y="535464"/>
            <a:ext cx="3819059"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71717"/>
                </a:solidFill>
                <a:effectLst/>
                <a:latin typeface="SFMono-Regular"/>
                <a:cs typeface="Segoe UI" panose="020B0502040204020203" pitchFamily="34" charset="0"/>
              </a:rPr>
              <a:t>Entry Size &amp; </a:t>
            </a:r>
            <a:r>
              <a:rPr kumimoji="0" lang="en-US" altLang="en-US" sz="3200" b="1" i="0" u="none" strike="noStrike" cap="none" normalizeH="0" baseline="0" dirty="0" err="1">
                <a:ln>
                  <a:noFill/>
                </a:ln>
                <a:solidFill>
                  <a:srgbClr val="171717"/>
                </a:solidFill>
                <a:effectLst/>
                <a:latin typeface="SFMono-Regular"/>
                <a:cs typeface="Segoe UI" panose="020B0502040204020203" pitchFamily="34" charset="0"/>
              </a:rPr>
              <a:t>LimitSize</a:t>
            </a:r>
            <a:endParaRPr kumimoji="0" lang="en-US" altLang="en-US" sz="18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Content Placeholder 13">
            <a:extLst>
              <a:ext uri="{FF2B5EF4-FFF2-40B4-BE49-F238E27FC236}">
                <a16:creationId xmlns:a16="http://schemas.microsoft.com/office/drawing/2014/main" id="{987566FF-36EA-4C62-B078-B7AAC9E6BF64}"/>
              </a:ext>
            </a:extLst>
          </p:cNvPr>
          <p:cNvSpPr>
            <a:spLocks noGrp="1"/>
          </p:cNvSpPr>
          <p:nvPr>
            <p:ph sz="half" idx="2"/>
          </p:nvPr>
        </p:nvSpPr>
        <p:spPr>
          <a:xfrm>
            <a:off x="5174202" y="1074321"/>
            <a:ext cx="6179598" cy="5418554"/>
          </a:xfrm>
        </p:spPr>
        <p:txBody>
          <a:bodyPr>
            <a:normAutofit/>
          </a:bodyPr>
          <a:lstStyle/>
          <a:p>
            <a:r>
              <a:rPr lang="en-US" dirty="0"/>
              <a:t>Entry Size and Cache Size Limit</a:t>
            </a:r>
          </a:p>
          <a:p>
            <a:pPr lvl="1"/>
            <a:r>
              <a:rPr lang="en-US" dirty="0"/>
              <a:t>OBS: Daca se </a:t>
            </a:r>
            <a:r>
              <a:rPr lang="en-US" dirty="0" err="1"/>
              <a:t>foloseste</a:t>
            </a:r>
            <a:r>
              <a:rPr lang="en-US" dirty="0"/>
              <a:t> </a:t>
            </a:r>
            <a:r>
              <a:rPr lang="en-US" dirty="0" err="1"/>
              <a:t>SizeLimit</a:t>
            </a:r>
            <a:r>
              <a:rPr lang="en-US" dirty="0"/>
              <a:t> la cache, </a:t>
            </a:r>
            <a:r>
              <a:rPr lang="en-US" dirty="0" err="1"/>
              <a:t>toate</a:t>
            </a:r>
            <a:r>
              <a:rPr lang="en-US" dirty="0"/>
              <a:t> </a:t>
            </a:r>
            <a:r>
              <a:rPr lang="en-US" dirty="0" err="1"/>
              <a:t>entriy</a:t>
            </a:r>
            <a:r>
              <a:rPr lang="en-US" dirty="0"/>
              <a:t>-urile </a:t>
            </a:r>
            <a:r>
              <a:rPr lang="en-US" dirty="0" err="1"/>
              <a:t>trebuie</a:t>
            </a:r>
            <a:r>
              <a:rPr lang="en-US" dirty="0"/>
              <a:t> </a:t>
            </a:r>
            <a:r>
              <a:rPr lang="en-US" dirty="0" err="1"/>
              <a:t>sa</a:t>
            </a:r>
            <a:r>
              <a:rPr lang="en-US" dirty="0"/>
              <a:t> specific size-ul lor</a:t>
            </a:r>
          </a:p>
          <a:p>
            <a:pPr lvl="1"/>
            <a:r>
              <a:rPr lang="en-US" dirty="0"/>
              <a:t>Este de </a:t>
            </a:r>
            <a:r>
              <a:rPr lang="en-US" dirty="0" err="1"/>
              <a:t>latitudinea</a:t>
            </a:r>
            <a:r>
              <a:rPr lang="en-US" dirty="0"/>
              <a:t> </a:t>
            </a:r>
            <a:r>
              <a:rPr lang="en-US" dirty="0" err="1"/>
              <a:t>programatrolui</a:t>
            </a:r>
            <a:r>
              <a:rPr lang="en-US" dirty="0"/>
              <a:t> </a:t>
            </a:r>
            <a:r>
              <a:rPr lang="en-US" dirty="0" err="1"/>
              <a:t>sa</a:t>
            </a:r>
            <a:r>
              <a:rPr lang="en-US" dirty="0"/>
              <a:t> </a:t>
            </a:r>
            <a:r>
              <a:rPr lang="en-US" dirty="0" err="1"/>
              <a:t>limiteze</a:t>
            </a:r>
            <a:r>
              <a:rPr lang="en-US" dirty="0"/>
              <a:t> cache-</a:t>
            </a:r>
            <a:r>
              <a:rPr lang="en-US" dirty="0" err="1"/>
              <a:t>sizeul</a:t>
            </a:r>
            <a:endParaRPr lang="en-US" dirty="0"/>
          </a:p>
          <a:p>
            <a:pPr lvl="1"/>
            <a:r>
              <a:rPr lang="en-US" dirty="0"/>
              <a:t>Microsoft :</a:t>
            </a:r>
          </a:p>
          <a:p>
            <a:pPr lvl="2"/>
            <a:r>
              <a:rPr lang="en-US" dirty="0"/>
              <a:t>Daca </a:t>
            </a:r>
            <a:r>
              <a:rPr lang="en-US" dirty="0" err="1"/>
              <a:t>cach-uiesti</a:t>
            </a:r>
            <a:r>
              <a:rPr lang="en-US" dirty="0"/>
              <a:t> string-</a:t>
            </a:r>
            <a:r>
              <a:rPr lang="en-US" dirty="0" err="1"/>
              <a:t>uri</a:t>
            </a:r>
            <a:r>
              <a:rPr lang="en-US" dirty="0"/>
              <a:t>, size-ul </a:t>
            </a:r>
            <a:r>
              <a:rPr lang="en-US" dirty="0" err="1"/>
              <a:t>ar</a:t>
            </a:r>
            <a:r>
              <a:rPr lang="en-US" dirty="0"/>
              <a:t> </a:t>
            </a:r>
            <a:r>
              <a:rPr lang="en-US" dirty="0" err="1"/>
              <a:t>putea</a:t>
            </a:r>
            <a:r>
              <a:rPr lang="en-US" dirty="0"/>
              <a:t> fi </a:t>
            </a:r>
            <a:r>
              <a:rPr lang="en-US" dirty="0" err="1"/>
              <a:t>lungimea</a:t>
            </a:r>
            <a:r>
              <a:rPr lang="en-US" dirty="0"/>
              <a:t> </a:t>
            </a:r>
            <a:r>
              <a:rPr lang="en-US" dirty="0" err="1"/>
              <a:t>stringului</a:t>
            </a:r>
            <a:r>
              <a:rPr lang="en-US" dirty="0"/>
              <a:t>,</a:t>
            </a:r>
          </a:p>
          <a:p>
            <a:pPr lvl="2"/>
            <a:r>
              <a:rPr lang="en-US" dirty="0" err="1"/>
              <a:t>Aplicatia</a:t>
            </a:r>
            <a:r>
              <a:rPr lang="en-US" dirty="0"/>
              <a:t> </a:t>
            </a:r>
            <a:r>
              <a:rPr lang="en-US" dirty="0" err="1"/>
              <a:t>poate</a:t>
            </a:r>
            <a:r>
              <a:rPr lang="en-US" dirty="0"/>
              <a:t> </a:t>
            </a:r>
            <a:r>
              <a:rPr lang="en-US" dirty="0" err="1"/>
              <a:t>toate</a:t>
            </a:r>
            <a:r>
              <a:rPr lang="en-US" dirty="0"/>
              <a:t> </a:t>
            </a:r>
            <a:r>
              <a:rPr lang="en-US" dirty="0" err="1"/>
              <a:t>itemele</a:t>
            </a:r>
            <a:r>
              <a:rPr lang="en-US" dirty="0"/>
              <a:t> cu size=1,atunci </a:t>
            </a:r>
            <a:r>
              <a:rPr lang="en-US" dirty="0" err="1"/>
              <a:t>sizeLimit</a:t>
            </a:r>
            <a:r>
              <a:rPr lang="en-US" dirty="0"/>
              <a:t> </a:t>
            </a:r>
            <a:r>
              <a:rPr lang="en-US" dirty="0" err="1"/>
              <a:t>reprezinta</a:t>
            </a:r>
            <a:r>
              <a:rPr lang="en-US" dirty="0"/>
              <a:t> nr de cache </a:t>
            </a:r>
            <a:r>
              <a:rPr lang="en-US" dirty="0" err="1"/>
              <a:t>entires</a:t>
            </a:r>
            <a:endParaRPr lang="en-US" dirty="0"/>
          </a:p>
          <a:p>
            <a:pPr lvl="2"/>
            <a:endParaRPr lang="en-US" dirty="0"/>
          </a:p>
          <a:p>
            <a:pPr lvl="2"/>
            <a:r>
              <a:rPr lang="en-US" dirty="0" err="1"/>
              <a:t>Developerii</a:t>
            </a:r>
            <a:r>
              <a:rPr lang="en-US" dirty="0"/>
              <a:t> TREBUIE </a:t>
            </a:r>
            <a:r>
              <a:rPr lang="en-US" dirty="0" err="1"/>
              <a:t>sa</a:t>
            </a:r>
            <a:r>
              <a:rPr lang="en-US" dirty="0"/>
              <a:t> </a:t>
            </a:r>
            <a:r>
              <a:rPr lang="en-US" dirty="0" err="1"/>
              <a:t>limiteze</a:t>
            </a:r>
            <a:r>
              <a:rPr lang="en-US" dirty="0"/>
              <a:t> </a:t>
            </a:r>
            <a:r>
              <a:rPr lang="en-US" dirty="0" err="1"/>
              <a:t>cresterea</a:t>
            </a:r>
            <a:r>
              <a:rPr lang="en-US" dirty="0"/>
              <a:t> cache-</a:t>
            </a:r>
            <a:r>
              <a:rPr lang="en-US" dirty="0" err="1"/>
              <a:t>ului</a:t>
            </a:r>
            <a:r>
              <a:rPr lang="en-US" dirty="0"/>
              <a:t> </a:t>
            </a:r>
            <a:r>
              <a:rPr lang="en-US" dirty="0" err="1"/>
              <a:t>si</a:t>
            </a:r>
            <a:r>
              <a:rPr lang="en-US" dirty="0"/>
              <a:t> </a:t>
            </a:r>
            <a:r>
              <a:rPr lang="en-US" dirty="0" err="1"/>
              <a:t>apelarea</a:t>
            </a:r>
            <a:r>
              <a:rPr lang="en-US" dirty="0"/>
              <a:t> Compact/Remove </a:t>
            </a:r>
            <a:r>
              <a:rPr lang="en-US" dirty="0" err="1"/>
              <a:t>pentru</a:t>
            </a:r>
            <a:r>
              <a:rPr lang="en-US" dirty="0"/>
              <a:t> a </a:t>
            </a:r>
            <a:r>
              <a:rPr lang="en-US" dirty="0" err="1"/>
              <a:t>elibera</a:t>
            </a:r>
            <a:r>
              <a:rPr lang="en-US" dirty="0"/>
              <a:t> </a:t>
            </a:r>
            <a:r>
              <a:rPr lang="en-US" dirty="0" err="1"/>
              <a:t>spatiul</a:t>
            </a:r>
            <a:endParaRPr lang="en-US" dirty="0"/>
          </a:p>
        </p:txBody>
      </p:sp>
      <p:pic>
        <p:nvPicPr>
          <p:cNvPr id="3" name="Picture 2">
            <a:extLst>
              <a:ext uri="{FF2B5EF4-FFF2-40B4-BE49-F238E27FC236}">
                <a16:creationId xmlns:a16="http://schemas.microsoft.com/office/drawing/2014/main" id="{CB67DDC6-D109-4684-A880-6B99E1E51D6F}"/>
              </a:ext>
            </a:extLst>
          </p:cNvPr>
          <p:cNvPicPr>
            <a:picLocks noChangeAspect="1"/>
          </p:cNvPicPr>
          <p:nvPr/>
        </p:nvPicPr>
        <p:blipFill>
          <a:blip r:embed="rId2"/>
          <a:stretch>
            <a:fillRect/>
          </a:stretch>
        </p:blipFill>
        <p:spPr>
          <a:xfrm>
            <a:off x="529873" y="1353521"/>
            <a:ext cx="4952656" cy="2092726"/>
          </a:xfrm>
          <a:prstGeom prst="rect">
            <a:avLst/>
          </a:prstGeom>
        </p:spPr>
      </p:pic>
      <p:sp>
        <p:nvSpPr>
          <p:cNvPr id="5" name="Content Placeholder 4">
            <a:extLst>
              <a:ext uri="{FF2B5EF4-FFF2-40B4-BE49-F238E27FC236}">
                <a16:creationId xmlns:a16="http://schemas.microsoft.com/office/drawing/2014/main" id="{2BE0B06E-2225-4FD3-A484-BF0AA9D34E71}"/>
              </a:ext>
            </a:extLst>
          </p:cNvPr>
          <p:cNvSpPr>
            <a:spLocks noGrp="1"/>
          </p:cNvSpPr>
          <p:nvPr>
            <p:ph sz="half" idx="1"/>
          </p:nvPr>
        </p:nvSpPr>
        <p:spPr/>
        <p:txBody>
          <a:bodyPr/>
          <a:lstStyle/>
          <a:p>
            <a:endParaRPr lang="en-US" dirty="0"/>
          </a:p>
        </p:txBody>
      </p:sp>
    </p:spTree>
    <p:extLst>
      <p:ext uri="{BB962C8B-B14F-4D97-AF65-F5344CB8AC3E}">
        <p14:creationId xmlns:p14="http://schemas.microsoft.com/office/powerpoint/2010/main" val="179038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73FB-FE8F-4911-8D1C-C9A455C4CFB2}"/>
              </a:ext>
            </a:extLst>
          </p:cNvPr>
          <p:cNvSpPr>
            <a:spLocks noGrp="1"/>
          </p:cNvSpPr>
          <p:nvPr>
            <p:ph type="title"/>
          </p:nvPr>
        </p:nvSpPr>
        <p:spPr/>
        <p:txBody>
          <a:bodyPr/>
          <a:lstStyle/>
          <a:p>
            <a:r>
              <a:rPr lang="en-US" dirty="0"/>
              <a:t>Clock</a:t>
            </a:r>
          </a:p>
        </p:txBody>
      </p:sp>
      <p:sp>
        <p:nvSpPr>
          <p:cNvPr id="3" name="Content Placeholder 2">
            <a:extLst>
              <a:ext uri="{FF2B5EF4-FFF2-40B4-BE49-F238E27FC236}">
                <a16:creationId xmlns:a16="http://schemas.microsoft.com/office/drawing/2014/main" id="{76A9A6CE-EA32-40CA-A844-4A58AFEC6468}"/>
              </a:ext>
            </a:extLst>
          </p:cNvPr>
          <p:cNvSpPr>
            <a:spLocks noGrp="1"/>
          </p:cNvSpPr>
          <p:nvPr>
            <p:ph sz="half" idx="1"/>
          </p:nvPr>
        </p:nvSpPr>
        <p:spPr>
          <a:xfrm>
            <a:off x="6750728" y="1932157"/>
            <a:ext cx="5181600" cy="4351338"/>
          </a:xfrm>
        </p:spPr>
        <p:txBody>
          <a:bodyPr/>
          <a:lstStyle/>
          <a:p>
            <a:r>
              <a:rPr lang="en-US" dirty="0"/>
              <a:t>Clock</a:t>
            </a:r>
          </a:p>
          <a:p>
            <a:pPr lvl="1"/>
            <a:r>
              <a:rPr lang="en-US" dirty="0" err="1"/>
              <a:t>Implementeaza</a:t>
            </a:r>
            <a:r>
              <a:rPr lang="en-US" dirty="0"/>
              <a:t> </a:t>
            </a:r>
            <a:r>
              <a:rPr lang="en-US" dirty="0" err="1"/>
              <a:t>ISystemTime</a:t>
            </a:r>
            <a:r>
              <a:rPr lang="en-US" dirty="0"/>
              <a:t> care are </a:t>
            </a:r>
            <a:r>
              <a:rPr lang="en-US" dirty="0" err="1"/>
              <a:t>metoda</a:t>
            </a:r>
            <a:r>
              <a:rPr lang="en-US" dirty="0"/>
              <a:t> </a:t>
            </a:r>
            <a:r>
              <a:rPr lang="en-US" dirty="0" err="1"/>
              <a:t>UtcNow</a:t>
            </a:r>
            <a:endParaRPr lang="en-US" dirty="0"/>
          </a:p>
          <a:p>
            <a:pPr lvl="1"/>
            <a:r>
              <a:rPr lang="en-US" dirty="0" err="1"/>
              <a:t>Putem</a:t>
            </a:r>
            <a:r>
              <a:rPr lang="en-US" dirty="0"/>
              <a:t> </a:t>
            </a:r>
            <a:r>
              <a:rPr lang="en-US" dirty="0" err="1"/>
              <a:t>sa</a:t>
            </a:r>
            <a:r>
              <a:rPr lang="en-US" dirty="0"/>
              <a:t> cream o </a:t>
            </a:r>
            <a:r>
              <a:rPr lang="en-US" dirty="0" err="1"/>
              <a:t>noua</a:t>
            </a:r>
            <a:r>
              <a:rPr lang="en-US" dirty="0"/>
              <a:t> </a:t>
            </a:r>
            <a:r>
              <a:rPr lang="en-US" dirty="0" err="1"/>
              <a:t>clasa</a:t>
            </a:r>
            <a:r>
              <a:rPr lang="en-US" dirty="0"/>
              <a:t> care </a:t>
            </a:r>
            <a:r>
              <a:rPr lang="en-US" dirty="0" err="1"/>
              <a:t>implementeaza</a:t>
            </a:r>
            <a:r>
              <a:rPr lang="en-US" dirty="0"/>
              <a:t> </a:t>
            </a:r>
            <a:r>
              <a:rPr lang="en-US" dirty="0" err="1"/>
              <a:t>IClock</a:t>
            </a:r>
            <a:r>
              <a:rPr lang="en-US" dirty="0"/>
              <a:t> </a:t>
            </a:r>
            <a:r>
              <a:rPr lang="en-US" dirty="0" err="1"/>
              <a:t>si</a:t>
            </a:r>
            <a:r>
              <a:rPr lang="en-US" dirty="0"/>
              <a:t> </a:t>
            </a:r>
            <a:r>
              <a:rPr lang="en-US" dirty="0" err="1"/>
              <a:t>sa</a:t>
            </a:r>
            <a:r>
              <a:rPr lang="en-US" dirty="0"/>
              <a:t> </a:t>
            </a:r>
            <a:r>
              <a:rPr lang="en-US" dirty="0" err="1"/>
              <a:t>implementam</a:t>
            </a:r>
            <a:r>
              <a:rPr lang="en-US" dirty="0"/>
              <a:t> </a:t>
            </a:r>
            <a:r>
              <a:rPr lang="en-US" dirty="0" err="1"/>
              <a:t>noi</a:t>
            </a:r>
            <a:r>
              <a:rPr lang="en-US" dirty="0"/>
              <a:t> o </a:t>
            </a:r>
            <a:r>
              <a:rPr lang="en-US" dirty="0" err="1"/>
              <a:t>logica</a:t>
            </a:r>
            <a:r>
              <a:rPr lang="en-US" dirty="0"/>
              <a:t> </a:t>
            </a:r>
            <a:r>
              <a:rPr lang="en-US" dirty="0" err="1"/>
              <a:t>diferita</a:t>
            </a:r>
            <a:r>
              <a:rPr lang="en-US" dirty="0"/>
              <a:t> </a:t>
            </a:r>
            <a:r>
              <a:rPr lang="en-US" dirty="0" err="1"/>
              <a:t>pentru</a:t>
            </a:r>
            <a:r>
              <a:rPr lang="en-US" dirty="0"/>
              <a:t> </a:t>
            </a:r>
            <a:r>
              <a:rPr lang="en-US" dirty="0" err="1"/>
              <a:t>UTCNow</a:t>
            </a:r>
            <a:r>
              <a:rPr lang="en-US" dirty="0"/>
              <a:t>, </a:t>
            </a:r>
            <a:r>
              <a:rPr lang="en-US" dirty="0" err="1"/>
              <a:t>poate</a:t>
            </a:r>
            <a:r>
              <a:rPr lang="en-US" dirty="0"/>
              <a:t> </a:t>
            </a:r>
            <a:r>
              <a:rPr lang="en-US" dirty="0" err="1"/>
              <a:t>pentru</a:t>
            </a:r>
            <a:r>
              <a:rPr lang="en-US" dirty="0"/>
              <a:t> testing, requirements cu time accuracy </a:t>
            </a:r>
            <a:r>
              <a:rPr lang="en-US" dirty="0" err="1"/>
              <a:t>mai</a:t>
            </a:r>
            <a:r>
              <a:rPr lang="en-US" dirty="0"/>
              <a:t> mare</a:t>
            </a:r>
          </a:p>
        </p:txBody>
      </p:sp>
      <p:pic>
        <p:nvPicPr>
          <p:cNvPr id="6" name="Content Placeholder 5">
            <a:extLst>
              <a:ext uri="{FF2B5EF4-FFF2-40B4-BE49-F238E27FC236}">
                <a16:creationId xmlns:a16="http://schemas.microsoft.com/office/drawing/2014/main" id="{C3E79CE3-5545-4152-A64C-90E3FC1B1094}"/>
              </a:ext>
            </a:extLst>
          </p:cNvPr>
          <p:cNvPicPr>
            <a:picLocks noGrp="1" noChangeAspect="1"/>
          </p:cNvPicPr>
          <p:nvPr>
            <p:ph sz="half" idx="2"/>
          </p:nvPr>
        </p:nvPicPr>
        <p:blipFill>
          <a:blip r:embed="rId2"/>
          <a:stretch>
            <a:fillRect/>
          </a:stretch>
        </p:blipFill>
        <p:spPr>
          <a:xfrm>
            <a:off x="914400" y="2177091"/>
            <a:ext cx="5181600" cy="1464500"/>
          </a:xfrm>
        </p:spPr>
      </p:pic>
    </p:spTree>
    <p:extLst>
      <p:ext uri="{BB962C8B-B14F-4D97-AF65-F5344CB8AC3E}">
        <p14:creationId xmlns:p14="http://schemas.microsoft.com/office/powerpoint/2010/main" val="387922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73FB-FE8F-4911-8D1C-C9A455C4CFB2}"/>
              </a:ext>
            </a:extLst>
          </p:cNvPr>
          <p:cNvSpPr>
            <a:spLocks noGrp="1"/>
          </p:cNvSpPr>
          <p:nvPr>
            <p:ph type="title"/>
          </p:nvPr>
        </p:nvSpPr>
        <p:spPr/>
        <p:txBody>
          <a:bodyPr/>
          <a:lstStyle/>
          <a:p>
            <a:r>
              <a:rPr lang="en-US" dirty="0"/>
              <a:t>Compact</a:t>
            </a:r>
          </a:p>
        </p:txBody>
      </p:sp>
      <p:sp>
        <p:nvSpPr>
          <p:cNvPr id="3" name="Content Placeholder 2">
            <a:extLst>
              <a:ext uri="{FF2B5EF4-FFF2-40B4-BE49-F238E27FC236}">
                <a16:creationId xmlns:a16="http://schemas.microsoft.com/office/drawing/2014/main" id="{76A9A6CE-EA32-40CA-A844-4A58AFEC6468}"/>
              </a:ext>
            </a:extLst>
          </p:cNvPr>
          <p:cNvSpPr>
            <a:spLocks noGrp="1"/>
          </p:cNvSpPr>
          <p:nvPr>
            <p:ph sz="half" idx="1"/>
          </p:nvPr>
        </p:nvSpPr>
        <p:spPr>
          <a:xfrm>
            <a:off x="6750728" y="1932157"/>
            <a:ext cx="5181600" cy="4351338"/>
          </a:xfrm>
        </p:spPr>
        <p:txBody>
          <a:bodyPr/>
          <a:lstStyle/>
          <a:p>
            <a:r>
              <a:rPr lang="en-US" dirty="0" err="1"/>
              <a:t>CompactionPercentage</a:t>
            </a:r>
            <a:endParaRPr lang="en-US" dirty="0"/>
          </a:p>
          <a:p>
            <a:pPr lvl="1"/>
            <a:r>
              <a:rPr lang="en-US" dirty="0" err="1"/>
              <a:t>Precizeaza</a:t>
            </a:r>
            <a:r>
              <a:rPr lang="en-US" dirty="0"/>
              <a:t> </a:t>
            </a:r>
            <a:r>
              <a:rPr lang="en-US" dirty="0" err="1"/>
              <a:t>procentul</a:t>
            </a:r>
            <a:r>
              <a:rPr lang="en-US" dirty="0"/>
              <a:t> cu care </a:t>
            </a:r>
            <a:r>
              <a:rPr lang="en-US" dirty="0" err="1"/>
              <a:t>sa</a:t>
            </a:r>
            <a:r>
              <a:rPr lang="en-US" dirty="0"/>
              <a:t> se </a:t>
            </a:r>
            <a:r>
              <a:rPr lang="en-US" dirty="0" err="1"/>
              <a:t>reduca</a:t>
            </a:r>
            <a:r>
              <a:rPr lang="en-US" dirty="0"/>
              <a:t> cache-ul </a:t>
            </a:r>
            <a:r>
              <a:rPr lang="en-US" dirty="0" err="1"/>
              <a:t>atunci</a:t>
            </a:r>
            <a:r>
              <a:rPr lang="en-US" dirty="0"/>
              <a:t> cand se </a:t>
            </a:r>
            <a:r>
              <a:rPr lang="en-US" dirty="0" err="1"/>
              <a:t>atinge</a:t>
            </a:r>
            <a:r>
              <a:rPr lang="en-US" dirty="0"/>
              <a:t> la </a:t>
            </a:r>
            <a:r>
              <a:rPr lang="en-US" dirty="0" err="1"/>
              <a:t>SizeLimit</a:t>
            </a:r>
            <a:r>
              <a:rPr lang="en-US" dirty="0"/>
              <a:t> – de </a:t>
            </a:r>
            <a:r>
              <a:rPr lang="en-US" dirty="0" err="1"/>
              <a:t>catre</a:t>
            </a:r>
            <a:r>
              <a:rPr lang="en-US" dirty="0"/>
              <a:t> dev</a:t>
            </a:r>
          </a:p>
          <a:p>
            <a:pPr lvl="1"/>
            <a:r>
              <a:rPr lang="en-US" dirty="0" err="1"/>
              <a:t>Ordinea</a:t>
            </a:r>
            <a:r>
              <a:rPr lang="en-US" dirty="0"/>
              <a:t> </a:t>
            </a:r>
            <a:r>
              <a:rPr lang="en-US" dirty="0" err="1"/>
              <a:t>este</a:t>
            </a:r>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6" name="Content Placeholder 5">
            <a:extLst>
              <a:ext uri="{FF2B5EF4-FFF2-40B4-BE49-F238E27FC236}">
                <a16:creationId xmlns:a16="http://schemas.microsoft.com/office/drawing/2014/main" id="{C3E79CE3-5545-4152-A64C-90E3FC1B1094}"/>
              </a:ext>
            </a:extLst>
          </p:cNvPr>
          <p:cNvPicPr>
            <a:picLocks noGrp="1" noChangeAspect="1"/>
          </p:cNvPicPr>
          <p:nvPr>
            <p:ph sz="half" idx="2"/>
          </p:nvPr>
        </p:nvPicPr>
        <p:blipFill>
          <a:blip r:embed="rId2"/>
          <a:stretch>
            <a:fillRect/>
          </a:stretch>
        </p:blipFill>
        <p:spPr>
          <a:xfrm>
            <a:off x="914400" y="2177091"/>
            <a:ext cx="5181600" cy="1464500"/>
          </a:xfrm>
        </p:spPr>
      </p:pic>
      <p:pic>
        <p:nvPicPr>
          <p:cNvPr id="5" name="Picture 4">
            <a:extLst>
              <a:ext uri="{FF2B5EF4-FFF2-40B4-BE49-F238E27FC236}">
                <a16:creationId xmlns:a16="http://schemas.microsoft.com/office/drawing/2014/main" id="{82DA108F-568B-4B2C-B15F-43CA58EF8783}"/>
              </a:ext>
            </a:extLst>
          </p:cNvPr>
          <p:cNvPicPr>
            <a:picLocks noChangeAspect="1"/>
          </p:cNvPicPr>
          <p:nvPr/>
        </p:nvPicPr>
        <p:blipFill>
          <a:blip r:embed="rId3"/>
          <a:stretch>
            <a:fillRect/>
          </a:stretch>
        </p:blipFill>
        <p:spPr>
          <a:xfrm>
            <a:off x="7069344" y="3767297"/>
            <a:ext cx="5439534" cy="1667108"/>
          </a:xfrm>
          <a:prstGeom prst="rect">
            <a:avLst/>
          </a:prstGeom>
        </p:spPr>
      </p:pic>
    </p:spTree>
    <p:extLst>
      <p:ext uri="{BB962C8B-B14F-4D97-AF65-F5344CB8AC3E}">
        <p14:creationId xmlns:p14="http://schemas.microsoft.com/office/powerpoint/2010/main" val="214255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73FB-FE8F-4911-8D1C-C9A455C4CFB2}"/>
              </a:ext>
            </a:extLst>
          </p:cNvPr>
          <p:cNvSpPr>
            <a:spLocks noGrp="1"/>
          </p:cNvSpPr>
          <p:nvPr>
            <p:ph type="title"/>
          </p:nvPr>
        </p:nvSpPr>
        <p:spPr/>
        <p:txBody>
          <a:bodyPr/>
          <a:lstStyle/>
          <a:p>
            <a:r>
              <a:rPr lang="en-US" b="0" i="0" dirty="0" err="1">
                <a:solidFill>
                  <a:srgbClr val="24292F"/>
                </a:solidFill>
                <a:effectLst/>
                <a:latin typeface="ui-monospace"/>
              </a:rPr>
              <a:t>ExpirationScanFrequency</a:t>
            </a:r>
            <a:endParaRPr lang="en-US" dirty="0"/>
          </a:p>
        </p:txBody>
      </p:sp>
      <p:sp>
        <p:nvSpPr>
          <p:cNvPr id="3" name="Content Placeholder 2">
            <a:extLst>
              <a:ext uri="{FF2B5EF4-FFF2-40B4-BE49-F238E27FC236}">
                <a16:creationId xmlns:a16="http://schemas.microsoft.com/office/drawing/2014/main" id="{76A9A6CE-EA32-40CA-A844-4A58AFEC6468}"/>
              </a:ext>
            </a:extLst>
          </p:cNvPr>
          <p:cNvSpPr>
            <a:spLocks noGrp="1"/>
          </p:cNvSpPr>
          <p:nvPr>
            <p:ph sz="half" idx="1"/>
          </p:nvPr>
        </p:nvSpPr>
        <p:spPr>
          <a:xfrm>
            <a:off x="6750728" y="594804"/>
            <a:ext cx="5181600" cy="5688691"/>
          </a:xfrm>
        </p:spPr>
        <p:txBody>
          <a:bodyPr>
            <a:normAutofit fontScale="92500" lnSpcReduction="10000"/>
          </a:bodyPr>
          <a:lstStyle/>
          <a:p>
            <a:pPr lvl="1"/>
            <a:r>
              <a:rPr lang="en-US" dirty="0"/>
              <a:t>Default  = 1 </a:t>
            </a:r>
            <a:r>
              <a:rPr lang="en-US" dirty="0" err="1"/>
              <a:t>minut</a:t>
            </a:r>
            <a:endParaRPr lang="en-US" dirty="0"/>
          </a:p>
          <a:p>
            <a:pPr lvl="1"/>
            <a:r>
              <a:rPr lang="en-US" dirty="0"/>
              <a:t>Cand se fac </a:t>
            </a:r>
            <a:r>
              <a:rPr lang="en-US" dirty="0" err="1"/>
              <a:t>urmatoarele</a:t>
            </a:r>
            <a:r>
              <a:rPr lang="en-US" dirty="0"/>
              <a:t> </a:t>
            </a:r>
            <a:r>
              <a:rPr lang="en-US" dirty="0" err="1"/>
              <a:t>actiuni</a:t>
            </a:r>
            <a:r>
              <a:rPr lang="en-US" dirty="0"/>
              <a:t>:</a:t>
            </a:r>
          </a:p>
          <a:p>
            <a:pPr lvl="2"/>
            <a:r>
              <a:rPr lang="en-US" dirty="0"/>
              <a:t>Get</a:t>
            </a:r>
          </a:p>
          <a:p>
            <a:pPr lvl="2"/>
            <a:r>
              <a:rPr lang="en-US" dirty="0"/>
              <a:t>Set</a:t>
            </a:r>
          </a:p>
          <a:p>
            <a:pPr lvl="2"/>
            <a:r>
              <a:rPr lang="en-US" dirty="0"/>
              <a:t>Un item din cache a </a:t>
            </a:r>
            <a:r>
              <a:rPr lang="en-US" dirty="0" err="1"/>
              <a:t>expirat</a:t>
            </a:r>
            <a:endParaRPr lang="en-US" dirty="0"/>
          </a:p>
          <a:p>
            <a:pPr lvl="1"/>
            <a:r>
              <a:rPr lang="en-US" dirty="0"/>
              <a:t>Se </a:t>
            </a:r>
            <a:r>
              <a:rPr lang="en-US" dirty="0" err="1"/>
              <a:t>verifica</a:t>
            </a:r>
            <a:r>
              <a:rPr lang="en-US" dirty="0"/>
              <a:t> </a:t>
            </a:r>
            <a:r>
              <a:rPr lang="en-US" dirty="0" err="1"/>
              <a:t>daca</a:t>
            </a:r>
            <a:r>
              <a:rPr lang="en-US" dirty="0"/>
              <a:t> </a:t>
            </a:r>
            <a:r>
              <a:rPr lang="en-US" dirty="0" err="1"/>
              <a:t>procesul</a:t>
            </a:r>
            <a:r>
              <a:rPr lang="en-US" dirty="0"/>
              <a:t> de </a:t>
            </a:r>
            <a:r>
              <a:rPr lang="en-US" dirty="0" err="1"/>
              <a:t>scanare</a:t>
            </a:r>
            <a:r>
              <a:rPr lang="en-US" dirty="0"/>
              <a:t> </a:t>
            </a:r>
            <a:r>
              <a:rPr lang="en-US" dirty="0" err="1"/>
              <a:t>expirarii</a:t>
            </a:r>
            <a:r>
              <a:rPr lang="en-US" dirty="0"/>
              <a:t> a </a:t>
            </a:r>
            <a:r>
              <a:rPr lang="en-US" dirty="0" err="1"/>
              <a:t>fost</a:t>
            </a:r>
            <a:r>
              <a:rPr lang="en-US" dirty="0"/>
              <a:t> </a:t>
            </a:r>
            <a:r>
              <a:rPr lang="en-US" dirty="0" err="1"/>
              <a:t>rulat</a:t>
            </a:r>
            <a:r>
              <a:rPr lang="en-US" dirty="0"/>
              <a:t> in </a:t>
            </a:r>
            <a:r>
              <a:rPr lang="en-US" dirty="0" err="1"/>
              <a:t>ultimul</a:t>
            </a:r>
            <a:r>
              <a:rPr lang="en-US" dirty="0"/>
              <a:t> </a:t>
            </a:r>
            <a:r>
              <a:rPr lang="en-US" dirty="0" err="1"/>
              <a:t>ExpirationScanFrequency</a:t>
            </a:r>
            <a:r>
              <a:rPr lang="en-US" dirty="0"/>
              <a:t> </a:t>
            </a:r>
            <a:r>
              <a:rPr lang="en-US" dirty="0" err="1"/>
              <a:t>timp</a:t>
            </a:r>
            <a:r>
              <a:rPr lang="en-US" dirty="0"/>
              <a:t>(1 </a:t>
            </a:r>
            <a:r>
              <a:rPr lang="en-US" dirty="0" err="1"/>
              <a:t>minut</a:t>
            </a:r>
            <a:r>
              <a:rPr lang="en-US" dirty="0"/>
              <a:t> </a:t>
            </a:r>
            <a:r>
              <a:rPr lang="en-US" dirty="0" err="1"/>
              <a:t>cazul</a:t>
            </a:r>
            <a:r>
              <a:rPr lang="en-US" dirty="0"/>
              <a:t> default),</a:t>
            </a:r>
            <a:r>
              <a:rPr lang="en-US" dirty="0" err="1"/>
              <a:t>daca</a:t>
            </a:r>
            <a:r>
              <a:rPr lang="en-US" dirty="0"/>
              <a:t> a </a:t>
            </a:r>
            <a:r>
              <a:rPr lang="en-US" dirty="0" err="1"/>
              <a:t>durat</a:t>
            </a:r>
            <a:r>
              <a:rPr lang="en-US" dirty="0"/>
              <a:t> </a:t>
            </a:r>
            <a:r>
              <a:rPr lang="en-US" dirty="0" err="1"/>
              <a:t>mai</a:t>
            </a:r>
            <a:r>
              <a:rPr lang="en-US" dirty="0"/>
              <a:t> </a:t>
            </a:r>
            <a:r>
              <a:rPr lang="en-US" dirty="0" err="1"/>
              <a:t>mult</a:t>
            </a:r>
            <a:r>
              <a:rPr lang="en-US" dirty="0"/>
              <a:t> </a:t>
            </a:r>
            <a:r>
              <a:rPr lang="en-US" dirty="0" err="1"/>
              <a:t>decat</a:t>
            </a:r>
            <a:r>
              <a:rPr lang="en-US" dirty="0"/>
              <a:t> </a:t>
            </a:r>
            <a:r>
              <a:rPr lang="en-US" dirty="0" err="1"/>
              <a:t>atat</a:t>
            </a:r>
            <a:r>
              <a:rPr lang="en-US" dirty="0"/>
              <a:t>, se </a:t>
            </a:r>
            <a:r>
              <a:rPr lang="en-US" dirty="0" err="1"/>
              <a:t>incepe</a:t>
            </a:r>
            <a:r>
              <a:rPr lang="en-US" dirty="0"/>
              <a:t> un thread </a:t>
            </a:r>
            <a:r>
              <a:rPr lang="en-US" dirty="0" err="1"/>
              <a:t>nou</a:t>
            </a:r>
            <a:r>
              <a:rPr lang="en-US" dirty="0"/>
              <a:t> care nu </a:t>
            </a:r>
            <a:r>
              <a:rPr lang="en-US" dirty="0" err="1"/>
              <a:t>blocheaza</a:t>
            </a:r>
            <a:r>
              <a:rPr lang="en-US" dirty="0"/>
              <a:t> thread-ul initial care se </a:t>
            </a:r>
            <a:r>
              <a:rPr lang="en-US" dirty="0" err="1"/>
              <a:t>ocupa</a:t>
            </a:r>
            <a:r>
              <a:rPr lang="en-US" dirty="0"/>
              <a:t> </a:t>
            </a:r>
            <a:r>
              <a:rPr lang="en-US" dirty="0" err="1"/>
              <a:t>sa</a:t>
            </a:r>
            <a:r>
              <a:rPr lang="en-US" dirty="0"/>
              <a:t> </a:t>
            </a:r>
            <a:r>
              <a:rPr lang="en-US" dirty="0" err="1"/>
              <a:t>stearga</a:t>
            </a:r>
            <a:r>
              <a:rPr lang="en-US" dirty="0"/>
              <a:t> entry-urile </a:t>
            </a:r>
            <a:r>
              <a:rPr lang="en-US" dirty="0" err="1"/>
              <a:t>expirate</a:t>
            </a:r>
            <a:r>
              <a:rPr lang="en-US" dirty="0"/>
              <a:t> – le </a:t>
            </a:r>
            <a:r>
              <a:rPr lang="en-US" dirty="0" err="1"/>
              <a:t>parcurge</a:t>
            </a:r>
            <a:r>
              <a:rPr lang="en-US" dirty="0"/>
              <a:t> pe rand</a:t>
            </a:r>
          </a:p>
          <a:p>
            <a:pPr lvl="2"/>
            <a:r>
              <a:rPr lang="en-US" dirty="0" err="1"/>
              <a:t>Prin</a:t>
            </a:r>
            <a:r>
              <a:rPr lang="en-US" dirty="0"/>
              <a:t> </a:t>
            </a:r>
            <a:r>
              <a:rPr lang="en-US" dirty="0" err="1"/>
              <a:t>metoda</a:t>
            </a:r>
            <a:r>
              <a:rPr lang="en-US" dirty="0"/>
              <a:t> </a:t>
            </a:r>
            <a:r>
              <a:rPr lang="en-US" dirty="0" err="1"/>
              <a:t>asta</a:t>
            </a:r>
            <a:r>
              <a:rPr lang="en-US" dirty="0"/>
              <a:t>, nu se </a:t>
            </a:r>
            <a:r>
              <a:rPr lang="en-US" dirty="0" err="1"/>
              <a:t>foloseste</a:t>
            </a:r>
            <a:r>
              <a:rPr lang="en-US" dirty="0"/>
              <a:t> un timer care </a:t>
            </a:r>
            <a:r>
              <a:rPr lang="en-US" dirty="0" err="1"/>
              <a:t>ruleaza</a:t>
            </a:r>
            <a:r>
              <a:rPr lang="en-US" dirty="0"/>
              <a:t> din X in X </a:t>
            </a:r>
            <a:r>
              <a:rPr lang="en-US" dirty="0" err="1"/>
              <a:t>timp</a:t>
            </a:r>
            <a:r>
              <a:rPr lang="en-US" dirty="0"/>
              <a:t>, </a:t>
            </a:r>
            <a:r>
              <a:rPr lang="en-US" dirty="0" err="1"/>
              <a:t>deoarece</a:t>
            </a:r>
            <a:r>
              <a:rPr lang="en-US" dirty="0"/>
              <a:t> nu </a:t>
            </a:r>
            <a:r>
              <a:rPr lang="en-US" dirty="0" err="1"/>
              <a:t>ar</a:t>
            </a:r>
            <a:r>
              <a:rPr lang="en-US" dirty="0"/>
              <a:t> fi efficient, ci </a:t>
            </a:r>
            <a:r>
              <a:rPr lang="en-US" dirty="0" err="1"/>
              <a:t>doar</a:t>
            </a:r>
            <a:r>
              <a:rPr lang="en-US" dirty="0"/>
              <a:t> la o </a:t>
            </a:r>
            <a:r>
              <a:rPr lang="en-US" dirty="0" err="1"/>
              <a:t>operatie</a:t>
            </a:r>
            <a:r>
              <a:rPr lang="en-US" dirty="0"/>
              <a:t> la care </a:t>
            </a:r>
            <a:r>
              <a:rPr lang="en-US" dirty="0" err="1"/>
              <a:t>necesita</a:t>
            </a:r>
            <a:r>
              <a:rPr lang="en-US" dirty="0"/>
              <a:t> </a:t>
            </a:r>
            <a:r>
              <a:rPr lang="en-US" dirty="0" err="1"/>
              <a:t>informatii</a:t>
            </a:r>
            <a:r>
              <a:rPr lang="en-US" dirty="0"/>
              <a:t> </a:t>
            </a:r>
            <a:r>
              <a:rPr lang="en-US" dirty="0" err="1"/>
              <a:t>despre</a:t>
            </a:r>
            <a:r>
              <a:rPr lang="en-US" dirty="0"/>
              <a:t> cache, se </a:t>
            </a:r>
            <a:r>
              <a:rPr lang="en-US" dirty="0" err="1"/>
              <a:t>verifica</a:t>
            </a:r>
            <a:r>
              <a:rPr lang="en-US" dirty="0"/>
              <a:t> ultima </a:t>
            </a:r>
            <a:r>
              <a:rPr lang="en-US" dirty="0" err="1"/>
              <a:t>scanare</a:t>
            </a:r>
            <a:r>
              <a:rPr lang="en-US" dirty="0"/>
              <a:t> </a:t>
            </a:r>
            <a:r>
              <a:rPr lang="en-US" dirty="0" err="1"/>
              <a:t>si</a:t>
            </a:r>
            <a:r>
              <a:rPr lang="en-US" dirty="0"/>
              <a:t> </a:t>
            </a:r>
            <a:r>
              <a:rPr lang="en-US" dirty="0" err="1"/>
              <a:t>ExpirationScanFrequency</a:t>
            </a:r>
            <a:endParaRPr lang="en-US" dirty="0"/>
          </a:p>
          <a:p>
            <a:pPr lvl="2"/>
            <a:endParaRPr lang="en-US" dirty="0"/>
          </a:p>
          <a:p>
            <a:pPr lvl="2"/>
            <a:endParaRPr lang="en-US" dirty="0"/>
          </a:p>
          <a:p>
            <a:pPr lvl="2"/>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6" name="Content Placeholder 5">
            <a:extLst>
              <a:ext uri="{FF2B5EF4-FFF2-40B4-BE49-F238E27FC236}">
                <a16:creationId xmlns:a16="http://schemas.microsoft.com/office/drawing/2014/main" id="{C3E79CE3-5545-4152-A64C-90E3FC1B1094}"/>
              </a:ext>
            </a:extLst>
          </p:cNvPr>
          <p:cNvPicPr>
            <a:picLocks noGrp="1" noChangeAspect="1"/>
          </p:cNvPicPr>
          <p:nvPr>
            <p:ph sz="half" idx="2"/>
          </p:nvPr>
        </p:nvPicPr>
        <p:blipFill>
          <a:blip r:embed="rId2"/>
          <a:stretch>
            <a:fillRect/>
          </a:stretch>
        </p:blipFill>
        <p:spPr>
          <a:xfrm>
            <a:off x="914400" y="2177091"/>
            <a:ext cx="5181600" cy="1464500"/>
          </a:xfrm>
        </p:spPr>
      </p:pic>
    </p:spTree>
    <p:extLst>
      <p:ext uri="{BB962C8B-B14F-4D97-AF65-F5344CB8AC3E}">
        <p14:creationId xmlns:p14="http://schemas.microsoft.com/office/powerpoint/2010/main" val="723837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1010</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Segoe UI</vt:lpstr>
      <vt:lpstr>SFMono-Regular</vt:lpstr>
      <vt:lpstr>ui-monospace</vt:lpstr>
      <vt:lpstr>Office Theme</vt:lpstr>
      <vt:lpstr>In-Memory Caching</vt:lpstr>
      <vt:lpstr>Expiration types  </vt:lpstr>
      <vt:lpstr>PostEviction delegate  </vt:lpstr>
      <vt:lpstr>Entry Size &amp; LimitSize </vt:lpstr>
      <vt:lpstr>Entry Size &amp; LimitSize </vt:lpstr>
      <vt:lpstr>Entry Size &amp; LimitSize  </vt:lpstr>
      <vt:lpstr>Clock</vt:lpstr>
      <vt:lpstr>Compact</vt:lpstr>
      <vt:lpstr>ExpirationScanFrequency</vt:lpstr>
      <vt:lpstr>More about Compact(double percentage)</vt:lpstr>
      <vt:lpstr>More about Compact(double percentage)</vt:lpstr>
      <vt:lpstr>More about Compact(double percentage)</vt:lpstr>
      <vt:lpstr>Cache and GarbageCollector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In-Memory Caching</dc:title>
  <dc:creator>Pernes Andrei-Ovidiu (CljP/MFD1)</dc:creator>
  <cp:lastModifiedBy>Pernes Andrei-Ovidiu (CljP/MFD1)</cp:lastModifiedBy>
  <cp:revision>14</cp:revision>
  <dcterms:created xsi:type="dcterms:W3CDTF">2022-07-17T16:27:14Z</dcterms:created>
  <dcterms:modified xsi:type="dcterms:W3CDTF">2022-08-19T13:34:48Z</dcterms:modified>
</cp:coreProperties>
</file>