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2_D6AFEBA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CE647D-9FF8-4B81-B494-0F6126CB67BE}" name="CASIAN  TIBOR" initials="CT" userId="S::casian.tibor@elearn.umfcluj.ro::63722f3f-d3a8-4e29-8773-81887634ee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48" d="100"/>
          <a:sy n="48" d="100"/>
        </p:scale>
        <p:origin x="111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2_D6AFEB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B90F14-18DD-445D-9C6F-EBE1D8E2076A}" authorId="{98CE647D-9FF8-4B81-B494-0F6126CB67BE}" created="2024-09-24T07:05:10.0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01853345" sldId="258"/>
      <ac:picMk id="2" creationId="{BDEA4A2B-9FD8-3EE9-0E07-DA765884836F}"/>
    </ac:deMkLst>
    <p188:txBody>
      <a:bodyPr/>
      <a:lstStyle/>
      <a:p>
        <a:r>
          <a:rPr lang="ro-RO"/>
          <a:t>Face un grafic de tip scatter din datele pe care le introduce utilizatorul (datele de dizolvare)</a:t>
        </a:r>
      </a:p>
    </p188:txBody>
  </p188:cm>
  <p188:cm id="{36D21F72-6772-4282-BE4C-F1A5EDB50CA4}" authorId="{98CE647D-9FF8-4B81-B494-0F6126CB67BE}" created="2024-09-24T07:06:07.4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01853345" sldId="258"/>
      <ac:spMk id="10" creationId="{5182FADB-2EE6-206D-CF42-4293B547E8CB}"/>
    </ac:deMkLst>
    <p188:txBody>
      <a:bodyPr/>
      <a:lstStyle/>
      <a:p>
        <a:r>
          <a:rPr lang="ro-RO"/>
          <a:t>La fiecare casuta unde se introduc datele sa fie afisat intervalul recomandat al % tinand cont de variabilitatea regasita in datele de antrenare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B2C8-E2E2-4450-ACC8-48121EDBD51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9100" y="1143000"/>
            <a:ext cx="347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953DC-E8C6-4BFE-AD8D-CB2C0C1E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53DC-E8C6-4BFE-AD8D-CB2C0C1E0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53DC-E8C6-4BFE-AD8D-CB2C0C1E0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946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432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778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5422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196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903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3370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628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076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6244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2590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D203B-4748-FA41-A1F3-06F6AAE9101F}" type="datetimeFigureOut">
              <a:rPr lang="en-RO" smtClean="0"/>
              <a:t>09/24/2024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4F60A-492B-EE42-87AF-56446BFEC52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020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D6AFEB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905B2-8740-1D54-9C55-8A555B353944}"/>
              </a:ext>
            </a:extLst>
          </p:cNvPr>
          <p:cNvSpPr/>
          <p:nvPr/>
        </p:nvSpPr>
        <p:spPr>
          <a:xfrm>
            <a:off x="999463" y="305353"/>
            <a:ext cx="10026503" cy="1648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D151C-70C3-25E8-EFE7-C2A61F65B406}"/>
              </a:ext>
            </a:extLst>
          </p:cNvPr>
          <p:cNvSpPr/>
          <p:nvPr/>
        </p:nvSpPr>
        <p:spPr>
          <a:xfrm>
            <a:off x="1371603" y="528634"/>
            <a:ext cx="1626781" cy="29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sz="1600" dirty="0"/>
              <a:t>s.m. - </a:t>
            </a:r>
            <a:r>
              <a:rPr lang="en-RO" sz="1600" i="1" dirty="0"/>
              <a:t>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3DBD1-5DFF-0877-1052-656C26553D20}"/>
              </a:ext>
            </a:extLst>
          </p:cNvPr>
          <p:cNvSpPr/>
          <p:nvPr/>
        </p:nvSpPr>
        <p:spPr>
          <a:xfrm>
            <a:off x="3700130" y="528634"/>
            <a:ext cx="1711842" cy="29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</a:t>
            </a:r>
            <a:r>
              <a:rPr lang="en-RO" sz="1200" dirty="0"/>
              <a:t>antitate s.m./doza - </a:t>
            </a:r>
            <a:r>
              <a:rPr lang="en-RO" sz="1200" i="1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04776-A862-1608-3785-CFE32FD4A8D0}"/>
              </a:ext>
            </a:extLst>
          </p:cNvPr>
          <p:cNvSpPr/>
          <p:nvPr/>
        </p:nvSpPr>
        <p:spPr>
          <a:xfrm>
            <a:off x="3700134" y="1129374"/>
            <a:ext cx="967563" cy="340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</a:t>
            </a:r>
            <a:r>
              <a:rPr lang="en-RO" sz="1200" dirty="0"/>
              <a:t>edat la 5 min - </a:t>
            </a:r>
            <a:r>
              <a:rPr lang="en-RO" sz="1200" i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BB4FF-946B-3516-9E0B-6088AE7A7FC1}"/>
              </a:ext>
            </a:extLst>
          </p:cNvPr>
          <p:cNvSpPr txBox="1"/>
          <p:nvPr/>
        </p:nvSpPr>
        <p:spPr>
          <a:xfrm>
            <a:off x="1270590" y="10896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Profil de cedare: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CAC063-9C9D-52D3-9C83-78145E962DE9}"/>
              </a:ext>
            </a:extLst>
          </p:cNvPr>
          <p:cNvSpPr/>
          <p:nvPr/>
        </p:nvSpPr>
        <p:spPr>
          <a:xfrm>
            <a:off x="4827184" y="1118742"/>
            <a:ext cx="967563" cy="340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</a:t>
            </a:r>
            <a:r>
              <a:rPr lang="en-RO" sz="1200" dirty="0"/>
              <a:t>edat la 10 min - </a:t>
            </a:r>
            <a:r>
              <a:rPr lang="en-RO" sz="1200" i="1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2FADB-2EE6-206D-CF42-4293B547E8CB}"/>
              </a:ext>
            </a:extLst>
          </p:cNvPr>
          <p:cNvSpPr/>
          <p:nvPr/>
        </p:nvSpPr>
        <p:spPr>
          <a:xfrm>
            <a:off x="5954234" y="1118742"/>
            <a:ext cx="967563" cy="340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</a:t>
            </a:r>
            <a:r>
              <a:rPr lang="en-RO" sz="1200" dirty="0"/>
              <a:t>edat la 20 min - </a:t>
            </a:r>
            <a:r>
              <a:rPr lang="en-RO" sz="1200" i="1" dirty="0"/>
              <a:t>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D81FFB-1CD7-6371-2EC5-C754BC1CB35B}"/>
              </a:ext>
            </a:extLst>
          </p:cNvPr>
          <p:cNvSpPr/>
          <p:nvPr/>
        </p:nvSpPr>
        <p:spPr>
          <a:xfrm>
            <a:off x="7081284" y="1118742"/>
            <a:ext cx="967563" cy="340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</a:t>
            </a:r>
            <a:r>
              <a:rPr lang="en-RO" sz="1200" dirty="0"/>
              <a:t>edat la 30 min - input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678BEF-2386-B9D8-49CD-E7A6F030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29764"/>
              </p:ext>
            </p:extLst>
          </p:nvPr>
        </p:nvGraphicFramePr>
        <p:xfrm>
          <a:off x="1016588" y="2468977"/>
          <a:ext cx="381059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296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905296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RO" sz="1800" dirty="0"/>
                        <a:t>Formulare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sz="1800" dirty="0"/>
                        <a:t>% 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2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sz="1800" dirty="0"/>
                        <a:t>% PVA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RO" sz="1800" dirty="0"/>
                        <a:t>% plastifiant (manitol)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0803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853911-D4B6-DA2B-71B6-4C6823B60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35119"/>
              </p:ext>
            </p:extLst>
          </p:nvPr>
        </p:nvGraphicFramePr>
        <p:xfrm>
          <a:off x="999459" y="4459333"/>
          <a:ext cx="381059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296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905296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RO" sz="1800" dirty="0"/>
                        <a:t>Parametrii proces HME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  <a:r>
                        <a:rPr lang="en-RO" sz="1800" dirty="0"/>
                        <a:t>emperatura extrudare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2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sz="1800" dirty="0"/>
                        <a:t> viteaza suruburi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1E7AEE-0CE7-4C14-7A56-F92217A09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95041"/>
              </p:ext>
            </p:extLst>
          </p:nvPr>
        </p:nvGraphicFramePr>
        <p:xfrm>
          <a:off x="5411972" y="2468982"/>
          <a:ext cx="5613992" cy="286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996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2806996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RO" sz="1800" dirty="0"/>
                        <a:t>Parametrii proces FDM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  <a:r>
                        <a:rPr lang="en-RO" sz="1800" dirty="0"/>
                        <a:t>emparatura duza extrudare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25408"/>
                  </a:ext>
                </a:extLst>
              </a:tr>
              <a:tr h="664877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  <a:r>
                        <a:rPr lang="en-RO" sz="1800" dirty="0"/>
                        <a:t>emperatura masa imprimare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  <a:tr h="465414">
                <a:tc>
                  <a:txBody>
                    <a:bodyPr/>
                    <a:lstStyle/>
                    <a:p>
                      <a:r>
                        <a:rPr lang="en-GB" sz="1800" dirty="0"/>
                        <a:t>V</a:t>
                      </a:r>
                      <a:r>
                        <a:rPr lang="en-RO" sz="1800" dirty="0"/>
                        <a:t>iteza imprimare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080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RO" sz="1800" dirty="0"/>
                        <a:t>Procent infil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456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dirty="0"/>
                        <a:t>D</a:t>
                      </a:r>
                      <a:r>
                        <a:rPr lang="en-RO" sz="1800" dirty="0"/>
                        <a:t>esign/marime imprimat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6737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735A370-1200-4864-5A36-1CB6A1AB5340}"/>
              </a:ext>
            </a:extLst>
          </p:cNvPr>
          <p:cNvSpPr/>
          <p:nvPr/>
        </p:nvSpPr>
        <p:spPr>
          <a:xfrm>
            <a:off x="9516137" y="5430243"/>
            <a:ext cx="1509826" cy="410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sz="1400" dirty="0"/>
              <a:t>Salveaza - buton</a:t>
            </a:r>
          </a:p>
        </p:txBody>
      </p:sp>
    </p:spTree>
    <p:extLst>
      <p:ext uri="{BB962C8B-B14F-4D97-AF65-F5344CB8AC3E}">
        <p14:creationId xmlns:p14="http://schemas.microsoft.com/office/powerpoint/2010/main" val="84167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905B2-8740-1D54-9C55-8A555B353944}"/>
              </a:ext>
            </a:extLst>
          </p:cNvPr>
          <p:cNvSpPr/>
          <p:nvPr/>
        </p:nvSpPr>
        <p:spPr>
          <a:xfrm>
            <a:off x="1" y="-1789463"/>
            <a:ext cx="10026503" cy="1648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D151C-70C3-25E8-EFE7-C2A61F65B406}"/>
              </a:ext>
            </a:extLst>
          </p:cNvPr>
          <p:cNvSpPr/>
          <p:nvPr/>
        </p:nvSpPr>
        <p:spPr>
          <a:xfrm>
            <a:off x="317326" y="928997"/>
            <a:ext cx="2797629" cy="683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Active substance </a:t>
            </a:r>
          </a:p>
          <a:p>
            <a:pPr algn="ctr"/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select from dropdown list 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3DBD1-5DFF-0877-1052-656C26553D20}"/>
              </a:ext>
            </a:extLst>
          </p:cNvPr>
          <p:cNvSpPr/>
          <p:nvPr/>
        </p:nvSpPr>
        <p:spPr>
          <a:xfrm>
            <a:off x="3185588" y="941150"/>
            <a:ext cx="2164083" cy="418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drug strength/unite dose</a:t>
            </a:r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BB4FF-946B-3516-9E0B-6088AE7A7FC1}"/>
              </a:ext>
            </a:extLst>
          </p:cNvPr>
          <p:cNvSpPr txBox="1"/>
          <p:nvPr/>
        </p:nvSpPr>
        <p:spPr>
          <a:xfrm>
            <a:off x="276862" y="1703454"/>
            <a:ext cx="29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drug release profile: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2FADB-2EE6-206D-CF42-4293B547E8CB}"/>
              </a:ext>
            </a:extLst>
          </p:cNvPr>
          <p:cNvSpPr/>
          <p:nvPr/>
        </p:nvSpPr>
        <p:spPr>
          <a:xfrm>
            <a:off x="3228524" y="1659499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5</a:t>
            </a:r>
            <a:r>
              <a:rPr lang="en-RO" sz="1200" dirty="0"/>
              <a:t>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678BEF-2386-B9D8-49CD-E7A6F030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86113"/>
              </p:ext>
            </p:extLst>
          </p:nvPr>
        </p:nvGraphicFramePr>
        <p:xfrm>
          <a:off x="6124856" y="957888"/>
          <a:ext cx="5394599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519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744080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Formulation (qualitative and quantitative formula)</a:t>
                      </a:r>
                      <a:endParaRPr lang="en-RO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Active substance </a:t>
                      </a:r>
                      <a:r>
                        <a:rPr lang="en-RO" sz="18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254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o-RO" sz="1800" dirty="0" err="1"/>
                        <a:t>Polyvinyl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alcohol</a:t>
                      </a:r>
                      <a:r>
                        <a:rPr lang="en-US" sz="1800" dirty="0"/>
                        <a:t> </a:t>
                      </a:r>
                      <a:r>
                        <a:rPr lang="en-RO" sz="18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M</a:t>
                      </a:r>
                      <a:r>
                        <a:rPr lang="en-RO" sz="1800" dirty="0"/>
                        <a:t>anitol</a:t>
                      </a:r>
                      <a:r>
                        <a:rPr lang="en-US" sz="1800" dirty="0"/>
                        <a:t> (plasticizer) %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0803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853911-D4B6-DA2B-71B6-4C6823B60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31343"/>
              </p:ext>
            </p:extLst>
          </p:nvPr>
        </p:nvGraphicFramePr>
        <p:xfrm>
          <a:off x="6040134" y="3045346"/>
          <a:ext cx="54738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703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716174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o-RO" sz="1800" dirty="0"/>
                        <a:t>HME - </a:t>
                      </a:r>
                      <a:r>
                        <a:rPr lang="ro-RO" sz="1800" dirty="0" err="1"/>
                        <a:t>processing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parameters</a:t>
                      </a:r>
                      <a:endParaRPr lang="en-RO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dirty="0" err="1"/>
                        <a:t>Extrusion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temperature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2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dirty="0"/>
                        <a:t>S</a:t>
                      </a:r>
                      <a:r>
                        <a:rPr lang="en-US" sz="1800" dirty="0"/>
                        <a:t>crew speed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1E7AEE-0CE7-4C14-7A56-F92217A09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7826"/>
              </p:ext>
            </p:extLst>
          </p:nvPr>
        </p:nvGraphicFramePr>
        <p:xfrm>
          <a:off x="6053947" y="5772150"/>
          <a:ext cx="547638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754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724635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RO" sz="1800" dirty="0"/>
                        <a:t>FDM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processing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parameters</a:t>
                      </a:r>
                      <a:endParaRPr lang="en-RO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 err="1"/>
                        <a:t>Nozel</a:t>
                      </a:r>
                      <a:r>
                        <a:rPr lang="ro-RO" sz="1800" dirty="0"/>
                        <a:t>  </a:t>
                      </a:r>
                      <a:r>
                        <a:rPr lang="ro-RO" sz="1800" dirty="0" err="1"/>
                        <a:t>temperature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254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/>
                        <a:t>Plate </a:t>
                      </a:r>
                      <a:r>
                        <a:rPr lang="ro-RO" sz="1800" dirty="0" err="1"/>
                        <a:t>temperature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 err="1"/>
                        <a:t>Printing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speed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080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 err="1"/>
                        <a:t>Printlet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weight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456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 err="1"/>
                        <a:t>Printlet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size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67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85F7EA-588D-9CB2-CA98-4DEDBEECC093}"/>
              </a:ext>
            </a:extLst>
          </p:cNvPr>
          <p:cNvSpPr txBox="1"/>
          <p:nvPr/>
        </p:nvSpPr>
        <p:spPr>
          <a:xfrm>
            <a:off x="317323" y="360354"/>
            <a:ext cx="5032344" cy="369332"/>
          </a:xfrm>
          <a:prstGeom prst="rect">
            <a:avLst/>
          </a:prstGeom>
          <a:solidFill>
            <a:srgbClr val="CCFF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Medical prescription: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5779D4-8B46-8F00-0997-65647E34E67F}"/>
              </a:ext>
            </a:extLst>
          </p:cNvPr>
          <p:cNvSpPr/>
          <p:nvPr/>
        </p:nvSpPr>
        <p:spPr>
          <a:xfrm>
            <a:off x="3237586" y="2116433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1</a:t>
            </a:r>
            <a:r>
              <a:rPr lang="en-RO" sz="1200" dirty="0"/>
              <a:t>0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FACADE-3E64-B43A-5533-4E28C2452A2F}"/>
              </a:ext>
            </a:extLst>
          </p:cNvPr>
          <p:cNvSpPr/>
          <p:nvPr/>
        </p:nvSpPr>
        <p:spPr>
          <a:xfrm>
            <a:off x="3237586" y="2586805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</a:t>
            </a:r>
            <a:r>
              <a:rPr lang="en-RO" sz="1200" dirty="0"/>
              <a:t>20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F7EE8-668C-4710-3542-83B9E8367ED8}"/>
              </a:ext>
            </a:extLst>
          </p:cNvPr>
          <p:cNvSpPr/>
          <p:nvPr/>
        </p:nvSpPr>
        <p:spPr>
          <a:xfrm>
            <a:off x="3237586" y="3058342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3</a:t>
            </a:r>
            <a:r>
              <a:rPr lang="en-RO" sz="1200" dirty="0"/>
              <a:t>0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4307C5-1C98-8B15-902F-FECDC9112DFA}"/>
              </a:ext>
            </a:extLst>
          </p:cNvPr>
          <p:cNvSpPr/>
          <p:nvPr/>
        </p:nvSpPr>
        <p:spPr>
          <a:xfrm>
            <a:off x="4027714" y="3715910"/>
            <a:ext cx="1150383" cy="5913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Calculate </a:t>
            </a:r>
            <a:endParaRPr lang="ro-RO" sz="1100" b="1" dirty="0">
              <a:solidFill>
                <a:schemeClr val="bg1"/>
              </a:solidFill>
            </a:endParaRPr>
          </a:p>
          <a:p>
            <a:pPr algn="ctr"/>
            <a:r>
              <a:rPr lang="ro-RO" sz="1100" b="1" dirty="0" err="1">
                <a:solidFill>
                  <a:schemeClr val="bg1"/>
                </a:solidFill>
              </a:rPr>
              <a:t>the</a:t>
            </a:r>
            <a:r>
              <a:rPr lang="ro-RO" sz="1100" b="1" dirty="0">
                <a:solidFill>
                  <a:schemeClr val="bg1"/>
                </a:solidFill>
              </a:rPr>
              <a:t> </a:t>
            </a:r>
            <a:r>
              <a:rPr lang="en-US" sz="1100" b="1" dirty="0">
                <a:solidFill>
                  <a:schemeClr val="bg1"/>
                </a:solidFill>
              </a:rPr>
              <a:t>predicted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63FCC-0ED2-A1D4-7EAE-EEB7A50849FA}"/>
              </a:ext>
            </a:extLst>
          </p:cNvPr>
          <p:cNvSpPr txBox="1"/>
          <p:nvPr/>
        </p:nvSpPr>
        <p:spPr>
          <a:xfrm>
            <a:off x="6115868" y="376484"/>
            <a:ext cx="539459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D622A-CDB8-0C7D-5CA2-3DC0B08EB921}"/>
              </a:ext>
            </a:extLst>
          </p:cNvPr>
          <p:cNvSpPr txBox="1"/>
          <p:nvPr/>
        </p:nvSpPr>
        <p:spPr>
          <a:xfrm>
            <a:off x="6026321" y="2709426"/>
            <a:ext cx="47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</a:t>
            </a:r>
            <a:r>
              <a:rPr lang="ro-RO" b="1" dirty="0"/>
              <a:t>for </a:t>
            </a:r>
            <a:r>
              <a:rPr lang="en-US" b="1" dirty="0"/>
              <a:t>HME</a:t>
            </a:r>
            <a:r>
              <a:rPr lang="ro-RO" b="1" dirty="0"/>
              <a:t> step</a:t>
            </a:r>
            <a:r>
              <a:rPr lang="en-US" b="1" dirty="0"/>
              <a:t>: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0347AD6-3F91-F69A-122D-86CB919EE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74791"/>
              </p:ext>
            </p:extLst>
          </p:nvPr>
        </p:nvGraphicFramePr>
        <p:xfrm>
          <a:off x="6053947" y="4157866"/>
          <a:ext cx="54738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703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716174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o-RO" sz="1800" dirty="0"/>
                        <a:t>HME – filament </a:t>
                      </a:r>
                      <a:r>
                        <a:rPr lang="ro-RO" sz="1800" dirty="0" err="1"/>
                        <a:t>processability</a:t>
                      </a:r>
                      <a:endParaRPr lang="en-RO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dirty="0" err="1"/>
                        <a:t>Printability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score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94C634F-9AAA-087B-8730-40AE9D1930A1}"/>
              </a:ext>
            </a:extLst>
          </p:cNvPr>
          <p:cNvSpPr txBox="1"/>
          <p:nvPr/>
        </p:nvSpPr>
        <p:spPr>
          <a:xfrm>
            <a:off x="6026321" y="5402818"/>
            <a:ext cx="47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</a:t>
            </a:r>
            <a:r>
              <a:rPr lang="ro-RO" b="1" dirty="0"/>
              <a:t>for FDM step </a:t>
            </a:r>
            <a:r>
              <a:rPr lang="en-US" b="1" dirty="0"/>
              <a:t>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B9E0C3-E83A-C6FB-A883-E073F7236015}"/>
              </a:ext>
            </a:extLst>
          </p:cNvPr>
          <p:cNvSpPr/>
          <p:nvPr/>
        </p:nvSpPr>
        <p:spPr>
          <a:xfrm>
            <a:off x="10174449" y="8140952"/>
            <a:ext cx="1150383" cy="5913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b="1" dirty="0" err="1">
                <a:solidFill>
                  <a:schemeClr val="bg1"/>
                </a:solidFill>
              </a:rPr>
              <a:t>Save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ro-RO" sz="1100" b="1" dirty="0">
              <a:solidFill>
                <a:schemeClr val="bg1"/>
              </a:solidFill>
            </a:endParaRPr>
          </a:p>
          <a:p>
            <a:pPr algn="ctr"/>
            <a:r>
              <a:rPr lang="ro-RO" sz="1100" b="1" dirty="0" err="1">
                <a:solidFill>
                  <a:schemeClr val="bg1"/>
                </a:solidFill>
              </a:rPr>
              <a:t>the</a:t>
            </a:r>
            <a:r>
              <a:rPr lang="ro-RO" sz="1100" b="1" dirty="0">
                <a:solidFill>
                  <a:schemeClr val="bg1"/>
                </a:solidFill>
              </a:rPr>
              <a:t> </a:t>
            </a:r>
            <a:r>
              <a:rPr lang="en-US" sz="1100" b="1" dirty="0">
                <a:solidFill>
                  <a:schemeClr val="bg1"/>
                </a:solidFill>
              </a:rPr>
              <a:t>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87373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905B2-8740-1D54-9C55-8A555B353944}"/>
              </a:ext>
            </a:extLst>
          </p:cNvPr>
          <p:cNvSpPr/>
          <p:nvPr/>
        </p:nvSpPr>
        <p:spPr>
          <a:xfrm>
            <a:off x="1" y="-1789463"/>
            <a:ext cx="10026503" cy="1648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D151C-70C3-25E8-EFE7-C2A61F65B406}"/>
              </a:ext>
            </a:extLst>
          </p:cNvPr>
          <p:cNvSpPr/>
          <p:nvPr/>
        </p:nvSpPr>
        <p:spPr>
          <a:xfrm>
            <a:off x="317326" y="928997"/>
            <a:ext cx="2797629" cy="683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Active substance </a:t>
            </a:r>
          </a:p>
          <a:p>
            <a:pPr algn="ctr"/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select from dropdown list 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3DBD1-5DFF-0877-1052-656C26553D20}"/>
              </a:ext>
            </a:extLst>
          </p:cNvPr>
          <p:cNvSpPr/>
          <p:nvPr/>
        </p:nvSpPr>
        <p:spPr>
          <a:xfrm>
            <a:off x="3185588" y="941150"/>
            <a:ext cx="2164083" cy="418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drug strength/unite dose</a:t>
            </a:r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BB4FF-946B-3516-9E0B-6088AE7A7FC1}"/>
              </a:ext>
            </a:extLst>
          </p:cNvPr>
          <p:cNvSpPr txBox="1"/>
          <p:nvPr/>
        </p:nvSpPr>
        <p:spPr>
          <a:xfrm>
            <a:off x="276862" y="1703454"/>
            <a:ext cx="29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drug release profile: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2FADB-2EE6-206D-CF42-4293B547E8CB}"/>
              </a:ext>
            </a:extLst>
          </p:cNvPr>
          <p:cNvSpPr/>
          <p:nvPr/>
        </p:nvSpPr>
        <p:spPr>
          <a:xfrm>
            <a:off x="3228524" y="1499079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5</a:t>
            </a:r>
            <a:r>
              <a:rPr lang="en-RO" sz="1200" dirty="0"/>
              <a:t>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678BEF-2386-B9D8-49CD-E7A6F03039E0}"/>
              </a:ext>
            </a:extLst>
          </p:cNvPr>
          <p:cNvGraphicFramePr>
            <a:graphicFrameLocks noGrp="1"/>
          </p:cNvGraphicFramePr>
          <p:nvPr/>
        </p:nvGraphicFramePr>
        <p:xfrm>
          <a:off x="6124856" y="957888"/>
          <a:ext cx="5394599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519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744080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Formulation (qualitative and quantitative formula)</a:t>
                      </a:r>
                      <a:endParaRPr lang="en-RO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Active substance </a:t>
                      </a:r>
                      <a:r>
                        <a:rPr lang="en-RO" sz="18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254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o-RO" sz="1800" dirty="0" err="1"/>
                        <a:t>Polyvinyl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alcohol</a:t>
                      </a:r>
                      <a:r>
                        <a:rPr lang="en-US" sz="1800" dirty="0"/>
                        <a:t> </a:t>
                      </a:r>
                      <a:r>
                        <a:rPr lang="en-RO" sz="18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M</a:t>
                      </a:r>
                      <a:r>
                        <a:rPr lang="en-RO" sz="1800" dirty="0"/>
                        <a:t>anitol</a:t>
                      </a:r>
                      <a:r>
                        <a:rPr lang="en-US" sz="1800" dirty="0"/>
                        <a:t> (plasticizer) %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0803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853911-D4B6-DA2B-71B6-4C6823B60AB4}"/>
              </a:ext>
            </a:extLst>
          </p:cNvPr>
          <p:cNvGraphicFramePr>
            <a:graphicFrameLocks noGrp="1"/>
          </p:cNvGraphicFramePr>
          <p:nvPr/>
        </p:nvGraphicFramePr>
        <p:xfrm>
          <a:off x="6040134" y="3045346"/>
          <a:ext cx="54738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703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716174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o-RO" sz="1800" dirty="0"/>
                        <a:t>HME - </a:t>
                      </a:r>
                      <a:r>
                        <a:rPr lang="ro-RO" sz="1800" dirty="0" err="1"/>
                        <a:t>processing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parameters</a:t>
                      </a:r>
                      <a:endParaRPr lang="en-RO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dirty="0" err="1"/>
                        <a:t>Extrusion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temperature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2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dirty="0"/>
                        <a:t>S</a:t>
                      </a:r>
                      <a:r>
                        <a:rPr lang="en-US" sz="1800" dirty="0"/>
                        <a:t>crew speed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1E7AEE-0CE7-4C14-7A56-F92217A09F6B}"/>
              </a:ext>
            </a:extLst>
          </p:cNvPr>
          <p:cNvGraphicFramePr>
            <a:graphicFrameLocks noGrp="1"/>
          </p:cNvGraphicFramePr>
          <p:nvPr/>
        </p:nvGraphicFramePr>
        <p:xfrm>
          <a:off x="6053947" y="5772150"/>
          <a:ext cx="547638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754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724635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RO" sz="1800" dirty="0"/>
                        <a:t>FDM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processing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parameters</a:t>
                      </a:r>
                      <a:endParaRPr lang="en-RO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 err="1"/>
                        <a:t>Nozel</a:t>
                      </a:r>
                      <a:r>
                        <a:rPr lang="ro-RO" sz="1800" dirty="0"/>
                        <a:t>  </a:t>
                      </a:r>
                      <a:r>
                        <a:rPr lang="ro-RO" sz="1800" dirty="0" err="1"/>
                        <a:t>temperature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254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/>
                        <a:t>Plate </a:t>
                      </a:r>
                      <a:r>
                        <a:rPr lang="ro-RO" sz="1800" dirty="0" err="1"/>
                        <a:t>temperature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 err="1"/>
                        <a:t>Printing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speed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080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 err="1"/>
                        <a:t>Printlet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weight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456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o-RO" sz="1800" dirty="0" err="1"/>
                        <a:t>Printlet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size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67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85F7EA-588D-9CB2-CA98-4DEDBEECC093}"/>
              </a:ext>
            </a:extLst>
          </p:cNvPr>
          <p:cNvSpPr txBox="1"/>
          <p:nvPr/>
        </p:nvSpPr>
        <p:spPr>
          <a:xfrm>
            <a:off x="317323" y="360354"/>
            <a:ext cx="5032344" cy="369332"/>
          </a:xfrm>
          <a:prstGeom prst="rect">
            <a:avLst/>
          </a:prstGeom>
          <a:solidFill>
            <a:srgbClr val="CCFF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Medical prescription: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5779D4-8B46-8F00-0997-65647E34E67F}"/>
              </a:ext>
            </a:extLst>
          </p:cNvPr>
          <p:cNvSpPr/>
          <p:nvPr/>
        </p:nvSpPr>
        <p:spPr>
          <a:xfrm>
            <a:off x="3237586" y="1956013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1</a:t>
            </a:r>
            <a:r>
              <a:rPr lang="en-RO" sz="1200" dirty="0"/>
              <a:t>0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FACADE-3E64-B43A-5533-4E28C2452A2F}"/>
              </a:ext>
            </a:extLst>
          </p:cNvPr>
          <p:cNvSpPr/>
          <p:nvPr/>
        </p:nvSpPr>
        <p:spPr>
          <a:xfrm>
            <a:off x="3237586" y="2426385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15 </a:t>
            </a:r>
            <a:r>
              <a:rPr lang="en-RO" sz="1200" dirty="0"/>
              <a:t>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F7EE8-668C-4710-3542-83B9E8367ED8}"/>
              </a:ext>
            </a:extLst>
          </p:cNvPr>
          <p:cNvSpPr/>
          <p:nvPr/>
        </p:nvSpPr>
        <p:spPr>
          <a:xfrm>
            <a:off x="3237586" y="2897922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3</a:t>
            </a:r>
            <a:r>
              <a:rPr lang="en-RO" sz="1200" dirty="0"/>
              <a:t>0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4307C5-1C98-8B15-902F-FECDC9112DFA}"/>
              </a:ext>
            </a:extLst>
          </p:cNvPr>
          <p:cNvSpPr/>
          <p:nvPr/>
        </p:nvSpPr>
        <p:spPr>
          <a:xfrm>
            <a:off x="4190226" y="6554067"/>
            <a:ext cx="1150383" cy="5913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Calculate </a:t>
            </a:r>
            <a:endParaRPr lang="ro-RO" sz="1100" b="1" dirty="0">
              <a:solidFill>
                <a:schemeClr val="bg1"/>
              </a:solidFill>
            </a:endParaRPr>
          </a:p>
          <a:p>
            <a:pPr algn="ctr"/>
            <a:r>
              <a:rPr lang="ro-RO" sz="1100" b="1" dirty="0" err="1">
                <a:solidFill>
                  <a:schemeClr val="bg1"/>
                </a:solidFill>
              </a:rPr>
              <a:t>the</a:t>
            </a:r>
            <a:r>
              <a:rPr lang="ro-RO" sz="1100" b="1" dirty="0">
                <a:solidFill>
                  <a:schemeClr val="bg1"/>
                </a:solidFill>
              </a:rPr>
              <a:t> </a:t>
            </a:r>
            <a:r>
              <a:rPr lang="en-US" sz="1100" b="1" dirty="0">
                <a:solidFill>
                  <a:schemeClr val="bg1"/>
                </a:solidFill>
              </a:rPr>
              <a:t>predicted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63FCC-0ED2-A1D4-7EAE-EEB7A50849FA}"/>
              </a:ext>
            </a:extLst>
          </p:cNvPr>
          <p:cNvSpPr txBox="1"/>
          <p:nvPr/>
        </p:nvSpPr>
        <p:spPr>
          <a:xfrm>
            <a:off x="6115868" y="376484"/>
            <a:ext cx="539459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D622A-CDB8-0C7D-5CA2-3DC0B08EB921}"/>
              </a:ext>
            </a:extLst>
          </p:cNvPr>
          <p:cNvSpPr txBox="1"/>
          <p:nvPr/>
        </p:nvSpPr>
        <p:spPr>
          <a:xfrm>
            <a:off x="6026321" y="2709426"/>
            <a:ext cx="47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</a:t>
            </a:r>
            <a:r>
              <a:rPr lang="ro-RO" b="1" dirty="0"/>
              <a:t>for </a:t>
            </a:r>
            <a:r>
              <a:rPr lang="en-US" b="1" dirty="0"/>
              <a:t>HME</a:t>
            </a:r>
            <a:r>
              <a:rPr lang="ro-RO" b="1" dirty="0"/>
              <a:t> step</a:t>
            </a:r>
            <a:r>
              <a:rPr lang="en-US" b="1" dirty="0"/>
              <a:t>: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0347AD6-3F91-F69A-122D-86CB919EE402}"/>
              </a:ext>
            </a:extLst>
          </p:cNvPr>
          <p:cNvGraphicFramePr>
            <a:graphicFrameLocks noGrp="1"/>
          </p:cNvGraphicFramePr>
          <p:nvPr/>
        </p:nvGraphicFramePr>
        <p:xfrm>
          <a:off x="6053947" y="4157866"/>
          <a:ext cx="54738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703">
                  <a:extLst>
                    <a:ext uri="{9D8B030D-6E8A-4147-A177-3AD203B41FA5}">
                      <a16:colId xmlns:a16="http://schemas.microsoft.com/office/drawing/2014/main" val="535346623"/>
                    </a:ext>
                  </a:extLst>
                </a:gridCol>
                <a:gridCol w="1716174">
                  <a:extLst>
                    <a:ext uri="{9D8B030D-6E8A-4147-A177-3AD203B41FA5}">
                      <a16:colId xmlns:a16="http://schemas.microsoft.com/office/drawing/2014/main" val="827663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o-RO" sz="1800" dirty="0"/>
                        <a:t>HME – filament </a:t>
                      </a:r>
                      <a:r>
                        <a:rPr lang="ro-RO" sz="1800" dirty="0" err="1"/>
                        <a:t>processability</a:t>
                      </a:r>
                      <a:endParaRPr lang="en-RO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dirty="0" err="1"/>
                        <a:t>Printability</a:t>
                      </a:r>
                      <a:r>
                        <a:rPr lang="ro-RO" sz="1800" dirty="0"/>
                        <a:t> </a:t>
                      </a:r>
                      <a:r>
                        <a:rPr lang="ro-RO" sz="1800" dirty="0" err="1"/>
                        <a:t>score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57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94C634F-9AAA-087B-8730-40AE9D1930A1}"/>
              </a:ext>
            </a:extLst>
          </p:cNvPr>
          <p:cNvSpPr txBox="1"/>
          <p:nvPr/>
        </p:nvSpPr>
        <p:spPr>
          <a:xfrm>
            <a:off x="6026321" y="5402818"/>
            <a:ext cx="47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</a:t>
            </a:r>
            <a:r>
              <a:rPr lang="ro-RO" b="1" dirty="0"/>
              <a:t>for FDM step </a:t>
            </a:r>
            <a:r>
              <a:rPr lang="en-US" b="1" dirty="0"/>
              <a:t>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B9E0C3-E83A-C6FB-A883-E073F7236015}"/>
              </a:ext>
            </a:extLst>
          </p:cNvPr>
          <p:cNvSpPr/>
          <p:nvPr/>
        </p:nvSpPr>
        <p:spPr>
          <a:xfrm>
            <a:off x="10174449" y="8140952"/>
            <a:ext cx="1150383" cy="5913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b="1" dirty="0" err="1">
                <a:solidFill>
                  <a:schemeClr val="bg1"/>
                </a:solidFill>
              </a:rPr>
              <a:t>Save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ro-RO" sz="1100" b="1" dirty="0">
              <a:solidFill>
                <a:schemeClr val="bg1"/>
              </a:solidFill>
            </a:endParaRPr>
          </a:p>
          <a:p>
            <a:pPr algn="ctr"/>
            <a:r>
              <a:rPr lang="ro-RO" sz="1100" b="1" dirty="0" err="1">
                <a:solidFill>
                  <a:schemeClr val="bg1"/>
                </a:solidFill>
              </a:rPr>
              <a:t>the</a:t>
            </a:r>
            <a:r>
              <a:rPr lang="ro-RO" sz="1100" b="1" dirty="0">
                <a:solidFill>
                  <a:schemeClr val="bg1"/>
                </a:solidFill>
              </a:rPr>
              <a:t> </a:t>
            </a:r>
            <a:r>
              <a:rPr lang="en-US" sz="1100" b="1" dirty="0">
                <a:solidFill>
                  <a:schemeClr val="bg1"/>
                </a:solidFill>
              </a:rPr>
              <a:t>predicted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EA4A2B-9FD8-3EE9-0E07-DA7658848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80" y="7347889"/>
            <a:ext cx="4671772" cy="33895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C2C5B2-B272-CB65-A4BC-B4BF3496DA7D}"/>
              </a:ext>
            </a:extLst>
          </p:cNvPr>
          <p:cNvSpPr/>
          <p:nvPr/>
        </p:nvSpPr>
        <p:spPr>
          <a:xfrm>
            <a:off x="3237586" y="3431424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3</a:t>
            </a:r>
            <a:r>
              <a:rPr lang="en-RO" sz="1200" dirty="0"/>
              <a:t>0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2380F-E7F3-D7D2-4526-8A606695C13E}"/>
              </a:ext>
            </a:extLst>
          </p:cNvPr>
          <p:cNvSpPr/>
          <p:nvPr/>
        </p:nvSpPr>
        <p:spPr>
          <a:xfrm>
            <a:off x="3228524" y="3946363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6</a:t>
            </a:r>
            <a:r>
              <a:rPr lang="en-RO" sz="1200" dirty="0"/>
              <a:t>0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79F874-4671-1A33-5015-75CCD8910F4C}"/>
              </a:ext>
            </a:extLst>
          </p:cNvPr>
          <p:cNvSpPr/>
          <p:nvPr/>
        </p:nvSpPr>
        <p:spPr>
          <a:xfrm>
            <a:off x="3237586" y="4493579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120</a:t>
            </a:r>
            <a:r>
              <a:rPr lang="en-RO" sz="1200" dirty="0"/>
              <a:t>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E8FF1B-4E7E-0953-6C8B-80BEBA923809}"/>
              </a:ext>
            </a:extLst>
          </p:cNvPr>
          <p:cNvSpPr/>
          <p:nvPr/>
        </p:nvSpPr>
        <p:spPr>
          <a:xfrm>
            <a:off x="3237586" y="4984719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18</a:t>
            </a:r>
            <a:r>
              <a:rPr lang="en-RO" sz="1200" dirty="0"/>
              <a:t>0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30D148-312E-4F06-D9DE-9A26CA7E9AE7}"/>
              </a:ext>
            </a:extLst>
          </p:cNvPr>
          <p:cNvSpPr/>
          <p:nvPr/>
        </p:nvSpPr>
        <p:spPr>
          <a:xfrm>
            <a:off x="3237586" y="5475859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</a:t>
            </a:r>
            <a:r>
              <a:rPr lang="en-GB" sz="1200" dirty="0"/>
              <a:t>240</a:t>
            </a:r>
            <a:r>
              <a:rPr lang="en-RO" sz="1200" dirty="0"/>
              <a:t>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15470C-09AF-8F72-9D75-2F55777B91A3}"/>
              </a:ext>
            </a:extLst>
          </p:cNvPr>
          <p:cNvSpPr/>
          <p:nvPr/>
        </p:nvSpPr>
        <p:spPr>
          <a:xfrm>
            <a:off x="3237586" y="5982215"/>
            <a:ext cx="211208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drug  release in </a:t>
            </a:r>
            <a:r>
              <a:rPr lang="en-GB" sz="1200" dirty="0"/>
              <a:t>300</a:t>
            </a:r>
            <a:r>
              <a:rPr lang="en-RO" sz="1200" dirty="0"/>
              <a:t> min </a:t>
            </a:r>
            <a:endParaRPr lang="en-US" sz="1200" dirty="0"/>
          </a:p>
          <a:p>
            <a:pPr algn="ctr"/>
            <a:r>
              <a:rPr lang="en-RO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fill the </a:t>
            </a:r>
            <a:r>
              <a:rPr lang="en-RO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sz="1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value - </a:t>
            </a:r>
            <a:endParaRPr lang="en-RO" sz="1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533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490</Words>
  <Application>Microsoft Office PowerPoint</Application>
  <PresentationFormat>Custom</PresentationFormat>
  <Paragraphs>107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Ovidiu Savencu - QIAGEN</dc:creator>
  <cp:lastModifiedBy>CASIAN  TIBOR</cp:lastModifiedBy>
  <cp:revision>9</cp:revision>
  <dcterms:created xsi:type="dcterms:W3CDTF">2024-09-23T07:40:37Z</dcterms:created>
  <dcterms:modified xsi:type="dcterms:W3CDTF">2024-09-24T07:06:11Z</dcterms:modified>
</cp:coreProperties>
</file>