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2" r:id="rId1"/>
  </p:sldMasterIdLst>
  <p:sldIdLst>
    <p:sldId id="266" r:id="rId2"/>
    <p:sldId id="267" r:id="rId3"/>
    <p:sldId id="282" r:id="rId4"/>
    <p:sldId id="287" r:id="rId5"/>
    <p:sldId id="283" r:id="rId6"/>
    <p:sldId id="262" r:id="rId7"/>
    <p:sldId id="280" r:id="rId8"/>
    <p:sldId id="281" r:id="rId9"/>
    <p:sldId id="277" r:id="rId10"/>
    <p:sldId id="285" r:id="rId11"/>
    <p:sldId id="271" r:id="rId12"/>
    <p:sldId id="276" r:id="rId13"/>
    <p:sldId id="275" r:id="rId14"/>
    <p:sldId id="28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6" autoAdjust="0"/>
    <p:restoredTop sz="94660"/>
  </p:normalViewPr>
  <p:slideViewPr>
    <p:cSldViewPr snapToGrid="0">
      <p:cViewPr varScale="1">
        <p:scale>
          <a:sx n="77" d="100"/>
          <a:sy n="77" d="100"/>
        </p:scale>
        <p:origin x="33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965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22484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8883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26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30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1097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8456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005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8/25/2022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6033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pPr/>
              <a:t>8/25/2022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740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1784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8/25/2022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054551"/>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bolgebrygg/Force-2020-Machine-Learning-competition/blob/c8d01ee92c1c8e1ecba36f96cca6ea7b689338a1/lithology_competition/data/train.zip" TargetMode="External"/><Relationship Id="rId2" Type="http://schemas.openxmlformats.org/officeDocument/2006/relationships/hyperlink" Target="https://petrowiki.spe.org/Lithology_and_rock_type_determination" TargetMode="Externa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jp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34776-1794-4B59-B605-49CA6E96646E}"/>
              </a:ext>
            </a:extLst>
          </p:cNvPr>
          <p:cNvSpPr>
            <a:spLocks noGrp="1"/>
          </p:cNvSpPr>
          <p:nvPr>
            <p:ph type="ctrTitle"/>
          </p:nvPr>
        </p:nvSpPr>
        <p:spPr>
          <a:xfrm>
            <a:off x="111521" y="826717"/>
            <a:ext cx="9114503" cy="1358265"/>
          </a:xfrm>
        </p:spPr>
        <p:txBody>
          <a:bodyPr>
            <a:normAutofit/>
          </a:bodyPr>
          <a:lstStyle/>
          <a:p>
            <a:pPr algn="l"/>
            <a:r>
              <a:rPr lang="en-US" sz="3200" dirty="0">
                <a:solidFill>
                  <a:schemeClr val="bg2">
                    <a:lumMod val="60000"/>
                    <a:lumOff val="40000"/>
                  </a:schemeClr>
                </a:solidFill>
              </a:rPr>
              <a:t>Predicting rock lithology using machine learning</a:t>
            </a:r>
            <a:endParaRPr lang="en-NG" sz="3200" dirty="0">
              <a:solidFill>
                <a:schemeClr val="bg2">
                  <a:lumMod val="60000"/>
                  <a:lumOff val="40000"/>
                </a:schemeClr>
              </a:solidFill>
            </a:endParaRPr>
          </a:p>
        </p:txBody>
      </p:sp>
      <p:sp>
        <p:nvSpPr>
          <p:cNvPr id="3" name="Subtitle 2">
            <a:extLst>
              <a:ext uri="{FF2B5EF4-FFF2-40B4-BE49-F238E27FC236}">
                <a16:creationId xmlns:a16="http://schemas.microsoft.com/office/drawing/2014/main" id="{A6061497-DB63-46E6-A7A5-C160DCAAE273}"/>
              </a:ext>
            </a:extLst>
          </p:cNvPr>
          <p:cNvSpPr>
            <a:spLocks noGrp="1"/>
          </p:cNvSpPr>
          <p:nvPr>
            <p:ph type="subTitle" idx="1"/>
          </p:nvPr>
        </p:nvSpPr>
        <p:spPr>
          <a:xfrm>
            <a:off x="6375748" y="5574082"/>
            <a:ext cx="5599942" cy="926926"/>
          </a:xfrm>
        </p:spPr>
        <p:txBody>
          <a:bodyPr>
            <a:normAutofit lnSpcReduction="10000"/>
          </a:bodyPr>
          <a:lstStyle/>
          <a:p>
            <a:pPr algn="r"/>
            <a:r>
              <a:rPr lang="en-US" dirty="0">
                <a:solidFill>
                  <a:schemeClr val="bg2">
                    <a:lumMod val="60000"/>
                    <a:lumOff val="40000"/>
                  </a:schemeClr>
                </a:solidFill>
              </a:rPr>
              <a:t>Presented by:</a:t>
            </a:r>
          </a:p>
          <a:p>
            <a:pPr algn="r"/>
            <a:r>
              <a:rPr lang="en-US" dirty="0">
                <a:solidFill>
                  <a:schemeClr val="bg2">
                    <a:lumMod val="60000"/>
                    <a:lumOff val="40000"/>
                  </a:schemeClr>
                </a:solidFill>
              </a:rPr>
              <a:t>Ovie Iboyitie</a:t>
            </a:r>
            <a:endParaRPr lang="en-NG" dirty="0">
              <a:solidFill>
                <a:schemeClr val="bg2">
                  <a:lumMod val="60000"/>
                  <a:lumOff val="40000"/>
                </a:schemeClr>
              </a:solidFill>
            </a:endParaRPr>
          </a:p>
        </p:txBody>
      </p:sp>
      <p:pic>
        <p:nvPicPr>
          <p:cNvPr id="7" name="Picture 6">
            <a:extLst>
              <a:ext uri="{FF2B5EF4-FFF2-40B4-BE49-F238E27FC236}">
                <a16:creationId xmlns:a16="http://schemas.microsoft.com/office/drawing/2014/main" id="{B982DC61-08AE-4595-B1AE-1C36CE8C4AAE}"/>
              </a:ext>
            </a:extLst>
          </p:cNvPr>
          <p:cNvPicPr>
            <a:picLocks noChangeAspect="1"/>
          </p:cNvPicPr>
          <p:nvPr/>
        </p:nvPicPr>
        <p:blipFill>
          <a:blip r:embed="rId2"/>
          <a:stretch>
            <a:fillRect/>
          </a:stretch>
        </p:blipFill>
        <p:spPr>
          <a:xfrm>
            <a:off x="0" y="0"/>
            <a:ext cx="12192000" cy="6812785"/>
          </a:xfrm>
          <a:prstGeom prst="rect">
            <a:avLst/>
          </a:prstGeom>
        </p:spPr>
      </p:pic>
      <p:sp>
        <p:nvSpPr>
          <p:cNvPr id="5" name="Rectangle 4">
            <a:extLst>
              <a:ext uri="{FF2B5EF4-FFF2-40B4-BE49-F238E27FC236}">
                <a16:creationId xmlns:a16="http://schemas.microsoft.com/office/drawing/2014/main" id="{E141E480-3BFE-4A37-A810-92084C363592}"/>
              </a:ext>
            </a:extLst>
          </p:cNvPr>
          <p:cNvSpPr/>
          <p:nvPr/>
        </p:nvSpPr>
        <p:spPr>
          <a:xfrm>
            <a:off x="0" y="0"/>
            <a:ext cx="12192001" cy="6858000"/>
          </a:xfrm>
          <a:prstGeom prst="rect">
            <a:avLst/>
          </a:prstGeom>
          <a:gradFill flip="none" rotWithShape="1">
            <a:gsLst>
              <a:gs pos="5000">
                <a:schemeClr val="accent3">
                  <a:lumMod val="67000"/>
                  <a:alpha val="30000"/>
                </a:schemeClr>
              </a:gs>
              <a:gs pos="67000">
                <a:schemeClr val="accent3">
                  <a:lumMod val="97000"/>
                  <a:lumOff val="3000"/>
                  <a:alpha val="20000"/>
                </a:schemeClr>
              </a:gs>
              <a:gs pos="100000">
                <a:schemeClr val="accent3">
                  <a:lumMod val="60000"/>
                  <a:lumOff val="40000"/>
                </a:schemeClr>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NG"/>
          </a:p>
        </p:txBody>
      </p:sp>
      <p:sp>
        <p:nvSpPr>
          <p:cNvPr id="8" name="Title 1">
            <a:extLst>
              <a:ext uri="{FF2B5EF4-FFF2-40B4-BE49-F238E27FC236}">
                <a16:creationId xmlns:a16="http://schemas.microsoft.com/office/drawing/2014/main" id="{101DB870-C1B0-42F5-8064-5D96C780F910}"/>
              </a:ext>
            </a:extLst>
          </p:cNvPr>
          <p:cNvSpPr txBox="1">
            <a:spLocks/>
          </p:cNvSpPr>
          <p:nvPr/>
        </p:nvSpPr>
        <p:spPr>
          <a:xfrm>
            <a:off x="263921" y="979117"/>
            <a:ext cx="9114503" cy="13582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sz="3200" dirty="0">
                <a:solidFill>
                  <a:schemeClr val="bg1">
                    <a:lumMod val="85000"/>
                    <a:lumOff val="15000"/>
                  </a:schemeClr>
                </a:solidFill>
                <a:latin typeface="Bodoni MT" panose="02070603080606020203" pitchFamily="18" charset="0"/>
              </a:rPr>
              <a:t>Predicting rock lithology using machine learning</a:t>
            </a:r>
            <a:endParaRPr lang="en-NG" sz="3200" dirty="0">
              <a:solidFill>
                <a:schemeClr val="bg1">
                  <a:lumMod val="85000"/>
                  <a:lumOff val="15000"/>
                </a:schemeClr>
              </a:solidFill>
              <a:latin typeface="Bodoni MT" panose="02070603080606020203" pitchFamily="18" charset="0"/>
            </a:endParaRPr>
          </a:p>
        </p:txBody>
      </p:sp>
      <p:sp>
        <p:nvSpPr>
          <p:cNvPr id="9" name="Subtitle 2">
            <a:extLst>
              <a:ext uri="{FF2B5EF4-FFF2-40B4-BE49-F238E27FC236}">
                <a16:creationId xmlns:a16="http://schemas.microsoft.com/office/drawing/2014/main" id="{7EA536BB-31B4-4F5F-8E8A-400FB04741CD}"/>
              </a:ext>
            </a:extLst>
          </p:cNvPr>
          <p:cNvSpPr txBox="1">
            <a:spLocks/>
          </p:cNvSpPr>
          <p:nvPr/>
        </p:nvSpPr>
        <p:spPr>
          <a:xfrm>
            <a:off x="6528148" y="5726482"/>
            <a:ext cx="5599942" cy="926926"/>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r"/>
            <a:r>
              <a:rPr lang="en-US" dirty="0">
                <a:solidFill>
                  <a:schemeClr val="bg1">
                    <a:lumMod val="95000"/>
                    <a:lumOff val="5000"/>
                  </a:schemeClr>
                </a:solidFill>
                <a:latin typeface="Abadi" panose="020B0604020104020204" pitchFamily="34" charset="0"/>
              </a:rPr>
              <a:t>Presented by:</a:t>
            </a:r>
          </a:p>
          <a:p>
            <a:pPr algn="r"/>
            <a:r>
              <a:rPr lang="en-US" dirty="0">
                <a:solidFill>
                  <a:schemeClr val="bg1">
                    <a:lumMod val="95000"/>
                    <a:lumOff val="5000"/>
                  </a:schemeClr>
                </a:solidFill>
                <a:latin typeface="Abadi" panose="020B0604020104020204" pitchFamily="34" charset="0"/>
              </a:rPr>
              <a:t>Ovie Iboyitie</a:t>
            </a:r>
            <a:endParaRPr lang="en-NG" dirty="0">
              <a:solidFill>
                <a:schemeClr val="bg1">
                  <a:lumMod val="95000"/>
                  <a:lumOff val="5000"/>
                </a:schemeClr>
              </a:solidFill>
              <a:latin typeface="Abadi" panose="020B0604020104020204" pitchFamily="34" charset="0"/>
            </a:endParaRPr>
          </a:p>
        </p:txBody>
      </p:sp>
      <p:sp>
        <p:nvSpPr>
          <p:cNvPr id="10" name="TextBox 9">
            <a:extLst>
              <a:ext uri="{FF2B5EF4-FFF2-40B4-BE49-F238E27FC236}">
                <a16:creationId xmlns:a16="http://schemas.microsoft.com/office/drawing/2014/main" id="{D068607C-0EF9-43F1-A6EA-A3012513AA88}"/>
              </a:ext>
            </a:extLst>
          </p:cNvPr>
          <p:cNvSpPr txBox="1"/>
          <p:nvPr/>
        </p:nvSpPr>
        <p:spPr>
          <a:xfrm>
            <a:off x="375781" y="6025019"/>
            <a:ext cx="3231715" cy="369332"/>
          </a:xfrm>
          <a:prstGeom prst="rect">
            <a:avLst/>
          </a:prstGeom>
          <a:noFill/>
        </p:spPr>
        <p:txBody>
          <a:bodyPr wrap="square" rtlCol="0">
            <a:spAutoFit/>
          </a:bodyPr>
          <a:lstStyle/>
          <a:p>
            <a:r>
              <a:rPr lang="en-US" dirty="0">
                <a:solidFill>
                  <a:schemeClr val="bg1">
                    <a:lumMod val="95000"/>
                  </a:schemeClr>
                </a:solidFill>
                <a:latin typeface="Abadi" panose="020B0604020104020204" pitchFamily="34" charset="0"/>
              </a:rPr>
              <a:t>15</a:t>
            </a:r>
            <a:r>
              <a:rPr lang="en-US" baseline="30000" dirty="0">
                <a:solidFill>
                  <a:schemeClr val="bg1">
                    <a:lumMod val="95000"/>
                  </a:schemeClr>
                </a:solidFill>
                <a:latin typeface="Abadi" panose="020B0604020104020204" pitchFamily="34" charset="0"/>
              </a:rPr>
              <a:t>th</a:t>
            </a:r>
            <a:r>
              <a:rPr lang="en-US" dirty="0">
                <a:solidFill>
                  <a:schemeClr val="bg1">
                    <a:lumMod val="95000"/>
                  </a:schemeClr>
                </a:solidFill>
                <a:latin typeface="Abadi" panose="020B0604020104020204" pitchFamily="34" charset="0"/>
              </a:rPr>
              <a:t> August, 2022</a:t>
            </a:r>
            <a:endParaRPr lang="en-NG" dirty="0">
              <a:solidFill>
                <a:schemeClr val="bg1">
                  <a:lumMod val="95000"/>
                </a:schemeClr>
              </a:solidFill>
              <a:latin typeface="Abadi" panose="020B0604020104020204" pitchFamily="34" charset="0"/>
            </a:endParaRPr>
          </a:p>
        </p:txBody>
      </p:sp>
    </p:spTree>
    <p:extLst>
      <p:ext uri="{BB962C8B-B14F-4D97-AF65-F5344CB8AC3E}">
        <p14:creationId xmlns:p14="http://schemas.microsoft.com/office/powerpoint/2010/main" val="2792185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BE394C-A983-4449-95E0-2545E4BF687E}"/>
              </a:ext>
            </a:extLst>
          </p:cNvPr>
          <p:cNvSpPr txBox="1">
            <a:spLocks/>
          </p:cNvSpPr>
          <p:nvPr/>
        </p:nvSpPr>
        <p:spPr>
          <a:xfrm>
            <a:off x="1219200" y="242898"/>
            <a:ext cx="9801526" cy="13899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dirty="0">
              <a:solidFill>
                <a:schemeClr val="bg2">
                  <a:lumMod val="60000"/>
                  <a:lumOff val="40000"/>
                </a:schemeClr>
              </a:solidFill>
              <a:latin typeface="Abadi"/>
            </a:endParaRPr>
          </a:p>
          <a:p>
            <a:r>
              <a:rPr lang="en-US" dirty="0">
                <a:solidFill>
                  <a:schemeClr val="accent1">
                    <a:lumMod val="75000"/>
                  </a:schemeClr>
                </a:solidFill>
                <a:effectLst>
                  <a:outerShdw blurRad="38100" dist="38100" dir="2700000" algn="tl">
                    <a:srgbClr val="000000">
                      <a:alpha val="43137"/>
                    </a:srgbClr>
                  </a:outerShdw>
                </a:effectLst>
                <a:latin typeface="Abadi"/>
              </a:rPr>
              <a:t>Model Architecture and Development</a:t>
            </a:r>
            <a:endParaRPr lang="en-US" dirty="0">
              <a:solidFill>
                <a:schemeClr val="accent1">
                  <a:lumMod val="75000"/>
                </a:schemeClr>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22A1C802-1768-4CE9-BC20-F4459E33E089}"/>
              </a:ext>
            </a:extLst>
          </p:cNvPr>
          <p:cNvSpPr txBox="1">
            <a:spLocks/>
          </p:cNvSpPr>
          <p:nvPr/>
        </p:nvSpPr>
        <p:spPr>
          <a:xfrm>
            <a:off x="1371599" y="1825625"/>
            <a:ext cx="9801526" cy="43513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endParaRPr lang="en-US" dirty="0"/>
          </a:p>
          <a:p>
            <a:endParaRPr lang="en-US" dirty="0"/>
          </a:p>
        </p:txBody>
      </p:sp>
      <p:sp>
        <p:nvSpPr>
          <p:cNvPr id="2" name="TextBox 1">
            <a:extLst>
              <a:ext uri="{FF2B5EF4-FFF2-40B4-BE49-F238E27FC236}">
                <a16:creationId xmlns:a16="http://schemas.microsoft.com/office/drawing/2014/main" id="{CDA88589-54A5-40C7-A89C-87D33BF7E4CD}"/>
              </a:ext>
            </a:extLst>
          </p:cNvPr>
          <p:cNvSpPr txBox="1"/>
          <p:nvPr/>
        </p:nvSpPr>
        <p:spPr>
          <a:xfrm>
            <a:off x="5071983" y="4060268"/>
            <a:ext cx="6325644" cy="1938992"/>
          </a:xfrm>
          <a:prstGeom prst="rect">
            <a:avLst/>
          </a:prstGeom>
          <a:noFill/>
        </p:spPr>
        <p:txBody>
          <a:bodyPr wrap="square" rtlCol="0">
            <a:spAutoFit/>
          </a:bodyPr>
          <a:lstStyle/>
          <a:p>
            <a:r>
              <a:rPr lang="en-US" sz="2000" dirty="0">
                <a:latin typeface="Abadi" panose="020B0604020104020204" pitchFamily="34" charset="0"/>
              </a:rPr>
              <a:t>The Location (longitude and latitude), the depth, the NPD lithostratigraphy group, NPD lithostratigraphy formation, bulk density, raw gamma data, neutron density, sonic (compressional slowness), and spontaneous potential are used by the neural network to predict the lithology of the rock. </a:t>
            </a:r>
            <a:endParaRPr lang="en-NG" sz="2000" dirty="0">
              <a:latin typeface="Abadi" panose="020B0604020104020204" pitchFamily="34" charset="0"/>
            </a:endParaRPr>
          </a:p>
        </p:txBody>
      </p:sp>
      <p:pic>
        <p:nvPicPr>
          <p:cNvPr id="16" name="Picture 15">
            <a:extLst>
              <a:ext uri="{FF2B5EF4-FFF2-40B4-BE49-F238E27FC236}">
                <a16:creationId xmlns:a16="http://schemas.microsoft.com/office/drawing/2014/main" id="{68C3362B-0260-47F9-8A51-78CD6BF54F07}"/>
              </a:ext>
            </a:extLst>
          </p:cNvPr>
          <p:cNvPicPr>
            <a:picLocks noChangeAspect="1"/>
          </p:cNvPicPr>
          <p:nvPr/>
        </p:nvPicPr>
        <p:blipFill>
          <a:blip r:embed="rId2"/>
          <a:stretch>
            <a:fillRect/>
          </a:stretch>
        </p:blipFill>
        <p:spPr>
          <a:xfrm>
            <a:off x="802403" y="1825625"/>
            <a:ext cx="4020118" cy="4173635"/>
          </a:xfrm>
          <a:prstGeom prst="rect">
            <a:avLst/>
          </a:prstGeom>
        </p:spPr>
      </p:pic>
      <p:sp>
        <p:nvSpPr>
          <p:cNvPr id="21" name="TextBox 20">
            <a:extLst>
              <a:ext uri="{FF2B5EF4-FFF2-40B4-BE49-F238E27FC236}">
                <a16:creationId xmlns:a16="http://schemas.microsoft.com/office/drawing/2014/main" id="{C35C61DD-5C05-4249-8DDF-F3905508A55F}"/>
              </a:ext>
            </a:extLst>
          </p:cNvPr>
          <p:cNvSpPr txBox="1"/>
          <p:nvPr/>
        </p:nvSpPr>
        <p:spPr>
          <a:xfrm>
            <a:off x="375042" y="5629928"/>
            <a:ext cx="1108555" cy="369332"/>
          </a:xfrm>
          <a:prstGeom prst="rect">
            <a:avLst/>
          </a:prstGeom>
          <a:noFill/>
        </p:spPr>
        <p:txBody>
          <a:bodyPr wrap="square" rtlCol="0">
            <a:spAutoFit/>
          </a:bodyPr>
          <a:lstStyle/>
          <a:p>
            <a:r>
              <a:rPr lang="en-US" dirty="0">
                <a:latin typeface="Abadi" panose="020B0604020104020204" pitchFamily="34" charset="0"/>
              </a:rPr>
              <a:t>Model 3</a:t>
            </a:r>
            <a:endParaRPr lang="en-NG" dirty="0">
              <a:latin typeface="Abadi" panose="020B0604020104020204" pitchFamily="34" charset="0"/>
            </a:endParaRPr>
          </a:p>
        </p:txBody>
      </p:sp>
      <p:grpSp>
        <p:nvGrpSpPr>
          <p:cNvPr id="13" name="Group 12">
            <a:extLst>
              <a:ext uri="{FF2B5EF4-FFF2-40B4-BE49-F238E27FC236}">
                <a16:creationId xmlns:a16="http://schemas.microsoft.com/office/drawing/2014/main" id="{411BFDBA-FF06-4FE0-AB11-0FE918A1E8F5}"/>
              </a:ext>
            </a:extLst>
          </p:cNvPr>
          <p:cNvGrpSpPr/>
          <p:nvPr/>
        </p:nvGrpSpPr>
        <p:grpSpPr>
          <a:xfrm>
            <a:off x="8787857" y="-213630"/>
            <a:ext cx="3385453" cy="786248"/>
            <a:chOff x="8825435" y="-263734"/>
            <a:chExt cx="3385453" cy="900468"/>
          </a:xfrm>
        </p:grpSpPr>
        <p:pic>
          <p:nvPicPr>
            <p:cNvPr id="15" name="Picture 14">
              <a:extLst>
                <a:ext uri="{FF2B5EF4-FFF2-40B4-BE49-F238E27FC236}">
                  <a16:creationId xmlns:a16="http://schemas.microsoft.com/office/drawing/2014/main" id="{82B28B91-97D4-48DA-BFD1-483B6C6CC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5435" y="-263734"/>
              <a:ext cx="2294306" cy="842168"/>
            </a:xfrm>
            <a:prstGeom prst="rect">
              <a:avLst/>
            </a:prstGeom>
          </p:spPr>
        </p:pic>
        <p:pic>
          <p:nvPicPr>
            <p:cNvPr id="17" name="Picture 16">
              <a:extLst>
                <a:ext uri="{FF2B5EF4-FFF2-40B4-BE49-F238E27FC236}">
                  <a16:creationId xmlns:a16="http://schemas.microsoft.com/office/drawing/2014/main" id="{FFE7ADFB-AEF3-4B5C-AC88-69C94AE9C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9660" y="0"/>
              <a:ext cx="981228" cy="636734"/>
            </a:xfrm>
            <a:prstGeom prst="rect">
              <a:avLst/>
            </a:prstGeom>
          </p:spPr>
        </p:pic>
        <p:sp>
          <p:nvSpPr>
            <p:cNvPr id="23" name="Rectangle 22">
              <a:extLst>
                <a:ext uri="{FF2B5EF4-FFF2-40B4-BE49-F238E27FC236}">
                  <a16:creationId xmlns:a16="http://schemas.microsoft.com/office/drawing/2014/main" id="{E2890DBF-1F06-4A2D-918E-A67488073D2C}"/>
                </a:ext>
              </a:extLst>
            </p:cNvPr>
            <p:cNvSpPr/>
            <p:nvPr/>
          </p:nvSpPr>
          <p:spPr>
            <a:xfrm>
              <a:off x="11106090" y="-14512"/>
              <a:ext cx="36000" cy="64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grpSp>
    </p:spTree>
    <p:extLst>
      <p:ext uri="{BB962C8B-B14F-4D97-AF65-F5344CB8AC3E}">
        <p14:creationId xmlns:p14="http://schemas.microsoft.com/office/powerpoint/2010/main" val="3062582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BE394C-A983-4449-95E0-2545E4BF687E}"/>
              </a:ext>
            </a:extLst>
          </p:cNvPr>
          <p:cNvSpPr txBox="1">
            <a:spLocks/>
          </p:cNvSpPr>
          <p:nvPr/>
        </p:nvSpPr>
        <p:spPr>
          <a:xfrm>
            <a:off x="1219200" y="242898"/>
            <a:ext cx="9801526" cy="138995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dirty="0">
              <a:solidFill>
                <a:schemeClr val="bg2">
                  <a:lumMod val="60000"/>
                  <a:lumOff val="40000"/>
                </a:schemeClr>
              </a:solidFill>
              <a:latin typeface="Abadi"/>
            </a:endParaRPr>
          </a:p>
          <a:p>
            <a:endParaRPr lang="en-US" dirty="0">
              <a:solidFill>
                <a:schemeClr val="bg1">
                  <a:lumMod val="50000"/>
                </a:schemeClr>
              </a:solidFill>
              <a:latin typeface="Abadi"/>
            </a:endParaRPr>
          </a:p>
          <a:p>
            <a:r>
              <a:rPr lang="en-US" sz="4300" dirty="0">
                <a:solidFill>
                  <a:schemeClr val="accent1">
                    <a:lumMod val="75000"/>
                  </a:schemeClr>
                </a:solidFill>
                <a:effectLst>
                  <a:outerShdw blurRad="38100" dist="38100" dir="2700000" algn="tl">
                    <a:srgbClr val="000000">
                      <a:alpha val="43137"/>
                    </a:srgbClr>
                  </a:outerShdw>
                </a:effectLst>
                <a:latin typeface="Abadi"/>
              </a:rPr>
              <a:t>Model Evaluation</a:t>
            </a:r>
            <a:endParaRPr lang="en-US" sz="4300" dirty="0">
              <a:solidFill>
                <a:schemeClr val="accent1">
                  <a:lumMod val="75000"/>
                </a:schemeClr>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22A1C802-1768-4CE9-BC20-F4459E33E089}"/>
              </a:ext>
            </a:extLst>
          </p:cNvPr>
          <p:cNvSpPr txBox="1">
            <a:spLocks/>
          </p:cNvSpPr>
          <p:nvPr/>
        </p:nvSpPr>
        <p:spPr>
          <a:xfrm>
            <a:off x="1371599" y="1825625"/>
            <a:ext cx="9801526" cy="43513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endParaRPr lang="en-US" dirty="0"/>
          </a:p>
        </p:txBody>
      </p:sp>
      <p:pic>
        <p:nvPicPr>
          <p:cNvPr id="7" name="Picture 6">
            <a:extLst>
              <a:ext uri="{FF2B5EF4-FFF2-40B4-BE49-F238E27FC236}">
                <a16:creationId xmlns:a16="http://schemas.microsoft.com/office/drawing/2014/main" id="{12FF120B-A319-4398-AB65-C57DAAAF8D4B}"/>
              </a:ext>
            </a:extLst>
          </p:cNvPr>
          <p:cNvPicPr>
            <a:picLocks noChangeAspect="1"/>
          </p:cNvPicPr>
          <p:nvPr/>
        </p:nvPicPr>
        <p:blipFill rotWithShape="1">
          <a:blip r:embed="rId2"/>
          <a:srcRect l="20343" t="31406" r="26027" b="33636"/>
          <a:stretch/>
        </p:blipFill>
        <p:spPr>
          <a:xfrm>
            <a:off x="444486" y="1871052"/>
            <a:ext cx="4449919" cy="3031148"/>
          </a:xfrm>
          <a:prstGeom prst="rect">
            <a:avLst/>
          </a:prstGeom>
        </p:spPr>
      </p:pic>
      <p:pic>
        <p:nvPicPr>
          <p:cNvPr id="9" name="Picture 8">
            <a:extLst>
              <a:ext uri="{FF2B5EF4-FFF2-40B4-BE49-F238E27FC236}">
                <a16:creationId xmlns:a16="http://schemas.microsoft.com/office/drawing/2014/main" id="{1EDF3B8D-7DF6-4E80-AACB-CB2EEF5A124E}"/>
              </a:ext>
            </a:extLst>
          </p:cNvPr>
          <p:cNvPicPr>
            <a:picLocks noChangeAspect="1"/>
          </p:cNvPicPr>
          <p:nvPr/>
        </p:nvPicPr>
        <p:blipFill rotWithShape="1">
          <a:blip r:embed="rId3"/>
          <a:srcRect l="19356" t="7084" r="14647" b="3124"/>
          <a:stretch/>
        </p:blipFill>
        <p:spPr>
          <a:xfrm>
            <a:off x="6651321" y="1871052"/>
            <a:ext cx="4321388" cy="3361348"/>
          </a:xfrm>
          <a:prstGeom prst="rect">
            <a:avLst/>
          </a:prstGeom>
        </p:spPr>
      </p:pic>
      <p:sp>
        <p:nvSpPr>
          <p:cNvPr id="10" name="TextBox 9">
            <a:extLst>
              <a:ext uri="{FF2B5EF4-FFF2-40B4-BE49-F238E27FC236}">
                <a16:creationId xmlns:a16="http://schemas.microsoft.com/office/drawing/2014/main" id="{7530B52E-3211-4612-BF0A-F29B773DCC5A}"/>
              </a:ext>
            </a:extLst>
          </p:cNvPr>
          <p:cNvSpPr txBox="1"/>
          <p:nvPr/>
        </p:nvSpPr>
        <p:spPr>
          <a:xfrm>
            <a:off x="444486" y="5232400"/>
            <a:ext cx="5270514" cy="923330"/>
          </a:xfrm>
          <a:custGeom>
            <a:avLst/>
            <a:gdLst>
              <a:gd name="connsiteX0" fmla="*/ 0 w 4449919"/>
              <a:gd name="connsiteY0" fmla="*/ 0 h 369332"/>
              <a:gd name="connsiteX1" fmla="*/ 4449919 w 4449919"/>
              <a:gd name="connsiteY1" fmla="*/ 0 h 369332"/>
              <a:gd name="connsiteX2" fmla="*/ 4449919 w 4449919"/>
              <a:gd name="connsiteY2" fmla="*/ 369332 h 369332"/>
              <a:gd name="connsiteX3" fmla="*/ 0 w 4449919"/>
              <a:gd name="connsiteY3" fmla="*/ 369332 h 369332"/>
              <a:gd name="connsiteX4" fmla="*/ 0 w 4449919"/>
              <a:gd name="connsiteY4" fmla="*/ 0 h 369332"/>
              <a:gd name="connsiteX0" fmla="*/ 0 w 4538819"/>
              <a:gd name="connsiteY0" fmla="*/ 0 h 686832"/>
              <a:gd name="connsiteX1" fmla="*/ 4538819 w 4538819"/>
              <a:gd name="connsiteY1" fmla="*/ 317500 h 686832"/>
              <a:gd name="connsiteX2" fmla="*/ 4538819 w 4538819"/>
              <a:gd name="connsiteY2" fmla="*/ 686832 h 686832"/>
              <a:gd name="connsiteX3" fmla="*/ 88900 w 4538819"/>
              <a:gd name="connsiteY3" fmla="*/ 686832 h 686832"/>
              <a:gd name="connsiteX4" fmla="*/ 0 w 4538819"/>
              <a:gd name="connsiteY4" fmla="*/ 0 h 686832"/>
              <a:gd name="connsiteX0" fmla="*/ 0 w 4538819"/>
              <a:gd name="connsiteY0" fmla="*/ 0 h 686832"/>
              <a:gd name="connsiteX1" fmla="*/ 4538819 w 4538819"/>
              <a:gd name="connsiteY1" fmla="*/ 686832 h 686832"/>
              <a:gd name="connsiteX2" fmla="*/ 88900 w 4538819"/>
              <a:gd name="connsiteY2" fmla="*/ 686832 h 686832"/>
              <a:gd name="connsiteX3" fmla="*/ 0 w 4538819"/>
              <a:gd name="connsiteY3" fmla="*/ 0 h 686832"/>
            </a:gdLst>
            <a:ahLst/>
            <a:cxnLst>
              <a:cxn ang="0">
                <a:pos x="connsiteX0" y="connsiteY0"/>
              </a:cxn>
              <a:cxn ang="0">
                <a:pos x="connsiteX1" y="connsiteY1"/>
              </a:cxn>
              <a:cxn ang="0">
                <a:pos x="connsiteX2" y="connsiteY2"/>
              </a:cxn>
              <a:cxn ang="0">
                <a:pos x="connsiteX3" y="connsiteY3"/>
              </a:cxn>
            </a:cxnLst>
            <a:rect l="l" t="t" r="r" b="b"/>
            <a:pathLst>
              <a:path w="4538819" h="686832">
                <a:moveTo>
                  <a:pt x="0" y="0"/>
                </a:moveTo>
                <a:lnTo>
                  <a:pt x="4538819" y="686832"/>
                </a:lnTo>
                <a:lnTo>
                  <a:pt x="88900" y="686832"/>
                </a:lnTo>
                <a:lnTo>
                  <a:pt x="0" y="0"/>
                </a:lnTo>
                <a:close/>
              </a:path>
            </a:pathLst>
          </a:custGeom>
          <a:noFill/>
        </p:spPr>
        <p:txBody>
          <a:bodyPr wrap="square" rtlCol="0">
            <a:spAutoFit/>
          </a:bodyPr>
          <a:lstStyle/>
          <a:p>
            <a:r>
              <a:rPr lang="en-US" dirty="0">
                <a:latin typeface="Abadi" panose="020B0604020104020204" pitchFamily="34" charset="0"/>
              </a:rPr>
              <a:t>Four models were developed using artificial neural network. Model 3 did better in predicting the lithologies with an accuracy of 0.89.</a:t>
            </a:r>
            <a:endParaRPr lang="en-NG" dirty="0"/>
          </a:p>
        </p:txBody>
      </p:sp>
      <p:sp>
        <p:nvSpPr>
          <p:cNvPr id="11" name="TextBox 10">
            <a:extLst>
              <a:ext uri="{FF2B5EF4-FFF2-40B4-BE49-F238E27FC236}">
                <a16:creationId xmlns:a16="http://schemas.microsoft.com/office/drawing/2014/main" id="{3792D6D8-6CDA-4CF1-8499-4DAADA9C3A17}"/>
              </a:ext>
            </a:extLst>
          </p:cNvPr>
          <p:cNvSpPr txBox="1"/>
          <p:nvPr/>
        </p:nvSpPr>
        <p:spPr>
          <a:xfrm>
            <a:off x="6235700" y="5232400"/>
            <a:ext cx="5750226" cy="923330"/>
          </a:xfrm>
          <a:custGeom>
            <a:avLst/>
            <a:gdLst>
              <a:gd name="connsiteX0" fmla="*/ 0 w 4449919"/>
              <a:gd name="connsiteY0" fmla="*/ 0 h 369332"/>
              <a:gd name="connsiteX1" fmla="*/ 4449919 w 4449919"/>
              <a:gd name="connsiteY1" fmla="*/ 0 h 369332"/>
              <a:gd name="connsiteX2" fmla="*/ 4449919 w 4449919"/>
              <a:gd name="connsiteY2" fmla="*/ 369332 h 369332"/>
              <a:gd name="connsiteX3" fmla="*/ 0 w 4449919"/>
              <a:gd name="connsiteY3" fmla="*/ 369332 h 369332"/>
              <a:gd name="connsiteX4" fmla="*/ 0 w 4449919"/>
              <a:gd name="connsiteY4" fmla="*/ 0 h 369332"/>
              <a:gd name="connsiteX0" fmla="*/ 0 w 4538819"/>
              <a:gd name="connsiteY0" fmla="*/ 0 h 686832"/>
              <a:gd name="connsiteX1" fmla="*/ 4538819 w 4538819"/>
              <a:gd name="connsiteY1" fmla="*/ 317500 h 686832"/>
              <a:gd name="connsiteX2" fmla="*/ 4538819 w 4538819"/>
              <a:gd name="connsiteY2" fmla="*/ 686832 h 686832"/>
              <a:gd name="connsiteX3" fmla="*/ 88900 w 4538819"/>
              <a:gd name="connsiteY3" fmla="*/ 686832 h 686832"/>
              <a:gd name="connsiteX4" fmla="*/ 0 w 4538819"/>
              <a:gd name="connsiteY4" fmla="*/ 0 h 686832"/>
              <a:gd name="connsiteX0" fmla="*/ 0 w 4538819"/>
              <a:gd name="connsiteY0" fmla="*/ 0 h 686832"/>
              <a:gd name="connsiteX1" fmla="*/ 4538819 w 4538819"/>
              <a:gd name="connsiteY1" fmla="*/ 686832 h 686832"/>
              <a:gd name="connsiteX2" fmla="*/ 88900 w 4538819"/>
              <a:gd name="connsiteY2" fmla="*/ 686832 h 686832"/>
              <a:gd name="connsiteX3" fmla="*/ 0 w 4538819"/>
              <a:gd name="connsiteY3" fmla="*/ 0 h 686832"/>
            </a:gdLst>
            <a:ahLst/>
            <a:cxnLst>
              <a:cxn ang="0">
                <a:pos x="connsiteX0" y="connsiteY0"/>
              </a:cxn>
              <a:cxn ang="0">
                <a:pos x="connsiteX1" y="connsiteY1"/>
              </a:cxn>
              <a:cxn ang="0">
                <a:pos x="connsiteX2" y="connsiteY2"/>
              </a:cxn>
              <a:cxn ang="0">
                <a:pos x="connsiteX3" y="connsiteY3"/>
              </a:cxn>
            </a:cxnLst>
            <a:rect l="l" t="t" r="r" b="b"/>
            <a:pathLst>
              <a:path w="4538819" h="686832">
                <a:moveTo>
                  <a:pt x="0" y="0"/>
                </a:moveTo>
                <a:lnTo>
                  <a:pt x="4538819" y="686832"/>
                </a:lnTo>
                <a:lnTo>
                  <a:pt x="88900" y="686832"/>
                </a:lnTo>
                <a:lnTo>
                  <a:pt x="0" y="0"/>
                </a:lnTo>
                <a:close/>
              </a:path>
            </a:pathLst>
          </a:custGeom>
          <a:noFill/>
        </p:spPr>
        <p:txBody>
          <a:bodyPr wrap="square" rtlCol="0">
            <a:spAutoFit/>
          </a:bodyPr>
          <a:lstStyle/>
          <a:p>
            <a:r>
              <a:rPr lang="en-US" dirty="0">
                <a:latin typeface="Abadi" panose="020B0604020104020204" pitchFamily="34" charset="0"/>
              </a:rPr>
              <a:t>The model does very well in predicting  nine lithologies with high precision and recall. It performs poorly on in predicting dolomite and halite. </a:t>
            </a:r>
            <a:endParaRPr lang="en-NG" dirty="0">
              <a:latin typeface="Abadi" panose="020B0604020104020204" pitchFamily="34" charset="0"/>
            </a:endParaRPr>
          </a:p>
        </p:txBody>
      </p:sp>
      <p:grpSp>
        <p:nvGrpSpPr>
          <p:cNvPr id="8" name="Group 7">
            <a:extLst>
              <a:ext uri="{FF2B5EF4-FFF2-40B4-BE49-F238E27FC236}">
                <a16:creationId xmlns:a16="http://schemas.microsoft.com/office/drawing/2014/main" id="{29867194-AC22-4A0E-99B9-3736EF9BC969}"/>
              </a:ext>
            </a:extLst>
          </p:cNvPr>
          <p:cNvGrpSpPr/>
          <p:nvPr/>
        </p:nvGrpSpPr>
        <p:grpSpPr>
          <a:xfrm>
            <a:off x="8787857" y="-213630"/>
            <a:ext cx="3385453" cy="786248"/>
            <a:chOff x="8825435" y="-263734"/>
            <a:chExt cx="3385453" cy="900468"/>
          </a:xfrm>
        </p:grpSpPr>
        <p:pic>
          <p:nvPicPr>
            <p:cNvPr id="12" name="Picture 11">
              <a:extLst>
                <a:ext uri="{FF2B5EF4-FFF2-40B4-BE49-F238E27FC236}">
                  <a16:creationId xmlns:a16="http://schemas.microsoft.com/office/drawing/2014/main" id="{9C39FF9E-0BC9-423C-BA54-BA38BDC5CD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5435" y="-263734"/>
              <a:ext cx="2294306" cy="842168"/>
            </a:xfrm>
            <a:prstGeom prst="rect">
              <a:avLst/>
            </a:prstGeom>
          </p:spPr>
        </p:pic>
        <p:pic>
          <p:nvPicPr>
            <p:cNvPr id="13" name="Picture 12">
              <a:extLst>
                <a:ext uri="{FF2B5EF4-FFF2-40B4-BE49-F238E27FC236}">
                  <a16:creationId xmlns:a16="http://schemas.microsoft.com/office/drawing/2014/main" id="{0AA3CF28-3935-4DC7-9141-9AFE88BE44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29660" y="0"/>
              <a:ext cx="981228" cy="636734"/>
            </a:xfrm>
            <a:prstGeom prst="rect">
              <a:avLst/>
            </a:prstGeom>
          </p:spPr>
        </p:pic>
        <p:sp>
          <p:nvSpPr>
            <p:cNvPr id="14" name="Rectangle 13">
              <a:extLst>
                <a:ext uri="{FF2B5EF4-FFF2-40B4-BE49-F238E27FC236}">
                  <a16:creationId xmlns:a16="http://schemas.microsoft.com/office/drawing/2014/main" id="{B59E5443-522D-44AF-9B99-601BD8AD8D6F}"/>
                </a:ext>
              </a:extLst>
            </p:cNvPr>
            <p:cNvSpPr/>
            <p:nvPr/>
          </p:nvSpPr>
          <p:spPr>
            <a:xfrm>
              <a:off x="11106090" y="-14512"/>
              <a:ext cx="36000" cy="64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grpSp>
    </p:spTree>
    <p:extLst>
      <p:ext uri="{BB962C8B-B14F-4D97-AF65-F5344CB8AC3E}">
        <p14:creationId xmlns:p14="http://schemas.microsoft.com/office/powerpoint/2010/main" val="178630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9804C7-3523-457F-A83A-EAA9B5615150}"/>
              </a:ext>
            </a:extLst>
          </p:cNvPr>
          <p:cNvSpPr txBox="1">
            <a:spLocks noGrp="1"/>
          </p:cNvSpPr>
          <p:nvPr>
            <p:ph type="title"/>
          </p:nvPr>
        </p:nvSpPr>
        <p:spPr>
          <a:xfrm>
            <a:off x="1096963" y="287338"/>
            <a:ext cx="10058400" cy="1449387"/>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dirty="0">
              <a:solidFill>
                <a:schemeClr val="bg2">
                  <a:lumMod val="60000"/>
                  <a:lumOff val="40000"/>
                </a:schemeClr>
              </a:solidFill>
              <a:latin typeface="Abadi"/>
            </a:endParaRPr>
          </a:p>
          <a:p>
            <a:endParaRPr lang="en-US" dirty="0">
              <a:solidFill>
                <a:schemeClr val="bg1">
                  <a:lumMod val="50000"/>
                </a:schemeClr>
              </a:solidFill>
              <a:latin typeface="Abadi"/>
            </a:endParaRPr>
          </a:p>
          <a:p>
            <a:r>
              <a:rPr lang="en-US" sz="4400" dirty="0">
                <a:solidFill>
                  <a:schemeClr val="accent1">
                    <a:lumMod val="75000"/>
                  </a:schemeClr>
                </a:solidFill>
                <a:effectLst>
                  <a:outerShdw blurRad="38100" dist="38100" dir="2700000" algn="tl">
                    <a:srgbClr val="000000">
                      <a:alpha val="43137"/>
                    </a:srgbClr>
                  </a:outerShdw>
                </a:effectLst>
                <a:latin typeface="Abadi" panose="020B0604020104020204" pitchFamily="34" charset="0"/>
              </a:rPr>
              <a:t>Conclusion</a:t>
            </a:r>
          </a:p>
        </p:txBody>
      </p:sp>
      <p:sp>
        <p:nvSpPr>
          <p:cNvPr id="5" name="TextBox 4">
            <a:extLst>
              <a:ext uri="{FF2B5EF4-FFF2-40B4-BE49-F238E27FC236}">
                <a16:creationId xmlns:a16="http://schemas.microsoft.com/office/drawing/2014/main" id="{2D48D14F-AB27-4B3B-829D-B4A879F4B4A0}"/>
              </a:ext>
            </a:extLst>
          </p:cNvPr>
          <p:cNvSpPr txBox="1"/>
          <p:nvPr/>
        </p:nvSpPr>
        <p:spPr>
          <a:xfrm>
            <a:off x="1302707" y="2116899"/>
            <a:ext cx="9852656" cy="2308324"/>
          </a:xfrm>
          <a:prstGeom prst="rect">
            <a:avLst/>
          </a:prstGeom>
          <a:noFill/>
        </p:spPr>
        <p:txBody>
          <a:bodyPr wrap="square" rtlCol="0">
            <a:spAutoFit/>
          </a:bodyPr>
          <a:lstStyle/>
          <a:p>
            <a:r>
              <a:rPr lang="en-US" sz="2400" dirty="0">
                <a:latin typeface="Abadi" panose="020B0604020104020204" pitchFamily="34" charset="0"/>
              </a:rPr>
              <a:t>Using a deep neural network based on the multilayer perceptron, the rock lithologies were predicted, with accuracies of 89%. The model developed has a high recall and precision for predicting the other lithologies except for halite and dolomite and can be improved if more data are provided. This model eliminates the cost, need, and time of going subsurface to acquire samples to determine rock lithology. </a:t>
            </a:r>
            <a:endParaRPr lang="en-NG" sz="2400" dirty="0">
              <a:latin typeface="Abadi" panose="020B0604020104020204" pitchFamily="34" charset="0"/>
            </a:endParaRPr>
          </a:p>
        </p:txBody>
      </p:sp>
      <p:grpSp>
        <p:nvGrpSpPr>
          <p:cNvPr id="4" name="Group 3">
            <a:extLst>
              <a:ext uri="{FF2B5EF4-FFF2-40B4-BE49-F238E27FC236}">
                <a16:creationId xmlns:a16="http://schemas.microsoft.com/office/drawing/2014/main" id="{D6556CD9-543A-41E5-8CAD-35A18EB888BF}"/>
              </a:ext>
            </a:extLst>
          </p:cNvPr>
          <p:cNvGrpSpPr/>
          <p:nvPr/>
        </p:nvGrpSpPr>
        <p:grpSpPr>
          <a:xfrm>
            <a:off x="8787857" y="-213630"/>
            <a:ext cx="3385453" cy="786248"/>
            <a:chOff x="8825435" y="-263734"/>
            <a:chExt cx="3385453" cy="900468"/>
          </a:xfrm>
        </p:grpSpPr>
        <p:pic>
          <p:nvPicPr>
            <p:cNvPr id="6" name="Picture 5">
              <a:extLst>
                <a:ext uri="{FF2B5EF4-FFF2-40B4-BE49-F238E27FC236}">
                  <a16:creationId xmlns:a16="http://schemas.microsoft.com/office/drawing/2014/main" id="{7F41B10C-2267-49FD-9D01-79210C46B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5435" y="-263734"/>
              <a:ext cx="2294306" cy="842168"/>
            </a:xfrm>
            <a:prstGeom prst="rect">
              <a:avLst/>
            </a:prstGeom>
          </p:spPr>
        </p:pic>
        <p:pic>
          <p:nvPicPr>
            <p:cNvPr id="7" name="Picture 6">
              <a:extLst>
                <a:ext uri="{FF2B5EF4-FFF2-40B4-BE49-F238E27FC236}">
                  <a16:creationId xmlns:a16="http://schemas.microsoft.com/office/drawing/2014/main" id="{DDE610A3-6562-4DC1-86FD-C3291BE61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9660" y="0"/>
              <a:ext cx="981228" cy="636734"/>
            </a:xfrm>
            <a:prstGeom prst="rect">
              <a:avLst/>
            </a:prstGeom>
          </p:spPr>
        </p:pic>
        <p:sp>
          <p:nvSpPr>
            <p:cNvPr id="8" name="Rectangle 7">
              <a:extLst>
                <a:ext uri="{FF2B5EF4-FFF2-40B4-BE49-F238E27FC236}">
                  <a16:creationId xmlns:a16="http://schemas.microsoft.com/office/drawing/2014/main" id="{FF368593-BA45-4F90-91AC-76244BF32158}"/>
                </a:ext>
              </a:extLst>
            </p:cNvPr>
            <p:cNvSpPr/>
            <p:nvPr/>
          </p:nvSpPr>
          <p:spPr>
            <a:xfrm>
              <a:off x="11106090" y="-14512"/>
              <a:ext cx="36000" cy="64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grpSp>
    </p:spTree>
    <p:extLst>
      <p:ext uri="{BB962C8B-B14F-4D97-AF65-F5344CB8AC3E}">
        <p14:creationId xmlns:p14="http://schemas.microsoft.com/office/powerpoint/2010/main" val="382641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BE394C-A983-4449-95E0-2545E4BF687E}"/>
              </a:ext>
            </a:extLst>
          </p:cNvPr>
          <p:cNvSpPr txBox="1">
            <a:spLocks/>
          </p:cNvSpPr>
          <p:nvPr/>
        </p:nvSpPr>
        <p:spPr>
          <a:xfrm>
            <a:off x="1219200" y="242898"/>
            <a:ext cx="9801526" cy="138995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dirty="0">
              <a:solidFill>
                <a:schemeClr val="bg2">
                  <a:lumMod val="60000"/>
                  <a:lumOff val="40000"/>
                </a:schemeClr>
              </a:solidFill>
              <a:latin typeface="Abadi"/>
            </a:endParaRPr>
          </a:p>
          <a:p>
            <a:endParaRPr lang="en-US" dirty="0">
              <a:solidFill>
                <a:schemeClr val="bg1">
                  <a:lumMod val="50000"/>
                </a:schemeClr>
              </a:solidFill>
              <a:latin typeface="Abadi"/>
            </a:endParaRPr>
          </a:p>
          <a:p>
            <a:r>
              <a:rPr lang="en-US" sz="4300" dirty="0">
                <a:solidFill>
                  <a:schemeClr val="accent1">
                    <a:lumMod val="75000"/>
                  </a:schemeClr>
                </a:solidFill>
                <a:effectLst>
                  <a:outerShdw blurRad="38100" dist="38100" dir="2700000" algn="tl">
                    <a:srgbClr val="000000">
                      <a:alpha val="43137"/>
                    </a:srgbClr>
                  </a:outerShdw>
                </a:effectLst>
                <a:latin typeface="Abadi" panose="020B0604020104020204" pitchFamily="34" charset="0"/>
              </a:rPr>
              <a:t>Limitations and References</a:t>
            </a:r>
          </a:p>
        </p:txBody>
      </p:sp>
      <p:sp>
        <p:nvSpPr>
          <p:cNvPr id="5" name="Content Placeholder 4">
            <a:extLst>
              <a:ext uri="{FF2B5EF4-FFF2-40B4-BE49-F238E27FC236}">
                <a16:creationId xmlns:a16="http://schemas.microsoft.com/office/drawing/2014/main" id="{22A1C802-1768-4CE9-BC20-F4459E33E089}"/>
              </a:ext>
            </a:extLst>
          </p:cNvPr>
          <p:cNvSpPr txBox="1">
            <a:spLocks/>
          </p:cNvSpPr>
          <p:nvPr/>
        </p:nvSpPr>
        <p:spPr>
          <a:xfrm>
            <a:off x="1371599" y="1825625"/>
            <a:ext cx="9801526"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dirty="0">
                <a:latin typeface="Abadi" panose="020B0604020104020204" pitchFamily="34" charset="0"/>
              </a:rPr>
              <a:t>LIMITATIONS</a:t>
            </a:r>
          </a:p>
          <a:p>
            <a:r>
              <a:rPr lang="en-US" b="0" i="0" dirty="0">
                <a:solidFill>
                  <a:srgbClr val="000000"/>
                </a:solidFill>
                <a:effectLst/>
                <a:latin typeface="Abadi" panose="020B0604020104020204" pitchFamily="34" charset="0"/>
              </a:rPr>
              <a:t>1. Some logs that would probably have improved the predictions of the model had missing values over 50%. These logs include SGR, ROP, DTS, DCAL, MUDWEIGHT, RMIC, ROPA, RXO. Hence these logs were not used in training the model</a:t>
            </a:r>
          </a:p>
          <a:p>
            <a:r>
              <a:rPr lang="en-US" b="0" i="0" dirty="0">
                <a:solidFill>
                  <a:srgbClr val="000000"/>
                </a:solidFill>
                <a:effectLst/>
                <a:latin typeface="Abadi" panose="020B0604020104020204" pitchFamily="34" charset="0"/>
              </a:rPr>
              <a:t>2. Imbalanced classes. Anhydrite, Basement, Chalk, Coal, Dolomite, Halite, Limestone, Marl, and Tuff were underrepresented</a:t>
            </a:r>
          </a:p>
          <a:p>
            <a:pPr marL="0" indent="0">
              <a:buNone/>
            </a:pPr>
            <a:endParaRPr lang="en-US" dirty="0"/>
          </a:p>
          <a:p>
            <a:pPr marL="0" indent="0" algn="l" rtl="0">
              <a:buNone/>
            </a:pPr>
            <a:r>
              <a:rPr lang="en-US" b="1" dirty="0">
                <a:solidFill>
                  <a:srgbClr val="000000"/>
                </a:solidFill>
                <a:effectLst>
                  <a:outerShdw blurRad="38100" dist="38100" dir="2700000" algn="tl">
                    <a:srgbClr val="000000">
                      <a:alpha val="43137"/>
                    </a:srgbClr>
                  </a:outerShdw>
                </a:effectLst>
                <a:latin typeface="Abadi" panose="020B0604020104020204" pitchFamily="34" charset="0"/>
              </a:rPr>
              <a:t>REFERENCES</a:t>
            </a:r>
            <a:endParaRPr lang="en-US" dirty="0">
              <a:effectLst>
                <a:outerShdw blurRad="38100" dist="38100" dir="2700000" algn="tl">
                  <a:srgbClr val="000000">
                    <a:alpha val="43137"/>
                  </a:srgbClr>
                </a:outerShdw>
              </a:effectLst>
              <a:latin typeface="Abadi" panose="020B0604020104020204" pitchFamily="34" charset="0"/>
            </a:endParaRPr>
          </a:p>
          <a:p>
            <a:r>
              <a:rPr lang="en-US" dirty="0">
                <a:effectLst/>
                <a:latin typeface="Abadi" panose="020B0604020104020204" pitchFamily="34" charset="0"/>
              </a:rPr>
              <a:t>1. </a:t>
            </a:r>
            <a:r>
              <a:rPr lang="en-US" dirty="0">
                <a:effectLst/>
                <a:latin typeface="Abadi" panose="020B0604020104020204" pitchFamily="34" charset="0"/>
                <a:hlinkClick r:id="rId2"/>
              </a:rPr>
              <a:t>https://petrowiki.spe.org/Lithology_and_rock_type_determination</a:t>
            </a:r>
            <a:endParaRPr lang="en-US" dirty="0">
              <a:effectLst/>
              <a:latin typeface="Abadi" panose="020B0604020104020204" pitchFamily="34" charset="0"/>
            </a:endParaRPr>
          </a:p>
          <a:p>
            <a:r>
              <a:rPr lang="en-US" dirty="0">
                <a:effectLst/>
                <a:latin typeface="Abadi" panose="020B0604020104020204" pitchFamily="34" charset="0"/>
              </a:rPr>
              <a:t>2. </a:t>
            </a:r>
            <a:r>
              <a:rPr lang="en-US" dirty="0">
                <a:effectLst/>
                <a:latin typeface="Abadi" panose="020B0604020104020204" pitchFamily="34" charset="0"/>
                <a:hlinkClick r:id="rId3"/>
              </a:rPr>
              <a:t>https:/github.com/</a:t>
            </a:r>
            <a:r>
              <a:rPr lang="en-US" dirty="0" err="1">
                <a:effectLst/>
                <a:latin typeface="Abadi" panose="020B0604020104020204" pitchFamily="34" charset="0"/>
                <a:hlinkClick r:id="rId3"/>
              </a:rPr>
              <a:t>bolgebrygg</a:t>
            </a:r>
            <a:r>
              <a:rPr lang="en-US" dirty="0">
                <a:effectLst/>
                <a:latin typeface="Abadi" panose="020B0604020104020204" pitchFamily="34" charset="0"/>
                <a:hlinkClick r:id="rId3"/>
              </a:rPr>
              <a:t>/Force-2020-Machine-Learning-competition/blob/c8d01ee92c1c8e1ecba36f96cca6ea7b689338a1/</a:t>
            </a:r>
            <a:r>
              <a:rPr lang="en-US" dirty="0" err="1">
                <a:effectLst/>
                <a:latin typeface="Abadi" panose="020B0604020104020204" pitchFamily="34" charset="0"/>
                <a:hlinkClick r:id="rId3"/>
              </a:rPr>
              <a:t>lithology_competition</a:t>
            </a:r>
            <a:r>
              <a:rPr lang="en-US" dirty="0">
                <a:effectLst/>
                <a:latin typeface="Abadi" panose="020B0604020104020204" pitchFamily="34" charset="0"/>
                <a:hlinkClick r:id="rId3"/>
              </a:rPr>
              <a:t>/data/train.zip</a:t>
            </a:r>
            <a:endParaRPr lang="en-US" dirty="0">
              <a:effectLst/>
              <a:latin typeface="Abadi" panose="020B0604020104020204" pitchFamily="34" charset="0"/>
            </a:endParaRPr>
          </a:p>
          <a:p>
            <a:endParaRPr lang="en-US" dirty="0"/>
          </a:p>
        </p:txBody>
      </p:sp>
      <p:grpSp>
        <p:nvGrpSpPr>
          <p:cNvPr id="6" name="Group 5">
            <a:extLst>
              <a:ext uri="{FF2B5EF4-FFF2-40B4-BE49-F238E27FC236}">
                <a16:creationId xmlns:a16="http://schemas.microsoft.com/office/drawing/2014/main" id="{04C63260-00C4-4E6B-A9E9-7EE5C6DB6C5D}"/>
              </a:ext>
            </a:extLst>
          </p:cNvPr>
          <p:cNvGrpSpPr/>
          <p:nvPr/>
        </p:nvGrpSpPr>
        <p:grpSpPr>
          <a:xfrm>
            <a:off x="8787857" y="-213630"/>
            <a:ext cx="3385453" cy="786248"/>
            <a:chOff x="8825435" y="-263734"/>
            <a:chExt cx="3385453" cy="900468"/>
          </a:xfrm>
        </p:grpSpPr>
        <p:pic>
          <p:nvPicPr>
            <p:cNvPr id="7" name="Picture 6">
              <a:extLst>
                <a:ext uri="{FF2B5EF4-FFF2-40B4-BE49-F238E27FC236}">
                  <a16:creationId xmlns:a16="http://schemas.microsoft.com/office/drawing/2014/main" id="{1652CE9C-43E1-4FEC-91B0-F3823916C3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5435" y="-263734"/>
              <a:ext cx="2294306" cy="842168"/>
            </a:xfrm>
            <a:prstGeom prst="rect">
              <a:avLst/>
            </a:prstGeom>
          </p:spPr>
        </p:pic>
        <p:pic>
          <p:nvPicPr>
            <p:cNvPr id="8" name="Picture 7">
              <a:extLst>
                <a:ext uri="{FF2B5EF4-FFF2-40B4-BE49-F238E27FC236}">
                  <a16:creationId xmlns:a16="http://schemas.microsoft.com/office/drawing/2014/main" id="{0CD7697F-CADA-4720-9C92-B16D24D921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29660" y="0"/>
              <a:ext cx="981228" cy="636734"/>
            </a:xfrm>
            <a:prstGeom prst="rect">
              <a:avLst/>
            </a:prstGeom>
          </p:spPr>
        </p:pic>
        <p:sp>
          <p:nvSpPr>
            <p:cNvPr id="9" name="Rectangle 8">
              <a:extLst>
                <a:ext uri="{FF2B5EF4-FFF2-40B4-BE49-F238E27FC236}">
                  <a16:creationId xmlns:a16="http://schemas.microsoft.com/office/drawing/2014/main" id="{732E7DF6-0CA3-46B7-A6D6-B8EE6C06249C}"/>
                </a:ext>
              </a:extLst>
            </p:cNvPr>
            <p:cNvSpPr/>
            <p:nvPr/>
          </p:nvSpPr>
          <p:spPr>
            <a:xfrm>
              <a:off x="11106090" y="-14512"/>
              <a:ext cx="36000" cy="64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grpSp>
    </p:spTree>
    <p:extLst>
      <p:ext uri="{BB962C8B-B14F-4D97-AF65-F5344CB8AC3E}">
        <p14:creationId xmlns:p14="http://schemas.microsoft.com/office/powerpoint/2010/main" val="1946727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66EC-C50E-4959-804C-31B8124872BA}"/>
              </a:ext>
            </a:extLst>
          </p:cNvPr>
          <p:cNvSpPr>
            <a:spLocks noGrp="1"/>
          </p:cNvSpPr>
          <p:nvPr>
            <p:ph type="title"/>
          </p:nvPr>
        </p:nvSpPr>
        <p:spPr/>
        <p:txBody>
          <a:bodyPr/>
          <a:lstStyle/>
          <a:p>
            <a:endParaRPr lang="en-NG"/>
          </a:p>
        </p:txBody>
      </p:sp>
      <p:sp>
        <p:nvSpPr>
          <p:cNvPr id="3" name="Content Placeholder 25">
            <a:extLst>
              <a:ext uri="{FF2B5EF4-FFF2-40B4-BE49-F238E27FC236}">
                <a16:creationId xmlns:a16="http://schemas.microsoft.com/office/drawing/2014/main" id="{689AE83E-CB3E-4164-A121-32AFBD0AE399}"/>
              </a:ext>
            </a:extLst>
          </p:cNvPr>
          <p:cNvSpPr txBox="1">
            <a:spLocks/>
          </p:cNvSpPr>
          <p:nvPr/>
        </p:nvSpPr>
        <p:spPr>
          <a:xfrm>
            <a:off x="3054297" y="2668373"/>
            <a:ext cx="5696231" cy="285188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sz="6000" dirty="0">
                <a:solidFill>
                  <a:schemeClr val="accent1">
                    <a:lumMod val="75000"/>
                  </a:schemeClr>
                </a:solidFill>
                <a:latin typeface="Abadi" panose="020B0604020104020204" pitchFamily="34" charset="0"/>
              </a:rPr>
              <a:t>Thank you for listening</a:t>
            </a:r>
            <a:endParaRPr lang="en-NG" sz="6000" dirty="0">
              <a:solidFill>
                <a:schemeClr val="accent1">
                  <a:lumMod val="75000"/>
                </a:schemeClr>
              </a:solidFill>
              <a:latin typeface="Abadi" panose="020B0604020104020204" pitchFamily="34" charset="0"/>
            </a:endParaRPr>
          </a:p>
        </p:txBody>
      </p:sp>
    </p:spTree>
    <p:extLst>
      <p:ext uri="{BB962C8B-B14F-4D97-AF65-F5344CB8AC3E}">
        <p14:creationId xmlns:p14="http://schemas.microsoft.com/office/powerpoint/2010/main" val="3776398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56A9-12FA-46E6-BFEB-396DC336E3F6}"/>
              </a:ext>
            </a:extLst>
          </p:cNvPr>
          <p:cNvSpPr>
            <a:spLocks noGrp="1"/>
          </p:cNvSpPr>
          <p:nvPr>
            <p:ph type="title"/>
          </p:nvPr>
        </p:nvSpPr>
        <p:spPr>
          <a:xfrm>
            <a:off x="1097280" y="286602"/>
            <a:ext cx="10058400" cy="1302712"/>
          </a:xfrm>
          <a:solidFill>
            <a:schemeClr val="bg1"/>
          </a:solidFill>
        </p:spPr>
        <p:txBody>
          <a:bodyPr/>
          <a:lstStyle/>
          <a:p>
            <a:r>
              <a:rPr lang="en-US" dirty="0">
                <a:solidFill>
                  <a:schemeClr val="accent1">
                    <a:lumMod val="75000"/>
                  </a:schemeClr>
                </a:solidFill>
                <a:effectLst>
                  <a:outerShdw blurRad="38100" dist="38100" dir="2700000" algn="tl">
                    <a:srgbClr val="000000">
                      <a:alpha val="43137"/>
                    </a:srgbClr>
                  </a:outerShdw>
                </a:effectLst>
                <a:latin typeface="Abadi" panose="020B0604020104020204" pitchFamily="34" charset="0"/>
              </a:rPr>
              <a:t>Outline</a:t>
            </a:r>
            <a:endParaRPr lang="en-NG" dirty="0">
              <a:solidFill>
                <a:schemeClr val="accent1">
                  <a:lumMod val="75000"/>
                </a:schemeClr>
              </a:solidFill>
              <a:effectLst>
                <a:outerShdw blurRad="38100" dist="38100" dir="2700000" algn="tl">
                  <a:srgbClr val="000000">
                    <a:alpha val="43137"/>
                  </a:srgbClr>
                </a:outerShdw>
              </a:effectLst>
              <a:latin typeface="Abadi" panose="020B0604020104020204" pitchFamily="34" charset="0"/>
            </a:endParaRPr>
          </a:p>
        </p:txBody>
      </p:sp>
      <p:sp>
        <p:nvSpPr>
          <p:cNvPr id="4" name="Content Placeholder 2">
            <a:extLst>
              <a:ext uri="{FF2B5EF4-FFF2-40B4-BE49-F238E27FC236}">
                <a16:creationId xmlns:a16="http://schemas.microsoft.com/office/drawing/2014/main" id="{3CD3622E-0C43-4046-B3CB-7DAE005FE098}"/>
              </a:ext>
            </a:extLst>
          </p:cNvPr>
          <p:cNvSpPr txBox="1">
            <a:spLocks noGrp="1"/>
          </p:cNvSpPr>
          <p:nvPr>
            <p:ph idx="1"/>
          </p:nvPr>
        </p:nvSpPr>
        <p:spPr>
          <a:xfrm>
            <a:off x="1066800" y="1905000"/>
            <a:ext cx="10058400" cy="3363686"/>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tx1"/>
                </a:solidFill>
                <a:latin typeface="Abadi"/>
              </a:rPr>
              <a:t>Problem Statement</a:t>
            </a:r>
          </a:p>
          <a:p>
            <a:pPr>
              <a:lnSpc>
                <a:spcPct val="100000"/>
              </a:lnSpc>
              <a:spcBef>
                <a:spcPts val="1400"/>
              </a:spcBef>
            </a:pPr>
            <a:r>
              <a:rPr lang="en-US" sz="2200" dirty="0">
                <a:solidFill>
                  <a:schemeClr val="tx1"/>
                </a:solidFill>
                <a:latin typeface="Abadi"/>
              </a:rPr>
              <a:t>What am I offering you</a:t>
            </a:r>
          </a:p>
          <a:p>
            <a:pPr>
              <a:lnSpc>
                <a:spcPct val="100000"/>
              </a:lnSpc>
              <a:spcBef>
                <a:spcPts val="1400"/>
              </a:spcBef>
            </a:pPr>
            <a:r>
              <a:rPr lang="en-US" sz="2200" dirty="0">
                <a:solidFill>
                  <a:schemeClr val="tx1"/>
                </a:solidFill>
                <a:latin typeface="Abadi"/>
              </a:rPr>
              <a:t>Methodology</a:t>
            </a:r>
          </a:p>
          <a:p>
            <a:pPr>
              <a:lnSpc>
                <a:spcPct val="100000"/>
              </a:lnSpc>
              <a:spcBef>
                <a:spcPts val="1400"/>
              </a:spcBef>
            </a:pPr>
            <a:r>
              <a:rPr lang="en-US" sz="2200" dirty="0">
                <a:solidFill>
                  <a:schemeClr val="tx1"/>
                </a:solidFill>
                <a:latin typeface="Abadi"/>
              </a:rPr>
              <a:t>Results</a:t>
            </a:r>
          </a:p>
          <a:p>
            <a:pPr>
              <a:lnSpc>
                <a:spcPct val="100000"/>
              </a:lnSpc>
              <a:spcBef>
                <a:spcPts val="1400"/>
              </a:spcBef>
            </a:pPr>
            <a:r>
              <a:rPr lang="en-US" sz="2200" dirty="0">
                <a:solidFill>
                  <a:schemeClr val="tx1"/>
                </a:solidFill>
                <a:latin typeface="Abadi"/>
              </a:rPr>
              <a:t>Conclusion</a:t>
            </a:r>
          </a:p>
          <a:p>
            <a:pPr>
              <a:lnSpc>
                <a:spcPct val="100000"/>
              </a:lnSpc>
              <a:spcBef>
                <a:spcPts val="1400"/>
              </a:spcBef>
            </a:pPr>
            <a:r>
              <a:rPr lang="en-US" sz="2200" dirty="0">
                <a:solidFill>
                  <a:schemeClr val="tx1"/>
                </a:solidFill>
                <a:latin typeface="Abadi"/>
              </a:rPr>
              <a:t>Limitations and References</a:t>
            </a:r>
          </a:p>
        </p:txBody>
      </p:sp>
      <p:grpSp>
        <p:nvGrpSpPr>
          <p:cNvPr id="9" name="Group 8">
            <a:extLst>
              <a:ext uri="{FF2B5EF4-FFF2-40B4-BE49-F238E27FC236}">
                <a16:creationId xmlns:a16="http://schemas.microsoft.com/office/drawing/2014/main" id="{387F02E9-1A3D-485C-AD64-EF82747003F7}"/>
              </a:ext>
            </a:extLst>
          </p:cNvPr>
          <p:cNvGrpSpPr/>
          <p:nvPr/>
        </p:nvGrpSpPr>
        <p:grpSpPr>
          <a:xfrm>
            <a:off x="8787857" y="-213630"/>
            <a:ext cx="3385453" cy="786248"/>
            <a:chOff x="8825435" y="-263734"/>
            <a:chExt cx="3385453" cy="900468"/>
          </a:xfrm>
        </p:grpSpPr>
        <p:pic>
          <p:nvPicPr>
            <p:cNvPr id="10" name="Picture 9">
              <a:extLst>
                <a:ext uri="{FF2B5EF4-FFF2-40B4-BE49-F238E27FC236}">
                  <a16:creationId xmlns:a16="http://schemas.microsoft.com/office/drawing/2014/main" id="{6EABE04F-84F6-43D3-9F15-A3EF76704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5435" y="-263734"/>
              <a:ext cx="2294306" cy="842168"/>
            </a:xfrm>
            <a:prstGeom prst="rect">
              <a:avLst/>
            </a:prstGeom>
          </p:spPr>
        </p:pic>
        <p:pic>
          <p:nvPicPr>
            <p:cNvPr id="11" name="Picture 10">
              <a:extLst>
                <a:ext uri="{FF2B5EF4-FFF2-40B4-BE49-F238E27FC236}">
                  <a16:creationId xmlns:a16="http://schemas.microsoft.com/office/drawing/2014/main" id="{41F2A469-6A44-4F05-98F7-E16407FB2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9660" y="0"/>
              <a:ext cx="981228" cy="636734"/>
            </a:xfrm>
            <a:prstGeom prst="rect">
              <a:avLst/>
            </a:prstGeom>
          </p:spPr>
        </p:pic>
        <p:sp>
          <p:nvSpPr>
            <p:cNvPr id="12" name="Rectangle 11">
              <a:extLst>
                <a:ext uri="{FF2B5EF4-FFF2-40B4-BE49-F238E27FC236}">
                  <a16:creationId xmlns:a16="http://schemas.microsoft.com/office/drawing/2014/main" id="{BB8EE24B-8F77-46CE-984C-9244D7075BAD}"/>
                </a:ext>
              </a:extLst>
            </p:cNvPr>
            <p:cNvSpPr/>
            <p:nvPr/>
          </p:nvSpPr>
          <p:spPr>
            <a:xfrm>
              <a:off x="11106090" y="-14512"/>
              <a:ext cx="36000" cy="64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grpSp>
    </p:spTree>
    <p:extLst>
      <p:ext uri="{BB962C8B-B14F-4D97-AF65-F5344CB8AC3E}">
        <p14:creationId xmlns:p14="http://schemas.microsoft.com/office/powerpoint/2010/main" val="168829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25AE51-D79E-4368-8290-D8A00FD98D2F}"/>
              </a:ext>
            </a:extLst>
          </p:cNvPr>
          <p:cNvSpPr txBox="1">
            <a:spLocks/>
          </p:cNvSpPr>
          <p:nvPr/>
        </p:nvSpPr>
        <p:spPr>
          <a:xfrm>
            <a:off x="1284514" y="1850571"/>
            <a:ext cx="9645498" cy="4267200"/>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endParaRPr lang="en-US" sz="2400" dirty="0">
              <a:solidFill>
                <a:schemeClr val="tx1"/>
              </a:solidFill>
              <a:latin typeface="Abadi" panose="020B0604020104020204" pitchFamily="34" charset="0"/>
            </a:endParaRPr>
          </a:p>
        </p:txBody>
      </p:sp>
      <p:sp>
        <p:nvSpPr>
          <p:cNvPr id="4" name="Title 1">
            <a:extLst>
              <a:ext uri="{FF2B5EF4-FFF2-40B4-BE49-F238E27FC236}">
                <a16:creationId xmlns:a16="http://schemas.microsoft.com/office/drawing/2014/main" id="{45BE394C-A983-4449-95E0-2545E4BF687E}"/>
              </a:ext>
            </a:extLst>
          </p:cNvPr>
          <p:cNvSpPr txBox="1">
            <a:spLocks/>
          </p:cNvSpPr>
          <p:nvPr/>
        </p:nvSpPr>
        <p:spPr>
          <a:xfrm>
            <a:off x="1284514" y="413657"/>
            <a:ext cx="9645498" cy="12845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dirty="0">
              <a:solidFill>
                <a:schemeClr val="bg1">
                  <a:lumMod val="50000"/>
                </a:schemeClr>
              </a:solidFill>
              <a:latin typeface="Abadi"/>
            </a:endParaRPr>
          </a:p>
          <a:p>
            <a:r>
              <a:rPr lang="en-US" dirty="0">
                <a:solidFill>
                  <a:schemeClr val="accent1">
                    <a:lumMod val="75000"/>
                  </a:schemeClr>
                </a:solidFill>
                <a:effectLst>
                  <a:outerShdw blurRad="38100" dist="38100" dir="2700000" algn="tl">
                    <a:srgbClr val="000000">
                      <a:alpha val="43137"/>
                    </a:srgbClr>
                  </a:outerShdw>
                </a:effectLst>
                <a:latin typeface="Abadi"/>
              </a:rPr>
              <a:t>Problem Statement</a:t>
            </a:r>
            <a:endParaRPr lang="en-US" dirty="0">
              <a:solidFill>
                <a:schemeClr val="accent1">
                  <a:lumMod val="75000"/>
                </a:schemeClr>
              </a:solidFill>
              <a:effectLst>
                <a:outerShdw blurRad="38100" dist="38100" dir="2700000" algn="tl">
                  <a:srgbClr val="000000">
                    <a:alpha val="43137"/>
                  </a:srgbClr>
                </a:outerShdw>
              </a:effectLst>
            </a:endParaRPr>
          </a:p>
        </p:txBody>
      </p:sp>
      <p:sp>
        <p:nvSpPr>
          <p:cNvPr id="17" name="Google Shape;122;p26">
            <a:extLst>
              <a:ext uri="{FF2B5EF4-FFF2-40B4-BE49-F238E27FC236}">
                <a16:creationId xmlns:a16="http://schemas.microsoft.com/office/drawing/2014/main" id="{4486E793-DFE7-4B47-9579-2A45DEACE785}"/>
              </a:ext>
            </a:extLst>
          </p:cNvPr>
          <p:cNvSpPr/>
          <p:nvPr/>
        </p:nvSpPr>
        <p:spPr>
          <a:xfrm>
            <a:off x="1284515" y="2041743"/>
            <a:ext cx="7931644" cy="835456"/>
          </a:xfrm>
          <a:prstGeom prst="roundRect">
            <a:avLst>
              <a:gd name="adj" fmla="val 16667"/>
            </a:avLst>
          </a:prstGeom>
          <a:gradFill>
            <a:gsLst>
              <a:gs pos="0">
                <a:srgbClr val="FFFFFF"/>
              </a:gs>
              <a:gs pos="100000">
                <a:srgbClr val="B3B3B3"/>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342900" lvl="0" indent="-342900" algn="l" rtl="0">
              <a:spcBef>
                <a:spcPts val="0"/>
              </a:spcBef>
              <a:spcAft>
                <a:spcPts val="0"/>
              </a:spcAft>
              <a:buFont typeface="Arial" panose="020B0604020202020204" pitchFamily="34" charset="0"/>
              <a:buChar char="•"/>
            </a:pPr>
            <a:r>
              <a:rPr lang="en" sz="1900" dirty="0">
                <a:latin typeface="Abadi" panose="020B0604020104020204" pitchFamily="34" charset="0"/>
              </a:rPr>
              <a:t>Obtaining a physical sample for determing the lithology of a rock is not always easy. </a:t>
            </a:r>
            <a:endParaRPr sz="1900" dirty="0">
              <a:latin typeface="Abadi" panose="020B0604020104020204" pitchFamily="34" charset="0"/>
            </a:endParaRPr>
          </a:p>
        </p:txBody>
      </p:sp>
      <p:sp>
        <p:nvSpPr>
          <p:cNvPr id="18" name="Google Shape;119;p26">
            <a:extLst>
              <a:ext uri="{FF2B5EF4-FFF2-40B4-BE49-F238E27FC236}">
                <a16:creationId xmlns:a16="http://schemas.microsoft.com/office/drawing/2014/main" id="{EB35171A-39E1-47BF-A112-F37BB626D0A2}"/>
              </a:ext>
            </a:extLst>
          </p:cNvPr>
          <p:cNvSpPr/>
          <p:nvPr/>
        </p:nvSpPr>
        <p:spPr>
          <a:xfrm>
            <a:off x="1284513" y="3256766"/>
            <a:ext cx="7931644" cy="1062623"/>
          </a:xfrm>
          <a:prstGeom prst="roundRect">
            <a:avLst>
              <a:gd name="adj" fmla="val 16667"/>
            </a:avLst>
          </a:prstGeom>
          <a:gradFill>
            <a:gsLst>
              <a:gs pos="0">
                <a:srgbClr val="FFFFFF"/>
              </a:gs>
              <a:gs pos="100000">
                <a:srgbClr val="B3B3B3"/>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342900" lvl="0" indent="-342900" algn="l" rtl="0">
              <a:spcBef>
                <a:spcPts val="0"/>
              </a:spcBef>
              <a:spcAft>
                <a:spcPts val="0"/>
              </a:spcAft>
              <a:buFont typeface="Arial" panose="020B0604020202020204" pitchFamily="34" charset="0"/>
              <a:buChar char="•"/>
            </a:pPr>
            <a:r>
              <a:rPr lang="en" sz="1900" dirty="0">
                <a:latin typeface="Abadi" panose="020B0604020104020204" pitchFamily="34" charset="0"/>
              </a:rPr>
              <a:t>One has to be lucky enough to encounter parts of the desired reservoir below the free water level to predict rock lithology with high precision using well logs </a:t>
            </a:r>
            <a:endParaRPr sz="1900" dirty="0">
              <a:latin typeface="Abadi" panose="020B0604020104020204" pitchFamily="34" charset="0"/>
            </a:endParaRPr>
          </a:p>
        </p:txBody>
      </p:sp>
      <p:sp>
        <p:nvSpPr>
          <p:cNvPr id="19" name="Google Shape;125;p26">
            <a:extLst>
              <a:ext uri="{FF2B5EF4-FFF2-40B4-BE49-F238E27FC236}">
                <a16:creationId xmlns:a16="http://schemas.microsoft.com/office/drawing/2014/main" id="{E4C653D8-078D-482C-BF1D-D91B8E5848D7}"/>
              </a:ext>
            </a:extLst>
          </p:cNvPr>
          <p:cNvSpPr/>
          <p:nvPr/>
        </p:nvSpPr>
        <p:spPr>
          <a:xfrm>
            <a:off x="1284513" y="4673902"/>
            <a:ext cx="7931644" cy="835456"/>
          </a:xfrm>
          <a:prstGeom prst="roundRect">
            <a:avLst>
              <a:gd name="adj" fmla="val 16667"/>
            </a:avLst>
          </a:prstGeom>
          <a:gradFill>
            <a:gsLst>
              <a:gs pos="0">
                <a:srgbClr val="FFFFFF"/>
              </a:gs>
              <a:gs pos="100000">
                <a:srgbClr val="B3B3B3"/>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342900" lvl="0" indent="-342900" algn="l" rtl="0">
              <a:spcBef>
                <a:spcPts val="0"/>
              </a:spcBef>
              <a:spcAft>
                <a:spcPts val="0"/>
              </a:spcAft>
              <a:buFont typeface="Arial" panose="020B0604020202020204" pitchFamily="34" charset="0"/>
              <a:buChar char="•"/>
            </a:pPr>
            <a:r>
              <a:rPr lang="en" sz="1900" dirty="0">
                <a:latin typeface="Abadi" panose="020B0604020104020204" pitchFamily="34" charset="0"/>
              </a:rPr>
              <a:t>The ratio of the compressional velocity to shear velocity is affected by formation anisotropy</a:t>
            </a:r>
            <a:endParaRPr sz="1900" dirty="0">
              <a:latin typeface="Abadi" panose="020B0604020104020204" pitchFamily="34" charset="0"/>
            </a:endParaRPr>
          </a:p>
        </p:txBody>
      </p:sp>
      <p:grpSp>
        <p:nvGrpSpPr>
          <p:cNvPr id="20" name="Group 19">
            <a:extLst>
              <a:ext uri="{FF2B5EF4-FFF2-40B4-BE49-F238E27FC236}">
                <a16:creationId xmlns:a16="http://schemas.microsoft.com/office/drawing/2014/main" id="{97AE4219-12E3-43A9-87CD-11D71C288D7A}"/>
              </a:ext>
            </a:extLst>
          </p:cNvPr>
          <p:cNvGrpSpPr/>
          <p:nvPr/>
        </p:nvGrpSpPr>
        <p:grpSpPr>
          <a:xfrm>
            <a:off x="8787857" y="-213630"/>
            <a:ext cx="3385453" cy="786248"/>
            <a:chOff x="8825435" y="-263734"/>
            <a:chExt cx="3385453" cy="900468"/>
          </a:xfrm>
        </p:grpSpPr>
        <p:pic>
          <p:nvPicPr>
            <p:cNvPr id="21" name="Picture 20">
              <a:extLst>
                <a:ext uri="{FF2B5EF4-FFF2-40B4-BE49-F238E27FC236}">
                  <a16:creationId xmlns:a16="http://schemas.microsoft.com/office/drawing/2014/main" id="{2F75EBE5-BAAF-4A7E-9A68-ACAE9FED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5435" y="-263734"/>
              <a:ext cx="2294306" cy="842168"/>
            </a:xfrm>
            <a:prstGeom prst="rect">
              <a:avLst/>
            </a:prstGeom>
          </p:spPr>
        </p:pic>
        <p:pic>
          <p:nvPicPr>
            <p:cNvPr id="22" name="Picture 21">
              <a:extLst>
                <a:ext uri="{FF2B5EF4-FFF2-40B4-BE49-F238E27FC236}">
                  <a16:creationId xmlns:a16="http://schemas.microsoft.com/office/drawing/2014/main" id="{BDF2B340-27BF-4BF6-B607-EF507A8988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9660" y="0"/>
              <a:ext cx="981228" cy="636734"/>
            </a:xfrm>
            <a:prstGeom prst="rect">
              <a:avLst/>
            </a:prstGeom>
          </p:spPr>
        </p:pic>
        <p:sp>
          <p:nvSpPr>
            <p:cNvPr id="23" name="Rectangle 22">
              <a:extLst>
                <a:ext uri="{FF2B5EF4-FFF2-40B4-BE49-F238E27FC236}">
                  <a16:creationId xmlns:a16="http://schemas.microsoft.com/office/drawing/2014/main" id="{47735AE4-E440-447F-9FC0-EA8310C9ED00}"/>
                </a:ext>
              </a:extLst>
            </p:cNvPr>
            <p:cNvSpPr/>
            <p:nvPr/>
          </p:nvSpPr>
          <p:spPr>
            <a:xfrm>
              <a:off x="11106090" y="-14512"/>
              <a:ext cx="36000" cy="64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grpSp>
    </p:spTree>
    <p:extLst>
      <p:ext uri="{BB962C8B-B14F-4D97-AF65-F5344CB8AC3E}">
        <p14:creationId xmlns:p14="http://schemas.microsoft.com/office/powerpoint/2010/main" val="3066969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25AE51-D79E-4368-8290-D8A00FD98D2F}"/>
              </a:ext>
            </a:extLst>
          </p:cNvPr>
          <p:cNvSpPr txBox="1">
            <a:spLocks/>
          </p:cNvSpPr>
          <p:nvPr/>
        </p:nvSpPr>
        <p:spPr>
          <a:xfrm>
            <a:off x="1284514" y="1850571"/>
            <a:ext cx="9645498" cy="4267200"/>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endParaRPr lang="en-US" sz="2400" dirty="0">
              <a:solidFill>
                <a:schemeClr val="tx1"/>
              </a:solidFill>
              <a:latin typeface="Abadi" panose="020B0604020104020204" pitchFamily="34" charset="0"/>
            </a:endParaRPr>
          </a:p>
        </p:txBody>
      </p:sp>
      <p:sp>
        <p:nvSpPr>
          <p:cNvPr id="4" name="Title 1">
            <a:extLst>
              <a:ext uri="{FF2B5EF4-FFF2-40B4-BE49-F238E27FC236}">
                <a16:creationId xmlns:a16="http://schemas.microsoft.com/office/drawing/2014/main" id="{45BE394C-A983-4449-95E0-2545E4BF687E}"/>
              </a:ext>
            </a:extLst>
          </p:cNvPr>
          <p:cNvSpPr txBox="1">
            <a:spLocks/>
          </p:cNvSpPr>
          <p:nvPr/>
        </p:nvSpPr>
        <p:spPr>
          <a:xfrm>
            <a:off x="1284514" y="413657"/>
            <a:ext cx="9645498" cy="12845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dirty="0">
              <a:solidFill>
                <a:schemeClr val="bg1">
                  <a:lumMod val="50000"/>
                </a:schemeClr>
              </a:solidFill>
              <a:latin typeface="Abadi"/>
            </a:endParaRPr>
          </a:p>
          <a:p>
            <a:r>
              <a:rPr lang="en-US" dirty="0">
                <a:solidFill>
                  <a:schemeClr val="accent1">
                    <a:lumMod val="75000"/>
                  </a:schemeClr>
                </a:solidFill>
                <a:effectLst>
                  <a:outerShdw blurRad="38100" dist="38100" dir="2700000" algn="tl">
                    <a:srgbClr val="000000">
                      <a:alpha val="43137"/>
                    </a:srgbClr>
                  </a:outerShdw>
                </a:effectLst>
                <a:latin typeface="Abadi"/>
              </a:rPr>
              <a:t>What am I offering you?</a:t>
            </a:r>
            <a:endParaRPr lang="en-US" dirty="0">
              <a:solidFill>
                <a:schemeClr val="accent1">
                  <a:lumMod val="75000"/>
                </a:schemeClr>
              </a:solidFill>
              <a:effectLst>
                <a:outerShdw blurRad="38100" dist="38100" dir="2700000" algn="tl">
                  <a:srgbClr val="000000">
                    <a:alpha val="43137"/>
                  </a:srgbClr>
                </a:outerShdw>
              </a:effectLst>
            </a:endParaRPr>
          </a:p>
        </p:txBody>
      </p:sp>
      <p:sp>
        <p:nvSpPr>
          <p:cNvPr id="17" name="Google Shape;122;p26">
            <a:extLst>
              <a:ext uri="{FF2B5EF4-FFF2-40B4-BE49-F238E27FC236}">
                <a16:creationId xmlns:a16="http://schemas.microsoft.com/office/drawing/2014/main" id="{4486E793-DFE7-4B47-9579-2A45DEACE785}"/>
              </a:ext>
            </a:extLst>
          </p:cNvPr>
          <p:cNvSpPr/>
          <p:nvPr/>
        </p:nvSpPr>
        <p:spPr>
          <a:xfrm>
            <a:off x="1284516" y="3056351"/>
            <a:ext cx="7931644" cy="631372"/>
          </a:xfrm>
          <a:prstGeom prst="roundRect">
            <a:avLst>
              <a:gd name="adj" fmla="val 16667"/>
            </a:avLst>
          </a:prstGeom>
          <a:gradFill>
            <a:gsLst>
              <a:gs pos="0">
                <a:srgbClr val="FFFFFF"/>
              </a:gs>
              <a:gs pos="100000">
                <a:srgbClr val="B3B3B3"/>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342900" lvl="0" indent="-342900" algn="l" rtl="0">
              <a:spcBef>
                <a:spcPts val="0"/>
              </a:spcBef>
              <a:spcAft>
                <a:spcPts val="0"/>
              </a:spcAft>
              <a:buFont typeface="Arial" panose="020B0604020202020204" pitchFamily="34" charset="0"/>
              <a:buChar char="•"/>
            </a:pPr>
            <a:r>
              <a:rPr lang="en" sz="1900" dirty="0">
                <a:latin typeface="Abadi" panose="020B0604020104020204" pitchFamily="34" charset="0"/>
              </a:rPr>
              <a:t>Cost effective</a:t>
            </a:r>
            <a:endParaRPr sz="1900" dirty="0">
              <a:latin typeface="Abadi" panose="020B0604020104020204" pitchFamily="34" charset="0"/>
            </a:endParaRPr>
          </a:p>
        </p:txBody>
      </p:sp>
      <p:sp>
        <p:nvSpPr>
          <p:cNvPr id="18" name="Google Shape;119;p26">
            <a:extLst>
              <a:ext uri="{FF2B5EF4-FFF2-40B4-BE49-F238E27FC236}">
                <a16:creationId xmlns:a16="http://schemas.microsoft.com/office/drawing/2014/main" id="{EB35171A-39E1-47BF-A112-F37BB626D0A2}"/>
              </a:ext>
            </a:extLst>
          </p:cNvPr>
          <p:cNvSpPr/>
          <p:nvPr/>
        </p:nvSpPr>
        <p:spPr>
          <a:xfrm>
            <a:off x="1284514" y="4019498"/>
            <a:ext cx="7931644" cy="631372"/>
          </a:xfrm>
          <a:prstGeom prst="roundRect">
            <a:avLst>
              <a:gd name="adj" fmla="val 16667"/>
            </a:avLst>
          </a:prstGeom>
          <a:gradFill>
            <a:gsLst>
              <a:gs pos="0">
                <a:srgbClr val="FFFFFF"/>
              </a:gs>
              <a:gs pos="100000">
                <a:srgbClr val="B3B3B3"/>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342900" lvl="0" indent="-342900" algn="l" rtl="0">
              <a:spcBef>
                <a:spcPts val="0"/>
              </a:spcBef>
              <a:spcAft>
                <a:spcPts val="0"/>
              </a:spcAft>
              <a:buFont typeface="Arial" panose="020B0604020202020204" pitchFamily="34" charset="0"/>
              <a:buChar char="•"/>
            </a:pPr>
            <a:r>
              <a:rPr lang="en" sz="1900" dirty="0">
                <a:latin typeface="Abadi" panose="020B0604020104020204" pitchFamily="34" charset="0"/>
              </a:rPr>
              <a:t>Fast and optimizes time</a:t>
            </a:r>
            <a:endParaRPr sz="1900" dirty="0">
              <a:latin typeface="Abadi" panose="020B0604020104020204" pitchFamily="34" charset="0"/>
            </a:endParaRPr>
          </a:p>
        </p:txBody>
      </p:sp>
      <p:sp>
        <p:nvSpPr>
          <p:cNvPr id="19" name="Google Shape;125;p26">
            <a:extLst>
              <a:ext uri="{FF2B5EF4-FFF2-40B4-BE49-F238E27FC236}">
                <a16:creationId xmlns:a16="http://schemas.microsoft.com/office/drawing/2014/main" id="{E4C653D8-078D-482C-BF1D-D91B8E5848D7}"/>
              </a:ext>
            </a:extLst>
          </p:cNvPr>
          <p:cNvSpPr/>
          <p:nvPr/>
        </p:nvSpPr>
        <p:spPr>
          <a:xfrm>
            <a:off x="1261988" y="4982645"/>
            <a:ext cx="7931644" cy="631372"/>
          </a:xfrm>
          <a:prstGeom prst="roundRect">
            <a:avLst>
              <a:gd name="adj" fmla="val 16667"/>
            </a:avLst>
          </a:prstGeom>
          <a:gradFill>
            <a:gsLst>
              <a:gs pos="0">
                <a:srgbClr val="FFFFFF"/>
              </a:gs>
              <a:gs pos="100000">
                <a:srgbClr val="B3B3B3"/>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342900" lvl="0" indent="-342900" algn="l" rtl="0">
              <a:spcBef>
                <a:spcPts val="0"/>
              </a:spcBef>
              <a:spcAft>
                <a:spcPts val="0"/>
              </a:spcAft>
              <a:buFont typeface="Arial" panose="020B0604020202020204" pitchFamily="34" charset="0"/>
              <a:buChar char="•"/>
            </a:pPr>
            <a:r>
              <a:rPr lang="en" sz="1900" dirty="0">
                <a:latin typeface="Abadi" panose="020B0604020104020204" pitchFamily="34" charset="0"/>
              </a:rPr>
              <a:t>Accurate and Precise</a:t>
            </a:r>
            <a:endParaRPr sz="1900" dirty="0">
              <a:latin typeface="Abadi" panose="020B0604020104020204" pitchFamily="34" charset="0"/>
            </a:endParaRPr>
          </a:p>
        </p:txBody>
      </p:sp>
      <p:grpSp>
        <p:nvGrpSpPr>
          <p:cNvPr id="20" name="Group 19">
            <a:extLst>
              <a:ext uri="{FF2B5EF4-FFF2-40B4-BE49-F238E27FC236}">
                <a16:creationId xmlns:a16="http://schemas.microsoft.com/office/drawing/2014/main" id="{97AE4219-12E3-43A9-87CD-11D71C288D7A}"/>
              </a:ext>
            </a:extLst>
          </p:cNvPr>
          <p:cNvGrpSpPr/>
          <p:nvPr/>
        </p:nvGrpSpPr>
        <p:grpSpPr>
          <a:xfrm>
            <a:off x="8787857" y="-213630"/>
            <a:ext cx="3385453" cy="786248"/>
            <a:chOff x="8825435" y="-263734"/>
            <a:chExt cx="3385453" cy="900468"/>
          </a:xfrm>
        </p:grpSpPr>
        <p:pic>
          <p:nvPicPr>
            <p:cNvPr id="21" name="Picture 20">
              <a:extLst>
                <a:ext uri="{FF2B5EF4-FFF2-40B4-BE49-F238E27FC236}">
                  <a16:creationId xmlns:a16="http://schemas.microsoft.com/office/drawing/2014/main" id="{2F75EBE5-BAAF-4A7E-9A68-ACAE9FED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5435" y="-263734"/>
              <a:ext cx="2294306" cy="842168"/>
            </a:xfrm>
            <a:prstGeom prst="rect">
              <a:avLst/>
            </a:prstGeom>
          </p:spPr>
        </p:pic>
        <p:pic>
          <p:nvPicPr>
            <p:cNvPr id="22" name="Picture 21">
              <a:extLst>
                <a:ext uri="{FF2B5EF4-FFF2-40B4-BE49-F238E27FC236}">
                  <a16:creationId xmlns:a16="http://schemas.microsoft.com/office/drawing/2014/main" id="{BDF2B340-27BF-4BF6-B607-EF507A8988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9660" y="0"/>
              <a:ext cx="981228" cy="636734"/>
            </a:xfrm>
            <a:prstGeom prst="rect">
              <a:avLst/>
            </a:prstGeom>
          </p:spPr>
        </p:pic>
        <p:sp>
          <p:nvSpPr>
            <p:cNvPr id="23" name="Rectangle 22">
              <a:extLst>
                <a:ext uri="{FF2B5EF4-FFF2-40B4-BE49-F238E27FC236}">
                  <a16:creationId xmlns:a16="http://schemas.microsoft.com/office/drawing/2014/main" id="{47735AE4-E440-447F-9FC0-EA8310C9ED00}"/>
                </a:ext>
              </a:extLst>
            </p:cNvPr>
            <p:cNvSpPr/>
            <p:nvPr/>
          </p:nvSpPr>
          <p:spPr>
            <a:xfrm>
              <a:off x="11106090" y="-14512"/>
              <a:ext cx="36000" cy="64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grpSp>
      <p:sp>
        <p:nvSpPr>
          <p:cNvPr id="2" name="TextBox 1">
            <a:extLst>
              <a:ext uri="{FF2B5EF4-FFF2-40B4-BE49-F238E27FC236}">
                <a16:creationId xmlns:a16="http://schemas.microsoft.com/office/drawing/2014/main" id="{2318000F-CC3F-4818-A53E-308AD8188C80}"/>
              </a:ext>
            </a:extLst>
          </p:cNvPr>
          <p:cNvSpPr txBox="1"/>
          <p:nvPr/>
        </p:nvSpPr>
        <p:spPr>
          <a:xfrm>
            <a:off x="1402915" y="2016690"/>
            <a:ext cx="8855901" cy="707886"/>
          </a:xfrm>
          <a:prstGeom prst="rect">
            <a:avLst/>
          </a:prstGeom>
          <a:noFill/>
        </p:spPr>
        <p:txBody>
          <a:bodyPr wrap="square" rtlCol="0">
            <a:spAutoFit/>
          </a:bodyPr>
          <a:lstStyle/>
          <a:p>
            <a:r>
              <a:rPr lang="en-US" sz="2000" dirty="0">
                <a:latin typeface="Abadi" panose="020B0604020104020204" pitchFamily="34" charset="0"/>
              </a:rPr>
              <a:t>A model developed using deep neural networks that predicts rock lithology but its;</a:t>
            </a:r>
            <a:endParaRPr lang="en-NG" sz="2000" dirty="0">
              <a:latin typeface="Abadi" panose="020B0604020104020204" pitchFamily="34" charset="0"/>
            </a:endParaRPr>
          </a:p>
        </p:txBody>
      </p:sp>
    </p:spTree>
    <p:extLst>
      <p:ext uri="{BB962C8B-B14F-4D97-AF65-F5344CB8AC3E}">
        <p14:creationId xmlns:p14="http://schemas.microsoft.com/office/powerpoint/2010/main" val="684103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BE394C-A983-4449-95E0-2545E4BF687E}"/>
              </a:ext>
            </a:extLst>
          </p:cNvPr>
          <p:cNvSpPr txBox="1">
            <a:spLocks/>
          </p:cNvSpPr>
          <p:nvPr/>
        </p:nvSpPr>
        <p:spPr>
          <a:xfrm>
            <a:off x="1290086" y="478975"/>
            <a:ext cx="9730639" cy="111034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dirty="0">
              <a:solidFill>
                <a:schemeClr val="bg1">
                  <a:lumMod val="50000"/>
                </a:schemeClr>
              </a:solidFill>
              <a:latin typeface="Abadi"/>
            </a:endParaRPr>
          </a:p>
          <a:p>
            <a:r>
              <a:rPr lang="en-US" dirty="0">
                <a:solidFill>
                  <a:schemeClr val="accent1">
                    <a:lumMod val="75000"/>
                  </a:schemeClr>
                </a:solidFill>
                <a:effectLst>
                  <a:outerShdw blurRad="38100" dist="38100" dir="2700000" algn="tl">
                    <a:srgbClr val="000000">
                      <a:alpha val="43137"/>
                    </a:srgbClr>
                  </a:outerShdw>
                </a:effectLst>
                <a:latin typeface="Abadi"/>
              </a:rPr>
              <a:t>Methodology</a:t>
            </a:r>
            <a:endParaRPr lang="en-US" dirty="0">
              <a:solidFill>
                <a:schemeClr val="accent1">
                  <a:lumMod val="75000"/>
                </a:schemeClr>
              </a:solidFill>
              <a:effectLst>
                <a:outerShdw blurRad="38100" dist="38100" dir="2700000" algn="tl">
                  <a:srgbClr val="000000">
                    <a:alpha val="43137"/>
                  </a:srgbClr>
                </a:outerShdw>
              </a:effectLst>
            </a:endParaRPr>
          </a:p>
        </p:txBody>
      </p:sp>
      <p:sp>
        <p:nvSpPr>
          <p:cNvPr id="56" name="Shape 539">
            <a:extLst>
              <a:ext uri="{FF2B5EF4-FFF2-40B4-BE49-F238E27FC236}">
                <a16:creationId xmlns:a16="http://schemas.microsoft.com/office/drawing/2014/main" id="{A9D1FE31-0FDE-4773-B975-AF7A4DA59A70}"/>
              </a:ext>
            </a:extLst>
          </p:cNvPr>
          <p:cNvSpPr/>
          <p:nvPr/>
        </p:nvSpPr>
        <p:spPr>
          <a:xfrm rot="10800000">
            <a:off x="1441024" y="3308359"/>
            <a:ext cx="2634443" cy="1276350"/>
          </a:xfrm>
          <a:custGeom>
            <a:avLst/>
            <a:gdLst/>
            <a:ahLst/>
            <a:cxnLst>
              <a:cxn ang="0">
                <a:pos x="wd2" y="hd2"/>
              </a:cxn>
              <a:cxn ang="5400000">
                <a:pos x="wd2" y="hd2"/>
              </a:cxn>
              <a:cxn ang="10800000">
                <a:pos x="wd2" y="hd2"/>
              </a:cxn>
              <a:cxn ang="16200000">
                <a:pos x="wd2" y="hd2"/>
              </a:cxn>
            </a:cxnLst>
            <a:rect l="0" t="0" r="r" b="b"/>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rgbClr val="0A4383"/>
          </a:solidFill>
          <a:ln w="12700" cap="flat">
            <a:noFill/>
            <a:miter lim="400000"/>
          </a:ln>
          <a:effectLst/>
        </p:spPr>
        <p:txBody>
          <a:bodyPr wrap="square" lIns="0" tIns="0" rIns="0" bIns="0" numCol="1" anchor="ctr">
            <a:no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solidFill>
                  <a:srgbClr val="FFFFFF"/>
                </a:solidFill>
              </a:defRPr>
            </a:pPr>
            <a:endParaRPr sz="1400">
              <a:latin typeface="Arial" panose="020B0604020202020204" pitchFamily="34" charset="0"/>
              <a:ea typeface="Microsoft YaHei" panose="020B0503020204020204" pitchFamily="34" charset="-122"/>
              <a:sym typeface="Arial" panose="020B0604020202020204" pitchFamily="34" charset="0"/>
            </a:endParaRPr>
          </a:p>
        </p:txBody>
      </p:sp>
      <p:sp>
        <p:nvSpPr>
          <p:cNvPr id="57" name="Shape 542">
            <a:extLst>
              <a:ext uri="{FF2B5EF4-FFF2-40B4-BE49-F238E27FC236}">
                <a16:creationId xmlns:a16="http://schemas.microsoft.com/office/drawing/2014/main" id="{CAAA641D-A21F-B427-6AEF-FC52A2B98BDA}"/>
              </a:ext>
            </a:extLst>
          </p:cNvPr>
          <p:cNvSpPr/>
          <p:nvPr/>
        </p:nvSpPr>
        <p:spPr>
          <a:xfrm>
            <a:off x="2406225" y="3709997"/>
            <a:ext cx="587455" cy="468313"/>
          </a:xfrm>
          <a:custGeom>
            <a:avLst/>
            <a:gdLst/>
            <a:ahLst/>
            <a:cxnLst>
              <a:cxn ang="0">
                <a:pos x="wd2" y="hd2"/>
              </a:cxn>
              <a:cxn ang="5400000">
                <a:pos x="wd2" y="hd2"/>
              </a:cxn>
              <a:cxn ang="10800000">
                <a:pos x="wd2" y="hd2"/>
              </a:cxn>
              <a:cxn ang="16200000">
                <a:pos x="wd2" y="hd2"/>
              </a:cxn>
            </a:cxnLst>
            <a:rect l="0" t="0" r="r" b="b"/>
            <a:pathLst>
              <a:path w="21600" h="21600" extrusionOk="0">
                <a:moveTo>
                  <a:pt x="20709" y="14020"/>
                </a:moveTo>
                <a:cubicBezTo>
                  <a:pt x="20951" y="14020"/>
                  <a:pt x="21162" y="14126"/>
                  <a:pt x="21336" y="14334"/>
                </a:cubicBezTo>
                <a:cubicBezTo>
                  <a:pt x="21512" y="14549"/>
                  <a:pt x="21600" y="14810"/>
                  <a:pt x="21600" y="15116"/>
                </a:cubicBezTo>
                <a:lnTo>
                  <a:pt x="21600" y="20504"/>
                </a:lnTo>
                <a:cubicBezTo>
                  <a:pt x="21600" y="20816"/>
                  <a:pt x="21512" y="21071"/>
                  <a:pt x="21336" y="21286"/>
                </a:cubicBezTo>
                <a:cubicBezTo>
                  <a:pt x="21162" y="21494"/>
                  <a:pt x="20951" y="21600"/>
                  <a:pt x="20709" y="21600"/>
                </a:cubicBezTo>
                <a:lnTo>
                  <a:pt x="16198" y="21600"/>
                </a:lnTo>
                <a:cubicBezTo>
                  <a:pt x="15941" y="21600"/>
                  <a:pt x="15730" y="21494"/>
                  <a:pt x="15564" y="21286"/>
                </a:cubicBezTo>
                <a:cubicBezTo>
                  <a:pt x="15400" y="21071"/>
                  <a:pt x="15316" y="20816"/>
                  <a:pt x="15316" y="20504"/>
                </a:cubicBezTo>
                <a:lnTo>
                  <a:pt x="15316" y="15116"/>
                </a:lnTo>
                <a:cubicBezTo>
                  <a:pt x="15316" y="14810"/>
                  <a:pt x="15400" y="14549"/>
                  <a:pt x="15571" y="14334"/>
                </a:cubicBezTo>
                <a:cubicBezTo>
                  <a:pt x="15737" y="14126"/>
                  <a:pt x="15945" y="14020"/>
                  <a:pt x="16198" y="14020"/>
                </a:cubicBezTo>
                <a:lnTo>
                  <a:pt x="17789" y="14020"/>
                </a:lnTo>
                <a:lnTo>
                  <a:pt x="17789" y="11869"/>
                </a:lnTo>
                <a:cubicBezTo>
                  <a:pt x="17789" y="11699"/>
                  <a:pt x="17708" y="11611"/>
                  <a:pt x="17544" y="11602"/>
                </a:cubicBezTo>
                <a:lnTo>
                  <a:pt x="11473" y="11602"/>
                </a:lnTo>
                <a:lnTo>
                  <a:pt x="11473" y="14020"/>
                </a:lnTo>
                <a:lnTo>
                  <a:pt x="13054" y="14020"/>
                </a:lnTo>
                <a:cubicBezTo>
                  <a:pt x="13297" y="14020"/>
                  <a:pt x="13507" y="14126"/>
                  <a:pt x="13681" y="14334"/>
                </a:cubicBezTo>
                <a:cubicBezTo>
                  <a:pt x="13857" y="14549"/>
                  <a:pt x="13945" y="14810"/>
                  <a:pt x="13945" y="15116"/>
                </a:cubicBezTo>
                <a:lnTo>
                  <a:pt x="13945" y="20504"/>
                </a:lnTo>
                <a:cubicBezTo>
                  <a:pt x="13945" y="20816"/>
                  <a:pt x="13857" y="21071"/>
                  <a:pt x="13681" y="21286"/>
                </a:cubicBezTo>
                <a:cubicBezTo>
                  <a:pt x="13507" y="21494"/>
                  <a:pt x="13297" y="21600"/>
                  <a:pt x="13054" y="21600"/>
                </a:cubicBezTo>
                <a:lnTo>
                  <a:pt x="8543" y="21600"/>
                </a:lnTo>
                <a:cubicBezTo>
                  <a:pt x="8298" y="21600"/>
                  <a:pt x="8090" y="21494"/>
                  <a:pt x="7914" y="21286"/>
                </a:cubicBezTo>
                <a:cubicBezTo>
                  <a:pt x="7740" y="21071"/>
                  <a:pt x="7652" y="20816"/>
                  <a:pt x="7652" y="20504"/>
                </a:cubicBezTo>
                <a:lnTo>
                  <a:pt x="7652" y="15116"/>
                </a:lnTo>
                <a:cubicBezTo>
                  <a:pt x="7652" y="14810"/>
                  <a:pt x="7740" y="14549"/>
                  <a:pt x="7914" y="14334"/>
                </a:cubicBezTo>
                <a:cubicBezTo>
                  <a:pt x="8090" y="14126"/>
                  <a:pt x="8298" y="14020"/>
                  <a:pt x="8543" y="14020"/>
                </a:cubicBezTo>
                <a:lnTo>
                  <a:pt x="10124" y="14020"/>
                </a:lnTo>
                <a:lnTo>
                  <a:pt x="10124" y="11602"/>
                </a:lnTo>
                <a:lnTo>
                  <a:pt x="4056" y="11602"/>
                </a:lnTo>
                <a:cubicBezTo>
                  <a:pt x="3902" y="11602"/>
                  <a:pt x="3821" y="11690"/>
                  <a:pt x="3821" y="11869"/>
                </a:cubicBezTo>
                <a:lnTo>
                  <a:pt x="3821" y="14020"/>
                </a:lnTo>
                <a:lnTo>
                  <a:pt x="5402" y="14020"/>
                </a:lnTo>
                <a:cubicBezTo>
                  <a:pt x="5662" y="14020"/>
                  <a:pt x="5875" y="14126"/>
                  <a:pt x="6054" y="14334"/>
                </a:cubicBezTo>
                <a:cubicBezTo>
                  <a:pt x="6230" y="14549"/>
                  <a:pt x="6316" y="14810"/>
                  <a:pt x="6316" y="15116"/>
                </a:cubicBezTo>
                <a:lnTo>
                  <a:pt x="6316" y="20504"/>
                </a:lnTo>
                <a:cubicBezTo>
                  <a:pt x="6316" y="20816"/>
                  <a:pt x="6230" y="21071"/>
                  <a:pt x="6054" y="21286"/>
                </a:cubicBezTo>
                <a:cubicBezTo>
                  <a:pt x="5877" y="21494"/>
                  <a:pt x="5664" y="21600"/>
                  <a:pt x="5402" y="21600"/>
                </a:cubicBezTo>
                <a:lnTo>
                  <a:pt x="913" y="21600"/>
                </a:lnTo>
                <a:cubicBezTo>
                  <a:pt x="658" y="21600"/>
                  <a:pt x="441" y="21494"/>
                  <a:pt x="262" y="21286"/>
                </a:cubicBezTo>
                <a:cubicBezTo>
                  <a:pt x="88" y="21071"/>
                  <a:pt x="0" y="20816"/>
                  <a:pt x="0" y="20504"/>
                </a:cubicBezTo>
                <a:lnTo>
                  <a:pt x="0" y="15116"/>
                </a:lnTo>
                <a:cubicBezTo>
                  <a:pt x="0" y="14810"/>
                  <a:pt x="88" y="14549"/>
                  <a:pt x="262" y="14334"/>
                </a:cubicBezTo>
                <a:cubicBezTo>
                  <a:pt x="438" y="14126"/>
                  <a:pt x="656" y="14020"/>
                  <a:pt x="913" y="14020"/>
                </a:cubicBezTo>
                <a:lnTo>
                  <a:pt x="2472" y="14020"/>
                </a:lnTo>
                <a:lnTo>
                  <a:pt x="2472" y="11869"/>
                </a:lnTo>
                <a:cubicBezTo>
                  <a:pt x="2472" y="11352"/>
                  <a:pt x="2629" y="10912"/>
                  <a:pt x="2942" y="10544"/>
                </a:cubicBezTo>
                <a:cubicBezTo>
                  <a:pt x="3253" y="10180"/>
                  <a:pt x="3623" y="9998"/>
                  <a:pt x="4054" y="9998"/>
                </a:cubicBezTo>
                <a:lnTo>
                  <a:pt x="10122" y="9998"/>
                </a:lnTo>
                <a:lnTo>
                  <a:pt x="10122" y="7551"/>
                </a:lnTo>
                <a:lnTo>
                  <a:pt x="8541" y="7551"/>
                </a:lnTo>
                <a:cubicBezTo>
                  <a:pt x="8296" y="7551"/>
                  <a:pt x="8088" y="7451"/>
                  <a:pt x="7912" y="7248"/>
                </a:cubicBezTo>
                <a:cubicBezTo>
                  <a:pt x="7738" y="7045"/>
                  <a:pt x="7650" y="6790"/>
                  <a:pt x="7650" y="6484"/>
                </a:cubicBezTo>
                <a:lnTo>
                  <a:pt x="7650" y="1066"/>
                </a:lnTo>
                <a:cubicBezTo>
                  <a:pt x="7650" y="776"/>
                  <a:pt x="7738" y="523"/>
                  <a:pt x="7912" y="314"/>
                </a:cubicBezTo>
                <a:cubicBezTo>
                  <a:pt x="8088" y="103"/>
                  <a:pt x="8296" y="0"/>
                  <a:pt x="8541" y="0"/>
                </a:cubicBezTo>
                <a:lnTo>
                  <a:pt x="13052" y="0"/>
                </a:lnTo>
                <a:cubicBezTo>
                  <a:pt x="13294" y="0"/>
                  <a:pt x="13505" y="103"/>
                  <a:pt x="13679" y="314"/>
                </a:cubicBezTo>
                <a:cubicBezTo>
                  <a:pt x="13855" y="523"/>
                  <a:pt x="13943" y="776"/>
                  <a:pt x="13943" y="1066"/>
                </a:cubicBezTo>
                <a:lnTo>
                  <a:pt x="13943" y="6484"/>
                </a:lnTo>
                <a:cubicBezTo>
                  <a:pt x="13943" y="6790"/>
                  <a:pt x="13855" y="7045"/>
                  <a:pt x="13679" y="7248"/>
                </a:cubicBezTo>
                <a:cubicBezTo>
                  <a:pt x="13505" y="7451"/>
                  <a:pt x="13294" y="7551"/>
                  <a:pt x="13052" y="7551"/>
                </a:cubicBezTo>
                <a:lnTo>
                  <a:pt x="11471" y="7551"/>
                </a:lnTo>
                <a:lnTo>
                  <a:pt x="11471" y="9998"/>
                </a:lnTo>
                <a:lnTo>
                  <a:pt x="17541" y="9998"/>
                </a:lnTo>
                <a:cubicBezTo>
                  <a:pt x="17970" y="9998"/>
                  <a:pt x="18339" y="10177"/>
                  <a:pt x="18653" y="10539"/>
                </a:cubicBezTo>
                <a:cubicBezTo>
                  <a:pt x="18966" y="10900"/>
                  <a:pt x="19123" y="11344"/>
                  <a:pt x="19123" y="11869"/>
                </a:cubicBezTo>
                <a:lnTo>
                  <a:pt x="19123" y="14020"/>
                </a:lnTo>
                <a:lnTo>
                  <a:pt x="20709" y="14020"/>
                </a:lnTo>
                <a:close/>
              </a:path>
            </a:pathLst>
          </a:custGeom>
          <a:solidFill>
            <a:sysClr val="window" lastClr="FFFFFF"/>
          </a:solidFill>
          <a:ln w="12700" cap="flat">
            <a:noFill/>
            <a:miter lim="400000"/>
          </a:ln>
          <a:effectLst/>
        </p:spPr>
        <p:txBody>
          <a:bodyPr wrap="square" lIns="19050" tIns="19050" rIns="19050" bIns="19050" numCol="1" anchor="ctr">
            <a:no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228600" eaLnBrk="1" fontAlgn="auto" latinLnBrk="0" hangingPunct="1">
              <a:lnSpc>
                <a:spcPct val="100000"/>
              </a:lnSpc>
              <a:spcBef>
                <a:spcPts val="0"/>
              </a:spcBef>
              <a:spcAft>
                <a:spcPts val="0"/>
              </a:spcAft>
              <a:buClrTx/>
              <a:buSzTx/>
              <a:buFontTx/>
              <a:buNone/>
              <a:tabLst/>
              <a:defRPr sz="6400">
                <a:solidFill>
                  <a:srgbClr val="FFFFFF"/>
                </a:solidFill>
                <a:effectLst>
                  <a:outerShdw blurRad="38100" dist="12700" dir="5400000" rotWithShape="0">
                    <a:srgbClr val="000000">
                      <a:alpha val="50000"/>
                    </a:srgbClr>
                  </a:outerShdw>
                </a:effectLst>
              </a:defRPr>
            </a:pPr>
            <a:endParaRPr kumimoji="0" sz="3200" b="0" i="0" u="none" strike="noStrike" kern="0" cap="none" spc="0" normalizeH="0" baseline="0" noProof="0">
              <a:ln>
                <a:noFill/>
              </a:ln>
              <a:effectLst>
                <a:outerShdw blurRad="38100" dist="12700" dir="5400000" rotWithShape="0">
                  <a:srgbClr val="000000">
                    <a:alpha val="50000"/>
                  </a:srgbClr>
                </a:outerShdw>
              </a:effectLst>
              <a:uLnTx/>
              <a:uFillTx/>
              <a:latin typeface="Arial" panose="020B0604020202020204" pitchFamily="34" charset="0"/>
              <a:ea typeface="Microsoft YaHei" panose="020B0503020204020204" pitchFamily="34" charset="-122"/>
              <a:sym typeface="Arial" panose="020B0604020202020204" pitchFamily="34" charset="0"/>
            </a:endParaRPr>
          </a:p>
        </p:txBody>
      </p:sp>
      <p:sp>
        <p:nvSpPr>
          <p:cNvPr id="58" name="Shape 544">
            <a:extLst>
              <a:ext uri="{FF2B5EF4-FFF2-40B4-BE49-F238E27FC236}">
                <a16:creationId xmlns:a16="http://schemas.microsoft.com/office/drawing/2014/main" id="{060F32D1-E399-E039-0EE8-9C0C379DD432}"/>
              </a:ext>
            </a:extLst>
          </p:cNvPr>
          <p:cNvSpPr/>
          <p:nvPr/>
        </p:nvSpPr>
        <p:spPr>
          <a:xfrm rot="10800000">
            <a:off x="3666700" y="3308359"/>
            <a:ext cx="2636098" cy="1276350"/>
          </a:xfrm>
          <a:custGeom>
            <a:avLst/>
            <a:gdLst/>
            <a:ahLst/>
            <a:cxnLst>
              <a:cxn ang="0">
                <a:pos x="wd2" y="hd2"/>
              </a:cxn>
              <a:cxn ang="5400000">
                <a:pos x="wd2" y="hd2"/>
              </a:cxn>
              <a:cxn ang="10800000">
                <a:pos x="wd2" y="hd2"/>
              </a:cxn>
              <a:cxn ang="16200000">
                <a:pos x="wd2" y="hd2"/>
              </a:cxn>
            </a:cxnLst>
            <a:rect l="0" t="0" r="r" b="b"/>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rgbClr val="018DC9"/>
          </a:solidFill>
          <a:ln w="12700" cap="flat">
            <a:noFill/>
            <a:miter lim="400000"/>
          </a:ln>
          <a:effectLst/>
        </p:spPr>
        <p:txBody>
          <a:bodyPr wrap="square" lIns="0" tIns="0" rIns="0" bIns="0" numCol="1" anchor="ctr">
            <a:no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solidFill>
                  <a:srgbClr val="FFFFFF"/>
                </a:solidFill>
              </a:defRPr>
            </a:pPr>
            <a:endParaRPr sz="1400">
              <a:latin typeface="Arial" panose="020B0604020202020204" pitchFamily="34" charset="0"/>
              <a:ea typeface="Microsoft YaHei" panose="020B0503020204020204" pitchFamily="34" charset="-122"/>
              <a:sym typeface="Arial" panose="020B0604020202020204" pitchFamily="34" charset="0"/>
            </a:endParaRPr>
          </a:p>
        </p:txBody>
      </p:sp>
      <p:sp>
        <p:nvSpPr>
          <p:cNvPr id="59" name="Shape 549">
            <a:extLst>
              <a:ext uri="{FF2B5EF4-FFF2-40B4-BE49-F238E27FC236}">
                <a16:creationId xmlns:a16="http://schemas.microsoft.com/office/drawing/2014/main" id="{595FF45F-FE6E-102D-9C5C-BCAF4EB7435F}"/>
              </a:ext>
            </a:extLst>
          </p:cNvPr>
          <p:cNvSpPr/>
          <p:nvPr/>
        </p:nvSpPr>
        <p:spPr>
          <a:xfrm rot="10800000">
            <a:off x="5897137" y="3308359"/>
            <a:ext cx="2634443" cy="1276350"/>
          </a:xfrm>
          <a:custGeom>
            <a:avLst/>
            <a:gdLst/>
            <a:ahLst/>
            <a:cxnLst>
              <a:cxn ang="0">
                <a:pos x="wd2" y="hd2"/>
              </a:cxn>
              <a:cxn ang="5400000">
                <a:pos x="wd2" y="hd2"/>
              </a:cxn>
              <a:cxn ang="10800000">
                <a:pos x="wd2" y="hd2"/>
              </a:cxn>
              <a:cxn ang="16200000">
                <a:pos x="wd2" y="hd2"/>
              </a:cxn>
            </a:cxnLst>
            <a:rect l="0" t="0" r="r" b="b"/>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rgbClr val="FFC000"/>
          </a:solidFill>
          <a:ln w="12700" cap="flat">
            <a:noFill/>
            <a:miter lim="400000"/>
          </a:ln>
          <a:effectLst/>
        </p:spPr>
        <p:txBody>
          <a:bodyPr wrap="square" lIns="0" tIns="0" rIns="0" bIns="0" numCol="1" anchor="ctr">
            <a:no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solidFill>
                  <a:srgbClr val="FFFFFF"/>
                </a:solidFill>
              </a:defRPr>
            </a:pPr>
            <a:endParaRPr sz="1400">
              <a:latin typeface="Arial" panose="020B0604020202020204" pitchFamily="34" charset="0"/>
              <a:ea typeface="Microsoft YaHei" panose="020B0503020204020204" pitchFamily="34" charset="-122"/>
              <a:sym typeface="Arial" panose="020B0604020202020204" pitchFamily="34" charset="0"/>
            </a:endParaRPr>
          </a:p>
        </p:txBody>
      </p:sp>
      <p:sp>
        <p:nvSpPr>
          <p:cNvPr id="60" name="Shape 553">
            <a:extLst>
              <a:ext uri="{FF2B5EF4-FFF2-40B4-BE49-F238E27FC236}">
                <a16:creationId xmlns:a16="http://schemas.microsoft.com/office/drawing/2014/main" id="{CD214233-6FA7-6D07-0B7F-16DFCAC8D810}"/>
              </a:ext>
            </a:extLst>
          </p:cNvPr>
          <p:cNvSpPr/>
          <p:nvPr/>
        </p:nvSpPr>
        <p:spPr>
          <a:xfrm>
            <a:off x="4698575" y="3683009"/>
            <a:ext cx="608967" cy="488950"/>
          </a:xfrm>
          <a:custGeom>
            <a:avLst/>
            <a:gdLst/>
            <a:ahLst/>
            <a:cxnLst>
              <a:cxn ang="0">
                <a:pos x="wd2" y="hd2"/>
              </a:cxn>
              <a:cxn ang="5400000">
                <a:pos x="wd2" y="hd2"/>
              </a:cxn>
              <a:cxn ang="10800000">
                <a:pos x="wd2" y="hd2"/>
              </a:cxn>
              <a:cxn ang="16200000">
                <a:pos x="wd2" y="hd2"/>
              </a:cxn>
            </a:cxnLst>
            <a:rect l="0" t="0" r="r" b="b"/>
            <a:pathLst>
              <a:path w="21600" h="21600" extrusionOk="0">
                <a:moveTo>
                  <a:pt x="8765" y="0"/>
                </a:moveTo>
                <a:cubicBezTo>
                  <a:pt x="9365" y="0"/>
                  <a:pt x="9963" y="51"/>
                  <a:pt x="10556" y="155"/>
                </a:cubicBezTo>
                <a:cubicBezTo>
                  <a:pt x="11152" y="260"/>
                  <a:pt x="11733" y="418"/>
                  <a:pt x="12303" y="632"/>
                </a:cubicBezTo>
                <a:cubicBezTo>
                  <a:pt x="12950" y="898"/>
                  <a:pt x="13588" y="1240"/>
                  <a:pt x="14219" y="1663"/>
                </a:cubicBezTo>
                <a:cubicBezTo>
                  <a:pt x="14850" y="2087"/>
                  <a:pt x="15412" y="2598"/>
                  <a:pt x="15904" y="3199"/>
                </a:cubicBezTo>
                <a:cubicBezTo>
                  <a:pt x="16396" y="3798"/>
                  <a:pt x="16791" y="4475"/>
                  <a:pt x="17088" y="5229"/>
                </a:cubicBezTo>
                <a:cubicBezTo>
                  <a:pt x="17382" y="5989"/>
                  <a:pt x="17530" y="6813"/>
                  <a:pt x="17530" y="7703"/>
                </a:cubicBezTo>
                <a:cubicBezTo>
                  <a:pt x="17530" y="8586"/>
                  <a:pt x="17382" y="9408"/>
                  <a:pt x="17088" y="10162"/>
                </a:cubicBezTo>
                <a:cubicBezTo>
                  <a:pt x="16791" y="10921"/>
                  <a:pt x="16396" y="11596"/>
                  <a:pt x="15904" y="12186"/>
                </a:cubicBezTo>
                <a:cubicBezTo>
                  <a:pt x="15412" y="12776"/>
                  <a:pt x="14850" y="13287"/>
                  <a:pt x="14219" y="13719"/>
                </a:cubicBezTo>
                <a:cubicBezTo>
                  <a:pt x="13588" y="14152"/>
                  <a:pt x="12950" y="14499"/>
                  <a:pt x="12303" y="14758"/>
                </a:cubicBezTo>
                <a:cubicBezTo>
                  <a:pt x="11147" y="15185"/>
                  <a:pt x="9968" y="15397"/>
                  <a:pt x="8765" y="15397"/>
                </a:cubicBezTo>
                <a:cubicBezTo>
                  <a:pt x="8487" y="15397"/>
                  <a:pt x="8214" y="15382"/>
                  <a:pt x="7948" y="15354"/>
                </a:cubicBezTo>
                <a:cubicBezTo>
                  <a:pt x="7683" y="15329"/>
                  <a:pt x="7409" y="15298"/>
                  <a:pt x="7132" y="15258"/>
                </a:cubicBezTo>
                <a:cubicBezTo>
                  <a:pt x="6007" y="16294"/>
                  <a:pt x="4743" y="16995"/>
                  <a:pt x="3347" y="17353"/>
                </a:cubicBezTo>
                <a:cubicBezTo>
                  <a:pt x="3196" y="17393"/>
                  <a:pt x="3034" y="17435"/>
                  <a:pt x="2862" y="17483"/>
                </a:cubicBezTo>
                <a:cubicBezTo>
                  <a:pt x="2688" y="17534"/>
                  <a:pt x="2521" y="17559"/>
                  <a:pt x="2354" y="17559"/>
                </a:cubicBezTo>
                <a:cubicBezTo>
                  <a:pt x="2264" y="17559"/>
                  <a:pt x="2182" y="17514"/>
                  <a:pt x="2111" y="17432"/>
                </a:cubicBezTo>
                <a:cubicBezTo>
                  <a:pt x="2041" y="17342"/>
                  <a:pt x="2005" y="17238"/>
                  <a:pt x="2005" y="17110"/>
                </a:cubicBezTo>
                <a:cubicBezTo>
                  <a:pt x="2005" y="17023"/>
                  <a:pt x="2034" y="16944"/>
                  <a:pt x="2090" y="16873"/>
                </a:cubicBezTo>
                <a:cubicBezTo>
                  <a:pt x="2147" y="16808"/>
                  <a:pt x="2196" y="16746"/>
                  <a:pt x="2241" y="16693"/>
                </a:cubicBezTo>
                <a:cubicBezTo>
                  <a:pt x="2624" y="16235"/>
                  <a:pt x="2897" y="15803"/>
                  <a:pt x="3060" y="15397"/>
                </a:cubicBezTo>
                <a:cubicBezTo>
                  <a:pt x="3220" y="14987"/>
                  <a:pt x="3354" y="14465"/>
                  <a:pt x="3458" y="13813"/>
                </a:cubicBezTo>
                <a:cubicBezTo>
                  <a:pt x="2985" y="13499"/>
                  <a:pt x="2540" y="13129"/>
                  <a:pt x="2123" y="12706"/>
                </a:cubicBezTo>
                <a:cubicBezTo>
                  <a:pt x="1706" y="12279"/>
                  <a:pt x="1342" y="11811"/>
                  <a:pt x="1024" y="11300"/>
                </a:cubicBezTo>
                <a:cubicBezTo>
                  <a:pt x="711" y="10786"/>
                  <a:pt x="459" y="10229"/>
                  <a:pt x="275" y="9623"/>
                </a:cubicBezTo>
                <a:cubicBezTo>
                  <a:pt x="92" y="9021"/>
                  <a:pt x="0" y="8383"/>
                  <a:pt x="0" y="7703"/>
                </a:cubicBezTo>
                <a:cubicBezTo>
                  <a:pt x="0" y="6822"/>
                  <a:pt x="151" y="6000"/>
                  <a:pt x="450" y="5238"/>
                </a:cubicBezTo>
                <a:cubicBezTo>
                  <a:pt x="751" y="4478"/>
                  <a:pt x="1151" y="3798"/>
                  <a:pt x="1650" y="3199"/>
                </a:cubicBezTo>
                <a:cubicBezTo>
                  <a:pt x="2149" y="2598"/>
                  <a:pt x="2716" y="2087"/>
                  <a:pt x="3347" y="1663"/>
                </a:cubicBezTo>
                <a:cubicBezTo>
                  <a:pt x="3978" y="1239"/>
                  <a:pt x="4616" y="898"/>
                  <a:pt x="5261" y="632"/>
                </a:cubicBezTo>
                <a:cubicBezTo>
                  <a:pt x="5832" y="409"/>
                  <a:pt x="6412" y="249"/>
                  <a:pt x="7002" y="150"/>
                </a:cubicBezTo>
                <a:cubicBezTo>
                  <a:pt x="7591" y="48"/>
                  <a:pt x="8179" y="0"/>
                  <a:pt x="8765" y="0"/>
                </a:cubicBezTo>
                <a:moveTo>
                  <a:pt x="8765" y="2160"/>
                </a:moveTo>
                <a:cubicBezTo>
                  <a:pt x="8269" y="2160"/>
                  <a:pt x="7774" y="2202"/>
                  <a:pt x="7278" y="2282"/>
                </a:cubicBezTo>
                <a:cubicBezTo>
                  <a:pt x="6783" y="2366"/>
                  <a:pt x="6287" y="2510"/>
                  <a:pt x="5790" y="2719"/>
                </a:cubicBezTo>
                <a:cubicBezTo>
                  <a:pt x="5348" y="2877"/>
                  <a:pt x="4886" y="3112"/>
                  <a:pt x="4411" y="3419"/>
                </a:cubicBezTo>
                <a:cubicBezTo>
                  <a:pt x="3933" y="3727"/>
                  <a:pt x="3502" y="4086"/>
                  <a:pt x="3114" y="4501"/>
                </a:cubicBezTo>
                <a:cubicBezTo>
                  <a:pt x="2728" y="4916"/>
                  <a:pt x="2413" y="5390"/>
                  <a:pt x="2168" y="5927"/>
                </a:cubicBezTo>
                <a:cubicBezTo>
                  <a:pt x="1925" y="6463"/>
                  <a:pt x="1803" y="7056"/>
                  <a:pt x="1803" y="7703"/>
                </a:cubicBezTo>
                <a:cubicBezTo>
                  <a:pt x="1803" y="8355"/>
                  <a:pt x="1916" y="8925"/>
                  <a:pt x="2147" y="9422"/>
                </a:cubicBezTo>
                <a:cubicBezTo>
                  <a:pt x="2375" y="9919"/>
                  <a:pt x="2667" y="10363"/>
                  <a:pt x="3017" y="10758"/>
                </a:cubicBezTo>
                <a:cubicBezTo>
                  <a:pt x="3373" y="11156"/>
                  <a:pt x="3764" y="11509"/>
                  <a:pt x="4197" y="11811"/>
                </a:cubicBezTo>
                <a:cubicBezTo>
                  <a:pt x="4630" y="12122"/>
                  <a:pt x="5051" y="12407"/>
                  <a:pt x="5465" y="12678"/>
                </a:cubicBezTo>
                <a:lnTo>
                  <a:pt x="5239" y="14177"/>
                </a:lnTo>
                <a:cubicBezTo>
                  <a:pt x="5486" y="14019"/>
                  <a:pt x="5724" y="13827"/>
                  <a:pt x="5955" y="13610"/>
                </a:cubicBezTo>
                <a:cubicBezTo>
                  <a:pt x="6183" y="13395"/>
                  <a:pt x="6407" y="13189"/>
                  <a:pt x="6626" y="12989"/>
                </a:cubicBezTo>
                <a:cubicBezTo>
                  <a:pt x="6979" y="13042"/>
                  <a:pt x="7334" y="13099"/>
                  <a:pt x="7694" y="13152"/>
                </a:cubicBezTo>
                <a:cubicBezTo>
                  <a:pt x="8057" y="13209"/>
                  <a:pt x="8412" y="13232"/>
                  <a:pt x="8765" y="13232"/>
                </a:cubicBezTo>
                <a:cubicBezTo>
                  <a:pt x="9780" y="13232"/>
                  <a:pt x="10771" y="13048"/>
                  <a:pt x="11740" y="12678"/>
                </a:cubicBezTo>
                <a:cubicBezTo>
                  <a:pt x="12197" y="12517"/>
                  <a:pt x="12665" y="12280"/>
                  <a:pt x="13138" y="11978"/>
                </a:cubicBezTo>
                <a:cubicBezTo>
                  <a:pt x="13609" y="11670"/>
                  <a:pt x="14040" y="11306"/>
                  <a:pt x="14421" y="10880"/>
                </a:cubicBezTo>
                <a:cubicBezTo>
                  <a:pt x="14805" y="10459"/>
                  <a:pt x="15120" y="9982"/>
                  <a:pt x="15370" y="9454"/>
                </a:cubicBezTo>
                <a:cubicBezTo>
                  <a:pt x="15617" y="8929"/>
                  <a:pt x="15739" y="8344"/>
                  <a:pt x="15739" y="7703"/>
                </a:cubicBezTo>
                <a:cubicBezTo>
                  <a:pt x="15739" y="7057"/>
                  <a:pt x="15617" y="6464"/>
                  <a:pt x="15370" y="5927"/>
                </a:cubicBezTo>
                <a:cubicBezTo>
                  <a:pt x="15120" y="5391"/>
                  <a:pt x="14805" y="4916"/>
                  <a:pt x="14421" y="4501"/>
                </a:cubicBezTo>
                <a:cubicBezTo>
                  <a:pt x="14040" y="4086"/>
                  <a:pt x="13611" y="3728"/>
                  <a:pt x="13143" y="3420"/>
                </a:cubicBezTo>
                <a:cubicBezTo>
                  <a:pt x="12675" y="3112"/>
                  <a:pt x="12206" y="2878"/>
                  <a:pt x="11740" y="2720"/>
                </a:cubicBezTo>
                <a:cubicBezTo>
                  <a:pt x="11267" y="2511"/>
                  <a:pt x="10780" y="2367"/>
                  <a:pt x="10281" y="2282"/>
                </a:cubicBezTo>
                <a:cubicBezTo>
                  <a:pt x="9782" y="2202"/>
                  <a:pt x="9278" y="2160"/>
                  <a:pt x="8765" y="2160"/>
                </a:cubicBezTo>
                <a:moveTo>
                  <a:pt x="21600" y="11746"/>
                </a:moveTo>
                <a:cubicBezTo>
                  <a:pt x="21600" y="12429"/>
                  <a:pt x="21506" y="13076"/>
                  <a:pt x="21322" y="13672"/>
                </a:cubicBezTo>
                <a:cubicBezTo>
                  <a:pt x="21139" y="14273"/>
                  <a:pt x="20889" y="14829"/>
                  <a:pt x="20574" y="15340"/>
                </a:cubicBezTo>
                <a:cubicBezTo>
                  <a:pt x="20258" y="15854"/>
                  <a:pt x="19891" y="16323"/>
                  <a:pt x="19475" y="16747"/>
                </a:cubicBezTo>
                <a:cubicBezTo>
                  <a:pt x="19058" y="17173"/>
                  <a:pt x="18613" y="17543"/>
                  <a:pt x="18140" y="17856"/>
                </a:cubicBezTo>
                <a:cubicBezTo>
                  <a:pt x="18246" y="18506"/>
                  <a:pt x="18378" y="19031"/>
                  <a:pt x="18540" y="19440"/>
                </a:cubicBezTo>
                <a:cubicBezTo>
                  <a:pt x="18703" y="19841"/>
                  <a:pt x="18973" y="20276"/>
                  <a:pt x="19357" y="20736"/>
                </a:cubicBezTo>
                <a:cubicBezTo>
                  <a:pt x="19402" y="20790"/>
                  <a:pt x="19453" y="20858"/>
                  <a:pt x="19510" y="20931"/>
                </a:cubicBezTo>
                <a:cubicBezTo>
                  <a:pt x="19566" y="21007"/>
                  <a:pt x="19592" y="21092"/>
                  <a:pt x="19592" y="21182"/>
                </a:cubicBezTo>
                <a:cubicBezTo>
                  <a:pt x="19592" y="21326"/>
                  <a:pt x="19555" y="21431"/>
                  <a:pt x="19475" y="21498"/>
                </a:cubicBezTo>
                <a:cubicBezTo>
                  <a:pt x="19397" y="21569"/>
                  <a:pt x="19305" y="21600"/>
                  <a:pt x="19199" y="21600"/>
                </a:cubicBezTo>
                <a:cubicBezTo>
                  <a:pt x="19049" y="21600"/>
                  <a:pt x="18889" y="21572"/>
                  <a:pt x="18714" y="21527"/>
                </a:cubicBezTo>
                <a:cubicBezTo>
                  <a:pt x="18543" y="21473"/>
                  <a:pt x="18387" y="21433"/>
                  <a:pt x="18253" y="21397"/>
                </a:cubicBezTo>
                <a:cubicBezTo>
                  <a:pt x="16855" y="21027"/>
                  <a:pt x="15593" y="20329"/>
                  <a:pt x="14468" y="19302"/>
                </a:cubicBezTo>
                <a:cubicBezTo>
                  <a:pt x="14191" y="19338"/>
                  <a:pt x="13917" y="19369"/>
                  <a:pt x="13652" y="19395"/>
                </a:cubicBezTo>
                <a:cubicBezTo>
                  <a:pt x="13383" y="19423"/>
                  <a:pt x="13113" y="19440"/>
                  <a:pt x="12832" y="19440"/>
                </a:cubicBezTo>
                <a:cubicBezTo>
                  <a:pt x="11865" y="19440"/>
                  <a:pt x="10909" y="19293"/>
                  <a:pt x="9973" y="19002"/>
                </a:cubicBezTo>
                <a:cubicBezTo>
                  <a:pt x="9031" y="18717"/>
                  <a:pt x="8146" y="18279"/>
                  <a:pt x="7313" y="17692"/>
                </a:cubicBezTo>
                <a:lnTo>
                  <a:pt x="7617" y="17475"/>
                </a:lnTo>
                <a:cubicBezTo>
                  <a:pt x="8000" y="17531"/>
                  <a:pt x="8382" y="17559"/>
                  <a:pt x="8765" y="17559"/>
                </a:cubicBezTo>
                <a:cubicBezTo>
                  <a:pt x="10246" y="17559"/>
                  <a:pt x="11677" y="17280"/>
                  <a:pt x="13058" y="16721"/>
                </a:cubicBezTo>
                <a:cubicBezTo>
                  <a:pt x="13892" y="16388"/>
                  <a:pt x="14685" y="15936"/>
                  <a:pt x="15436" y="15374"/>
                </a:cubicBezTo>
                <a:cubicBezTo>
                  <a:pt x="16186" y="14812"/>
                  <a:pt x="16853" y="14149"/>
                  <a:pt x="17432" y="13381"/>
                </a:cubicBezTo>
                <a:cubicBezTo>
                  <a:pt x="18008" y="12618"/>
                  <a:pt x="18470" y="11760"/>
                  <a:pt x="18816" y="10814"/>
                </a:cubicBezTo>
                <a:cubicBezTo>
                  <a:pt x="19162" y="9865"/>
                  <a:pt x="19336" y="8832"/>
                  <a:pt x="19336" y="7703"/>
                </a:cubicBezTo>
                <a:cubicBezTo>
                  <a:pt x="19336" y="7333"/>
                  <a:pt x="19312" y="6957"/>
                  <a:pt x="19267" y="6568"/>
                </a:cubicBezTo>
                <a:cubicBezTo>
                  <a:pt x="19943" y="7217"/>
                  <a:pt x="20501" y="7979"/>
                  <a:pt x="20941" y="8855"/>
                </a:cubicBezTo>
                <a:cubicBezTo>
                  <a:pt x="21379" y="9727"/>
                  <a:pt x="21600" y="10693"/>
                  <a:pt x="21600" y="11746"/>
                </a:cubicBezTo>
              </a:path>
            </a:pathLst>
          </a:custGeom>
          <a:solidFill>
            <a:sysClr val="window" lastClr="FFFFFF"/>
          </a:solidFill>
          <a:ln w="12700" cap="flat">
            <a:noFill/>
            <a:miter lim="400000"/>
          </a:ln>
          <a:effectLst/>
        </p:spPr>
        <p:txBody>
          <a:bodyPr wrap="square" lIns="19050" tIns="19050" rIns="19050" bIns="19050" numCol="1" anchor="ctr">
            <a:no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228600" eaLnBrk="1" fontAlgn="auto" latinLnBrk="0" hangingPunct="1">
              <a:lnSpc>
                <a:spcPct val="100000"/>
              </a:lnSpc>
              <a:spcBef>
                <a:spcPts val="0"/>
              </a:spcBef>
              <a:spcAft>
                <a:spcPts val="0"/>
              </a:spcAft>
              <a:buClrTx/>
              <a:buSzTx/>
              <a:buFontTx/>
              <a:buNone/>
              <a:tabLst/>
              <a:defRPr sz="6400">
                <a:solidFill>
                  <a:srgbClr val="FFFFFF"/>
                </a:solidFill>
                <a:effectLst>
                  <a:outerShdw blurRad="38100" dist="12700" dir="5400000" rotWithShape="0">
                    <a:srgbClr val="000000">
                      <a:alpha val="50000"/>
                    </a:srgbClr>
                  </a:outerShdw>
                </a:effectLst>
              </a:defRPr>
            </a:pPr>
            <a:endParaRPr kumimoji="0" sz="3200" b="0" i="0" u="none" strike="noStrike" kern="0" cap="none" spc="0" normalizeH="0" baseline="0" noProof="0">
              <a:ln>
                <a:noFill/>
              </a:ln>
              <a:effectLst>
                <a:outerShdw blurRad="38100" dist="12700" dir="5400000" rotWithShape="0">
                  <a:srgbClr val="000000">
                    <a:alpha val="50000"/>
                  </a:srgbClr>
                </a:outerShdw>
              </a:effectLst>
              <a:uLnTx/>
              <a:uFillTx/>
              <a:latin typeface="Arial" panose="020B0604020202020204" pitchFamily="34" charset="0"/>
              <a:ea typeface="Microsoft YaHei" panose="020B0503020204020204" pitchFamily="34" charset="-122"/>
              <a:sym typeface="Arial" panose="020B0604020202020204" pitchFamily="34" charset="0"/>
            </a:endParaRPr>
          </a:p>
        </p:txBody>
      </p:sp>
      <p:sp>
        <p:nvSpPr>
          <p:cNvPr id="61" name="Shape 555">
            <a:extLst>
              <a:ext uri="{FF2B5EF4-FFF2-40B4-BE49-F238E27FC236}">
                <a16:creationId xmlns:a16="http://schemas.microsoft.com/office/drawing/2014/main" id="{DDC824D1-FAD4-CB67-54DB-03587F843CAD}"/>
              </a:ext>
            </a:extLst>
          </p:cNvPr>
          <p:cNvSpPr/>
          <p:nvPr/>
        </p:nvSpPr>
        <p:spPr>
          <a:xfrm rot="10800000">
            <a:off x="8125988" y="3308359"/>
            <a:ext cx="2636098" cy="1276350"/>
          </a:xfrm>
          <a:custGeom>
            <a:avLst/>
            <a:gdLst/>
            <a:ahLst/>
            <a:cxnLst>
              <a:cxn ang="0">
                <a:pos x="wd2" y="hd2"/>
              </a:cxn>
              <a:cxn ang="5400000">
                <a:pos x="wd2" y="hd2"/>
              </a:cxn>
              <a:cxn ang="10800000">
                <a:pos x="wd2" y="hd2"/>
              </a:cxn>
              <a:cxn ang="16200000">
                <a:pos x="wd2" y="hd2"/>
              </a:cxn>
            </a:cxnLst>
            <a:rect l="0" t="0" r="r" b="b"/>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ysClr val="windowText" lastClr="000000">
              <a:lumMod val="75000"/>
              <a:lumOff val="25000"/>
            </a:sysClr>
          </a:solidFill>
          <a:ln w="12700" cap="flat">
            <a:noFill/>
            <a:miter lim="400000"/>
          </a:ln>
          <a:effectLst/>
        </p:spPr>
        <p:txBody>
          <a:bodyPr wrap="square" lIns="0" tIns="0" rIns="0" bIns="0" numCol="1" anchor="ctr">
            <a:no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solidFill>
                  <a:srgbClr val="FFFFFF"/>
                </a:solidFill>
              </a:defRPr>
            </a:pPr>
            <a:endParaRPr kumimoji="0" sz="1400" b="0" i="0" u="none" strike="noStrike" kern="0" cap="none" spc="0" normalizeH="0" baseline="0" noProof="0">
              <a:ln>
                <a:noFill/>
              </a:ln>
              <a:effectLst/>
              <a:uLnTx/>
              <a:uFillTx/>
              <a:latin typeface="Arial" panose="020B0604020202020204" pitchFamily="34" charset="0"/>
              <a:ea typeface="Microsoft YaHei" panose="020B0503020204020204" pitchFamily="34" charset="-122"/>
              <a:sym typeface="Arial" panose="020B0604020202020204" pitchFamily="34" charset="0"/>
            </a:endParaRPr>
          </a:p>
        </p:txBody>
      </p:sp>
      <p:sp>
        <p:nvSpPr>
          <p:cNvPr id="62" name="Shape 559">
            <a:extLst>
              <a:ext uri="{FF2B5EF4-FFF2-40B4-BE49-F238E27FC236}">
                <a16:creationId xmlns:a16="http://schemas.microsoft.com/office/drawing/2014/main" id="{43C8D8DB-479D-8139-17B7-5D0C4674C214}"/>
              </a:ext>
            </a:extLst>
          </p:cNvPr>
          <p:cNvSpPr/>
          <p:nvPr/>
        </p:nvSpPr>
        <p:spPr>
          <a:xfrm>
            <a:off x="9154688" y="3692534"/>
            <a:ext cx="597384" cy="4794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2293" y="0"/>
                  <a:pt x="13697" y="343"/>
                  <a:pt x="15005" y="1019"/>
                </a:cubicBezTo>
                <a:cubicBezTo>
                  <a:pt x="16315" y="1699"/>
                  <a:pt x="17460" y="2629"/>
                  <a:pt x="18442" y="3806"/>
                </a:cubicBezTo>
                <a:cubicBezTo>
                  <a:pt x="19421" y="4981"/>
                  <a:pt x="20194" y="6355"/>
                  <a:pt x="20755" y="7924"/>
                </a:cubicBezTo>
                <a:cubicBezTo>
                  <a:pt x="21319" y="9499"/>
                  <a:pt x="21600" y="11174"/>
                  <a:pt x="21600" y="12957"/>
                </a:cubicBezTo>
                <a:cubicBezTo>
                  <a:pt x="21600" y="13674"/>
                  <a:pt x="21545" y="14402"/>
                  <a:pt x="21434" y="15148"/>
                </a:cubicBezTo>
                <a:cubicBezTo>
                  <a:pt x="21322" y="15893"/>
                  <a:pt x="21161" y="16625"/>
                  <a:pt x="20952" y="17339"/>
                </a:cubicBezTo>
                <a:cubicBezTo>
                  <a:pt x="20741" y="18059"/>
                  <a:pt x="20477" y="18744"/>
                  <a:pt x="20162" y="19403"/>
                </a:cubicBezTo>
                <a:cubicBezTo>
                  <a:pt x="19850" y="20057"/>
                  <a:pt x="19498" y="20656"/>
                  <a:pt x="19106" y="21200"/>
                </a:cubicBezTo>
                <a:cubicBezTo>
                  <a:pt x="18931" y="21468"/>
                  <a:pt x="18703" y="21600"/>
                  <a:pt x="18430" y="21600"/>
                </a:cubicBezTo>
                <a:lnTo>
                  <a:pt x="3170" y="21600"/>
                </a:lnTo>
                <a:cubicBezTo>
                  <a:pt x="2887" y="21600"/>
                  <a:pt x="2662" y="21467"/>
                  <a:pt x="2494" y="21200"/>
                </a:cubicBezTo>
                <a:cubicBezTo>
                  <a:pt x="2088" y="20656"/>
                  <a:pt x="1730" y="20057"/>
                  <a:pt x="1426" y="19403"/>
                </a:cubicBezTo>
                <a:cubicBezTo>
                  <a:pt x="1118" y="18744"/>
                  <a:pt x="859" y="18059"/>
                  <a:pt x="650" y="17339"/>
                </a:cubicBezTo>
                <a:cubicBezTo>
                  <a:pt x="439" y="16625"/>
                  <a:pt x="278" y="15893"/>
                  <a:pt x="166" y="15148"/>
                </a:cubicBezTo>
                <a:cubicBezTo>
                  <a:pt x="55" y="14402"/>
                  <a:pt x="0" y="13673"/>
                  <a:pt x="0" y="12957"/>
                </a:cubicBezTo>
                <a:cubicBezTo>
                  <a:pt x="0" y="11163"/>
                  <a:pt x="281" y="9487"/>
                  <a:pt x="845" y="7918"/>
                </a:cubicBezTo>
                <a:cubicBezTo>
                  <a:pt x="1406" y="6354"/>
                  <a:pt x="2179" y="4981"/>
                  <a:pt x="3158" y="3806"/>
                </a:cubicBezTo>
                <a:cubicBezTo>
                  <a:pt x="4140" y="2629"/>
                  <a:pt x="5285" y="1699"/>
                  <a:pt x="6595" y="1019"/>
                </a:cubicBezTo>
                <a:cubicBezTo>
                  <a:pt x="7903" y="343"/>
                  <a:pt x="9305" y="0"/>
                  <a:pt x="10800" y="0"/>
                </a:cubicBezTo>
                <a:moveTo>
                  <a:pt x="3149" y="14572"/>
                </a:moveTo>
                <a:cubicBezTo>
                  <a:pt x="3523" y="14572"/>
                  <a:pt x="3842" y="14414"/>
                  <a:pt x="4102" y="14100"/>
                </a:cubicBezTo>
                <a:cubicBezTo>
                  <a:pt x="4361" y="13792"/>
                  <a:pt x="4493" y="13409"/>
                  <a:pt x="4493" y="12957"/>
                </a:cubicBezTo>
                <a:cubicBezTo>
                  <a:pt x="4493" y="12508"/>
                  <a:pt x="4361" y="12128"/>
                  <a:pt x="4097" y="11822"/>
                </a:cubicBezTo>
                <a:cubicBezTo>
                  <a:pt x="3833" y="11512"/>
                  <a:pt x="3516" y="11359"/>
                  <a:pt x="3149" y="11359"/>
                </a:cubicBezTo>
                <a:cubicBezTo>
                  <a:pt x="2772" y="11359"/>
                  <a:pt x="2455" y="11511"/>
                  <a:pt x="2201" y="11822"/>
                </a:cubicBezTo>
                <a:cubicBezTo>
                  <a:pt x="1944" y="12128"/>
                  <a:pt x="1814" y="12508"/>
                  <a:pt x="1814" y="12957"/>
                </a:cubicBezTo>
                <a:cubicBezTo>
                  <a:pt x="1814" y="13409"/>
                  <a:pt x="1944" y="13792"/>
                  <a:pt x="2201" y="14100"/>
                </a:cubicBezTo>
                <a:cubicBezTo>
                  <a:pt x="2455" y="14414"/>
                  <a:pt x="2772" y="14572"/>
                  <a:pt x="3149" y="14572"/>
                </a:cubicBezTo>
                <a:moveTo>
                  <a:pt x="5388" y="8105"/>
                </a:moveTo>
                <a:cubicBezTo>
                  <a:pt x="5762" y="8105"/>
                  <a:pt x="6086" y="7944"/>
                  <a:pt x="6353" y="7621"/>
                </a:cubicBezTo>
                <a:cubicBezTo>
                  <a:pt x="6622" y="7302"/>
                  <a:pt x="6756" y="6916"/>
                  <a:pt x="6756" y="6467"/>
                </a:cubicBezTo>
                <a:cubicBezTo>
                  <a:pt x="6756" y="6015"/>
                  <a:pt x="6622" y="5635"/>
                  <a:pt x="6353" y="5327"/>
                </a:cubicBezTo>
                <a:cubicBezTo>
                  <a:pt x="6086" y="5021"/>
                  <a:pt x="5762" y="4866"/>
                  <a:pt x="5388" y="4866"/>
                </a:cubicBezTo>
                <a:cubicBezTo>
                  <a:pt x="5028" y="4866"/>
                  <a:pt x="4714" y="5021"/>
                  <a:pt x="4447" y="5327"/>
                </a:cubicBezTo>
                <a:cubicBezTo>
                  <a:pt x="4178" y="5635"/>
                  <a:pt x="4044" y="6015"/>
                  <a:pt x="4044" y="6467"/>
                </a:cubicBezTo>
                <a:cubicBezTo>
                  <a:pt x="4044" y="6916"/>
                  <a:pt x="4178" y="7302"/>
                  <a:pt x="4447" y="7621"/>
                </a:cubicBezTo>
                <a:cubicBezTo>
                  <a:pt x="4714" y="7944"/>
                  <a:pt x="5028" y="8105"/>
                  <a:pt x="5388" y="8105"/>
                </a:cubicBezTo>
                <a:moveTo>
                  <a:pt x="11995" y="15053"/>
                </a:moveTo>
                <a:cubicBezTo>
                  <a:pt x="12026" y="14923"/>
                  <a:pt x="12084" y="14673"/>
                  <a:pt x="12173" y="14293"/>
                </a:cubicBezTo>
                <a:cubicBezTo>
                  <a:pt x="12262" y="13918"/>
                  <a:pt x="12365" y="13478"/>
                  <a:pt x="12482" y="12977"/>
                </a:cubicBezTo>
                <a:cubicBezTo>
                  <a:pt x="12600" y="12476"/>
                  <a:pt x="12727" y="11955"/>
                  <a:pt x="12862" y="11405"/>
                </a:cubicBezTo>
                <a:cubicBezTo>
                  <a:pt x="12996" y="10861"/>
                  <a:pt x="13114" y="10351"/>
                  <a:pt x="13212" y="9882"/>
                </a:cubicBezTo>
                <a:cubicBezTo>
                  <a:pt x="13313" y="9415"/>
                  <a:pt x="13399" y="9009"/>
                  <a:pt x="13471" y="8670"/>
                </a:cubicBezTo>
                <a:cubicBezTo>
                  <a:pt x="13543" y="8330"/>
                  <a:pt x="13579" y="8131"/>
                  <a:pt x="13579" y="8076"/>
                </a:cubicBezTo>
                <a:cubicBezTo>
                  <a:pt x="13579" y="7869"/>
                  <a:pt x="13512" y="7682"/>
                  <a:pt x="13380" y="7527"/>
                </a:cubicBezTo>
                <a:cubicBezTo>
                  <a:pt x="13246" y="7371"/>
                  <a:pt x="13090" y="7293"/>
                  <a:pt x="12914" y="7293"/>
                </a:cubicBezTo>
                <a:cubicBezTo>
                  <a:pt x="12761" y="7293"/>
                  <a:pt x="12624" y="7345"/>
                  <a:pt x="12506" y="7458"/>
                </a:cubicBezTo>
                <a:cubicBezTo>
                  <a:pt x="12386" y="7567"/>
                  <a:pt x="12305" y="7711"/>
                  <a:pt x="12259" y="7886"/>
                </a:cubicBezTo>
                <a:lnTo>
                  <a:pt x="10706" y="14598"/>
                </a:lnTo>
                <a:cubicBezTo>
                  <a:pt x="10409" y="14618"/>
                  <a:pt x="10126" y="14696"/>
                  <a:pt x="9857" y="14840"/>
                </a:cubicBezTo>
                <a:cubicBezTo>
                  <a:pt x="9590" y="14984"/>
                  <a:pt x="9358" y="15174"/>
                  <a:pt x="9163" y="15419"/>
                </a:cubicBezTo>
                <a:cubicBezTo>
                  <a:pt x="8966" y="15663"/>
                  <a:pt x="8813" y="15945"/>
                  <a:pt x="8702" y="16265"/>
                </a:cubicBezTo>
                <a:cubicBezTo>
                  <a:pt x="8592" y="16588"/>
                  <a:pt x="8537" y="16927"/>
                  <a:pt x="8537" y="17284"/>
                </a:cubicBezTo>
                <a:cubicBezTo>
                  <a:pt x="8537" y="18039"/>
                  <a:pt x="8755" y="18678"/>
                  <a:pt x="9197" y="19199"/>
                </a:cubicBezTo>
                <a:cubicBezTo>
                  <a:pt x="9638" y="19726"/>
                  <a:pt x="10171" y="19988"/>
                  <a:pt x="10800" y="19988"/>
                </a:cubicBezTo>
                <a:cubicBezTo>
                  <a:pt x="11429" y="19988"/>
                  <a:pt x="11962" y="19726"/>
                  <a:pt x="12403" y="19199"/>
                </a:cubicBezTo>
                <a:cubicBezTo>
                  <a:pt x="12842" y="18678"/>
                  <a:pt x="13063" y="18039"/>
                  <a:pt x="13063" y="17284"/>
                </a:cubicBezTo>
                <a:cubicBezTo>
                  <a:pt x="13063" y="16835"/>
                  <a:pt x="12962" y="16418"/>
                  <a:pt x="12763" y="16032"/>
                </a:cubicBezTo>
                <a:cubicBezTo>
                  <a:pt x="12564" y="15646"/>
                  <a:pt x="12307" y="15321"/>
                  <a:pt x="11995" y="15053"/>
                </a:cubicBezTo>
                <a:moveTo>
                  <a:pt x="10800" y="2177"/>
                </a:moveTo>
                <a:cubicBezTo>
                  <a:pt x="10426" y="2177"/>
                  <a:pt x="10106" y="2335"/>
                  <a:pt x="9847" y="2646"/>
                </a:cubicBezTo>
                <a:cubicBezTo>
                  <a:pt x="9586" y="2960"/>
                  <a:pt x="9456" y="3343"/>
                  <a:pt x="9456" y="3792"/>
                </a:cubicBezTo>
                <a:cubicBezTo>
                  <a:pt x="9456" y="4241"/>
                  <a:pt x="9586" y="4621"/>
                  <a:pt x="9847" y="4927"/>
                </a:cubicBezTo>
                <a:cubicBezTo>
                  <a:pt x="10106" y="5237"/>
                  <a:pt x="10426" y="5390"/>
                  <a:pt x="10800" y="5390"/>
                </a:cubicBezTo>
                <a:cubicBezTo>
                  <a:pt x="11174" y="5390"/>
                  <a:pt x="11494" y="5238"/>
                  <a:pt x="11753" y="4927"/>
                </a:cubicBezTo>
                <a:cubicBezTo>
                  <a:pt x="12014" y="4621"/>
                  <a:pt x="12144" y="4241"/>
                  <a:pt x="12144" y="3792"/>
                </a:cubicBezTo>
                <a:cubicBezTo>
                  <a:pt x="12144" y="3343"/>
                  <a:pt x="12014" y="2960"/>
                  <a:pt x="11753" y="2646"/>
                </a:cubicBezTo>
                <a:cubicBezTo>
                  <a:pt x="11494" y="2335"/>
                  <a:pt x="11174" y="2177"/>
                  <a:pt x="10800" y="2177"/>
                </a:cubicBezTo>
                <a:moveTo>
                  <a:pt x="14844" y="6467"/>
                </a:moveTo>
                <a:cubicBezTo>
                  <a:pt x="14844" y="6916"/>
                  <a:pt x="14978" y="7299"/>
                  <a:pt x="15247" y="7610"/>
                </a:cubicBezTo>
                <a:cubicBezTo>
                  <a:pt x="15514" y="7921"/>
                  <a:pt x="15835" y="8076"/>
                  <a:pt x="16212" y="8076"/>
                </a:cubicBezTo>
                <a:cubicBezTo>
                  <a:pt x="16586" y="8076"/>
                  <a:pt x="16903" y="7921"/>
                  <a:pt x="17165" y="7610"/>
                </a:cubicBezTo>
                <a:cubicBezTo>
                  <a:pt x="17426" y="7299"/>
                  <a:pt x="17556" y="6916"/>
                  <a:pt x="17556" y="6467"/>
                </a:cubicBezTo>
                <a:cubicBezTo>
                  <a:pt x="17556" y="6015"/>
                  <a:pt x="17426" y="5635"/>
                  <a:pt x="17165" y="5327"/>
                </a:cubicBezTo>
                <a:cubicBezTo>
                  <a:pt x="16903" y="5021"/>
                  <a:pt x="16586" y="4866"/>
                  <a:pt x="16212" y="4866"/>
                </a:cubicBezTo>
                <a:cubicBezTo>
                  <a:pt x="15835" y="4866"/>
                  <a:pt x="15514" y="5022"/>
                  <a:pt x="15247" y="5327"/>
                </a:cubicBezTo>
                <a:cubicBezTo>
                  <a:pt x="14978" y="5635"/>
                  <a:pt x="14844" y="6015"/>
                  <a:pt x="14844" y="6467"/>
                </a:cubicBezTo>
                <a:moveTo>
                  <a:pt x="18451" y="14572"/>
                </a:moveTo>
                <a:cubicBezTo>
                  <a:pt x="18828" y="14572"/>
                  <a:pt x="19142" y="14414"/>
                  <a:pt x="19399" y="14100"/>
                </a:cubicBezTo>
                <a:cubicBezTo>
                  <a:pt x="19656" y="13792"/>
                  <a:pt x="19786" y="13409"/>
                  <a:pt x="19786" y="12957"/>
                </a:cubicBezTo>
                <a:cubicBezTo>
                  <a:pt x="19786" y="12508"/>
                  <a:pt x="19656" y="12128"/>
                  <a:pt x="19399" y="11822"/>
                </a:cubicBezTo>
                <a:cubicBezTo>
                  <a:pt x="19142" y="11512"/>
                  <a:pt x="18828" y="11359"/>
                  <a:pt x="18451" y="11359"/>
                </a:cubicBezTo>
                <a:cubicBezTo>
                  <a:pt x="18077" y="11359"/>
                  <a:pt x="17758" y="11511"/>
                  <a:pt x="17498" y="11822"/>
                </a:cubicBezTo>
                <a:cubicBezTo>
                  <a:pt x="17237" y="12128"/>
                  <a:pt x="17107" y="12508"/>
                  <a:pt x="17107" y="12957"/>
                </a:cubicBezTo>
                <a:cubicBezTo>
                  <a:pt x="17107" y="13409"/>
                  <a:pt x="17237" y="13792"/>
                  <a:pt x="17498" y="14100"/>
                </a:cubicBezTo>
                <a:cubicBezTo>
                  <a:pt x="17758" y="14414"/>
                  <a:pt x="18077" y="14572"/>
                  <a:pt x="18451" y="14572"/>
                </a:cubicBezTo>
              </a:path>
            </a:pathLst>
          </a:custGeom>
          <a:solidFill>
            <a:sysClr val="window" lastClr="FFFFFF"/>
          </a:solidFill>
          <a:ln w="12700" cap="flat">
            <a:noFill/>
            <a:miter lim="400000"/>
          </a:ln>
          <a:effectLst/>
        </p:spPr>
        <p:txBody>
          <a:bodyPr wrap="square" lIns="19050" tIns="19050" rIns="19050" bIns="19050" numCol="1" anchor="ctr">
            <a:no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228600" eaLnBrk="1" fontAlgn="auto" latinLnBrk="0" hangingPunct="1">
              <a:lnSpc>
                <a:spcPct val="100000"/>
              </a:lnSpc>
              <a:spcBef>
                <a:spcPts val="0"/>
              </a:spcBef>
              <a:spcAft>
                <a:spcPts val="0"/>
              </a:spcAft>
              <a:buClrTx/>
              <a:buSzTx/>
              <a:buFontTx/>
              <a:buNone/>
              <a:tabLst/>
              <a:defRPr sz="6400">
                <a:solidFill>
                  <a:srgbClr val="FFFFFF"/>
                </a:solidFill>
                <a:effectLst>
                  <a:outerShdw blurRad="38100" dist="12700" dir="5400000" rotWithShape="0">
                    <a:srgbClr val="000000">
                      <a:alpha val="50000"/>
                    </a:srgbClr>
                  </a:outerShdw>
                </a:effectLst>
              </a:defRPr>
            </a:pPr>
            <a:endParaRPr kumimoji="0" sz="3200" b="0" i="0" u="none" strike="noStrike" kern="0" cap="none" spc="0" normalizeH="0" baseline="0" noProof="0">
              <a:ln>
                <a:noFill/>
              </a:ln>
              <a:effectLst>
                <a:outerShdw blurRad="38100" dist="12700" dir="5400000" rotWithShape="0">
                  <a:srgbClr val="000000">
                    <a:alpha val="50000"/>
                  </a:srgbClr>
                </a:outerShdw>
              </a:effectLst>
              <a:uLnTx/>
              <a:uFillTx/>
              <a:latin typeface="Arial" panose="020B0604020202020204" pitchFamily="34" charset="0"/>
              <a:ea typeface="Microsoft YaHei" panose="020B0503020204020204" pitchFamily="34" charset="-122"/>
              <a:sym typeface="Arial" panose="020B0604020202020204" pitchFamily="34" charset="0"/>
            </a:endParaRPr>
          </a:p>
        </p:txBody>
      </p:sp>
      <p:sp>
        <p:nvSpPr>
          <p:cNvPr id="65" name="TextBox 13">
            <a:extLst>
              <a:ext uri="{FF2B5EF4-FFF2-40B4-BE49-F238E27FC236}">
                <a16:creationId xmlns:a16="http://schemas.microsoft.com/office/drawing/2014/main" id="{E35ACB52-7CC3-5A9E-D3B2-DA9C8A82A1EF}"/>
              </a:ext>
            </a:extLst>
          </p:cNvPr>
          <p:cNvSpPr txBox="1"/>
          <p:nvPr/>
        </p:nvSpPr>
        <p:spPr>
          <a:xfrm>
            <a:off x="4030377" y="4235641"/>
            <a:ext cx="2237928" cy="307777"/>
          </a:xfrm>
          <a:prstGeom prst="rect">
            <a:avLst/>
          </a:prstGeom>
          <a:noFill/>
        </p:spPr>
        <p:txBody>
          <a:bodyPr wrap="square" lIns="0" tIns="0" rIns="0" bIns="0" rtlCol="0" anchor="t" anchorCtr="0">
            <a:sp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660">
              <a:spcBef>
                <a:spcPct val="20000"/>
              </a:spcBef>
              <a:defRPr/>
            </a:pPr>
            <a:r>
              <a:rPr lang="en-CA" sz="1000" b="1" dirty="0">
                <a:latin typeface="Arial" panose="020B0604020202020204" pitchFamily="34" charset="0"/>
                <a:ea typeface="Microsoft YaHei" panose="020B0503020204020204" pitchFamily="34" charset="-122"/>
                <a:cs typeface="+mn-ea"/>
                <a:sym typeface="Arial" panose="020B0604020202020204" pitchFamily="34" charset="0"/>
              </a:rPr>
              <a:t>DATA WRANGLING AND EXPLORATORY DATA ANALYSIS</a:t>
            </a:r>
            <a:endParaRPr lang="en-US" sz="1000" b="1" dirty="0">
              <a:latin typeface="Arial" panose="020B0604020202020204" pitchFamily="34" charset="0"/>
              <a:ea typeface="Microsoft YaHei" panose="020B0503020204020204" pitchFamily="34" charset="-122"/>
              <a:sym typeface="Arial" panose="020B0604020202020204" pitchFamily="34" charset="0"/>
            </a:endParaRPr>
          </a:p>
        </p:txBody>
      </p:sp>
      <p:sp>
        <p:nvSpPr>
          <p:cNvPr id="67" name="TextBox 13">
            <a:extLst>
              <a:ext uri="{FF2B5EF4-FFF2-40B4-BE49-F238E27FC236}">
                <a16:creationId xmlns:a16="http://schemas.microsoft.com/office/drawing/2014/main" id="{147440FE-C20D-D2C9-55D8-8997F156CEFB}"/>
              </a:ext>
            </a:extLst>
          </p:cNvPr>
          <p:cNvSpPr txBox="1"/>
          <p:nvPr/>
        </p:nvSpPr>
        <p:spPr>
          <a:xfrm>
            <a:off x="6277066" y="4399496"/>
            <a:ext cx="2035405" cy="184666"/>
          </a:xfrm>
          <a:prstGeom prst="rect">
            <a:avLst/>
          </a:prstGeom>
          <a:noFill/>
        </p:spPr>
        <p:txBody>
          <a:bodyPr wrap="square" lIns="0" tIns="0" rIns="0" bIns="0" rtlCol="0" anchor="t" anchorCtr="0">
            <a:sp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660">
              <a:spcBef>
                <a:spcPct val="20000"/>
              </a:spcBef>
              <a:defRPr/>
            </a:pPr>
            <a:r>
              <a:rPr lang="en-CA" altLang="zh-CN" sz="1200" b="1" dirty="0">
                <a:latin typeface="Arial" panose="020B0604020202020204" pitchFamily="34" charset="0"/>
                <a:ea typeface="Microsoft YaHei" panose="020B0503020204020204" pitchFamily="34" charset="-122"/>
                <a:cs typeface="+mn-ea"/>
                <a:sym typeface="Arial" panose="020B0604020202020204" pitchFamily="34" charset="0"/>
              </a:rPr>
              <a:t>MODEL DEVELOPMENT </a:t>
            </a:r>
            <a:endParaRPr lang="en-US" sz="1200" b="1" dirty="0">
              <a:latin typeface="Arial" panose="020B0604020202020204" pitchFamily="34" charset="0"/>
              <a:ea typeface="Microsoft YaHei" panose="020B0503020204020204" pitchFamily="34" charset="-122"/>
              <a:sym typeface="Arial" panose="020B0604020202020204" pitchFamily="34" charset="0"/>
            </a:endParaRPr>
          </a:p>
        </p:txBody>
      </p:sp>
      <p:sp>
        <p:nvSpPr>
          <p:cNvPr id="69" name="TextBox 13">
            <a:extLst>
              <a:ext uri="{FF2B5EF4-FFF2-40B4-BE49-F238E27FC236}">
                <a16:creationId xmlns:a16="http://schemas.microsoft.com/office/drawing/2014/main" id="{B1D4C9FC-87E1-5F3E-80E6-058EECB81139}"/>
              </a:ext>
            </a:extLst>
          </p:cNvPr>
          <p:cNvSpPr txBox="1"/>
          <p:nvPr/>
        </p:nvSpPr>
        <p:spPr>
          <a:xfrm>
            <a:off x="8531580" y="4397284"/>
            <a:ext cx="2035405" cy="184666"/>
          </a:xfrm>
          <a:prstGeom prst="rect">
            <a:avLst/>
          </a:prstGeom>
          <a:noFill/>
        </p:spPr>
        <p:txBody>
          <a:bodyPr wrap="square" lIns="0" tIns="0" rIns="0" bIns="0" rtlCol="0" anchor="t" anchorCtr="0">
            <a:sp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660">
              <a:spcBef>
                <a:spcPct val="20000"/>
              </a:spcBef>
              <a:defRPr/>
            </a:pPr>
            <a:r>
              <a:rPr lang="en-CA" altLang="zh-CN" sz="1200" b="1" dirty="0">
                <a:latin typeface="Arial" panose="020B0604020202020204" pitchFamily="34" charset="0"/>
                <a:ea typeface="Microsoft YaHei" panose="020B0503020204020204" pitchFamily="34" charset="-122"/>
                <a:cs typeface="+mn-ea"/>
                <a:sym typeface="Arial" panose="020B0604020202020204" pitchFamily="34" charset="0"/>
              </a:rPr>
              <a:t>MODEL EVALUATION</a:t>
            </a:r>
            <a:endParaRPr lang="en-US" sz="1200" b="1" dirty="0">
              <a:latin typeface="Arial" panose="020B0604020202020204" pitchFamily="34" charset="0"/>
              <a:ea typeface="Microsoft YaHei" panose="020B0503020204020204" pitchFamily="34" charset="-122"/>
              <a:sym typeface="Arial" panose="020B0604020202020204" pitchFamily="34" charset="0"/>
            </a:endParaRPr>
          </a:p>
        </p:txBody>
      </p:sp>
      <p:sp>
        <p:nvSpPr>
          <p:cNvPr id="70" name="Shape 547">
            <a:extLst>
              <a:ext uri="{FF2B5EF4-FFF2-40B4-BE49-F238E27FC236}">
                <a16:creationId xmlns:a16="http://schemas.microsoft.com/office/drawing/2014/main" id="{7B0C35FF-8EA0-BF11-1104-AA528F8B9769}"/>
              </a:ext>
            </a:extLst>
          </p:cNvPr>
          <p:cNvSpPr/>
          <p:nvPr/>
        </p:nvSpPr>
        <p:spPr>
          <a:xfrm>
            <a:off x="6854689" y="3796624"/>
            <a:ext cx="610622" cy="487363"/>
          </a:xfrm>
          <a:custGeom>
            <a:avLst/>
            <a:gdLst/>
            <a:ahLst/>
            <a:cxnLst>
              <a:cxn ang="0">
                <a:pos x="wd2" y="hd2"/>
              </a:cxn>
              <a:cxn ang="5400000">
                <a:pos x="wd2" y="hd2"/>
              </a:cxn>
              <a:cxn ang="10800000">
                <a:pos x="wd2" y="hd2"/>
              </a:cxn>
              <a:cxn ang="16200000">
                <a:pos x="wd2" y="hd2"/>
              </a:cxn>
            </a:cxnLst>
            <a:rect l="0" t="0" r="r" b="b"/>
            <a:pathLst>
              <a:path w="21600" h="21600" extrusionOk="0">
                <a:moveTo>
                  <a:pt x="11234" y="6152"/>
                </a:moveTo>
                <a:cubicBezTo>
                  <a:pt x="11406" y="6502"/>
                  <a:pt x="11552" y="6917"/>
                  <a:pt x="11672" y="7395"/>
                </a:cubicBezTo>
                <a:cubicBezTo>
                  <a:pt x="11747" y="7412"/>
                  <a:pt x="11886" y="7434"/>
                  <a:pt x="12089" y="7462"/>
                </a:cubicBezTo>
                <a:cubicBezTo>
                  <a:pt x="12291" y="7488"/>
                  <a:pt x="12501" y="7527"/>
                  <a:pt x="12715" y="7578"/>
                </a:cubicBezTo>
                <a:cubicBezTo>
                  <a:pt x="12929" y="7626"/>
                  <a:pt x="13120" y="7680"/>
                  <a:pt x="13289" y="7731"/>
                </a:cubicBezTo>
                <a:cubicBezTo>
                  <a:pt x="13459" y="7787"/>
                  <a:pt x="13543" y="7849"/>
                  <a:pt x="13543" y="7923"/>
                </a:cubicBezTo>
                <a:lnTo>
                  <a:pt x="13543" y="10328"/>
                </a:lnTo>
                <a:cubicBezTo>
                  <a:pt x="13543" y="10416"/>
                  <a:pt x="13459" y="10495"/>
                  <a:pt x="13289" y="10549"/>
                </a:cubicBezTo>
                <a:cubicBezTo>
                  <a:pt x="13120" y="10611"/>
                  <a:pt x="12929" y="10659"/>
                  <a:pt x="12715" y="10707"/>
                </a:cubicBezTo>
                <a:cubicBezTo>
                  <a:pt x="12501" y="10752"/>
                  <a:pt x="12289" y="10783"/>
                  <a:pt x="12077" y="10800"/>
                </a:cubicBezTo>
                <a:cubicBezTo>
                  <a:pt x="11867" y="10820"/>
                  <a:pt x="11731" y="10837"/>
                  <a:pt x="11672" y="10857"/>
                </a:cubicBezTo>
                <a:cubicBezTo>
                  <a:pt x="11566" y="11243"/>
                  <a:pt x="11430" y="11639"/>
                  <a:pt x="11255" y="12045"/>
                </a:cubicBezTo>
                <a:cubicBezTo>
                  <a:pt x="11430" y="12325"/>
                  <a:pt x="11594" y="12596"/>
                  <a:pt x="11757" y="12864"/>
                </a:cubicBezTo>
                <a:cubicBezTo>
                  <a:pt x="11919" y="13127"/>
                  <a:pt x="12100" y="13395"/>
                  <a:pt x="12303" y="13655"/>
                </a:cubicBezTo>
                <a:lnTo>
                  <a:pt x="12326" y="13787"/>
                </a:lnTo>
                <a:cubicBezTo>
                  <a:pt x="12326" y="13841"/>
                  <a:pt x="12249" y="13977"/>
                  <a:pt x="12096" y="14194"/>
                </a:cubicBezTo>
                <a:cubicBezTo>
                  <a:pt x="11940" y="14411"/>
                  <a:pt x="11762" y="14637"/>
                  <a:pt x="11559" y="14877"/>
                </a:cubicBezTo>
                <a:cubicBezTo>
                  <a:pt x="11357" y="15117"/>
                  <a:pt x="11166" y="15326"/>
                  <a:pt x="10992" y="15513"/>
                </a:cubicBezTo>
                <a:cubicBezTo>
                  <a:pt x="10813" y="15696"/>
                  <a:pt x="10702" y="15789"/>
                  <a:pt x="10658" y="15789"/>
                </a:cubicBezTo>
                <a:cubicBezTo>
                  <a:pt x="10643" y="15789"/>
                  <a:pt x="10566" y="15727"/>
                  <a:pt x="10427" y="15606"/>
                </a:cubicBezTo>
                <a:cubicBezTo>
                  <a:pt x="10288" y="15484"/>
                  <a:pt x="10135" y="15346"/>
                  <a:pt x="9966" y="15188"/>
                </a:cubicBezTo>
                <a:cubicBezTo>
                  <a:pt x="9796" y="15030"/>
                  <a:pt x="9638" y="14886"/>
                  <a:pt x="9493" y="14747"/>
                </a:cubicBezTo>
                <a:cubicBezTo>
                  <a:pt x="9344" y="14615"/>
                  <a:pt x="9250" y="14524"/>
                  <a:pt x="9205" y="14476"/>
                </a:cubicBezTo>
                <a:cubicBezTo>
                  <a:pt x="8866" y="14685"/>
                  <a:pt x="8537" y="14852"/>
                  <a:pt x="8212" y="14979"/>
                </a:cubicBezTo>
                <a:cubicBezTo>
                  <a:pt x="8212" y="15069"/>
                  <a:pt x="8200" y="15236"/>
                  <a:pt x="8179" y="15476"/>
                </a:cubicBezTo>
                <a:cubicBezTo>
                  <a:pt x="8156" y="15721"/>
                  <a:pt x="8127" y="15976"/>
                  <a:pt x="8090" y="16241"/>
                </a:cubicBezTo>
                <a:cubicBezTo>
                  <a:pt x="8052" y="16509"/>
                  <a:pt x="8005" y="16744"/>
                  <a:pt x="7948" y="16944"/>
                </a:cubicBezTo>
                <a:cubicBezTo>
                  <a:pt x="7892" y="17148"/>
                  <a:pt x="7833" y="17249"/>
                  <a:pt x="7774" y="17249"/>
                </a:cubicBezTo>
                <a:lnTo>
                  <a:pt x="5769" y="17249"/>
                </a:lnTo>
                <a:cubicBezTo>
                  <a:pt x="5708" y="17249"/>
                  <a:pt x="5651" y="17147"/>
                  <a:pt x="5595" y="16944"/>
                </a:cubicBezTo>
                <a:cubicBezTo>
                  <a:pt x="5538" y="16744"/>
                  <a:pt x="5494" y="16509"/>
                  <a:pt x="5463" y="16241"/>
                </a:cubicBezTo>
                <a:cubicBezTo>
                  <a:pt x="5435" y="15976"/>
                  <a:pt x="5406" y="15721"/>
                  <a:pt x="5385" y="15484"/>
                </a:cubicBezTo>
                <a:cubicBezTo>
                  <a:pt x="5362" y="15244"/>
                  <a:pt x="5352" y="15078"/>
                  <a:pt x="5352" y="14979"/>
                </a:cubicBezTo>
                <a:cubicBezTo>
                  <a:pt x="5013" y="14871"/>
                  <a:pt x="4682" y="14702"/>
                  <a:pt x="4359" y="14476"/>
                </a:cubicBezTo>
                <a:cubicBezTo>
                  <a:pt x="4126" y="14685"/>
                  <a:pt x="3895" y="14894"/>
                  <a:pt x="3667" y="15106"/>
                </a:cubicBezTo>
                <a:cubicBezTo>
                  <a:pt x="3439" y="15321"/>
                  <a:pt x="3213" y="15535"/>
                  <a:pt x="2996" y="15761"/>
                </a:cubicBezTo>
                <a:lnTo>
                  <a:pt x="2883" y="15789"/>
                </a:lnTo>
                <a:cubicBezTo>
                  <a:pt x="2855" y="15789"/>
                  <a:pt x="2751" y="15696"/>
                  <a:pt x="2573" y="15513"/>
                </a:cubicBezTo>
                <a:cubicBezTo>
                  <a:pt x="2396" y="15326"/>
                  <a:pt x="2212" y="15117"/>
                  <a:pt x="2022" y="14877"/>
                </a:cubicBezTo>
                <a:cubicBezTo>
                  <a:pt x="1829" y="14637"/>
                  <a:pt x="1657" y="14411"/>
                  <a:pt x="1504" y="14194"/>
                </a:cubicBezTo>
                <a:cubicBezTo>
                  <a:pt x="1349" y="13977"/>
                  <a:pt x="1273" y="13841"/>
                  <a:pt x="1273" y="13787"/>
                </a:cubicBezTo>
                <a:cubicBezTo>
                  <a:pt x="1273" y="13771"/>
                  <a:pt x="1320" y="13677"/>
                  <a:pt x="1419" y="13511"/>
                </a:cubicBezTo>
                <a:cubicBezTo>
                  <a:pt x="1516" y="13347"/>
                  <a:pt x="1629" y="13163"/>
                  <a:pt x="1751" y="12971"/>
                </a:cubicBezTo>
                <a:cubicBezTo>
                  <a:pt x="1876" y="12777"/>
                  <a:pt x="1991" y="12590"/>
                  <a:pt x="2100" y="12415"/>
                </a:cubicBezTo>
                <a:cubicBezTo>
                  <a:pt x="2210" y="12240"/>
                  <a:pt x="2278" y="12127"/>
                  <a:pt x="2309" y="12071"/>
                </a:cubicBezTo>
                <a:cubicBezTo>
                  <a:pt x="2135" y="11687"/>
                  <a:pt x="1989" y="11260"/>
                  <a:pt x="1869" y="10800"/>
                </a:cubicBezTo>
                <a:cubicBezTo>
                  <a:pt x="1794" y="10783"/>
                  <a:pt x="1655" y="10761"/>
                  <a:pt x="1452" y="10732"/>
                </a:cubicBezTo>
                <a:cubicBezTo>
                  <a:pt x="1250" y="10707"/>
                  <a:pt x="1043" y="10676"/>
                  <a:pt x="826" y="10639"/>
                </a:cubicBezTo>
                <a:cubicBezTo>
                  <a:pt x="612" y="10602"/>
                  <a:pt x="421" y="10554"/>
                  <a:pt x="252" y="10498"/>
                </a:cubicBezTo>
                <a:cubicBezTo>
                  <a:pt x="82" y="10439"/>
                  <a:pt x="0" y="10374"/>
                  <a:pt x="0" y="10300"/>
                </a:cubicBezTo>
                <a:lnTo>
                  <a:pt x="0" y="7869"/>
                </a:lnTo>
                <a:cubicBezTo>
                  <a:pt x="0" y="7798"/>
                  <a:pt x="82" y="7725"/>
                  <a:pt x="252" y="7660"/>
                </a:cubicBezTo>
                <a:cubicBezTo>
                  <a:pt x="421" y="7590"/>
                  <a:pt x="617" y="7539"/>
                  <a:pt x="838" y="7502"/>
                </a:cubicBezTo>
                <a:cubicBezTo>
                  <a:pt x="1059" y="7468"/>
                  <a:pt x="1273" y="7434"/>
                  <a:pt x="1476" y="7409"/>
                </a:cubicBezTo>
                <a:cubicBezTo>
                  <a:pt x="1678" y="7380"/>
                  <a:pt x="1817" y="7366"/>
                  <a:pt x="1892" y="7366"/>
                </a:cubicBezTo>
                <a:cubicBezTo>
                  <a:pt x="1982" y="6926"/>
                  <a:pt x="2121" y="6531"/>
                  <a:pt x="2309" y="6178"/>
                </a:cubicBezTo>
                <a:cubicBezTo>
                  <a:pt x="2135" y="5901"/>
                  <a:pt x="1965" y="5621"/>
                  <a:pt x="1796" y="5347"/>
                </a:cubicBezTo>
                <a:cubicBezTo>
                  <a:pt x="1629" y="5074"/>
                  <a:pt x="1452" y="4803"/>
                  <a:pt x="1273" y="4543"/>
                </a:cubicBezTo>
                <a:lnTo>
                  <a:pt x="1229" y="4407"/>
                </a:lnTo>
                <a:cubicBezTo>
                  <a:pt x="1229" y="4354"/>
                  <a:pt x="1304" y="4221"/>
                  <a:pt x="1457" y="4009"/>
                </a:cubicBezTo>
                <a:cubicBezTo>
                  <a:pt x="1612" y="3797"/>
                  <a:pt x="1789" y="3574"/>
                  <a:pt x="1987" y="3334"/>
                </a:cubicBezTo>
                <a:cubicBezTo>
                  <a:pt x="2187" y="3094"/>
                  <a:pt x="2375" y="2883"/>
                  <a:pt x="2551" y="2696"/>
                </a:cubicBezTo>
                <a:cubicBezTo>
                  <a:pt x="2728" y="2515"/>
                  <a:pt x="2839" y="2419"/>
                  <a:pt x="2883" y="2419"/>
                </a:cubicBezTo>
                <a:cubicBezTo>
                  <a:pt x="2900" y="2419"/>
                  <a:pt x="2975" y="2479"/>
                  <a:pt x="3114" y="2597"/>
                </a:cubicBezTo>
                <a:cubicBezTo>
                  <a:pt x="3253" y="2713"/>
                  <a:pt x="3408" y="2851"/>
                  <a:pt x="3578" y="3007"/>
                </a:cubicBezTo>
                <a:cubicBezTo>
                  <a:pt x="3745" y="3165"/>
                  <a:pt x="3907" y="3320"/>
                  <a:pt x="4060" y="3470"/>
                </a:cubicBezTo>
                <a:cubicBezTo>
                  <a:pt x="4215" y="3617"/>
                  <a:pt x="4307" y="3707"/>
                  <a:pt x="4336" y="3744"/>
                </a:cubicBezTo>
                <a:cubicBezTo>
                  <a:pt x="4660" y="3518"/>
                  <a:pt x="4999" y="3354"/>
                  <a:pt x="5352" y="3244"/>
                </a:cubicBezTo>
                <a:cubicBezTo>
                  <a:pt x="5352" y="3173"/>
                  <a:pt x="5362" y="3004"/>
                  <a:pt x="5385" y="2747"/>
                </a:cubicBezTo>
                <a:cubicBezTo>
                  <a:pt x="5406" y="2484"/>
                  <a:pt x="5435" y="2225"/>
                  <a:pt x="5463" y="1968"/>
                </a:cubicBezTo>
                <a:cubicBezTo>
                  <a:pt x="5494" y="1708"/>
                  <a:pt x="5534" y="1476"/>
                  <a:pt x="5583" y="1264"/>
                </a:cubicBezTo>
                <a:cubicBezTo>
                  <a:pt x="5630" y="1053"/>
                  <a:pt x="5694" y="948"/>
                  <a:pt x="5769" y="948"/>
                </a:cubicBezTo>
                <a:lnTo>
                  <a:pt x="7774" y="948"/>
                </a:lnTo>
                <a:cubicBezTo>
                  <a:pt x="7833" y="948"/>
                  <a:pt x="7892" y="1053"/>
                  <a:pt x="7948" y="1264"/>
                </a:cubicBezTo>
                <a:cubicBezTo>
                  <a:pt x="8005" y="1476"/>
                  <a:pt x="8047" y="1708"/>
                  <a:pt x="8078" y="1968"/>
                </a:cubicBezTo>
                <a:cubicBezTo>
                  <a:pt x="8109" y="2225"/>
                  <a:pt x="8134" y="2484"/>
                  <a:pt x="8156" y="2747"/>
                </a:cubicBezTo>
                <a:cubicBezTo>
                  <a:pt x="8179" y="3004"/>
                  <a:pt x="8198" y="3173"/>
                  <a:pt x="8212" y="3244"/>
                </a:cubicBezTo>
                <a:cubicBezTo>
                  <a:pt x="8551" y="3354"/>
                  <a:pt x="8873" y="3512"/>
                  <a:pt x="9182" y="3715"/>
                </a:cubicBezTo>
                <a:cubicBezTo>
                  <a:pt x="9415" y="3512"/>
                  <a:pt x="9650" y="3306"/>
                  <a:pt x="9886" y="3106"/>
                </a:cubicBezTo>
                <a:cubicBezTo>
                  <a:pt x="10123" y="2899"/>
                  <a:pt x="10352" y="2691"/>
                  <a:pt x="10568" y="2476"/>
                </a:cubicBezTo>
                <a:lnTo>
                  <a:pt x="10658" y="2419"/>
                </a:lnTo>
                <a:cubicBezTo>
                  <a:pt x="10688" y="2419"/>
                  <a:pt x="10792" y="2518"/>
                  <a:pt x="10968" y="2710"/>
                </a:cubicBezTo>
                <a:cubicBezTo>
                  <a:pt x="11145" y="2905"/>
                  <a:pt x="11331" y="3117"/>
                  <a:pt x="11526" y="3348"/>
                </a:cubicBezTo>
                <a:cubicBezTo>
                  <a:pt x="11721" y="3577"/>
                  <a:pt x="11900" y="3797"/>
                  <a:pt x="12060" y="4009"/>
                </a:cubicBezTo>
                <a:cubicBezTo>
                  <a:pt x="12223" y="4221"/>
                  <a:pt x="12303" y="4354"/>
                  <a:pt x="12303" y="4407"/>
                </a:cubicBezTo>
                <a:cubicBezTo>
                  <a:pt x="12303" y="4444"/>
                  <a:pt x="12253" y="4543"/>
                  <a:pt x="12152" y="4712"/>
                </a:cubicBezTo>
                <a:cubicBezTo>
                  <a:pt x="12049" y="4879"/>
                  <a:pt x="11936" y="5057"/>
                  <a:pt x="11813" y="5251"/>
                </a:cubicBezTo>
                <a:cubicBezTo>
                  <a:pt x="11689" y="5446"/>
                  <a:pt x="11568" y="5630"/>
                  <a:pt x="11453" y="5808"/>
                </a:cubicBezTo>
                <a:cubicBezTo>
                  <a:pt x="11335" y="5983"/>
                  <a:pt x="11260" y="6096"/>
                  <a:pt x="11234" y="6152"/>
                </a:cubicBezTo>
                <a:moveTo>
                  <a:pt x="6781" y="11545"/>
                </a:moveTo>
                <a:cubicBezTo>
                  <a:pt x="7061" y="11545"/>
                  <a:pt x="7322" y="11480"/>
                  <a:pt x="7570" y="11356"/>
                </a:cubicBezTo>
                <a:cubicBezTo>
                  <a:pt x="7819" y="11229"/>
                  <a:pt x="8036" y="11057"/>
                  <a:pt x="8219" y="10837"/>
                </a:cubicBezTo>
                <a:cubicBezTo>
                  <a:pt x="8403" y="10616"/>
                  <a:pt x="8546" y="10357"/>
                  <a:pt x="8652" y="10060"/>
                </a:cubicBezTo>
                <a:cubicBezTo>
                  <a:pt x="8758" y="9761"/>
                  <a:pt x="8810" y="9447"/>
                  <a:pt x="8810" y="9111"/>
                </a:cubicBezTo>
                <a:cubicBezTo>
                  <a:pt x="8810" y="8778"/>
                  <a:pt x="8758" y="8459"/>
                  <a:pt x="8652" y="8160"/>
                </a:cubicBezTo>
                <a:cubicBezTo>
                  <a:pt x="8546" y="7858"/>
                  <a:pt x="8403" y="7592"/>
                  <a:pt x="8219" y="7372"/>
                </a:cubicBezTo>
                <a:cubicBezTo>
                  <a:pt x="8036" y="7152"/>
                  <a:pt x="7819" y="6980"/>
                  <a:pt x="7570" y="6847"/>
                </a:cubicBezTo>
                <a:cubicBezTo>
                  <a:pt x="7322" y="6717"/>
                  <a:pt x="7061" y="6649"/>
                  <a:pt x="6781" y="6649"/>
                </a:cubicBezTo>
                <a:cubicBezTo>
                  <a:pt x="6211" y="6649"/>
                  <a:pt x="5727" y="6889"/>
                  <a:pt x="5329" y="7367"/>
                </a:cubicBezTo>
                <a:cubicBezTo>
                  <a:pt x="4931" y="7844"/>
                  <a:pt x="4731" y="8425"/>
                  <a:pt x="4731" y="9111"/>
                </a:cubicBezTo>
                <a:cubicBezTo>
                  <a:pt x="4731" y="9447"/>
                  <a:pt x="4785" y="9761"/>
                  <a:pt x="4896" y="10060"/>
                </a:cubicBezTo>
                <a:cubicBezTo>
                  <a:pt x="5004" y="10357"/>
                  <a:pt x="5150" y="10616"/>
                  <a:pt x="5334" y="10837"/>
                </a:cubicBezTo>
                <a:cubicBezTo>
                  <a:pt x="5517" y="11057"/>
                  <a:pt x="5736" y="11229"/>
                  <a:pt x="5988" y="11356"/>
                </a:cubicBezTo>
                <a:cubicBezTo>
                  <a:pt x="6240" y="11480"/>
                  <a:pt x="6501" y="11545"/>
                  <a:pt x="6781" y="11545"/>
                </a:cubicBezTo>
                <a:moveTo>
                  <a:pt x="20496" y="16952"/>
                </a:moveTo>
                <a:cubicBezTo>
                  <a:pt x="20428" y="17294"/>
                  <a:pt x="20341" y="17613"/>
                  <a:pt x="20235" y="17913"/>
                </a:cubicBezTo>
                <a:cubicBezTo>
                  <a:pt x="20251" y="17963"/>
                  <a:pt x="20294" y="18051"/>
                  <a:pt x="20364" y="18161"/>
                </a:cubicBezTo>
                <a:cubicBezTo>
                  <a:pt x="20437" y="18274"/>
                  <a:pt x="20508" y="18398"/>
                  <a:pt x="20574" y="18528"/>
                </a:cubicBezTo>
                <a:cubicBezTo>
                  <a:pt x="20642" y="18655"/>
                  <a:pt x="20701" y="18779"/>
                  <a:pt x="20755" y="18898"/>
                </a:cubicBezTo>
                <a:cubicBezTo>
                  <a:pt x="20807" y="19014"/>
                  <a:pt x="20833" y="19098"/>
                  <a:pt x="20833" y="19141"/>
                </a:cubicBezTo>
                <a:cubicBezTo>
                  <a:pt x="20833" y="19177"/>
                  <a:pt x="20762" y="19282"/>
                  <a:pt x="20626" y="19460"/>
                </a:cubicBezTo>
                <a:cubicBezTo>
                  <a:pt x="20487" y="19635"/>
                  <a:pt x="20324" y="19821"/>
                  <a:pt x="20141" y="20013"/>
                </a:cubicBezTo>
                <a:cubicBezTo>
                  <a:pt x="19957" y="20205"/>
                  <a:pt x="19778" y="20389"/>
                  <a:pt x="19611" y="20558"/>
                </a:cubicBezTo>
                <a:cubicBezTo>
                  <a:pt x="19442" y="20730"/>
                  <a:pt x="19333" y="20849"/>
                  <a:pt x="19289" y="20911"/>
                </a:cubicBezTo>
                <a:lnTo>
                  <a:pt x="19199" y="20968"/>
                </a:lnTo>
                <a:cubicBezTo>
                  <a:pt x="19169" y="20968"/>
                  <a:pt x="19107" y="20928"/>
                  <a:pt x="19013" y="20852"/>
                </a:cubicBezTo>
                <a:cubicBezTo>
                  <a:pt x="18919" y="20773"/>
                  <a:pt x="18823" y="20685"/>
                  <a:pt x="18726" y="20586"/>
                </a:cubicBezTo>
                <a:cubicBezTo>
                  <a:pt x="18630" y="20488"/>
                  <a:pt x="18533" y="20392"/>
                  <a:pt x="18439" y="20295"/>
                </a:cubicBezTo>
                <a:cubicBezTo>
                  <a:pt x="18345" y="20199"/>
                  <a:pt x="18284" y="20137"/>
                  <a:pt x="18253" y="20101"/>
                </a:cubicBezTo>
                <a:cubicBezTo>
                  <a:pt x="17975" y="20208"/>
                  <a:pt x="17681" y="20295"/>
                  <a:pt x="17373" y="20358"/>
                </a:cubicBezTo>
                <a:cubicBezTo>
                  <a:pt x="17359" y="20411"/>
                  <a:pt x="17323" y="20510"/>
                  <a:pt x="17274" y="20649"/>
                </a:cubicBezTo>
                <a:cubicBezTo>
                  <a:pt x="17220" y="20787"/>
                  <a:pt x="17161" y="20925"/>
                  <a:pt x="17097" y="21061"/>
                </a:cubicBezTo>
                <a:cubicBezTo>
                  <a:pt x="17034" y="21196"/>
                  <a:pt x="16973" y="21320"/>
                  <a:pt x="16911" y="21431"/>
                </a:cubicBezTo>
                <a:cubicBezTo>
                  <a:pt x="16853" y="21546"/>
                  <a:pt x="16798" y="21600"/>
                  <a:pt x="16754" y="21600"/>
                </a:cubicBezTo>
                <a:cubicBezTo>
                  <a:pt x="16709" y="21600"/>
                  <a:pt x="16577" y="21569"/>
                  <a:pt x="16361" y="21498"/>
                </a:cubicBezTo>
                <a:cubicBezTo>
                  <a:pt x="16142" y="21431"/>
                  <a:pt x="15906" y="21349"/>
                  <a:pt x="15655" y="21247"/>
                </a:cubicBezTo>
                <a:cubicBezTo>
                  <a:pt x="15405" y="21148"/>
                  <a:pt x="15179" y="21044"/>
                  <a:pt x="14979" y="20931"/>
                </a:cubicBezTo>
                <a:cubicBezTo>
                  <a:pt x="14779" y="20818"/>
                  <a:pt x="14680" y="20719"/>
                  <a:pt x="14680" y="20629"/>
                </a:cubicBezTo>
                <a:cubicBezTo>
                  <a:pt x="14680" y="20420"/>
                  <a:pt x="14699" y="20205"/>
                  <a:pt x="14737" y="19985"/>
                </a:cubicBezTo>
                <a:cubicBezTo>
                  <a:pt x="14774" y="19765"/>
                  <a:pt x="14810" y="19556"/>
                  <a:pt x="14838" y="19355"/>
                </a:cubicBezTo>
                <a:cubicBezTo>
                  <a:pt x="14718" y="19248"/>
                  <a:pt x="14612" y="19129"/>
                  <a:pt x="14518" y="18999"/>
                </a:cubicBezTo>
                <a:cubicBezTo>
                  <a:pt x="14424" y="18870"/>
                  <a:pt x="14339" y="18731"/>
                  <a:pt x="14264" y="18587"/>
                </a:cubicBezTo>
                <a:cubicBezTo>
                  <a:pt x="14092" y="18607"/>
                  <a:pt x="13920" y="18618"/>
                  <a:pt x="13750" y="18630"/>
                </a:cubicBezTo>
                <a:cubicBezTo>
                  <a:pt x="13583" y="18638"/>
                  <a:pt x="13414" y="18641"/>
                  <a:pt x="13251" y="18641"/>
                </a:cubicBezTo>
                <a:lnTo>
                  <a:pt x="13087" y="18641"/>
                </a:lnTo>
                <a:cubicBezTo>
                  <a:pt x="13037" y="18641"/>
                  <a:pt x="13007" y="18590"/>
                  <a:pt x="12990" y="18491"/>
                </a:cubicBezTo>
                <a:cubicBezTo>
                  <a:pt x="12976" y="18418"/>
                  <a:pt x="12945" y="18260"/>
                  <a:pt x="12901" y="18011"/>
                </a:cubicBezTo>
                <a:cubicBezTo>
                  <a:pt x="12856" y="17763"/>
                  <a:pt x="12804" y="17503"/>
                  <a:pt x="12748" y="17229"/>
                </a:cubicBezTo>
                <a:cubicBezTo>
                  <a:pt x="12691" y="16953"/>
                  <a:pt x="12644" y="16704"/>
                  <a:pt x="12609" y="16478"/>
                </a:cubicBezTo>
                <a:cubicBezTo>
                  <a:pt x="12569" y="16252"/>
                  <a:pt x="12552" y="16123"/>
                  <a:pt x="12552" y="16086"/>
                </a:cubicBezTo>
                <a:cubicBezTo>
                  <a:pt x="12552" y="16032"/>
                  <a:pt x="12602" y="15973"/>
                  <a:pt x="12703" y="15911"/>
                </a:cubicBezTo>
                <a:cubicBezTo>
                  <a:pt x="12804" y="15849"/>
                  <a:pt x="12922" y="15784"/>
                  <a:pt x="13054" y="15713"/>
                </a:cubicBezTo>
                <a:cubicBezTo>
                  <a:pt x="13183" y="15645"/>
                  <a:pt x="13310" y="15592"/>
                  <a:pt x="13430" y="15546"/>
                </a:cubicBezTo>
                <a:cubicBezTo>
                  <a:pt x="13550" y="15501"/>
                  <a:pt x="13633" y="15470"/>
                  <a:pt x="13677" y="15453"/>
                </a:cubicBezTo>
                <a:cubicBezTo>
                  <a:pt x="13708" y="15241"/>
                  <a:pt x="13743" y="15069"/>
                  <a:pt x="13786" y="14922"/>
                </a:cubicBezTo>
                <a:cubicBezTo>
                  <a:pt x="13826" y="14778"/>
                  <a:pt x="13885" y="14615"/>
                  <a:pt x="13960" y="14423"/>
                </a:cubicBezTo>
                <a:cubicBezTo>
                  <a:pt x="13929" y="14389"/>
                  <a:pt x="13882" y="14310"/>
                  <a:pt x="13814" y="14194"/>
                </a:cubicBezTo>
                <a:cubicBezTo>
                  <a:pt x="13746" y="14075"/>
                  <a:pt x="13677" y="13951"/>
                  <a:pt x="13604" y="13824"/>
                </a:cubicBezTo>
                <a:cubicBezTo>
                  <a:pt x="13534" y="13694"/>
                  <a:pt x="13470" y="13567"/>
                  <a:pt x="13419" y="13446"/>
                </a:cubicBezTo>
                <a:cubicBezTo>
                  <a:pt x="13367" y="13325"/>
                  <a:pt x="13341" y="13243"/>
                  <a:pt x="13341" y="13209"/>
                </a:cubicBezTo>
                <a:cubicBezTo>
                  <a:pt x="13341" y="13172"/>
                  <a:pt x="13409" y="13065"/>
                  <a:pt x="13548" y="12887"/>
                </a:cubicBezTo>
                <a:cubicBezTo>
                  <a:pt x="13687" y="12715"/>
                  <a:pt x="13849" y="12531"/>
                  <a:pt x="14033" y="12336"/>
                </a:cubicBezTo>
                <a:cubicBezTo>
                  <a:pt x="14216" y="12144"/>
                  <a:pt x="14393" y="11961"/>
                  <a:pt x="14562" y="11797"/>
                </a:cubicBezTo>
                <a:cubicBezTo>
                  <a:pt x="14732" y="11628"/>
                  <a:pt x="14838" y="11517"/>
                  <a:pt x="14883" y="11467"/>
                </a:cubicBezTo>
                <a:lnTo>
                  <a:pt x="14974" y="11410"/>
                </a:lnTo>
                <a:cubicBezTo>
                  <a:pt x="15005" y="11410"/>
                  <a:pt x="15066" y="11450"/>
                  <a:pt x="15160" y="11526"/>
                </a:cubicBezTo>
                <a:cubicBezTo>
                  <a:pt x="15254" y="11599"/>
                  <a:pt x="15349" y="11690"/>
                  <a:pt x="15447" y="11789"/>
                </a:cubicBezTo>
                <a:cubicBezTo>
                  <a:pt x="15544" y="11887"/>
                  <a:pt x="15640" y="11983"/>
                  <a:pt x="15735" y="12076"/>
                </a:cubicBezTo>
                <a:cubicBezTo>
                  <a:pt x="15829" y="12175"/>
                  <a:pt x="15890" y="12237"/>
                  <a:pt x="15920" y="12277"/>
                </a:cubicBezTo>
                <a:cubicBezTo>
                  <a:pt x="16184" y="12167"/>
                  <a:pt x="16469" y="12082"/>
                  <a:pt x="16777" y="12017"/>
                </a:cubicBezTo>
                <a:cubicBezTo>
                  <a:pt x="16791" y="11964"/>
                  <a:pt x="16827" y="11868"/>
                  <a:pt x="16878" y="11726"/>
                </a:cubicBezTo>
                <a:cubicBezTo>
                  <a:pt x="16930" y="11588"/>
                  <a:pt x="16991" y="11450"/>
                  <a:pt x="17064" y="11317"/>
                </a:cubicBezTo>
                <a:cubicBezTo>
                  <a:pt x="17135" y="11178"/>
                  <a:pt x="17201" y="11057"/>
                  <a:pt x="17262" y="10941"/>
                </a:cubicBezTo>
                <a:cubicBezTo>
                  <a:pt x="17321" y="10831"/>
                  <a:pt x="17373" y="10775"/>
                  <a:pt x="17420" y="10775"/>
                </a:cubicBezTo>
                <a:cubicBezTo>
                  <a:pt x="17448" y="10775"/>
                  <a:pt x="17575" y="10806"/>
                  <a:pt x="17803" y="10871"/>
                </a:cubicBezTo>
                <a:cubicBezTo>
                  <a:pt x="18027" y="10930"/>
                  <a:pt x="18265" y="11015"/>
                  <a:pt x="18517" y="11119"/>
                </a:cubicBezTo>
                <a:cubicBezTo>
                  <a:pt x="18768" y="11224"/>
                  <a:pt x="18997" y="11328"/>
                  <a:pt x="19199" y="11438"/>
                </a:cubicBezTo>
                <a:cubicBezTo>
                  <a:pt x="19402" y="11546"/>
                  <a:pt x="19503" y="11647"/>
                  <a:pt x="19503" y="11746"/>
                </a:cubicBezTo>
                <a:cubicBezTo>
                  <a:pt x="19503" y="11955"/>
                  <a:pt x="19482" y="12167"/>
                  <a:pt x="19442" y="12384"/>
                </a:cubicBezTo>
                <a:cubicBezTo>
                  <a:pt x="19399" y="12599"/>
                  <a:pt x="19364" y="12810"/>
                  <a:pt x="19333" y="13017"/>
                </a:cubicBezTo>
                <a:cubicBezTo>
                  <a:pt x="19453" y="13124"/>
                  <a:pt x="19562" y="13245"/>
                  <a:pt x="19656" y="13375"/>
                </a:cubicBezTo>
                <a:cubicBezTo>
                  <a:pt x="19750" y="13505"/>
                  <a:pt x="19835" y="13643"/>
                  <a:pt x="19910" y="13787"/>
                </a:cubicBezTo>
                <a:cubicBezTo>
                  <a:pt x="20096" y="13771"/>
                  <a:pt x="20282" y="13756"/>
                  <a:pt x="20466" y="13748"/>
                </a:cubicBezTo>
                <a:cubicBezTo>
                  <a:pt x="20651" y="13737"/>
                  <a:pt x="20830" y="13734"/>
                  <a:pt x="21002" y="13734"/>
                </a:cubicBezTo>
                <a:cubicBezTo>
                  <a:pt x="21061" y="13734"/>
                  <a:pt x="21129" y="13852"/>
                  <a:pt x="21205" y="14092"/>
                </a:cubicBezTo>
                <a:cubicBezTo>
                  <a:pt x="21280" y="14333"/>
                  <a:pt x="21346" y="14604"/>
                  <a:pt x="21402" y="14911"/>
                </a:cubicBezTo>
                <a:cubicBezTo>
                  <a:pt x="21459" y="15216"/>
                  <a:pt x="21506" y="15507"/>
                  <a:pt x="21544" y="15784"/>
                </a:cubicBezTo>
                <a:cubicBezTo>
                  <a:pt x="21581" y="16058"/>
                  <a:pt x="21600" y="16236"/>
                  <a:pt x="21600" y="16315"/>
                </a:cubicBezTo>
                <a:cubicBezTo>
                  <a:pt x="21600" y="16371"/>
                  <a:pt x="21548" y="16427"/>
                  <a:pt x="21447" y="16492"/>
                </a:cubicBezTo>
                <a:cubicBezTo>
                  <a:pt x="21346" y="16554"/>
                  <a:pt x="21235" y="16614"/>
                  <a:pt x="21115" y="16665"/>
                </a:cubicBezTo>
                <a:cubicBezTo>
                  <a:pt x="20995" y="16721"/>
                  <a:pt x="20873" y="16777"/>
                  <a:pt x="20748" y="16837"/>
                </a:cubicBezTo>
                <a:cubicBezTo>
                  <a:pt x="20623" y="16893"/>
                  <a:pt x="20541" y="16933"/>
                  <a:pt x="20496" y="16952"/>
                </a:cubicBezTo>
                <a:moveTo>
                  <a:pt x="20515" y="6070"/>
                </a:moveTo>
                <a:cubicBezTo>
                  <a:pt x="20416" y="6395"/>
                  <a:pt x="20301" y="6678"/>
                  <a:pt x="20164" y="6920"/>
                </a:cubicBezTo>
                <a:cubicBezTo>
                  <a:pt x="20181" y="6960"/>
                  <a:pt x="20211" y="7030"/>
                  <a:pt x="20256" y="7143"/>
                </a:cubicBezTo>
                <a:cubicBezTo>
                  <a:pt x="20301" y="7256"/>
                  <a:pt x="20353" y="7378"/>
                  <a:pt x="20409" y="7510"/>
                </a:cubicBezTo>
                <a:cubicBezTo>
                  <a:pt x="20463" y="7640"/>
                  <a:pt x="20510" y="7759"/>
                  <a:pt x="20550" y="7869"/>
                </a:cubicBezTo>
                <a:cubicBezTo>
                  <a:pt x="20586" y="7974"/>
                  <a:pt x="20604" y="8041"/>
                  <a:pt x="20604" y="8058"/>
                </a:cubicBezTo>
                <a:cubicBezTo>
                  <a:pt x="20604" y="8112"/>
                  <a:pt x="20520" y="8216"/>
                  <a:pt x="20353" y="8375"/>
                </a:cubicBezTo>
                <a:cubicBezTo>
                  <a:pt x="20183" y="8533"/>
                  <a:pt x="19995" y="8696"/>
                  <a:pt x="19788" y="8863"/>
                </a:cubicBezTo>
                <a:cubicBezTo>
                  <a:pt x="19581" y="9027"/>
                  <a:pt x="19388" y="9176"/>
                  <a:pt x="19209" y="9309"/>
                </a:cubicBezTo>
                <a:cubicBezTo>
                  <a:pt x="19027" y="9439"/>
                  <a:pt x="18931" y="9501"/>
                  <a:pt x="18914" y="9501"/>
                </a:cubicBezTo>
                <a:cubicBezTo>
                  <a:pt x="18886" y="9501"/>
                  <a:pt x="18832" y="9462"/>
                  <a:pt x="18757" y="9374"/>
                </a:cubicBezTo>
                <a:cubicBezTo>
                  <a:pt x="18684" y="9289"/>
                  <a:pt x="18601" y="9193"/>
                  <a:pt x="18514" y="9083"/>
                </a:cubicBezTo>
                <a:cubicBezTo>
                  <a:pt x="18430" y="8979"/>
                  <a:pt x="18352" y="8871"/>
                  <a:pt x="18284" y="8767"/>
                </a:cubicBezTo>
                <a:cubicBezTo>
                  <a:pt x="18215" y="8663"/>
                  <a:pt x="18168" y="8592"/>
                  <a:pt x="18138" y="8558"/>
                </a:cubicBezTo>
                <a:cubicBezTo>
                  <a:pt x="18032" y="8592"/>
                  <a:pt x="17926" y="8620"/>
                  <a:pt x="17815" y="8640"/>
                </a:cubicBezTo>
                <a:cubicBezTo>
                  <a:pt x="17707" y="8657"/>
                  <a:pt x="17596" y="8657"/>
                  <a:pt x="17483" y="8640"/>
                </a:cubicBezTo>
                <a:lnTo>
                  <a:pt x="17326" y="8640"/>
                </a:lnTo>
                <a:cubicBezTo>
                  <a:pt x="17297" y="8674"/>
                  <a:pt x="17250" y="8750"/>
                  <a:pt x="17192" y="8863"/>
                </a:cubicBezTo>
                <a:cubicBezTo>
                  <a:pt x="17130" y="8973"/>
                  <a:pt x="17067" y="9092"/>
                  <a:pt x="16994" y="9213"/>
                </a:cubicBezTo>
                <a:cubicBezTo>
                  <a:pt x="16923" y="9335"/>
                  <a:pt x="16853" y="9442"/>
                  <a:pt x="16784" y="9529"/>
                </a:cubicBezTo>
                <a:cubicBezTo>
                  <a:pt x="16718" y="9620"/>
                  <a:pt x="16669" y="9668"/>
                  <a:pt x="16638" y="9668"/>
                </a:cubicBezTo>
                <a:cubicBezTo>
                  <a:pt x="16610" y="9668"/>
                  <a:pt x="16495" y="9617"/>
                  <a:pt x="16302" y="9518"/>
                </a:cubicBezTo>
                <a:cubicBezTo>
                  <a:pt x="16106" y="9419"/>
                  <a:pt x="15902" y="9304"/>
                  <a:pt x="15687" y="9171"/>
                </a:cubicBezTo>
                <a:cubicBezTo>
                  <a:pt x="15473" y="9041"/>
                  <a:pt x="15278" y="8911"/>
                  <a:pt x="15101" y="8778"/>
                </a:cubicBezTo>
                <a:cubicBezTo>
                  <a:pt x="14925" y="8649"/>
                  <a:pt x="14835" y="8558"/>
                  <a:pt x="14835" y="8505"/>
                </a:cubicBezTo>
                <a:cubicBezTo>
                  <a:pt x="14835" y="8488"/>
                  <a:pt x="14847" y="8420"/>
                  <a:pt x="14868" y="8307"/>
                </a:cubicBezTo>
                <a:cubicBezTo>
                  <a:pt x="14892" y="8194"/>
                  <a:pt x="14923" y="8073"/>
                  <a:pt x="14960" y="7948"/>
                </a:cubicBezTo>
                <a:cubicBezTo>
                  <a:pt x="14998" y="7824"/>
                  <a:pt x="15031" y="7700"/>
                  <a:pt x="15061" y="7579"/>
                </a:cubicBezTo>
                <a:cubicBezTo>
                  <a:pt x="15092" y="7457"/>
                  <a:pt x="15113" y="7378"/>
                  <a:pt x="15130" y="7341"/>
                </a:cubicBezTo>
                <a:cubicBezTo>
                  <a:pt x="14958" y="7132"/>
                  <a:pt x="14814" y="6867"/>
                  <a:pt x="14701" y="6542"/>
                </a:cubicBezTo>
                <a:cubicBezTo>
                  <a:pt x="14303" y="6525"/>
                  <a:pt x="14021" y="6503"/>
                  <a:pt x="13856" y="6475"/>
                </a:cubicBezTo>
                <a:cubicBezTo>
                  <a:pt x="13692" y="6446"/>
                  <a:pt x="13581" y="6364"/>
                  <a:pt x="13529" y="6226"/>
                </a:cubicBezTo>
                <a:cubicBezTo>
                  <a:pt x="13477" y="6085"/>
                  <a:pt x="13459" y="5850"/>
                  <a:pt x="13473" y="5514"/>
                </a:cubicBezTo>
                <a:cubicBezTo>
                  <a:pt x="13489" y="5184"/>
                  <a:pt x="13473" y="4693"/>
                  <a:pt x="13428" y="4043"/>
                </a:cubicBezTo>
                <a:cubicBezTo>
                  <a:pt x="13428" y="3987"/>
                  <a:pt x="13475" y="3936"/>
                  <a:pt x="13569" y="3880"/>
                </a:cubicBezTo>
                <a:cubicBezTo>
                  <a:pt x="13663" y="3826"/>
                  <a:pt x="13774" y="3784"/>
                  <a:pt x="13901" y="3744"/>
                </a:cubicBezTo>
                <a:cubicBezTo>
                  <a:pt x="14028" y="3707"/>
                  <a:pt x="14155" y="3685"/>
                  <a:pt x="14280" y="3665"/>
                </a:cubicBezTo>
                <a:cubicBezTo>
                  <a:pt x="14402" y="3645"/>
                  <a:pt x="14487" y="3628"/>
                  <a:pt x="14532" y="3609"/>
                </a:cubicBezTo>
                <a:cubicBezTo>
                  <a:pt x="14607" y="3315"/>
                  <a:pt x="14722" y="3024"/>
                  <a:pt x="14880" y="2747"/>
                </a:cubicBezTo>
                <a:cubicBezTo>
                  <a:pt x="14866" y="2708"/>
                  <a:pt x="14835" y="2632"/>
                  <a:pt x="14791" y="2510"/>
                </a:cubicBezTo>
                <a:cubicBezTo>
                  <a:pt x="14746" y="2389"/>
                  <a:pt x="14699" y="2265"/>
                  <a:pt x="14650" y="2137"/>
                </a:cubicBezTo>
                <a:cubicBezTo>
                  <a:pt x="14602" y="2010"/>
                  <a:pt x="14558" y="1897"/>
                  <a:pt x="14522" y="1793"/>
                </a:cubicBezTo>
                <a:cubicBezTo>
                  <a:pt x="14482" y="1689"/>
                  <a:pt x="14466" y="1618"/>
                  <a:pt x="14466" y="1584"/>
                </a:cubicBezTo>
                <a:cubicBezTo>
                  <a:pt x="14466" y="1528"/>
                  <a:pt x="14546" y="1429"/>
                  <a:pt x="14706" y="1279"/>
                </a:cubicBezTo>
                <a:cubicBezTo>
                  <a:pt x="14868" y="1130"/>
                  <a:pt x="15052" y="971"/>
                  <a:pt x="15259" y="805"/>
                </a:cubicBezTo>
                <a:cubicBezTo>
                  <a:pt x="15464" y="641"/>
                  <a:pt x="15659" y="491"/>
                  <a:pt x="15840" y="367"/>
                </a:cubicBezTo>
                <a:cubicBezTo>
                  <a:pt x="16019" y="240"/>
                  <a:pt x="16125" y="178"/>
                  <a:pt x="16154" y="178"/>
                </a:cubicBezTo>
                <a:cubicBezTo>
                  <a:pt x="16184" y="178"/>
                  <a:pt x="16234" y="217"/>
                  <a:pt x="16302" y="296"/>
                </a:cubicBezTo>
                <a:cubicBezTo>
                  <a:pt x="16368" y="381"/>
                  <a:pt x="16445" y="477"/>
                  <a:pt x="16532" y="590"/>
                </a:cubicBezTo>
                <a:cubicBezTo>
                  <a:pt x="16620" y="700"/>
                  <a:pt x="16695" y="808"/>
                  <a:pt x="16763" y="906"/>
                </a:cubicBezTo>
                <a:cubicBezTo>
                  <a:pt x="16829" y="1005"/>
                  <a:pt x="16878" y="1073"/>
                  <a:pt x="16909" y="1110"/>
                </a:cubicBezTo>
                <a:cubicBezTo>
                  <a:pt x="17015" y="1073"/>
                  <a:pt x="17123" y="1048"/>
                  <a:pt x="17229" y="1028"/>
                </a:cubicBezTo>
                <a:cubicBezTo>
                  <a:pt x="17340" y="1008"/>
                  <a:pt x="17450" y="1008"/>
                  <a:pt x="17563" y="1028"/>
                </a:cubicBezTo>
                <a:lnTo>
                  <a:pt x="17721" y="1028"/>
                </a:lnTo>
                <a:cubicBezTo>
                  <a:pt x="17735" y="994"/>
                  <a:pt x="17778" y="918"/>
                  <a:pt x="17846" y="805"/>
                </a:cubicBezTo>
                <a:cubicBezTo>
                  <a:pt x="17912" y="692"/>
                  <a:pt x="17982" y="579"/>
                  <a:pt x="18053" y="460"/>
                </a:cubicBezTo>
                <a:cubicBezTo>
                  <a:pt x="18124" y="342"/>
                  <a:pt x="18189" y="237"/>
                  <a:pt x="18251" y="144"/>
                </a:cubicBezTo>
                <a:cubicBezTo>
                  <a:pt x="18310" y="51"/>
                  <a:pt x="18354" y="0"/>
                  <a:pt x="18385" y="0"/>
                </a:cubicBezTo>
                <a:cubicBezTo>
                  <a:pt x="18415" y="0"/>
                  <a:pt x="18528" y="54"/>
                  <a:pt x="18724" y="158"/>
                </a:cubicBezTo>
                <a:cubicBezTo>
                  <a:pt x="18919" y="260"/>
                  <a:pt x="19129" y="378"/>
                  <a:pt x="19350" y="508"/>
                </a:cubicBezTo>
                <a:cubicBezTo>
                  <a:pt x="19571" y="641"/>
                  <a:pt x="19771" y="765"/>
                  <a:pt x="19945" y="892"/>
                </a:cubicBezTo>
                <a:cubicBezTo>
                  <a:pt x="20122" y="1019"/>
                  <a:pt x="20211" y="1110"/>
                  <a:pt x="20211" y="1163"/>
                </a:cubicBezTo>
                <a:cubicBezTo>
                  <a:pt x="20211" y="1200"/>
                  <a:pt x="20197" y="1268"/>
                  <a:pt x="20164" y="1372"/>
                </a:cubicBezTo>
                <a:cubicBezTo>
                  <a:pt x="20136" y="1477"/>
                  <a:pt x="20105" y="1593"/>
                  <a:pt x="20075" y="1725"/>
                </a:cubicBezTo>
                <a:cubicBezTo>
                  <a:pt x="20047" y="1855"/>
                  <a:pt x="20014" y="1979"/>
                  <a:pt x="19981" y="2095"/>
                </a:cubicBezTo>
                <a:cubicBezTo>
                  <a:pt x="19945" y="2214"/>
                  <a:pt x="19922" y="2290"/>
                  <a:pt x="19908" y="2327"/>
                </a:cubicBezTo>
                <a:cubicBezTo>
                  <a:pt x="20058" y="2552"/>
                  <a:pt x="20204" y="2824"/>
                  <a:pt x="20345" y="3137"/>
                </a:cubicBezTo>
                <a:cubicBezTo>
                  <a:pt x="20729" y="3174"/>
                  <a:pt x="21007" y="3205"/>
                  <a:pt x="21181" y="3233"/>
                </a:cubicBezTo>
                <a:cubicBezTo>
                  <a:pt x="21353" y="3258"/>
                  <a:pt x="21461" y="3343"/>
                  <a:pt x="21506" y="3478"/>
                </a:cubicBezTo>
                <a:cubicBezTo>
                  <a:pt x="21551" y="3623"/>
                  <a:pt x="21572" y="3854"/>
                  <a:pt x="21562" y="4184"/>
                </a:cubicBezTo>
                <a:cubicBezTo>
                  <a:pt x="21555" y="4515"/>
                  <a:pt x="21567" y="4995"/>
                  <a:pt x="21598" y="5624"/>
                </a:cubicBezTo>
                <a:cubicBezTo>
                  <a:pt x="21598" y="5678"/>
                  <a:pt x="21551" y="5735"/>
                  <a:pt x="21456" y="5794"/>
                </a:cubicBezTo>
                <a:cubicBezTo>
                  <a:pt x="21362" y="5850"/>
                  <a:pt x="21254" y="5901"/>
                  <a:pt x="21136" y="5935"/>
                </a:cubicBezTo>
                <a:cubicBezTo>
                  <a:pt x="21014" y="5972"/>
                  <a:pt x="20894" y="6000"/>
                  <a:pt x="20769" y="6017"/>
                </a:cubicBezTo>
                <a:cubicBezTo>
                  <a:pt x="20647" y="6034"/>
                  <a:pt x="20560" y="6054"/>
                  <a:pt x="20515" y="6070"/>
                </a:cubicBezTo>
                <a:moveTo>
                  <a:pt x="15739" y="16167"/>
                </a:moveTo>
                <a:cubicBezTo>
                  <a:pt x="15739" y="16611"/>
                  <a:pt x="15869" y="16992"/>
                  <a:pt x="16130" y="17317"/>
                </a:cubicBezTo>
                <a:cubicBezTo>
                  <a:pt x="16389" y="17641"/>
                  <a:pt x="16704" y="17802"/>
                  <a:pt x="17081" y="17802"/>
                </a:cubicBezTo>
                <a:cubicBezTo>
                  <a:pt x="17448" y="17802"/>
                  <a:pt x="17766" y="17647"/>
                  <a:pt x="18034" y="17339"/>
                </a:cubicBezTo>
                <a:cubicBezTo>
                  <a:pt x="18300" y="17023"/>
                  <a:pt x="18434" y="16639"/>
                  <a:pt x="18434" y="16167"/>
                </a:cubicBezTo>
                <a:cubicBezTo>
                  <a:pt x="18434" y="15724"/>
                  <a:pt x="18302" y="15351"/>
                  <a:pt x="18044" y="15038"/>
                </a:cubicBezTo>
                <a:cubicBezTo>
                  <a:pt x="17785" y="14727"/>
                  <a:pt x="17465" y="14572"/>
                  <a:pt x="17081" y="14572"/>
                </a:cubicBezTo>
                <a:cubicBezTo>
                  <a:pt x="16714" y="14572"/>
                  <a:pt x="16396" y="14727"/>
                  <a:pt x="16135" y="15038"/>
                </a:cubicBezTo>
                <a:cubicBezTo>
                  <a:pt x="15869" y="15351"/>
                  <a:pt x="15739" y="15724"/>
                  <a:pt x="15739" y="16167"/>
                </a:cubicBezTo>
                <a:moveTo>
                  <a:pt x="16292" y="4825"/>
                </a:moveTo>
                <a:cubicBezTo>
                  <a:pt x="16292" y="5249"/>
                  <a:pt x="16410" y="5602"/>
                  <a:pt x="16648" y="5887"/>
                </a:cubicBezTo>
                <a:cubicBezTo>
                  <a:pt x="16883" y="6172"/>
                  <a:pt x="17173" y="6313"/>
                  <a:pt x="17509" y="6313"/>
                </a:cubicBezTo>
                <a:cubicBezTo>
                  <a:pt x="17862" y="6313"/>
                  <a:pt x="18159" y="6172"/>
                  <a:pt x="18399" y="5887"/>
                </a:cubicBezTo>
                <a:cubicBezTo>
                  <a:pt x="18639" y="5602"/>
                  <a:pt x="18759" y="5257"/>
                  <a:pt x="18759" y="4853"/>
                </a:cubicBezTo>
                <a:cubicBezTo>
                  <a:pt x="18759" y="4430"/>
                  <a:pt x="18641" y="4074"/>
                  <a:pt x="18404" y="3786"/>
                </a:cubicBezTo>
                <a:cubicBezTo>
                  <a:pt x="18168" y="3495"/>
                  <a:pt x="17876" y="3354"/>
                  <a:pt x="17530" y="3354"/>
                </a:cubicBezTo>
                <a:cubicBezTo>
                  <a:pt x="17177" y="3354"/>
                  <a:pt x="16883" y="3495"/>
                  <a:pt x="16648" y="3786"/>
                </a:cubicBezTo>
                <a:cubicBezTo>
                  <a:pt x="16408" y="4074"/>
                  <a:pt x="16292" y="4421"/>
                  <a:pt x="16292" y="4825"/>
                </a:cubicBezTo>
              </a:path>
            </a:pathLst>
          </a:custGeom>
          <a:solidFill>
            <a:sysClr val="window" lastClr="FFFFFF"/>
          </a:solidFill>
          <a:ln w="12700" cap="flat">
            <a:noFill/>
            <a:miter lim="400000"/>
          </a:ln>
          <a:effectLst/>
        </p:spPr>
        <p:txBody>
          <a:bodyPr wrap="square" lIns="19050" tIns="19050" rIns="19050" bIns="19050" numCol="1" anchor="ctr">
            <a:no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228600" eaLnBrk="1" fontAlgn="auto" latinLnBrk="0" hangingPunct="1">
              <a:lnSpc>
                <a:spcPct val="100000"/>
              </a:lnSpc>
              <a:spcBef>
                <a:spcPts val="0"/>
              </a:spcBef>
              <a:spcAft>
                <a:spcPts val="0"/>
              </a:spcAft>
              <a:buClrTx/>
              <a:buSzTx/>
              <a:buFontTx/>
              <a:buNone/>
              <a:tabLst/>
              <a:defRPr sz="6400">
                <a:solidFill>
                  <a:srgbClr val="FFFFFF"/>
                </a:solidFill>
                <a:effectLst>
                  <a:outerShdw blurRad="38100" dist="12700" dir="5400000" rotWithShape="0">
                    <a:srgbClr val="000000">
                      <a:alpha val="50000"/>
                    </a:srgbClr>
                  </a:outerShdw>
                </a:effectLst>
              </a:defRPr>
            </a:pPr>
            <a:endParaRPr kumimoji="0" sz="3200" b="0" i="0" u="none" strike="noStrike" kern="0" cap="none" spc="0" normalizeH="0" baseline="0" noProof="0">
              <a:ln>
                <a:noFill/>
              </a:ln>
              <a:effectLst>
                <a:outerShdw blurRad="38100" dist="12700" dir="5400000" rotWithShape="0">
                  <a:srgbClr val="000000">
                    <a:alpha val="50000"/>
                  </a:srgbClr>
                </a:outerShdw>
              </a:effectLst>
              <a:uLnTx/>
              <a:uFillTx/>
              <a:latin typeface="Arial" panose="020B0604020202020204" pitchFamily="34" charset="0"/>
              <a:ea typeface="Microsoft YaHei" panose="020B0503020204020204" pitchFamily="34" charset="-122"/>
              <a:sym typeface="Arial" panose="020B0604020202020204" pitchFamily="34" charset="0"/>
            </a:endParaRPr>
          </a:p>
        </p:txBody>
      </p:sp>
      <p:grpSp>
        <p:nvGrpSpPr>
          <p:cNvPr id="80" name="Google Shape;173;p29">
            <a:extLst>
              <a:ext uri="{FF2B5EF4-FFF2-40B4-BE49-F238E27FC236}">
                <a16:creationId xmlns:a16="http://schemas.microsoft.com/office/drawing/2014/main" id="{1CB6F540-7BF3-41B2-AE5A-A6C369399BF8}"/>
              </a:ext>
            </a:extLst>
          </p:cNvPr>
          <p:cNvGrpSpPr/>
          <p:nvPr/>
        </p:nvGrpSpPr>
        <p:grpSpPr>
          <a:xfrm>
            <a:off x="6676263" y="5204195"/>
            <a:ext cx="1748175" cy="884087"/>
            <a:chOff x="5871125" y="3876550"/>
            <a:chExt cx="1748175" cy="884087"/>
          </a:xfrm>
        </p:grpSpPr>
        <p:pic>
          <p:nvPicPr>
            <p:cNvPr id="81" name="Google Shape;174;p29">
              <a:extLst>
                <a:ext uri="{FF2B5EF4-FFF2-40B4-BE49-F238E27FC236}">
                  <a16:creationId xmlns:a16="http://schemas.microsoft.com/office/drawing/2014/main" id="{1DA516D7-C0F4-46C2-AC1B-FC88A2802611}"/>
                </a:ext>
              </a:extLst>
            </p:cNvPr>
            <p:cNvPicPr preferRelativeResize="0"/>
            <p:nvPr/>
          </p:nvPicPr>
          <p:blipFill rotWithShape="1">
            <a:blip r:embed="rId2">
              <a:alphaModFix/>
            </a:blip>
            <a:srcRect t="14313" r="15318" b="17301"/>
            <a:stretch/>
          </p:blipFill>
          <p:spPr>
            <a:xfrm>
              <a:off x="5890175" y="4390963"/>
              <a:ext cx="419298" cy="369675"/>
            </a:xfrm>
            <a:prstGeom prst="rect">
              <a:avLst/>
            </a:prstGeom>
            <a:noFill/>
            <a:ln>
              <a:noFill/>
            </a:ln>
          </p:spPr>
        </p:pic>
        <p:pic>
          <p:nvPicPr>
            <p:cNvPr id="82" name="Google Shape;175;p29">
              <a:extLst>
                <a:ext uri="{FF2B5EF4-FFF2-40B4-BE49-F238E27FC236}">
                  <a16:creationId xmlns:a16="http://schemas.microsoft.com/office/drawing/2014/main" id="{CE2E6693-9C6D-4C92-8480-C625D667667A}"/>
                </a:ext>
              </a:extLst>
            </p:cNvPr>
            <p:cNvPicPr preferRelativeResize="0"/>
            <p:nvPr/>
          </p:nvPicPr>
          <p:blipFill>
            <a:blip r:embed="rId3">
              <a:alphaModFix/>
            </a:blip>
            <a:stretch>
              <a:fillRect/>
            </a:stretch>
          </p:blipFill>
          <p:spPr>
            <a:xfrm>
              <a:off x="5871125" y="3876550"/>
              <a:ext cx="419300" cy="419300"/>
            </a:xfrm>
            <a:prstGeom prst="rect">
              <a:avLst/>
            </a:prstGeom>
            <a:noFill/>
            <a:ln>
              <a:noFill/>
            </a:ln>
          </p:spPr>
        </p:pic>
        <p:sp>
          <p:nvSpPr>
            <p:cNvPr id="83" name="Google Shape;176;p29">
              <a:extLst>
                <a:ext uri="{FF2B5EF4-FFF2-40B4-BE49-F238E27FC236}">
                  <a16:creationId xmlns:a16="http://schemas.microsoft.com/office/drawing/2014/main" id="{5D233864-0CE6-4029-9CA0-7D15236887BB}"/>
                </a:ext>
              </a:extLst>
            </p:cNvPr>
            <p:cNvSpPr txBox="1"/>
            <p:nvPr/>
          </p:nvSpPr>
          <p:spPr>
            <a:xfrm>
              <a:off x="6282200" y="3930400"/>
              <a:ext cx="1337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Train/Test Split</a:t>
              </a:r>
              <a:endParaRPr sz="1200"/>
            </a:p>
          </p:txBody>
        </p:sp>
        <p:sp>
          <p:nvSpPr>
            <p:cNvPr id="84" name="Google Shape;177;p29">
              <a:extLst>
                <a:ext uri="{FF2B5EF4-FFF2-40B4-BE49-F238E27FC236}">
                  <a16:creationId xmlns:a16="http://schemas.microsoft.com/office/drawing/2014/main" id="{95F467D0-54D9-45FC-9BBE-1951EA8C9249}"/>
                </a:ext>
              </a:extLst>
            </p:cNvPr>
            <p:cNvSpPr txBox="1"/>
            <p:nvPr/>
          </p:nvSpPr>
          <p:spPr>
            <a:xfrm>
              <a:off x="6282200" y="4387600"/>
              <a:ext cx="1337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Neural Network</a:t>
              </a:r>
              <a:endParaRPr sz="1200"/>
            </a:p>
          </p:txBody>
        </p:sp>
      </p:grpSp>
      <p:grpSp>
        <p:nvGrpSpPr>
          <p:cNvPr id="85" name="Google Shape;178;p29">
            <a:extLst>
              <a:ext uri="{FF2B5EF4-FFF2-40B4-BE49-F238E27FC236}">
                <a16:creationId xmlns:a16="http://schemas.microsoft.com/office/drawing/2014/main" id="{DE587FF4-50C6-4A20-89EF-83BE4553D9A7}"/>
              </a:ext>
            </a:extLst>
          </p:cNvPr>
          <p:cNvGrpSpPr/>
          <p:nvPr/>
        </p:nvGrpSpPr>
        <p:grpSpPr>
          <a:xfrm>
            <a:off x="7087338" y="4594130"/>
            <a:ext cx="287570" cy="387917"/>
            <a:chOff x="6025350" y="4787300"/>
            <a:chExt cx="472064" cy="861600"/>
          </a:xfrm>
        </p:grpSpPr>
        <p:grpSp>
          <p:nvGrpSpPr>
            <p:cNvPr id="86" name="Google Shape;179;p29">
              <a:extLst>
                <a:ext uri="{FF2B5EF4-FFF2-40B4-BE49-F238E27FC236}">
                  <a16:creationId xmlns:a16="http://schemas.microsoft.com/office/drawing/2014/main" id="{57CE1DA0-2D64-4A11-BC19-4450B79E2C42}"/>
                </a:ext>
              </a:extLst>
            </p:cNvPr>
            <p:cNvGrpSpPr/>
            <p:nvPr/>
          </p:nvGrpSpPr>
          <p:grpSpPr>
            <a:xfrm>
              <a:off x="6025350" y="4787300"/>
              <a:ext cx="472064" cy="861600"/>
              <a:chOff x="5644350" y="4787300"/>
              <a:chExt cx="472064" cy="861600"/>
            </a:xfrm>
          </p:grpSpPr>
          <p:grpSp>
            <p:nvGrpSpPr>
              <p:cNvPr id="88" name="Google Shape;180;p29">
                <a:extLst>
                  <a:ext uri="{FF2B5EF4-FFF2-40B4-BE49-F238E27FC236}">
                    <a16:creationId xmlns:a16="http://schemas.microsoft.com/office/drawing/2014/main" id="{DAB77A0B-23DB-4C96-B89B-B7DFAAF2CC19}"/>
                  </a:ext>
                </a:extLst>
              </p:cNvPr>
              <p:cNvGrpSpPr/>
              <p:nvPr/>
            </p:nvGrpSpPr>
            <p:grpSpPr>
              <a:xfrm>
                <a:off x="5644350" y="4787300"/>
                <a:ext cx="430800" cy="861600"/>
                <a:chOff x="6137900" y="4536175"/>
                <a:chExt cx="430800" cy="861600"/>
              </a:xfrm>
            </p:grpSpPr>
            <p:sp>
              <p:nvSpPr>
                <p:cNvPr id="91" name="Google Shape;181;p29">
                  <a:extLst>
                    <a:ext uri="{FF2B5EF4-FFF2-40B4-BE49-F238E27FC236}">
                      <a16:creationId xmlns:a16="http://schemas.microsoft.com/office/drawing/2014/main" id="{8006AD69-AA88-4E89-A57D-00FF820877B6}"/>
                    </a:ext>
                  </a:extLst>
                </p:cNvPr>
                <p:cNvSpPr/>
                <p:nvPr/>
              </p:nvSpPr>
              <p:spPr>
                <a:xfrm>
                  <a:off x="6137900" y="4536175"/>
                  <a:ext cx="430800" cy="8616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82;p29">
                  <a:extLst>
                    <a:ext uri="{FF2B5EF4-FFF2-40B4-BE49-F238E27FC236}">
                      <a16:creationId xmlns:a16="http://schemas.microsoft.com/office/drawing/2014/main" id="{0186E105-8088-4047-8643-C73D2D5E588B}"/>
                    </a:ext>
                  </a:extLst>
                </p:cNvPr>
                <p:cNvSpPr/>
                <p:nvPr/>
              </p:nvSpPr>
              <p:spPr>
                <a:xfrm>
                  <a:off x="6232100" y="4916325"/>
                  <a:ext cx="242400" cy="8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183;p29">
                <a:extLst>
                  <a:ext uri="{FF2B5EF4-FFF2-40B4-BE49-F238E27FC236}">
                    <a16:creationId xmlns:a16="http://schemas.microsoft.com/office/drawing/2014/main" id="{DEB748D6-C2B7-4102-8B3B-87770EDCCB4F}"/>
                  </a:ext>
                </a:extLst>
              </p:cNvPr>
              <p:cNvSpPr/>
              <p:nvPr/>
            </p:nvSpPr>
            <p:spPr>
              <a:xfrm>
                <a:off x="5738550" y="5015050"/>
                <a:ext cx="242400" cy="8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4;p29">
                <a:extLst>
                  <a:ext uri="{FF2B5EF4-FFF2-40B4-BE49-F238E27FC236}">
                    <a16:creationId xmlns:a16="http://schemas.microsoft.com/office/drawing/2014/main" id="{A2801671-6EEB-4620-BEDE-AD514CCA2583}"/>
                  </a:ext>
                </a:extLst>
              </p:cNvPr>
              <p:cNvSpPr/>
              <p:nvPr/>
            </p:nvSpPr>
            <p:spPr>
              <a:xfrm>
                <a:off x="5685614" y="5319852"/>
                <a:ext cx="430800" cy="8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185;p29">
              <a:extLst>
                <a:ext uri="{FF2B5EF4-FFF2-40B4-BE49-F238E27FC236}">
                  <a16:creationId xmlns:a16="http://schemas.microsoft.com/office/drawing/2014/main" id="{998CCF21-8040-49AA-B116-90BB9D6260F0}"/>
                </a:ext>
              </a:extLst>
            </p:cNvPr>
            <p:cNvSpPr/>
            <p:nvPr/>
          </p:nvSpPr>
          <p:spPr>
            <a:xfrm>
              <a:off x="6119550" y="4862650"/>
              <a:ext cx="242400" cy="8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186;p29">
            <a:extLst>
              <a:ext uri="{FF2B5EF4-FFF2-40B4-BE49-F238E27FC236}">
                <a16:creationId xmlns:a16="http://schemas.microsoft.com/office/drawing/2014/main" id="{C6AA8DD9-BD64-4A78-B1A8-AA40EB0C2FBD}"/>
              </a:ext>
            </a:extLst>
          </p:cNvPr>
          <p:cNvSpPr/>
          <p:nvPr/>
        </p:nvSpPr>
        <p:spPr>
          <a:xfrm>
            <a:off x="6492376" y="5013922"/>
            <a:ext cx="1782412" cy="1103700"/>
          </a:xfrm>
          <a:prstGeom prst="roundRect">
            <a:avLst>
              <a:gd name="adj" fmla="val 16667"/>
            </a:avLst>
          </a:prstGeom>
          <a:noFill/>
          <a:ln w="1905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187;p29">
            <a:extLst>
              <a:ext uri="{FF2B5EF4-FFF2-40B4-BE49-F238E27FC236}">
                <a16:creationId xmlns:a16="http://schemas.microsoft.com/office/drawing/2014/main" id="{21F30DD6-85D4-4AF3-8E92-40EAB7D2E263}"/>
              </a:ext>
            </a:extLst>
          </p:cNvPr>
          <p:cNvSpPr/>
          <p:nvPr/>
        </p:nvSpPr>
        <p:spPr>
          <a:xfrm rot="5400000" flipH="1">
            <a:off x="8336832" y="4566011"/>
            <a:ext cx="1061811" cy="1185900"/>
          </a:xfrm>
          <a:prstGeom prst="bentArrow">
            <a:avLst>
              <a:gd name="adj1" fmla="val 19751"/>
              <a:gd name="adj2" fmla="val 25000"/>
              <a:gd name="adj3" fmla="val 25000"/>
              <a:gd name="adj4" fmla="val 66271"/>
            </a:avLst>
          </a:prstGeom>
          <a:gradFill>
            <a:gsLst>
              <a:gs pos="0">
                <a:srgbClr val="F2F2F2"/>
              </a:gs>
              <a:gs pos="100000">
                <a:srgbClr val="A6A6A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TextBox 13">
            <a:extLst>
              <a:ext uri="{FF2B5EF4-FFF2-40B4-BE49-F238E27FC236}">
                <a16:creationId xmlns:a16="http://schemas.microsoft.com/office/drawing/2014/main" id="{B9276937-BA2C-4ACD-B16A-85CE684F00A1}"/>
              </a:ext>
            </a:extLst>
          </p:cNvPr>
          <p:cNvSpPr txBox="1"/>
          <p:nvPr/>
        </p:nvSpPr>
        <p:spPr>
          <a:xfrm>
            <a:off x="1862407" y="4385648"/>
            <a:ext cx="2035405" cy="184666"/>
          </a:xfrm>
          <a:prstGeom prst="rect">
            <a:avLst/>
          </a:prstGeom>
          <a:noFill/>
        </p:spPr>
        <p:txBody>
          <a:bodyPr wrap="square" lIns="0" tIns="0" rIns="0" bIns="0" rtlCol="0" anchor="t" anchorCtr="0">
            <a:spAutoFit/>
          </a:bodyPr>
          <a:ls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660">
              <a:spcBef>
                <a:spcPct val="20000"/>
              </a:spcBef>
              <a:defRPr/>
            </a:pPr>
            <a:r>
              <a:rPr lang="en-CA" altLang="zh-CN" sz="1200" b="1" dirty="0">
                <a:latin typeface="Arial" panose="020B0604020202020204" pitchFamily="34" charset="0"/>
                <a:ea typeface="Microsoft YaHei" panose="020B0503020204020204" pitchFamily="34" charset="-122"/>
                <a:cs typeface="+mn-ea"/>
                <a:sym typeface="Arial" panose="020B0604020202020204" pitchFamily="34" charset="0"/>
              </a:rPr>
              <a:t>DATA COLLECTION </a:t>
            </a:r>
            <a:endParaRPr lang="en-US" sz="1200" b="1" dirty="0">
              <a:latin typeface="Arial" panose="020B0604020202020204" pitchFamily="34" charset="0"/>
              <a:ea typeface="Microsoft YaHei" panose="020B0503020204020204" pitchFamily="34" charset="-122"/>
              <a:sym typeface="Arial" panose="020B0604020202020204" pitchFamily="34" charset="0"/>
            </a:endParaRPr>
          </a:p>
        </p:txBody>
      </p:sp>
      <p:grpSp>
        <p:nvGrpSpPr>
          <p:cNvPr id="96" name="Google Shape;188;p29">
            <a:extLst>
              <a:ext uri="{FF2B5EF4-FFF2-40B4-BE49-F238E27FC236}">
                <a16:creationId xmlns:a16="http://schemas.microsoft.com/office/drawing/2014/main" id="{17EAC180-D3B1-404C-9085-FD3BC05B99C3}"/>
              </a:ext>
            </a:extLst>
          </p:cNvPr>
          <p:cNvGrpSpPr/>
          <p:nvPr/>
        </p:nvGrpSpPr>
        <p:grpSpPr>
          <a:xfrm>
            <a:off x="8765299" y="1803847"/>
            <a:ext cx="1482925" cy="1311660"/>
            <a:chOff x="7257150" y="776600"/>
            <a:chExt cx="1482925" cy="1311660"/>
          </a:xfrm>
        </p:grpSpPr>
        <p:pic>
          <p:nvPicPr>
            <p:cNvPr id="97" name="Google Shape;189;p29">
              <a:extLst>
                <a:ext uri="{FF2B5EF4-FFF2-40B4-BE49-F238E27FC236}">
                  <a16:creationId xmlns:a16="http://schemas.microsoft.com/office/drawing/2014/main" id="{ECDF5B6D-DA36-46BE-BC3A-1BCA82A6C1D4}"/>
                </a:ext>
              </a:extLst>
            </p:cNvPr>
            <p:cNvPicPr preferRelativeResize="0"/>
            <p:nvPr/>
          </p:nvPicPr>
          <p:blipFill rotWithShape="1">
            <a:blip r:embed="rId4">
              <a:alphaModFix/>
            </a:blip>
            <a:srcRect t="7984" b="30647"/>
            <a:stretch/>
          </p:blipFill>
          <p:spPr>
            <a:xfrm>
              <a:off x="7257150" y="776600"/>
              <a:ext cx="522875" cy="404425"/>
            </a:xfrm>
            <a:prstGeom prst="rect">
              <a:avLst/>
            </a:prstGeom>
            <a:noFill/>
            <a:ln>
              <a:noFill/>
            </a:ln>
          </p:spPr>
        </p:pic>
        <p:pic>
          <p:nvPicPr>
            <p:cNvPr id="98" name="Google Shape;190;p29">
              <a:extLst>
                <a:ext uri="{FF2B5EF4-FFF2-40B4-BE49-F238E27FC236}">
                  <a16:creationId xmlns:a16="http://schemas.microsoft.com/office/drawing/2014/main" id="{D4BA1134-61BE-4945-BE9B-97CE7488D97B}"/>
                </a:ext>
              </a:extLst>
            </p:cNvPr>
            <p:cNvPicPr preferRelativeResize="0"/>
            <p:nvPr/>
          </p:nvPicPr>
          <p:blipFill rotWithShape="1">
            <a:blip r:embed="rId5">
              <a:alphaModFix/>
            </a:blip>
            <a:srcRect l="26985" t="10569" r="17316" b="28193"/>
            <a:stretch/>
          </p:blipFill>
          <p:spPr>
            <a:xfrm>
              <a:off x="7314999" y="1220525"/>
              <a:ext cx="407199" cy="404424"/>
            </a:xfrm>
            <a:prstGeom prst="rect">
              <a:avLst/>
            </a:prstGeom>
            <a:noFill/>
            <a:ln>
              <a:noFill/>
            </a:ln>
          </p:spPr>
        </p:pic>
        <p:pic>
          <p:nvPicPr>
            <p:cNvPr id="99" name="Google Shape;191;p29">
              <a:extLst>
                <a:ext uri="{FF2B5EF4-FFF2-40B4-BE49-F238E27FC236}">
                  <a16:creationId xmlns:a16="http://schemas.microsoft.com/office/drawing/2014/main" id="{432F6EF9-18ED-49D6-92E3-7DED90D8081F}"/>
                </a:ext>
              </a:extLst>
            </p:cNvPr>
            <p:cNvPicPr preferRelativeResize="0"/>
            <p:nvPr/>
          </p:nvPicPr>
          <p:blipFill>
            <a:blip r:embed="rId6">
              <a:alphaModFix/>
            </a:blip>
            <a:stretch>
              <a:fillRect/>
            </a:stretch>
          </p:blipFill>
          <p:spPr>
            <a:xfrm>
              <a:off x="7315000" y="1624950"/>
              <a:ext cx="522875" cy="463310"/>
            </a:xfrm>
            <a:prstGeom prst="rect">
              <a:avLst/>
            </a:prstGeom>
            <a:noFill/>
            <a:ln>
              <a:noFill/>
            </a:ln>
          </p:spPr>
        </p:pic>
        <p:sp>
          <p:nvSpPr>
            <p:cNvPr id="100" name="Google Shape;192;p29">
              <a:extLst>
                <a:ext uri="{FF2B5EF4-FFF2-40B4-BE49-F238E27FC236}">
                  <a16:creationId xmlns:a16="http://schemas.microsoft.com/office/drawing/2014/main" id="{41FAE3CB-0128-4AB6-85B4-994F5EEA5EA1}"/>
                </a:ext>
              </a:extLst>
            </p:cNvPr>
            <p:cNvSpPr txBox="1"/>
            <p:nvPr/>
          </p:nvSpPr>
          <p:spPr>
            <a:xfrm>
              <a:off x="7832275" y="1671950"/>
              <a:ext cx="834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Accuracy</a:t>
              </a:r>
              <a:endParaRPr sz="1200"/>
            </a:p>
          </p:txBody>
        </p:sp>
        <p:sp>
          <p:nvSpPr>
            <p:cNvPr id="101" name="Google Shape;193;p29">
              <a:extLst>
                <a:ext uri="{FF2B5EF4-FFF2-40B4-BE49-F238E27FC236}">
                  <a16:creationId xmlns:a16="http://schemas.microsoft.com/office/drawing/2014/main" id="{42C7C97E-A66F-4307-B2BF-E784DA7301EB}"/>
                </a:ext>
              </a:extLst>
            </p:cNvPr>
            <p:cNvSpPr txBox="1"/>
            <p:nvPr/>
          </p:nvSpPr>
          <p:spPr>
            <a:xfrm>
              <a:off x="7756075" y="1214750"/>
              <a:ext cx="984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t>Confusion       Matrix</a:t>
              </a:r>
              <a:endParaRPr sz="1200"/>
            </a:p>
          </p:txBody>
        </p:sp>
        <p:sp>
          <p:nvSpPr>
            <p:cNvPr id="102" name="Google Shape;194;p29">
              <a:extLst>
                <a:ext uri="{FF2B5EF4-FFF2-40B4-BE49-F238E27FC236}">
                  <a16:creationId xmlns:a16="http://schemas.microsoft.com/office/drawing/2014/main" id="{C9BF761E-D4FE-4009-89DF-21DB4912CB92}"/>
                </a:ext>
              </a:extLst>
            </p:cNvPr>
            <p:cNvSpPr txBox="1"/>
            <p:nvPr/>
          </p:nvSpPr>
          <p:spPr>
            <a:xfrm>
              <a:off x="7756075" y="833750"/>
              <a:ext cx="8346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t>F1 Score</a:t>
              </a:r>
              <a:endParaRPr sz="1200"/>
            </a:p>
          </p:txBody>
        </p:sp>
      </p:grpSp>
      <p:sp>
        <p:nvSpPr>
          <p:cNvPr id="103" name="Google Shape;211;p29">
            <a:extLst>
              <a:ext uri="{FF2B5EF4-FFF2-40B4-BE49-F238E27FC236}">
                <a16:creationId xmlns:a16="http://schemas.microsoft.com/office/drawing/2014/main" id="{927C5B64-8B60-4266-806C-A48EEEF8A181}"/>
              </a:ext>
            </a:extLst>
          </p:cNvPr>
          <p:cNvSpPr/>
          <p:nvPr/>
        </p:nvSpPr>
        <p:spPr>
          <a:xfrm>
            <a:off x="8765274" y="1800247"/>
            <a:ext cx="1482900" cy="1311600"/>
          </a:xfrm>
          <a:prstGeom prst="roundRect">
            <a:avLst>
              <a:gd name="adj" fmla="val 16667"/>
            </a:avLst>
          </a:prstGeom>
          <a:noFill/>
          <a:ln w="1905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104" name="Google Shape;203;p29">
            <a:extLst>
              <a:ext uri="{FF2B5EF4-FFF2-40B4-BE49-F238E27FC236}">
                <a16:creationId xmlns:a16="http://schemas.microsoft.com/office/drawing/2014/main" id="{DCD31ABB-9051-40A2-88E4-556B7B9EB16C}"/>
              </a:ext>
            </a:extLst>
          </p:cNvPr>
          <p:cNvGrpSpPr/>
          <p:nvPr/>
        </p:nvGrpSpPr>
        <p:grpSpPr>
          <a:xfrm rot="10800000" flipH="1">
            <a:off x="9382153" y="3107618"/>
            <a:ext cx="369919" cy="229553"/>
            <a:chOff x="6025350" y="4787300"/>
            <a:chExt cx="472064" cy="861600"/>
          </a:xfrm>
        </p:grpSpPr>
        <p:grpSp>
          <p:nvGrpSpPr>
            <p:cNvPr id="105" name="Google Shape;204;p29">
              <a:extLst>
                <a:ext uri="{FF2B5EF4-FFF2-40B4-BE49-F238E27FC236}">
                  <a16:creationId xmlns:a16="http://schemas.microsoft.com/office/drawing/2014/main" id="{8BB538DB-764C-4381-AEB2-9C7E2E76966C}"/>
                </a:ext>
              </a:extLst>
            </p:cNvPr>
            <p:cNvGrpSpPr/>
            <p:nvPr/>
          </p:nvGrpSpPr>
          <p:grpSpPr>
            <a:xfrm>
              <a:off x="6025350" y="4787300"/>
              <a:ext cx="472064" cy="861600"/>
              <a:chOff x="5644350" y="4787300"/>
              <a:chExt cx="472064" cy="861600"/>
            </a:xfrm>
          </p:grpSpPr>
          <p:grpSp>
            <p:nvGrpSpPr>
              <p:cNvPr id="107" name="Google Shape;205;p29">
                <a:extLst>
                  <a:ext uri="{FF2B5EF4-FFF2-40B4-BE49-F238E27FC236}">
                    <a16:creationId xmlns:a16="http://schemas.microsoft.com/office/drawing/2014/main" id="{884C4040-F878-4AF3-A5FD-C6C4377294CB}"/>
                  </a:ext>
                </a:extLst>
              </p:cNvPr>
              <p:cNvGrpSpPr/>
              <p:nvPr/>
            </p:nvGrpSpPr>
            <p:grpSpPr>
              <a:xfrm>
                <a:off x="5644350" y="4787300"/>
                <a:ext cx="430800" cy="861600"/>
                <a:chOff x="6137900" y="4536175"/>
                <a:chExt cx="430800" cy="861600"/>
              </a:xfrm>
            </p:grpSpPr>
            <p:sp>
              <p:nvSpPr>
                <p:cNvPr id="110" name="Google Shape;206;p29">
                  <a:extLst>
                    <a:ext uri="{FF2B5EF4-FFF2-40B4-BE49-F238E27FC236}">
                      <a16:creationId xmlns:a16="http://schemas.microsoft.com/office/drawing/2014/main" id="{4796C508-BFB4-4EF5-9DCA-A448138EF887}"/>
                    </a:ext>
                  </a:extLst>
                </p:cNvPr>
                <p:cNvSpPr/>
                <p:nvPr/>
              </p:nvSpPr>
              <p:spPr>
                <a:xfrm>
                  <a:off x="6137900" y="4536175"/>
                  <a:ext cx="430800" cy="8616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07;p29">
                  <a:extLst>
                    <a:ext uri="{FF2B5EF4-FFF2-40B4-BE49-F238E27FC236}">
                      <a16:creationId xmlns:a16="http://schemas.microsoft.com/office/drawing/2014/main" id="{0C3A4E5A-5F90-4D60-B993-D4B2D2A1CB02}"/>
                    </a:ext>
                  </a:extLst>
                </p:cNvPr>
                <p:cNvSpPr/>
                <p:nvPr/>
              </p:nvSpPr>
              <p:spPr>
                <a:xfrm>
                  <a:off x="6232100" y="4916325"/>
                  <a:ext cx="242400" cy="8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208;p29">
                <a:extLst>
                  <a:ext uri="{FF2B5EF4-FFF2-40B4-BE49-F238E27FC236}">
                    <a16:creationId xmlns:a16="http://schemas.microsoft.com/office/drawing/2014/main" id="{50E34F21-5711-41A2-BFD9-32DCEE552D63}"/>
                  </a:ext>
                </a:extLst>
              </p:cNvPr>
              <p:cNvSpPr/>
              <p:nvPr/>
            </p:nvSpPr>
            <p:spPr>
              <a:xfrm>
                <a:off x="5738550" y="5015050"/>
                <a:ext cx="242400" cy="8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09;p29">
                <a:extLst>
                  <a:ext uri="{FF2B5EF4-FFF2-40B4-BE49-F238E27FC236}">
                    <a16:creationId xmlns:a16="http://schemas.microsoft.com/office/drawing/2014/main" id="{F8A4C4BD-6AD8-4343-88B4-F2B34557F21C}"/>
                  </a:ext>
                </a:extLst>
              </p:cNvPr>
              <p:cNvSpPr/>
              <p:nvPr/>
            </p:nvSpPr>
            <p:spPr>
              <a:xfrm>
                <a:off x="5685614" y="5319852"/>
                <a:ext cx="430800" cy="8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210;p29">
              <a:extLst>
                <a:ext uri="{FF2B5EF4-FFF2-40B4-BE49-F238E27FC236}">
                  <a16:creationId xmlns:a16="http://schemas.microsoft.com/office/drawing/2014/main" id="{26F87F6F-9E94-431A-9CF7-68AADD17472E}"/>
                </a:ext>
              </a:extLst>
            </p:cNvPr>
            <p:cNvSpPr/>
            <p:nvPr/>
          </p:nvSpPr>
          <p:spPr>
            <a:xfrm>
              <a:off x="6119550" y="4862650"/>
              <a:ext cx="242400" cy="8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roup 111">
            <a:extLst>
              <a:ext uri="{FF2B5EF4-FFF2-40B4-BE49-F238E27FC236}">
                <a16:creationId xmlns:a16="http://schemas.microsoft.com/office/drawing/2014/main" id="{670D4591-79FD-457A-9763-3C3E260D9DCB}"/>
              </a:ext>
            </a:extLst>
          </p:cNvPr>
          <p:cNvGrpSpPr/>
          <p:nvPr/>
        </p:nvGrpSpPr>
        <p:grpSpPr>
          <a:xfrm>
            <a:off x="8787857" y="-213630"/>
            <a:ext cx="3385453" cy="786248"/>
            <a:chOff x="8825435" y="-263734"/>
            <a:chExt cx="3385453" cy="900468"/>
          </a:xfrm>
        </p:grpSpPr>
        <p:pic>
          <p:nvPicPr>
            <p:cNvPr id="113" name="Picture 112">
              <a:extLst>
                <a:ext uri="{FF2B5EF4-FFF2-40B4-BE49-F238E27FC236}">
                  <a16:creationId xmlns:a16="http://schemas.microsoft.com/office/drawing/2014/main" id="{653E8C60-03F4-4DCF-BC22-7F1C94BDF8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25435" y="-263734"/>
              <a:ext cx="2294306" cy="842168"/>
            </a:xfrm>
            <a:prstGeom prst="rect">
              <a:avLst/>
            </a:prstGeom>
          </p:spPr>
        </p:pic>
        <p:pic>
          <p:nvPicPr>
            <p:cNvPr id="114" name="Picture 113">
              <a:extLst>
                <a:ext uri="{FF2B5EF4-FFF2-40B4-BE49-F238E27FC236}">
                  <a16:creationId xmlns:a16="http://schemas.microsoft.com/office/drawing/2014/main" id="{0A9FDD35-E551-4E1A-A992-3EED7758C6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29660" y="0"/>
              <a:ext cx="981228" cy="636734"/>
            </a:xfrm>
            <a:prstGeom prst="rect">
              <a:avLst/>
            </a:prstGeom>
          </p:spPr>
        </p:pic>
        <p:sp>
          <p:nvSpPr>
            <p:cNvPr id="115" name="Rectangle 114">
              <a:extLst>
                <a:ext uri="{FF2B5EF4-FFF2-40B4-BE49-F238E27FC236}">
                  <a16:creationId xmlns:a16="http://schemas.microsoft.com/office/drawing/2014/main" id="{451AAB5C-8C89-4466-A21E-EE6C125DA7BB}"/>
                </a:ext>
              </a:extLst>
            </p:cNvPr>
            <p:cNvSpPr/>
            <p:nvPr/>
          </p:nvSpPr>
          <p:spPr>
            <a:xfrm>
              <a:off x="11106090" y="-14512"/>
              <a:ext cx="36000" cy="64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grpSp>
    </p:spTree>
    <p:extLst>
      <p:ext uri="{BB962C8B-B14F-4D97-AF65-F5344CB8AC3E}">
        <p14:creationId xmlns:p14="http://schemas.microsoft.com/office/powerpoint/2010/main" val="327906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BE394C-A983-4449-95E0-2545E4BF687E}"/>
              </a:ext>
            </a:extLst>
          </p:cNvPr>
          <p:cNvSpPr txBox="1">
            <a:spLocks/>
          </p:cNvSpPr>
          <p:nvPr/>
        </p:nvSpPr>
        <p:spPr>
          <a:xfrm>
            <a:off x="1219200" y="242898"/>
            <a:ext cx="9801526" cy="13899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dirty="0">
              <a:solidFill>
                <a:schemeClr val="bg2">
                  <a:lumMod val="60000"/>
                  <a:lumOff val="40000"/>
                </a:schemeClr>
              </a:solidFill>
              <a:latin typeface="Abadi"/>
            </a:endParaRPr>
          </a:p>
          <a:p>
            <a:r>
              <a:rPr lang="en-US" dirty="0">
                <a:solidFill>
                  <a:schemeClr val="accent1">
                    <a:lumMod val="75000"/>
                  </a:schemeClr>
                </a:solidFill>
                <a:effectLst>
                  <a:outerShdw blurRad="38100" dist="38100" dir="2700000" algn="tl">
                    <a:srgbClr val="000000">
                      <a:alpha val="43137"/>
                    </a:srgbClr>
                  </a:outerShdw>
                </a:effectLst>
                <a:latin typeface="Abadi"/>
              </a:rPr>
              <a:t>Data Wrangling</a:t>
            </a:r>
            <a:endParaRPr lang="en-US" dirty="0">
              <a:solidFill>
                <a:schemeClr val="accent1">
                  <a:lumMod val="75000"/>
                </a:schemeClr>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22A1C802-1768-4CE9-BC20-F4459E33E089}"/>
              </a:ext>
            </a:extLst>
          </p:cNvPr>
          <p:cNvSpPr txBox="1">
            <a:spLocks/>
          </p:cNvSpPr>
          <p:nvPr/>
        </p:nvSpPr>
        <p:spPr>
          <a:xfrm>
            <a:off x="1371599" y="1825625"/>
            <a:ext cx="9801526" cy="43513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lvl="1">
              <a:lnSpc>
                <a:spcPct val="120000"/>
              </a:lnSpc>
              <a:spcBef>
                <a:spcPts val="1400"/>
              </a:spcBef>
            </a:pPr>
            <a:r>
              <a:rPr lang="en-US" sz="2400" dirty="0">
                <a:solidFill>
                  <a:schemeClr val="tx1"/>
                </a:solidFill>
                <a:effectLst/>
                <a:latin typeface="Abadi"/>
              </a:rPr>
              <a:t>Duplicates were removed.</a:t>
            </a:r>
          </a:p>
          <a:p>
            <a:pPr lvl="1">
              <a:lnSpc>
                <a:spcPct val="120000"/>
              </a:lnSpc>
              <a:spcBef>
                <a:spcPts val="1400"/>
              </a:spcBef>
            </a:pPr>
            <a:r>
              <a:rPr lang="en-US" sz="2400" dirty="0">
                <a:solidFill>
                  <a:schemeClr val="tx1"/>
                </a:solidFill>
                <a:effectLst/>
                <a:latin typeface="Abadi"/>
              </a:rPr>
              <a:t>Outliers were removed for density correction, gamma ray, neutron density, sonic (compressional slowness), and spontaneous potential logs.</a:t>
            </a:r>
          </a:p>
          <a:p>
            <a:pPr lvl="1">
              <a:lnSpc>
                <a:spcPct val="120000"/>
              </a:lnSpc>
              <a:spcBef>
                <a:spcPts val="1400"/>
              </a:spcBef>
            </a:pPr>
            <a:r>
              <a:rPr lang="en-US" sz="2400" dirty="0">
                <a:solidFill>
                  <a:schemeClr val="tx1"/>
                </a:solidFill>
                <a:effectLst/>
                <a:latin typeface="Abadi"/>
              </a:rPr>
              <a:t> Missing values were filled using an iterative imputer that predicts the missing value based on the values of the other columns for that observation</a:t>
            </a:r>
          </a:p>
          <a:p>
            <a:endParaRPr lang="en-US" dirty="0">
              <a:effectLst/>
            </a:endParaRPr>
          </a:p>
          <a:p>
            <a:endParaRPr lang="en-US" dirty="0"/>
          </a:p>
          <a:p>
            <a:endParaRPr lang="en-US" dirty="0"/>
          </a:p>
        </p:txBody>
      </p:sp>
      <p:grpSp>
        <p:nvGrpSpPr>
          <p:cNvPr id="6" name="Group 5">
            <a:extLst>
              <a:ext uri="{FF2B5EF4-FFF2-40B4-BE49-F238E27FC236}">
                <a16:creationId xmlns:a16="http://schemas.microsoft.com/office/drawing/2014/main" id="{6C9DC81F-59AF-48A5-BD03-D08965EE01CF}"/>
              </a:ext>
            </a:extLst>
          </p:cNvPr>
          <p:cNvGrpSpPr/>
          <p:nvPr/>
        </p:nvGrpSpPr>
        <p:grpSpPr>
          <a:xfrm>
            <a:off x="8787857" y="-213630"/>
            <a:ext cx="3385453" cy="786248"/>
            <a:chOff x="8825435" y="-263734"/>
            <a:chExt cx="3385453" cy="900468"/>
          </a:xfrm>
        </p:grpSpPr>
        <p:pic>
          <p:nvPicPr>
            <p:cNvPr id="7" name="Picture 6">
              <a:extLst>
                <a:ext uri="{FF2B5EF4-FFF2-40B4-BE49-F238E27FC236}">
                  <a16:creationId xmlns:a16="http://schemas.microsoft.com/office/drawing/2014/main" id="{725BC6D5-7D40-4862-8620-0590C7DE7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5435" y="-263734"/>
              <a:ext cx="2294306" cy="842168"/>
            </a:xfrm>
            <a:prstGeom prst="rect">
              <a:avLst/>
            </a:prstGeom>
          </p:spPr>
        </p:pic>
        <p:pic>
          <p:nvPicPr>
            <p:cNvPr id="8" name="Picture 7">
              <a:extLst>
                <a:ext uri="{FF2B5EF4-FFF2-40B4-BE49-F238E27FC236}">
                  <a16:creationId xmlns:a16="http://schemas.microsoft.com/office/drawing/2014/main" id="{EA90D8FD-A556-4376-B51B-46F0AD10E4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9660" y="0"/>
              <a:ext cx="981228" cy="636734"/>
            </a:xfrm>
            <a:prstGeom prst="rect">
              <a:avLst/>
            </a:prstGeom>
          </p:spPr>
        </p:pic>
        <p:sp>
          <p:nvSpPr>
            <p:cNvPr id="9" name="Rectangle 8">
              <a:extLst>
                <a:ext uri="{FF2B5EF4-FFF2-40B4-BE49-F238E27FC236}">
                  <a16:creationId xmlns:a16="http://schemas.microsoft.com/office/drawing/2014/main" id="{4177ED14-9672-4FE3-A4C9-168E3BE66EC1}"/>
                </a:ext>
              </a:extLst>
            </p:cNvPr>
            <p:cNvSpPr/>
            <p:nvPr/>
          </p:nvSpPr>
          <p:spPr>
            <a:xfrm>
              <a:off x="11106090" y="-14512"/>
              <a:ext cx="36000" cy="64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grpSp>
    </p:spTree>
    <p:extLst>
      <p:ext uri="{BB962C8B-B14F-4D97-AF65-F5344CB8AC3E}">
        <p14:creationId xmlns:p14="http://schemas.microsoft.com/office/powerpoint/2010/main" val="113111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BE394C-A983-4449-95E0-2545E4BF687E}"/>
              </a:ext>
            </a:extLst>
          </p:cNvPr>
          <p:cNvSpPr txBox="1">
            <a:spLocks/>
          </p:cNvSpPr>
          <p:nvPr/>
        </p:nvSpPr>
        <p:spPr>
          <a:xfrm>
            <a:off x="1219200" y="242898"/>
            <a:ext cx="9801526" cy="138995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dirty="0">
              <a:solidFill>
                <a:schemeClr val="bg2">
                  <a:lumMod val="60000"/>
                  <a:lumOff val="40000"/>
                </a:schemeClr>
              </a:solidFill>
              <a:latin typeface="Abadi"/>
            </a:endParaRPr>
          </a:p>
          <a:p>
            <a:endParaRPr lang="en-US" dirty="0">
              <a:solidFill>
                <a:schemeClr val="bg1">
                  <a:lumMod val="50000"/>
                </a:schemeClr>
              </a:solidFill>
              <a:latin typeface="Abadi"/>
            </a:endParaRPr>
          </a:p>
          <a:p>
            <a:r>
              <a:rPr lang="en-US" dirty="0">
                <a:solidFill>
                  <a:schemeClr val="accent1">
                    <a:lumMod val="75000"/>
                  </a:schemeClr>
                </a:solidFill>
                <a:effectLst>
                  <a:outerShdw blurRad="38100" dist="38100" dir="2700000" algn="tl">
                    <a:srgbClr val="000000">
                      <a:alpha val="43137"/>
                    </a:srgbClr>
                  </a:outerShdw>
                </a:effectLst>
                <a:latin typeface="Abadi"/>
              </a:rPr>
              <a:t>EDA with Data Visualization</a:t>
            </a:r>
            <a:endParaRPr lang="en-US" dirty="0">
              <a:solidFill>
                <a:schemeClr val="accent1">
                  <a:lumMod val="75000"/>
                </a:schemeClr>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22A1C802-1768-4CE9-BC20-F4459E33E089}"/>
              </a:ext>
            </a:extLst>
          </p:cNvPr>
          <p:cNvSpPr txBox="1">
            <a:spLocks/>
          </p:cNvSpPr>
          <p:nvPr/>
        </p:nvSpPr>
        <p:spPr>
          <a:xfrm>
            <a:off x="1371599" y="1825625"/>
            <a:ext cx="9801526" cy="43513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endParaRPr lang="en-US" sz="2000" dirty="0"/>
          </a:p>
          <a:p>
            <a:endParaRPr lang="en-US" dirty="0"/>
          </a:p>
          <a:p>
            <a:endParaRPr lang="en-US" dirty="0"/>
          </a:p>
        </p:txBody>
      </p:sp>
      <p:pic>
        <p:nvPicPr>
          <p:cNvPr id="3" name="Picture 2">
            <a:extLst>
              <a:ext uri="{FF2B5EF4-FFF2-40B4-BE49-F238E27FC236}">
                <a16:creationId xmlns:a16="http://schemas.microsoft.com/office/drawing/2014/main" id="{A2FAECE8-A6B0-478A-B480-2C5D8E4B7189}"/>
              </a:ext>
            </a:extLst>
          </p:cNvPr>
          <p:cNvPicPr>
            <a:picLocks noChangeAspect="1"/>
          </p:cNvPicPr>
          <p:nvPr/>
        </p:nvPicPr>
        <p:blipFill>
          <a:blip r:embed="rId2"/>
          <a:stretch>
            <a:fillRect/>
          </a:stretch>
        </p:blipFill>
        <p:spPr>
          <a:xfrm>
            <a:off x="1018875" y="1825625"/>
            <a:ext cx="9448800" cy="4351338"/>
          </a:xfrm>
          <a:prstGeom prst="rect">
            <a:avLst/>
          </a:prstGeom>
        </p:spPr>
      </p:pic>
      <p:sp>
        <p:nvSpPr>
          <p:cNvPr id="10" name="TextBox 9">
            <a:extLst>
              <a:ext uri="{FF2B5EF4-FFF2-40B4-BE49-F238E27FC236}">
                <a16:creationId xmlns:a16="http://schemas.microsoft.com/office/drawing/2014/main" id="{10061C16-3796-4E85-8F16-D627D9AC3522}"/>
              </a:ext>
            </a:extLst>
          </p:cNvPr>
          <p:cNvSpPr txBox="1"/>
          <p:nvPr/>
        </p:nvSpPr>
        <p:spPr>
          <a:xfrm>
            <a:off x="5457263" y="1825625"/>
            <a:ext cx="5010412" cy="1077218"/>
          </a:xfrm>
          <a:prstGeom prst="rect">
            <a:avLst/>
          </a:prstGeom>
          <a:noFill/>
        </p:spPr>
        <p:txBody>
          <a:bodyPr wrap="square" rtlCol="0">
            <a:spAutoFit/>
          </a:bodyPr>
          <a:lstStyle/>
          <a:p>
            <a:r>
              <a:rPr lang="en-US" sz="1600" b="0" i="0" dirty="0">
                <a:effectLst/>
                <a:latin typeface="Abadi" panose="020B0604020104020204" pitchFamily="34" charset="0"/>
              </a:rPr>
              <a:t>Shale is the most occurred lithology in the dataset and classes like Basement, halite, Coal, Chalk, dolomite, Anhydrite, marl, Tuff and Limestone are largely underrepresented. Hence, </a:t>
            </a:r>
            <a:r>
              <a:rPr lang="en-US" sz="1600" b="1" i="0" dirty="0">
                <a:effectLst/>
                <a:latin typeface="Abadi" panose="020B0604020104020204" pitchFamily="34" charset="0"/>
              </a:rPr>
              <a:t>The classes are imbalanced</a:t>
            </a:r>
            <a:endParaRPr lang="en-NG" sz="1600" dirty="0">
              <a:latin typeface="Abadi" panose="020B0604020104020204" pitchFamily="34" charset="0"/>
            </a:endParaRPr>
          </a:p>
        </p:txBody>
      </p:sp>
      <p:grpSp>
        <p:nvGrpSpPr>
          <p:cNvPr id="6" name="Group 5">
            <a:extLst>
              <a:ext uri="{FF2B5EF4-FFF2-40B4-BE49-F238E27FC236}">
                <a16:creationId xmlns:a16="http://schemas.microsoft.com/office/drawing/2014/main" id="{BCF6B28E-792B-451E-BD73-052CFC62BF42}"/>
              </a:ext>
            </a:extLst>
          </p:cNvPr>
          <p:cNvGrpSpPr/>
          <p:nvPr/>
        </p:nvGrpSpPr>
        <p:grpSpPr>
          <a:xfrm>
            <a:off x="8787857" y="-213630"/>
            <a:ext cx="3385453" cy="786248"/>
            <a:chOff x="8825435" y="-263734"/>
            <a:chExt cx="3385453" cy="900468"/>
          </a:xfrm>
        </p:grpSpPr>
        <p:pic>
          <p:nvPicPr>
            <p:cNvPr id="7" name="Picture 6">
              <a:extLst>
                <a:ext uri="{FF2B5EF4-FFF2-40B4-BE49-F238E27FC236}">
                  <a16:creationId xmlns:a16="http://schemas.microsoft.com/office/drawing/2014/main" id="{0D7A13B8-B567-4315-9531-897EB87CE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5435" y="-263734"/>
              <a:ext cx="2294306" cy="842168"/>
            </a:xfrm>
            <a:prstGeom prst="rect">
              <a:avLst/>
            </a:prstGeom>
          </p:spPr>
        </p:pic>
        <p:pic>
          <p:nvPicPr>
            <p:cNvPr id="8" name="Picture 7">
              <a:extLst>
                <a:ext uri="{FF2B5EF4-FFF2-40B4-BE49-F238E27FC236}">
                  <a16:creationId xmlns:a16="http://schemas.microsoft.com/office/drawing/2014/main" id="{97C12827-8A3D-4800-A1B8-39C791D77F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9660" y="0"/>
              <a:ext cx="981228" cy="636734"/>
            </a:xfrm>
            <a:prstGeom prst="rect">
              <a:avLst/>
            </a:prstGeom>
          </p:spPr>
        </p:pic>
        <p:sp>
          <p:nvSpPr>
            <p:cNvPr id="9" name="Rectangle 8">
              <a:extLst>
                <a:ext uri="{FF2B5EF4-FFF2-40B4-BE49-F238E27FC236}">
                  <a16:creationId xmlns:a16="http://schemas.microsoft.com/office/drawing/2014/main" id="{F849B1AD-D7FD-4730-89A4-83396721240C}"/>
                </a:ext>
              </a:extLst>
            </p:cNvPr>
            <p:cNvSpPr/>
            <p:nvPr/>
          </p:nvSpPr>
          <p:spPr>
            <a:xfrm>
              <a:off x="11106090" y="-14512"/>
              <a:ext cx="36000" cy="64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grpSp>
    </p:spTree>
    <p:extLst>
      <p:ext uri="{BB962C8B-B14F-4D97-AF65-F5344CB8AC3E}">
        <p14:creationId xmlns:p14="http://schemas.microsoft.com/office/powerpoint/2010/main" val="1573059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BE394C-A983-4449-95E0-2545E4BF687E}"/>
              </a:ext>
            </a:extLst>
          </p:cNvPr>
          <p:cNvSpPr txBox="1">
            <a:spLocks/>
          </p:cNvSpPr>
          <p:nvPr/>
        </p:nvSpPr>
        <p:spPr>
          <a:xfrm>
            <a:off x="1219200" y="242898"/>
            <a:ext cx="9801526" cy="138995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dirty="0">
              <a:solidFill>
                <a:schemeClr val="bg2">
                  <a:lumMod val="60000"/>
                  <a:lumOff val="40000"/>
                </a:schemeClr>
              </a:solidFill>
              <a:latin typeface="Abadi"/>
            </a:endParaRPr>
          </a:p>
          <a:p>
            <a:endParaRPr lang="en-US" dirty="0">
              <a:solidFill>
                <a:schemeClr val="bg1">
                  <a:lumMod val="50000"/>
                </a:schemeClr>
              </a:solidFill>
              <a:latin typeface="Abadi"/>
            </a:endParaRPr>
          </a:p>
          <a:p>
            <a:r>
              <a:rPr lang="en-US" dirty="0">
                <a:solidFill>
                  <a:schemeClr val="accent1">
                    <a:lumMod val="75000"/>
                  </a:schemeClr>
                </a:solidFill>
                <a:effectLst>
                  <a:outerShdw blurRad="38100" dist="38100" dir="2700000" algn="tl">
                    <a:srgbClr val="000000">
                      <a:alpha val="43137"/>
                    </a:srgbClr>
                  </a:outerShdw>
                </a:effectLst>
                <a:latin typeface="Abadi"/>
              </a:rPr>
              <a:t>EDA with Data Visualization</a:t>
            </a:r>
            <a:endParaRPr lang="en-US" dirty="0">
              <a:solidFill>
                <a:schemeClr val="accent1">
                  <a:lumMod val="75000"/>
                </a:schemeClr>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22A1C802-1768-4CE9-BC20-F4459E33E089}"/>
              </a:ext>
            </a:extLst>
          </p:cNvPr>
          <p:cNvSpPr txBox="1">
            <a:spLocks/>
          </p:cNvSpPr>
          <p:nvPr/>
        </p:nvSpPr>
        <p:spPr>
          <a:xfrm>
            <a:off x="1371599" y="1825625"/>
            <a:ext cx="9801526" cy="43513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endParaRPr lang="en-US" sz="2000" dirty="0"/>
          </a:p>
          <a:p>
            <a:endParaRPr lang="en-US" dirty="0"/>
          </a:p>
          <a:p>
            <a:endParaRPr lang="en-US" dirty="0"/>
          </a:p>
        </p:txBody>
      </p:sp>
      <p:pic>
        <p:nvPicPr>
          <p:cNvPr id="12" name="Picture 11">
            <a:extLst>
              <a:ext uri="{FF2B5EF4-FFF2-40B4-BE49-F238E27FC236}">
                <a16:creationId xmlns:a16="http://schemas.microsoft.com/office/drawing/2014/main" id="{C5381D99-B7D9-4887-BB1C-DCB58849FDB4}"/>
              </a:ext>
            </a:extLst>
          </p:cNvPr>
          <p:cNvPicPr>
            <a:picLocks noChangeAspect="1"/>
          </p:cNvPicPr>
          <p:nvPr/>
        </p:nvPicPr>
        <p:blipFill rotWithShape="1">
          <a:blip r:embed="rId2"/>
          <a:srcRect l="37012" t="7785" r="11893" b="423"/>
          <a:stretch/>
        </p:blipFill>
        <p:spPr>
          <a:xfrm>
            <a:off x="672230" y="1825625"/>
            <a:ext cx="4409162" cy="2959275"/>
          </a:xfrm>
          <a:prstGeom prst="rect">
            <a:avLst/>
          </a:prstGeom>
        </p:spPr>
      </p:pic>
      <p:pic>
        <p:nvPicPr>
          <p:cNvPr id="9" name="Picture 8">
            <a:extLst>
              <a:ext uri="{FF2B5EF4-FFF2-40B4-BE49-F238E27FC236}">
                <a16:creationId xmlns:a16="http://schemas.microsoft.com/office/drawing/2014/main" id="{123D0686-9B20-4153-812E-D9F9696DDB41}"/>
              </a:ext>
            </a:extLst>
          </p:cNvPr>
          <p:cNvPicPr>
            <a:picLocks noChangeAspect="1"/>
          </p:cNvPicPr>
          <p:nvPr/>
        </p:nvPicPr>
        <p:blipFill>
          <a:blip r:embed="rId3"/>
          <a:stretch>
            <a:fillRect/>
          </a:stretch>
        </p:blipFill>
        <p:spPr>
          <a:xfrm>
            <a:off x="5686816" y="1825625"/>
            <a:ext cx="5486309" cy="3832965"/>
          </a:xfrm>
          <a:prstGeom prst="rect">
            <a:avLst/>
          </a:prstGeom>
        </p:spPr>
      </p:pic>
      <p:sp>
        <p:nvSpPr>
          <p:cNvPr id="2" name="TextBox 1">
            <a:extLst>
              <a:ext uri="{FF2B5EF4-FFF2-40B4-BE49-F238E27FC236}">
                <a16:creationId xmlns:a16="http://schemas.microsoft.com/office/drawing/2014/main" id="{3149507D-DCA5-4949-BACD-69ED26041D30}"/>
              </a:ext>
            </a:extLst>
          </p:cNvPr>
          <p:cNvSpPr txBox="1"/>
          <p:nvPr/>
        </p:nvSpPr>
        <p:spPr>
          <a:xfrm>
            <a:off x="609691" y="5135671"/>
            <a:ext cx="5486309" cy="1200329"/>
          </a:xfrm>
          <a:prstGeom prst="rect">
            <a:avLst/>
          </a:prstGeom>
          <a:noFill/>
        </p:spPr>
        <p:txBody>
          <a:bodyPr wrap="square" rtlCol="0">
            <a:spAutoFit/>
          </a:bodyPr>
          <a:lstStyle/>
          <a:p>
            <a:r>
              <a:rPr lang="en-US" dirty="0"/>
              <a:t>Gamma Ray, Spontaneous potential, and density correction logs are the three most independent well logs. The </a:t>
            </a:r>
            <a:r>
              <a:rPr lang="en-US" dirty="0" err="1"/>
              <a:t>pairplot</a:t>
            </a:r>
            <a:r>
              <a:rPr lang="en-US" dirty="0"/>
              <a:t> shows the relationship  between two variables and the different lithologies</a:t>
            </a:r>
            <a:endParaRPr lang="en-NG" dirty="0"/>
          </a:p>
        </p:txBody>
      </p:sp>
      <p:grpSp>
        <p:nvGrpSpPr>
          <p:cNvPr id="7" name="Group 6">
            <a:extLst>
              <a:ext uri="{FF2B5EF4-FFF2-40B4-BE49-F238E27FC236}">
                <a16:creationId xmlns:a16="http://schemas.microsoft.com/office/drawing/2014/main" id="{D7F050A5-F920-416C-82FC-7DC6BF000278}"/>
              </a:ext>
            </a:extLst>
          </p:cNvPr>
          <p:cNvGrpSpPr/>
          <p:nvPr/>
        </p:nvGrpSpPr>
        <p:grpSpPr>
          <a:xfrm>
            <a:off x="8787857" y="-213630"/>
            <a:ext cx="3385453" cy="786248"/>
            <a:chOff x="8825435" y="-263734"/>
            <a:chExt cx="3385453" cy="900468"/>
          </a:xfrm>
        </p:grpSpPr>
        <p:pic>
          <p:nvPicPr>
            <p:cNvPr id="8" name="Picture 7">
              <a:extLst>
                <a:ext uri="{FF2B5EF4-FFF2-40B4-BE49-F238E27FC236}">
                  <a16:creationId xmlns:a16="http://schemas.microsoft.com/office/drawing/2014/main" id="{687CEAC0-5DEC-4683-B13C-029798D9D0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5435" y="-263734"/>
              <a:ext cx="2294306" cy="842168"/>
            </a:xfrm>
            <a:prstGeom prst="rect">
              <a:avLst/>
            </a:prstGeom>
          </p:spPr>
        </p:pic>
        <p:pic>
          <p:nvPicPr>
            <p:cNvPr id="10" name="Picture 9">
              <a:extLst>
                <a:ext uri="{FF2B5EF4-FFF2-40B4-BE49-F238E27FC236}">
                  <a16:creationId xmlns:a16="http://schemas.microsoft.com/office/drawing/2014/main" id="{4AE025A4-B6B7-4C33-A863-3879F67ABB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29660" y="0"/>
              <a:ext cx="981228" cy="636734"/>
            </a:xfrm>
            <a:prstGeom prst="rect">
              <a:avLst/>
            </a:prstGeom>
          </p:spPr>
        </p:pic>
        <p:sp>
          <p:nvSpPr>
            <p:cNvPr id="11" name="Rectangle 10">
              <a:extLst>
                <a:ext uri="{FF2B5EF4-FFF2-40B4-BE49-F238E27FC236}">
                  <a16:creationId xmlns:a16="http://schemas.microsoft.com/office/drawing/2014/main" id="{32D905BF-5CEB-4932-A907-DE14A30AF961}"/>
                </a:ext>
              </a:extLst>
            </p:cNvPr>
            <p:cNvSpPr/>
            <p:nvPr/>
          </p:nvSpPr>
          <p:spPr>
            <a:xfrm>
              <a:off x="11106090" y="-14512"/>
              <a:ext cx="36000" cy="64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grpSp>
    </p:spTree>
    <p:extLst>
      <p:ext uri="{BB962C8B-B14F-4D97-AF65-F5344CB8AC3E}">
        <p14:creationId xmlns:p14="http://schemas.microsoft.com/office/powerpoint/2010/main" val="295640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BE394C-A983-4449-95E0-2545E4BF687E}"/>
              </a:ext>
            </a:extLst>
          </p:cNvPr>
          <p:cNvSpPr txBox="1">
            <a:spLocks/>
          </p:cNvSpPr>
          <p:nvPr/>
        </p:nvSpPr>
        <p:spPr>
          <a:xfrm>
            <a:off x="1219200" y="242898"/>
            <a:ext cx="9801526" cy="138995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dirty="0">
              <a:solidFill>
                <a:schemeClr val="bg2">
                  <a:lumMod val="60000"/>
                  <a:lumOff val="40000"/>
                </a:schemeClr>
              </a:solidFill>
              <a:latin typeface="Abadi"/>
            </a:endParaRPr>
          </a:p>
          <a:p>
            <a:endParaRPr lang="en-US" dirty="0">
              <a:solidFill>
                <a:schemeClr val="bg1">
                  <a:lumMod val="50000"/>
                </a:schemeClr>
              </a:solidFill>
              <a:latin typeface="Abadi"/>
            </a:endParaRPr>
          </a:p>
          <a:p>
            <a:r>
              <a:rPr lang="en-US" b="1" dirty="0">
                <a:solidFill>
                  <a:schemeClr val="accent1">
                    <a:lumMod val="75000"/>
                  </a:schemeClr>
                </a:solidFill>
                <a:latin typeface="Abadi"/>
              </a:rPr>
              <a:t>EDA with Data Visualization</a:t>
            </a:r>
            <a:endParaRPr lang="en-US" b="1" dirty="0">
              <a:solidFill>
                <a:schemeClr val="accent1">
                  <a:lumMod val="75000"/>
                </a:schemeClr>
              </a:solidFill>
            </a:endParaRPr>
          </a:p>
        </p:txBody>
      </p:sp>
      <p:sp>
        <p:nvSpPr>
          <p:cNvPr id="5" name="Content Placeholder 4">
            <a:extLst>
              <a:ext uri="{FF2B5EF4-FFF2-40B4-BE49-F238E27FC236}">
                <a16:creationId xmlns:a16="http://schemas.microsoft.com/office/drawing/2014/main" id="{22A1C802-1768-4CE9-BC20-F4459E33E089}"/>
              </a:ext>
            </a:extLst>
          </p:cNvPr>
          <p:cNvSpPr txBox="1">
            <a:spLocks/>
          </p:cNvSpPr>
          <p:nvPr/>
        </p:nvSpPr>
        <p:spPr>
          <a:xfrm>
            <a:off x="1371599" y="1825625"/>
            <a:ext cx="9801526" cy="43513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endParaRPr lang="en-US" sz="2000" dirty="0"/>
          </a:p>
          <a:p>
            <a:endParaRPr lang="en-US" dirty="0"/>
          </a:p>
          <a:p>
            <a:endParaRPr lang="en-US" dirty="0"/>
          </a:p>
        </p:txBody>
      </p:sp>
      <p:pic>
        <p:nvPicPr>
          <p:cNvPr id="3" name="Picture 2">
            <a:extLst>
              <a:ext uri="{FF2B5EF4-FFF2-40B4-BE49-F238E27FC236}">
                <a16:creationId xmlns:a16="http://schemas.microsoft.com/office/drawing/2014/main" id="{9F65F483-274C-47EA-B040-2A0561AD2931}"/>
              </a:ext>
            </a:extLst>
          </p:cNvPr>
          <p:cNvPicPr>
            <a:picLocks noChangeAspect="1"/>
          </p:cNvPicPr>
          <p:nvPr/>
        </p:nvPicPr>
        <p:blipFill rotWithShape="1">
          <a:blip r:embed="rId2"/>
          <a:srcRect l="8306" t="8139" r="7564"/>
          <a:stretch/>
        </p:blipFill>
        <p:spPr>
          <a:xfrm>
            <a:off x="1344550" y="1908112"/>
            <a:ext cx="4066784" cy="2117034"/>
          </a:xfrm>
          <a:prstGeom prst="rect">
            <a:avLst/>
          </a:prstGeom>
        </p:spPr>
      </p:pic>
      <p:pic>
        <p:nvPicPr>
          <p:cNvPr id="9" name="Picture 8">
            <a:extLst>
              <a:ext uri="{FF2B5EF4-FFF2-40B4-BE49-F238E27FC236}">
                <a16:creationId xmlns:a16="http://schemas.microsoft.com/office/drawing/2014/main" id="{36F610DE-8226-4C29-8ADF-E529A773C1B5}"/>
              </a:ext>
            </a:extLst>
          </p:cNvPr>
          <p:cNvPicPr>
            <a:picLocks noChangeAspect="1"/>
          </p:cNvPicPr>
          <p:nvPr/>
        </p:nvPicPr>
        <p:blipFill rotWithShape="1">
          <a:blip r:embed="rId3"/>
          <a:srcRect l="6244" t="5525" r="6944"/>
          <a:stretch/>
        </p:blipFill>
        <p:spPr>
          <a:xfrm>
            <a:off x="5893499" y="1889775"/>
            <a:ext cx="4066784" cy="2117035"/>
          </a:xfrm>
          <a:prstGeom prst="rect">
            <a:avLst/>
          </a:prstGeom>
        </p:spPr>
      </p:pic>
      <p:pic>
        <p:nvPicPr>
          <p:cNvPr id="11" name="Picture 10">
            <a:extLst>
              <a:ext uri="{FF2B5EF4-FFF2-40B4-BE49-F238E27FC236}">
                <a16:creationId xmlns:a16="http://schemas.microsoft.com/office/drawing/2014/main" id="{6349DFC2-99CC-4456-8D73-A38ACA152C18}"/>
              </a:ext>
            </a:extLst>
          </p:cNvPr>
          <p:cNvPicPr>
            <a:picLocks noChangeAspect="1"/>
          </p:cNvPicPr>
          <p:nvPr/>
        </p:nvPicPr>
        <p:blipFill rotWithShape="1">
          <a:blip r:embed="rId4"/>
          <a:srcRect l="5786" t="7053" r="8199"/>
          <a:stretch/>
        </p:blipFill>
        <p:spPr>
          <a:xfrm>
            <a:off x="1219198" y="4127759"/>
            <a:ext cx="4066784" cy="2117035"/>
          </a:xfrm>
          <a:prstGeom prst="rect">
            <a:avLst/>
          </a:prstGeom>
        </p:spPr>
      </p:pic>
      <p:pic>
        <p:nvPicPr>
          <p:cNvPr id="13" name="Picture 12">
            <a:extLst>
              <a:ext uri="{FF2B5EF4-FFF2-40B4-BE49-F238E27FC236}">
                <a16:creationId xmlns:a16="http://schemas.microsoft.com/office/drawing/2014/main" id="{F9430DC9-DAF4-4A30-B8B5-45812E6954CE}"/>
              </a:ext>
            </a:extLst>
          </p:cNvPr>
          <p:cNvPicPr>
            <a:picLocks noChangeAspect="1"/>
          </p:cNvPicPr>
          <p:nvPr/>
        </p:nvPicPr>
        <p:blipFill rotWithShape="1">
          <a:blip r:embed="rId5"/>
          <a:srcRect l="6947" t="7085" r="8266"/>
          <a:stretch/>
        </p:blipFill>
        <p:spPr>
          <a:xfrm>
            <a:off x="5866450" y="4070960"/>
            <a:ext cx="4093833" cy="2109370"/>
          </a:xfrm>
          <a:prstGeom prst="rect">
            <a:avLst/>
          </a:prstGeom>
        </p:spPr>
      </p:pic>
      <p:sp>
        <p:nvSpPr>
          <p:cNvPr id="15" name="TextBox 14">
            <a:extLst>
              <a:ext uri="{FF2B5EF4-FFF2-40B4-BE49-F238E27FC236}">
                <a16:creationId xmlns:a16="http://schemas.microsoft.com/office/drawing/2014/main" id="{40CADC1A-1119-4316-9871-80434B478B2D}"/>
              </a:ext>
            </a:extLst>
          </p:cNvPr>
          <p:cNvSpPr txBox="1"/>
          <p:nvPr/>
        </p:nvSpPr>
        <p:spPr>
          <a:xfrm>
            <a:off x="745294" y="1825623"/>
            <a:ext cx="428067" cy="369332"/>
          </a:xfrm>
          <a:prstGeom prst="rect">
            <a:avLst/>
          </a:prstGeom>
          <a:noFill/>
        </p:spPr>
        <p:txBody>
          <a:bodyPr wrap="square" rtlCol="0">
            <a:spAutoFit/>
          </a:bodyPr>
          <a:lstStyle/>
          <a:p>
            <a:r>
              <a:rPr lang="en-US" dirty="0"/>
              <a:t>1. </a:t>
            </a:r>
            <a:endParaRPr lang="en-NG" dirty="0"/>
          </a:p>
        </p:txBody>
      </p:sp>
      <p:sp>
        <p:nvSpPr>
          <p:cNvPr id="16" name="TextBox 15">
            <a:extLst>
              <a:ext uri="{FF2B5EF4-FFF2-40B4-BE49-F238E27FC236}">
                <a16:creationId xmlns:a16="http://schemas.microsoft.com/office/drawing/2014/main" id="{E0151EA0-FFD1-4FE8-8E8F-D7A7C67238B9}"/>
              </a:ext>
            </a:extLst>
          </p:cNvPr>
          <p:cNvSpPr txBox="1"/>
          <p:nvPr/>
        </p:nvSpPr>
        <p:spPr>
          <a:xfrm>
            <a:off x="745294" y="3988914"/>
            <a:ext cx="428067" cy="369332"/>
          </a:xfrm>
          <a:prstGeom prst="rect">
            <a:avLst/>
          </a:prstGeom>
          <a:noFill/>
        </p:spPr>
        <p:txBody>
          <a:bodyPr wrap="square" rtlCol="0">
            <a:spAutoFit/>
          </a:bodyPr>
          <a:lstStyle/>
          <a:p>
            <a:r>
              <a:rPr lang="en-US" dirty="0"/>
              <a:t>3. </a:t>
            </a:r>
            <a:endParaRPr lang="en-NG" dirty="0"/>
          </a:p>
        </p:txBody>
      </p:sp>
      <p:sp>
        <p:nvSpPr>
          <p:cNvPr id="17" name="TextBox 16">
            <a:extLst>
              <a:ext uri="{FF2B5EF4-FFF2-40B4-BE49-F238E27FC236}">
                <a16:creationId xmlns:a16="http://schemas.microsoft.com/office/drawing/2014/main" id="{32A51456-41D2-4AF1-ABFF-1EA6562380CD}"/>
              </a:ext>
            </a:extLst>
          </p:cNvPr>
          <p:cNvSpPr txBox="1"/>
          <p:nvPr/>
        </p:nvSpPr>
        <p:spPr>
          <a:xfrm>
            <a:off x="5438383" y="3988914"/>
            <a:ext cx="428067" cy="369332"/>
          </a:xfrm>
          <a:prstGeom prst="rect">
            <a:avLst/>
          </a:prstGeom>
          <a:noFill/>
        </p:spPr>
        <p:txBody>
          <a:bodyPr wrap="square" rtlCol="0">
            <a:spAutoFit/>
          </a:bodyPr>
          <a:lstStyle/>
          <a:p>
            <a:r>
              <a:rPr lang="en-US" dirty="0"/>
              <a:t>4. </a:t>
            </a:r>
            <a:endParaRPr lang="en-NG" dirty="0"/>
          </a:p>
        </p:txBody>
      </p:sp>
      <p:sp>
        <p:nvSpPr>
          <p:cNvPr id="18" name="TextBox 17">
            <a:extLst>
              <a:ext uri="{FF2B5EF4-FFF2-40B4-BE49-F238E27FC236}">
                <a16:creationId xmlns:a16="http://schemas.microsoft.com/office/drawing/2014/main" id="{B05C084D-BB9A-4086-B2A3-38BDAE8C132C}"/>
              </a:ext>
            </a:extLst>
          </p:cNvPr>
          <p:cNvSpPr txBox="1"/>
          <p:nvPr/>
        </p:nvSpPr>
        <p:spPr>
          <a:xfrm>
            <a:off x="5438383" y="1917461"/>
            <a:ext cx="428067" cy="369332"/>
          </a:xfrm>
          <a:prstGeom prst="rect">
            <a:avLst/>
          </a:prstGeom>
          <a:noFill/>
        </p:spPr>
        <p:txBody>
          <a:bodyPr wrap="square" rtlCol="0">
            <a:spAutoFit/>
          </a:bodyPr>
          <a:lstStyle/>
          <a:p>
            <a:r>
              <a:rPr lang="en-US" dirty="0"/>
              <a:t>2. </a:t>
            </a:r>
            <a:endParaRPr lang="en-NG" dirty="0"/>
          </a:p>
        </p:txBody>
      </p:sp>
      <p:sp>
        <p:nvSpPr>
          <p:cNvPr id="19" name="TextBox 18">
            <a:extLst>
              <a:ext uri="{FF2B5EF4-FFF2-40B4-BE49-F238E27FC236}">
                <a16:creationId xmlns:a16="http://schemas.microsoft.com/office/drawing/2014/main" id="{6688D327-7DFA-4C1C-9427-9B50B002563E}"/>
              </a:ext>
            </a:extLst>
          </p:cNvPr>
          <p:cNvSpPr txBox="1"/>
          <p:nvPr/>
        </p:nvSpPr>
        <p:spPr>
          <a:xfrm>
            <a:off x="10031259" y="4867125"/>
            <a:ext cx="1141866" cy="1200329"/>
          </a:xfrm>
          <a:prstGeom prst="rect">
            <a:avLst/>
          </a:prstGeom>
          <a:noFill/>
        </p:spPr>
        <p:txBody>
          <a:bodyPr wrap="square" rtlCol="0">
            <a:spAutoFit/>
          </a:bodyPr>
          <a:lstStyle/>
          <a:p>
            <a:pPr marL="342900" indent="-342900">
              <a:buAutoNum type="arabicPeriod"/>
            </a:pPr>
            <a:r>
              <a:rPr lang="en-US" dirty="0"/>
              <a:t>BS</a:t>
            </a:r>
          </a:p>
          <a:p>
            <a:pPr marL="342900" indent="-342900">
              <a:buAutoNum type="arabicPeriod"/>
            </a:pPr>
            <a:r>
              <a:rPr lang="en-US" dirty="0"/>
              <a:t>CALI</a:t>
            </a:r>
          </a:p>
          <a:p>
            <a:pPr marL="342900" indent="-342900">
              <a:buAutoNum type="arabicPeriod"/>
            </a:pPr>
            <a:r>
              <a:rPr lang="en-US" dirty="0"/>
              <a:t>DRHO</a:t>
            </a:r>
          </a:p>
          <a:p>
            <a:pPr marL="342900" indent="-342900">
              <a:buAutoNum type="arabicPeriod"/>
            </a:pPr>
            <a:r>
              <a:rPr lang="en-US" dirty="0"/>
              <a:t>DTC</a:t>
            </a:r>
            <a:endParaRPr lang="en-NG" dirty="0"/>
          </a:p>
        </p:txBody>
      </p:sp>
      <p:grpSp>
        <p:nvGrpSpPr>
          <p:cNvPr id="14" name="Group 13">
            <a:extLst>
              <a:ext uri="{FF2B5EF4-FFF2-40B4-BE49-F238E27FC236}">
                <a16:creationId xmlns:a16="http://schemas.microsoft.com/office/drawing/2014/main" id="{1D6B56C0-7447-4CF1-9246-05C7F7A7341C}"/>
              </a:ext>
            </a:extLst>
          </p:cNvPr>
          <p:cNvGrpSpPr/>
          <p:nvPr/>
        </p:nvGrpSpPr>
        <p:grpSpPr>
          <a:xfrm>
            <a:off x="8787857" y="-213630"/>
            <a:ext cx="3385453" cy="786248"/>
            <a:chOff x="8825435" y="-263734"/>
            <a:chExt cx="3385453" cy="900468"/>
          </a:xfrm>
        </p:grpSpPr>
        <p:pic>
          <p:nvPicPr>
            <p:cNvPr id="20" name="Picture 19">
              <a:extLst>
                <a:ext uri="{FF2B5EF4-FFF2-40B4-BE49-F238E27FC236}">
                  <a16:creationId xmlns:a16="http://schemas.microsoft.com/office/drawing/2014/main" id="{27725DBB-4E56-4ED6-B5E8-2C8DED1B7B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25435" y="-263734"/>
              <a:ext cx="2294306" cy="842168"/>
            </a:xfrm>
            <a:prstGeom prst="rect">
              <a:avLst/>
            </a:prstGeom>
          </p:spPr>
        </p:pic>
        <p:pic>
          <p:nvPicPr>
            <p:cNvPr id="21" name="Picture 20">
              <a:extLst>
                <a:ext uri="{FF2B5EF4-FFF2-40B4-BE49-F238E27FC236}">
                  <a16:creationId xmlns:a16="http://schemas.microsoft.com/office/drawing/2014/main" id="{F2DE70CA-32E4-4F8D-AD88-CD81CB4C65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29660" y="0"/>
              <a:ext cx="981228" cy="636734"/>
            </a:xfrm>
            <a:prstGeom prst="rect">
              <a:avLst/>
            </a:prstGeom>
          </p:spPr>
        </p:pic>
        <p:sp>
          <p:nvSpPr>
            <p:cNvPr id="22" name="Rectangle 21">
              <a:extLst>
                <a:ext uri="{FF2B5EF4-FFF2-40B4-BE49-F238E27FC236}">
                  <a16:creationId xmlns:a16="http://schemas.microsoft.com/office/drawing/2014/main" id="{20738BAB-C06A-4102-B354-C57DA14677D2}"/>
                </a:ext>
              </a:extLst>
            </p:cNvPr>
            <p:cNvSpPr/>
            <p:nvPr/>
          </p:nvSpPr>
          <p:spPr>
            <a:xfrm>
              <a:off x="11106090" y="-14512"/>
              <a:ext cx="36000" cy="64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grpSp>
    </p:spTree>
    <p:extLst>
      <p:ext uri="{BB962C8B-B14F-4D97-AF65-F5344CB8AC3E}">
        <p14:creationId xmlns:p14="http://schemas.microsoft.com/office/powerpoint/2010/main" val="22033950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4451</TotalTime>
  <Words>607</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Abadi</vt:lpstr>
      <vt:lpstr>Arial</vt:lpstr>
      <vt:lpstr>Bodoni MT</vt:lpstr>
      <vt:lpstr>Calibri</vt:lpstr>
      <vt:lpstr>Calibri Light</vt:lpstr>
      <vt:lpstr>IBM Plex Mono SemiBold</vt:lpstr>
      <vt:lpstr>Retrospect</vt:lpstr>
      <vt:lpstr>Predicting rock lithology using machine learning</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rock lithology using machine learning</dc:title>
  <dc:creator>Ovie Iboyitie</dc:creator>
  <cp:lastModifiedBy>Ovie Iboyitie</cp:lastModifiedBy>
  <cp:revision>84</cp:revision>
  <dcterms:created xsi:type="dcterms:W3CDTF">2022-08-13T07:23:52Z</dcterms:created>
  <dcterms:modified xsi:type="dcterms:W3CDTF">2022-08-26T15:57:29Z</dcterms:modified>
</cp:coreProperties>
</file>