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2" r:id="rId5"/>
    <p:sldId id="259" r:id="rId6"/>
    <p:sldId id="260" r:id="rId7"/>
    <p:sldId id="309" r:id="rId8"/>
    <p:sldId id="283" r:id="rId9"/>
    <p:sldId id="304" r:id="rId10"/>
    <p:sldId id="305" r:id="rId11"/>
    <p:sldId id="306" r:id="rId12"/>
    <p:sldId id="308" r:id="rId13"/>
    <p:sldId id="307" r:id="rId14"/>
    <p:sldId id="280" r:id="rId15"/>
    <p:sldId id="278" r:id="rId16"/>
    <p:sldId id="287" r:id="rId17"/>
    <p:sldId id="285" r:id="rId18"/>
    <p:sldId id="286" r:id="rId19"/>
    <p:sldId id="284" r:id="rId20"/>
    <p:sldId id="289" r:id="rId21"/>
    <p:sldId id="290" r:id="rId22"/>
    <p:sldId id="302" r:id="rId23"/>
    <p:sldId id="288" r:id="rId24"/>
    <p:sldId id="293" r:id="rId25"/>
    <p:sldId id="297" r:id="rId26"/>
    <p:sldId id="292" r:id="rId27"/>
    <p:sldId id="301" r:id="rId28"/>
    <p:sldId id="30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2A"/>
    <a:srgbClr val="7CBED3"/>
    <a:srgbClr val="CF6B6D"/>
    <a:srgbClr val="D5E4F7"/>
    <a:srgbClr val="235867"/>
    <a:srgbClr val="1B7328"/>
    <a:srgbClr val="558100"/>
    <a:srgbClr val="B8737F"/>
    <a:srgbClr val="6D3740"/>
    <a:srgbClr val="CE6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9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12/07/2025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12/07/2025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b="1" dirty="0"/>
              <a:t>Redes Neurais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2025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ECDCC-E37B-E13A-DB1E-7174B1A1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08" y="1428947"/>
            <a:ext cx="728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140788" y="6202461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0405B-DFC5-23E8-8018-0BFDF389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45" y="1694978"/>
            <a:ext cx="7490355" cy="44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380286" y="5509824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7E6B-F925-635B-732B-622ADCFE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7375" y="2453884"/>
            <a:ext cx="8918291" cy="28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C96E8-6368-F0A8-EF87-0B251C33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6017" y="1787366"/>
            <a:ext cx="8185947" cy="4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7" y="364893"/>
            <a:ext cx="11441298" cy="1325563"/>
          </a:xfrm>
        </p:spPr>
        <p:txBody>
          <a:bodyPr/>
          <a:lstStyle/>
          <a:p>
            <a:pPr algn="ctr"/>
            <a:r>
              <a:rPr lang="pt-BR" b="1" dirty="0"/>
              <a:t>Arquitetura da Rede Neural Artificial (RNA)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090AF4-BDC3-29A6-F8A1-91DCE40031B6}"/>
              </a:ext>
            </a:extLst>
          </p:cNvPr>
          <p:cNvGrpSpPr/>
          <p:nvPr/>
        </p:nvGrpSpPr>
        <p:grpSpPr>
          <a:xfrm>
            <a:off x="427442" y="1777516"/>
            <a:ext cx="6019853" cy="4328819"/>
            <a:chOff x="365449" y="2164056"/>
            <a:chExt cx="5657206" cy="43288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B79309-653B-A7ED-B2D2-F8BA9C1B3B4C}"/>
                </a:ext>
              </a:extLst>
            </p:cNvPr>
            <p:cNvSpPr/>
            <p:nvPr/>
          </p:nvSpPr>
          <p:spPr>
            <a:xfrm>
              <a:off x="365449" y="2164056"/>
              <a:ext cx="5657206" cy="4328819"/>
            </a:xfrm>
            <a:prstGeom prst="roundRect">
              <a:avLst>
                <a:gd name="adj" fmla="val 52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45">
              <a:extLst>
                <a:ext uri="{FF2B5EF4-FFF2-40B4-BE49-F238E27FC236}">
                  <a16:creationId xmlns:a16="http://schemas.microsoft.com/office/drawing/2014/main" id="{5FA9B6A8-544F-BD54-75EB-D653B48DAF7E}"/>
                </a:ext>
              </a:extLst>
            </p:cNvPr>
            <p:cNvSpPr txBox="1"/>
            <p:nvPr/>
          </p:nvSpPr>
          <p:spPr>
            <a:xfrm>
              <a:off x="633034" y="2338176"/>
              <a:ext cx="5122034" cy="398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800" b="1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Estrutura da rede</a:t>
              </a:r>
            </a:p>
            <a:p>
              <a:pPr algn="just">
                <a:lnSpc>
                  <a:spcPct val="150000"/>
                </a:lnSpc>
              </a:pPr>
              <a:endParaRPr lang="pt-BR" sz="10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Dados de entrada : Camada oculta : Resposta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Pode ter 1 ou mais camadas ocultas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Ajuste dos parâmetros do algoritmo:</a:t>
              </a: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Taxa de aprendizagem (%) (</a:t>
              </a:r>
              <a:r>
                <a:rPr lang="pt-BR" sz="1400" b="1" i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learning rate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ativação: indica se o neurônio é ativado ou não</a:t>
              </a:r>
            </a:p>
            <a:p>
              <a:pPr marL="342900" indent="1063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optimização dos pesos (solver) 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Verifica a  contribuição de cada variável na predição</a:t>
              </a: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Adam, SGD, RMSProp, Adamax, Adamgrad...</a:t>
              </a:r>
            </a:p>
          </p:txBody>
        </p:sp>
      </p:grpSp>
      <p:pic>
        <p:nvPicPr>
          <p:cNvPr id="7" name="Imagem 101">
            <a:extLst>
              <a:ext uri="{FF2B5EF4-FFF2-40B4-BE49-F238E27FC236}">
                <a16:creationId xmlns:a16="http://schemas.microsoft.com/office/drawing/2014/main" id="{26698B47-E9C1-5DB7-08C1-4CDE3D2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4" y="1438149"/>
            <a:ext cx="5657206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4" y="214173"/>
            <a:ext cx="10515600" cy="1325563"/>
          </a:xfrm>
        </p:spPr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454026"/>
            <a:ext cx="5466422" cy="26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Métricas para regressão:</a:t>
            </a:r>
            <a:r>
              <a:rPr lang="pt-BR" sz="2000" dirty="0"/>
              <a:t> R</a:t>
            </a:r>
            <a:r>
              <a:rPr lang="pt-BR" sz="2000" baseline="30000" dirty="0"/>
              <a:t>2</a:t>
            </a:r>
            <a:r>
              <a:rPr lang="pt-BR" sz="2000" dirty="0"/>
              <a:t>, MSE, RMSE, MAE, MAPE...</a:t>
            </a:r>
            <a:endParaRPr lang="pt-BR" sz="1000" dirty="0"/>
          </a:p>
          <a:p>
            <a:pPr marL="0" indent="0">
              <a:buNone/>
            </a:pPr>
            <a:r>
              <a:rPr lang="pt-BR" sz="2000" b="1" dirty="0"/>
              <a:t>Métricas para classificação: </a:t>
            </a:r>
            <a:r>
              <a:rPr lang="pt-BR" sz="2000" dirty="0"/>
              <a:t>acurácia, precisão, Gini score, cross-entropy...</a:t>
            </a:r>
          </a:p>
          <a:p>
            <a:pPr marL="0" indent="0">
              <a:buNone/>
            </a:pPr>
            <a:endParaRPr lang="pt-BR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Função de perda: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Val_loss e loss  podem  utilizar a mesma função objetiva (métrica).</a:t>
            </a:r>
            <a:endParaRPr lang="pt-BR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435738" y="1518025"/>
            <a:ext cx="5459372" cy="4241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ativação</a:t>
            </a:r>
            <a:r>
              <a:rPr lang="pt-BR" sz="1600" dirty="0">
                <a:solidFill>
                  <a:srgbClr val="002060"/>
                </a:solidFill>
              </a:rPr>
              <a:t>*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ReLu, identity, tanh (regressão)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Sigmoid, softmax (classificação)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otimização dos pesos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camadas ocultas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neurônios na(s) camada(s) oculta(s)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Batch size: geralmente múltiplos de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(2, 4, 6, </a:t>
            </a:r>
            <a:r>
              <a:rPr lang="pt-BR" sz="1200" b="1" dirty="0"/>
              <a:t>8</a:t>
            </a:r>
            <a:r>
              <a:rPr lang="pt-BR" sz="1200" dirty="0"/>
              <a:t>, 16, </a:t>
            </a:r>
            <a:r>
              <a:rPr lang="pt-BR" sz="1200" b="1" dirty="0"/>
              <a:t>32</a:t>
            </a:r>
            <a:r>
              <a:rPr lang="pt-BR" sz="1200" dirty="0"/>
              <a:t>, </a:t>
            </a:r>
            <a:r>
              <a:rPr lang="pt-BR" sz="1200" b="1" dirty="0"/>
              <a:t>64</a:t>
            </a:r>
            <a:r>
              <a:rPr lang="pt-BR" sz="1200" dirty="0"/>
              <a:t>, 128)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Regularização (L1 e L2)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Dropout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Early stopping (paciência para tolerar erros)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A9DD81-54AB-704B-9C6C-87AA82B57A8E}"/>
              </a:ext>
            </a:extLst>
          </p:cNvPr>
          <p:cNvGrpSpPr/>
          <p:nvPr/>
        </p:nvGrpSpPr>
        <p:grpSpPr>
          <a:xfrm>
            <a:off x="2" y="5979386"/>
            <a:ext cx="6358785" cy="707630"/>
            <a:chOff x="636629" y="5789937"/>
            <a:chExt cx="6251077" cy="707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86FF-7F3B-85DF-0097-A9CB63B25A2F}"/>
                </a:ext>
              </a:extLst>
            </p:cNvPr>
            <p:cNvSpPr txBox="1"/>
            <p:nvPr/>
          </p:nvSpPr>
          <p:spPr>
            <a:xfrm>
              <a:off x="936356" y="5789937"/>
              <a:ext cx="5951350" cy="707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1400" dirty="0"/>
                <a:t>ReLu, sigmoid e tanh funcionam melhor para camadas ocultas</a:t>
              </a:r>
            </a:p>
            <a:p>
              <a:pPr lvl="1">
                <a:lnSpc>
                  <a:spcPct val="150000"/>
                </a:lnSpc>
              </a:pPr>
              <a:r>
                <a:rPr lang="pt-BR" sz="1400" dirty="0"/>
                <a:t>Tanh funciona um pouco melhor que sigmoid para camadas ocultas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03FC45-CB9D-AA56-FCD8-CC01FEFF3F46}"/>
                </a:ext>
              </a:extLst>
            </p:cNvPr>
            <p:cNvSpPr txBox="1"/>
            <p:nvPr/>
          </p:nvSpPr>
          <p:spPr>
            <a:xfrm>
              <a:off x="636629" y="5987940"/>
              <a:ext cx="65351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2000" dirty="0">
                  <a:solidFill>
                    <a:srgbClr val="002060"/>
                  </a:solidFill>
                </a:rPr>
                <a:t>*</a:t>
              </a:r>
              <a:endParaRPr lang="pt-BR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D793C3-F65B-17A5-AAD2-B9129D7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839" y="1735237"/>
            <a:ext cx="6295839" cy="338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9069-9247-FCC9-97D2-7C70719E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04630"/>
            <a:ext cx="4558736" cy="3382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0512" cy="1325563"/>
          </a:xfrm>
        </p:spPr>
        <p:txBody>
          <a:bodyPr/>
          <a:lstStyle/>
          <a:p>
            <a:r>
              <a:rPr lang="pt-BR" b="1" dirty="0"/>
              <a:t>Performance do algoritmo e função de perda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0" y="5395074"/>
            <a:ext cx="480670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O</a:t>
            </a:r>
            <a:r>
              <a:rPr lang="pt-BR" sz="1500" b="1" dirty="0">
                <a:solidFill>
                  <a:schemeClr val="accent4">
                    <a:lumMod val="50000"/>
                  </a:schemeClr>
                </a:solidFill>
              </a:rPr>
              <a:t> modelo  #1 </a:t>
            </a:r>
            <a:r>
              <a:rPr lang="pt-BR" sz="1500" b="1" dirty="0"/>
              <a:t>está fazendo um trabalho melhor em minimizar o erro, enquanto o </a:t>
            </a:r>
            <a:r>
              <a:rPr lang="pt-BR" sz="1500" b="1" dirty="0">
                <a:solidFill>
                  <a:srgbClr val="7C282A"/>
                </a:solidFill>
              </a:rPr>
              <a:t>modelo #2</a:t>
            </a:r>
            <a:r>
              <a:rPr lang="pt-BR" sz="1500" b="1" dirty="0">
                <a:solidFill>
                  <a:srgbClr val="235867"/>
                </a:solidFill>
              </a:rPr>
              <a:t> </a:t>
            </a:r>
            <a:r>
              <a:rPr lang="pt-BR" sz="1500" b="1" dirty="0"/>
              <a:t>começa melhor até 6 </a:t>
            </a:r>
            <a:r>
              <a:rPr lang="pt-BR" sz="1500" b="1" i="1" dirty="0"/>
              <a:t>epochs</a:t>
            </a:r>
            <a:r>
              <a:rPr lang="pt-BR" sz="1500" b="1" dirty="0"/>
              <a:t> e depois estabiliza</a:t>
            </a:r>
            <a:endParaRPr lang="pt-B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46E6-81CE-FA73-328C-F4CF0CC0BE2F}"/>
              </a:ext>
            </a:extLst>
          </p:cNvPr>
          <p:cNvSpPr txBox="1"/>
          <p:nvPr/>
        </p:nvSpPr>
        <p:spPr>
          <a:xfrm>
            <a:off x="1910165" y="2175508"/>
            <a:ext cx="2414805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500" dirty="0"/>
              <a:t>Curva descendente: a máquina está aprendendo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B7B8-D993-D16A-24E9-7FA58769774F}"/>
              </a:ext>
            </a:extLst>
          </p:cNvPr>
          <p:cNvSpPr txBox="1"/>
          <p:nvPr/>
        </p:nvSpPr>
        <p:spPr>
          <a:xfrm>
            <a:off x="6547092" y="5395073"/>
            <a:ext cx="4038250" cy="1097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Seleção de função de perda (</a:t>
            </a:r>
            <a:r>
              <a:rPr lang="pt-BR" sz="1500" b="1" i="1" dirty="0"/>
              <a:t>loss function</a:t>
            </a:r>
            <a:r>
              <a:rPr lang="pt-BR" sz="1500" b="1" dirty="0"/>
              <a:t>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MSE para regressão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Cross-entropy para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58039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Bibliotecas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17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38201" y="1815145"/>
            <a:ext cx="10692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Tensorflow </a:t>
            </a:r>
            <a:r>
              <a:rPr lang="pt-BR" b="1" dirty="0">
                <a:sym typeface="Wingdings" panose="05000000000000000000" pitchFamily="2" charset="2"/>
              </a:rPr>
              <a:t></a:t>
            </a:r>
            <a:r>
              <a:rPr lang="pt-BR" dirty="0"/>
              <a:t> biblioteca de código aberto desenvolvida pelo Google para computação numérica e aprendizado de máquina. </a:t>
            </a:r>
          </a:p>
          <a:p>
            <a:pPr algn="just"/>
            <a:r>
              <a:rPr lang="pt-BR" dirty="0"/>
              <a:t>Amplamente utilizada para construir, treinar e implantar modelos de aprendizado profundo (deep learning).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Keras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uma API de alto nível para construção e treinamento de modelos de aprendizado profundo. Inicialmente independente, agora é integrada ao TensorFlow como seu </a:t>
            </a:r>
            <a:r>
              <a:rPr lang="pt-BR" i="1" dirty="0"/>
              <a:t>frontend</a:t>
            </a:r>
            <a:r>
              <a:rPr lang="pt-BR" dirty="0"/>
              <a:t> padrão.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A7EEB-8387-E66D-D58C-964252F30FE5}"/>
              </a:ext>
            </a:extLst>
          </p:cNvPr>
          <p:cNvGrpSpPr/>
          <p:nvPr/>
        </p:nvGrpSpPr>
        <p:grpSpPr>
          <a:xfrm>
            <a:off x="3233774" y="4477567"/>
            <a:ext cx="6216505" cy="1312566"/>
            <a:chOff x="3915699" y="4477567"/>
            <a:chExt cx="6216505" cy="1312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A3763F-4996-8E7D-18B8-A519B989759B}"/>
                </a:ext>
              </a:extLst>
            </p:cNvPr>
            <p:cNvGrpSpPr/>
            <p:nvPr/>
          </p:nvGrpSpPr>
          <p:grpSpPr>
            <a:xfrm>
              <a:off x="3915699" y="4477567"/>
              <a:ext cx="6216505" cy="1268682"/>
              <a:chOff x="1891664" y="4310708"/>
              <a:chExt cx="7490969" cy="1556463"/>
            </a:xfrm>
          </p:grpSpPr>
          <p:pic>
            <p:nvPicPr>
              <p:cNvPr id="12" name="Imagem 1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3915C9A-64CA-8165-54D3-29F79A756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1664" y="4621535"/>
                <a:ext cx="1138773" cy="1138772"/>
              </a:xfrm>
              <a:prstGeom prst="rect">
                <a:avLst/>
              </a:prstGeom>
            </p:spPr>
          </p:pic>
          <p:grpSp>
            <p:nvGrpSpPr>
              <p:cNvPr id="19" name="Agrupar 23">
                <a:extLst>
                  <a:ext uri="{FF2B5EF4-FFF2-40B4-BE49-F238E27FC236}">
                    <a16:creationId xmlns:a16="http://schemas.microsoft.com/office/drawing/2014/main" id="{249627C8-60E9-14F4-6348-AE6DA11D57B3}"/>
                  </a:ext>
                </a:extLst>
              </p:cNvPr>
              <p:cNvGrpSpPr/>
              <p:nvPr/>
            </p:nvGrpSpPr>
            <p:grpSpPr>
              <a:xfrm>
                <a:off x="6430409" y="4310708"/>
                <a:ext cx="2952224" cy="1556463"/>
                <a:chOff x="7811730" y="5131145"/>
                <a:chExt cx="2952224" cy="1556463"/>
              </a:xfrm>
            </p:grpSpPr>
            <p:pic>
              <p:nvPicPr>
                <p:cNvPr id="21" name="Imagem 25" descr="Uma imagem contendo Ícone&#10;&#10;Descrição gerada automaticamente">
                  <a:extLst>
                    <a:ext uri="{FF2B5EF4-FFF2-40B4-BE49-F238E27FC236}">
                      <a16:creationId xmlns:a16="http://schemas.microsoft.com/office/drawing/2014/main" id="{E3EACFCB-CEBA-51ED-DB5E-79C930E64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11730" y="5131145"/>
                  <a:ext cx="1556463" cy="1556463"/>
                </a:xfrm>
                <a:prstGeom prst="rect">
                  <a:avLst/>
                </a:prstGeom>
              </p:spPr>
            </p:pic>
            <p:pic>
              <p:nvPicPr>
                <p:cNvPr id="23" name="Imagem 27" descr="Tela de computador com fundo azul&#10;&#10;Descrição gerada automaticamente com confiança média">
                  <a:extLst>
                    <a:ext uri="{FF2B5EF4-FFF2-40B4-BE49-F238E27FC236}">
                      <a16:creationId xmlns:a16="http://schemas.microsoft.com/office/drawing/2014/main" id="{638E3BFC-841B-CEE8-2EDC-4C612FD60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68193" y="5184983"/>
                  <a:ext cx="1395761" cy="13957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Picture 24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E3CFE308-442A-4774-F881-21C060587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4" t="18743" r="9074" b="17955"/>
            <a:stretch/>
          </p:blipFill>
          <p:spPr bwMode="auto">
            <a:xfrm>
              <a:off x="4931915" y="4521451"/>
              <a:ext cx="2607964" cy="126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85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7" y="359885"/>
            <a:ext cx="11172986" cy="1325563"/>
          </a:xfrm>
        </p:spPr>
        <p:txBody>
          <a:bodyPr/>
          <a:lstStyle/>
          <a:p>
            <a:r>
              <a:rPr lang="pt-BR" b="1" dirty="0"/>
              <a:t>Por que importar TensorFlow antes do Keras?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18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98579" y="1957639"/>
            <a:ext cx="10571782" cy="41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u="sng" dirty="0"/>
              <a:t>Integração:</a:t>
            </a:r>
            <a:r>
              <a:rPr lang="pt-BR" b="1" dirty="0"/>
              <a:t> </a:t>
            </a:r>
            <a:r>
              <a:rPr lang="pt-BR" dirty="0"/>
              <a:t>Keras é integrada como parte do TensorFlow desde a versão 2.0, sendo acessada através do módulo tensorflow.keras. Isso garante uma compatibilidade total entre as funcionalidades de ambas as bibliotecas.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Configuração:</a:t>
            </a:r>
            <a:r>
              <a:rPr lang="pt-BR" b="1" dirty="0"/>
              <a:t> </a:t>
            </a:r>
            <a:r>
              <a:rPr lang="pt-BR" dirty="0"/>
              <a:t>Importar TensorFlow primeiro assegura que todas as configurações e inicializações necessárias sejam feitas antes de Keras, prevenindo potenciais conflitos ou erros.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Desempenho:</a:t>
            </a:r>
            <a:r>
              <a:rPr lang="pt-BR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TensorFlow configura o </a:t>
            </a:r>
            <a:r>
              <a:rPr lang="pt-BR" i="1" dirty="0"/>
              <a:t>backend</a:t>
            </a:r>
            <a:r>
              <a:rPr lang="pt-BR" dirty="0"/>
              <a:t> computacional que Keras utiliza.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Importá-lo primeiro garante que a alocação de recursos e otimizações de desempenho sejam feitas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83142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19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C46B6-CF8B-CC57-E79C-147B956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82" y="1825625"/>
            <a:ext cx="9654153" cy="4351338"/>
          </a:xfrm>
        </p:spPr>
        <p:txBody>
          <a:bodyPr>
            <a:normAutofit/>
          </a:bodyPr>
          <a:lstStyle/>
          <a:p>
            <a:r>
              <a:rPr lang="pt-BR" sz="2200" dirty="0"/>
              <a:t>Problemas de regressão</a:t>
            </a:r>
          </a:p>
          <a:p>
            <a:r>
              <a:rPr lang="pt-BR" sz="2200" dirty="0"/>
              <a:t>Problemas de classificação</a:t>
            </a:r>
          </a:p>
          <a:p>
            <a:r>
              <a:rPr lang="pt-BR" sz="2200" dirty="0" err="1"/>
              <a:t>Probemas</a:t>
            </a:r>
            <a:r>
              <a:rPr lang="pt-BR" sz="2200" dirty="0"/>
              <a:t> de Agrupamento (</a:t>
            </a:r>
            <a:r>
              <a:rPr lang="pt-BR" sz="2200" i="1" dirty="0" err="1"/>
              <a:t>Clustering</a:t>
            </a:r>
            <a:r>
              <a:rPr lang="pt-BR" sz="2200" dirty="0"/>
              <a:t>)</a:t>
            </a:r>
          </a:p>
          <a:p>
            <a:r>
              <a:rPr lang="pt-BR" sz="2200" dirty="0"/>
              <a:t>Processamento de linguagem natural (NLP)</a:t>
            </a:r>
          </a:p>
          <a:p>
            <a:r>
              <a:rPr lang="pt-BR" sz="2200" dirty="0"/>
              <a:t>Processamento de imagem</a:t>
            </a:r>
          </a:p>
          <a:p>
            <a:r>
              <a:rPr lang="pt-BR" sz="2200" dirty="0"/>
              <a:t>Reconhecimento de padrões</a:t>
            </a:r>
          </a:p>
          <a:p>
            <a:r>
              <a:rPr lang="pt-BR" sz="2200" dirty="0"/>
              <a:t>Geração de Dados (Redes Generativas)</a:t>
            </a:r>
          </a:p>
          <a:p>
            <a:r>
              <a:rPr lang="pt-BR" sz="2200" dirty="0"/>
              <a:t>Redução de Dimensionalidade</a:t>
            </a:r>
          </a:p>
          <a:p>
            <a:r>
              <a:rPr lang="pt-BR" sz="2200" dirty="0"/>
              <a:t>Controle e robótica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F7BF85-5301-B38B-B927-226191BA0E5E}"/>
              </a:ext>
            </a:extLst>
          </p:cNvPr>
          <p:cNvGrpSpPr/>
          <p:nvPr/>
        </p:nvGrpSpPr>
        <p:grpSpPr>
          <a:xfrm>
            <a:off x="7801057" y="3363745"/>
            <a:ext cx="3247166" cy="1275098"/>
            <a:chOff x="8517612" y="3496768"/>
            <a:chExt cx="3247166" cy="1275098"/>
          </a:xfrm>
        </p:grpSpPr>
        <p:pic>
          <p:nvPicPr>
            <p:cNvPr id="10" name="Picture 10" descr="Logo Python – Logos PNG">
              <a:extLst>
                <a:ext uri="{FF2B5EF4-FFF2-40B4-BE49-F238E27FC236}">
                  <a16:creationId xmlns:a16="http://schemas.microsoft.com/office/drawing/2014/main" id="{1FA9E3CA-ADF1-D5A2-968C-EE5A9C64D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9" b="35743"/>
            <a:stretch/>
          </p:blipFill>
          <p:spPr bwMode="auto">
            <a:xfrm>
              <a:off x="8517612" y="3496768"/>
              <a:ext cx="3247166" cy="127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26" descr="Ícone&#10;&#10;Descrição gerada automaticamente">
              <a:extLst>
                <a:ext uri="{FF2B5EF4-FFF2-40B4-BE49-F238E27FC236}">
                  <a16:creationId xmlns:a16="http://schemas.microsoft.com/office/drawing/2014/main" id="{860A0B8C-B2F7-4D24-4B89-5AB55964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3842009"/>
              <a:ext cx="861459" cy="846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1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rede neural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6ECC2-9FCD-E44B-2E0B-A4FCFAA27526}"/>
              </a:ext>
            </a:extLst>
          </p:cNvPr>
          <p:cNvGrpSpPr/>
          <p:nvPr/>
        </p:nvGrpSpPr>
        <p:grpSpPr>
          <a:xfrm>
            <a:off x="1781175" y="1708695"/>
            <a:ext cx="8629650" cy="4257675"/>
            <a:chOff x="1781174" y="1779245"/>
            <a:chExt cx="8629650" cy="4257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445B8C-05BC-0B2B-0E00-61D71200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74" y="1779245"/>
              <a:ext cx="8629650" cy="42576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5DECA-E0C3-68A8-1E46-68B332AF4A74}"/>
                </a:ext>
              </a:extLst>
            </p:cNvPr>
            <p:cNvSpPr txBox="1"/>
            <p:nvPr/>
          </p:nvSpPr>
          <p:spPr>
            <a:xfrm>
              <a:off x="7238999" y="4495740"/>
              <a:ext cx="274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pt-BR" sz="2000" dirty="0"/>
                <a:t>Modelo Perceptron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6E7B71-66C5-B986-C97C-2FB5F25ED47D}"/>
              </a:ext>
            </a:extLst>
          </p:cNvPr>
          <p:cNvSpPr txBox="1"/>
          <p:nvPr/>
        </p:nvSpPr>
        <p:spPr>
          <a:xfrm>
            <a:off x="1936159" y="6125477"/>
            <a:ext cx="8629649" cy="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ELGENDY, Mohamed.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Deep Learning for Vision Systems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 Shelter Island: Manning Publications, 2020.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20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81CB-491E-0D86-32D2-5A88B69E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702" y="1773813"/>
            <a:ext cx="7191498" cy="4041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65894-F5D5-7ACA-3F91-467CDE79CFE6}"/>
              </a:ext>
            </a:extLst>
          </p:cNvPr>
          <p:cNvSpPr txBox="1"/>
          <p:nvPr/>
        </p:nvSpPr>
        <p:spPr>
          <a:xfrm>
            <a:off x="2399372" y="6048573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8689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A4F00-D01C-76CC-80C1-7465C12A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6" t="507" r="-616"/>
          <a:stretch/>
        </p:blipFill>
        <p:spPr>
          <a:xfrm>
            <a:off x="3504244" y="1212714"/>
            <a:ext cx="4849342" cy="487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D28BC-4C84-A2E7-48E2-630D21AB34BC}"/>
              </a:ext>
            </a:extLst>
          </p:cNvPr>
          <p:cNvSpPr txBox="1"/>
          <p:nvPr/>
        </p:nvSpPr>
        <p:spPr>
          <a:xfrm>
            <a:off x="2383874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E30312-10B9-B7E0-D6C0-65A9450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2</a:t>
            </a:r>
          </a:p>
        </p:txBody>
      </p:sp>
    </p:spTree>
    <p:extLst>
      <p:ext uri="{BB962C8B-B14F-4D97-AF65-F5344CB8AC3E}">
        <p14:creationId xmlns:p14="http://schemas.microsoft.com/office/powerpoint/2010/main" val="92551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prático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22</a:t>
            </a:fld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863CCC-017A-0794-1D99-43B2DC51F691}"/>
              </a:ext>
            </a:extLst>
          </p:cNvPr>
          <p:cNvGrpSpPr/>
          <p:nvPr/>
        </p:nvGrpSpPr>
        <p:grpSpPr>
          <a:xfrm>
            <a:off x="4972899" y="1825625"/>
            <a:ext cx="6563786" cy="4110263"/>
            <a:chOff x="5114439" y="1551812"/>
            <a:chExt cx="6563786" cy="41102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3712BB-0740-0998-B81B-8D636317B8D4}"/>
                </a:ext>
              </a:extLst>
            </p:cNvPr>
            <p:cNvSpPr/>
            <p:nvPr/>
          </p:nvSpPr>
          <p:spPr>
            <a:xfrm>
              <a:off x="5114439" y="4162761"/>
              <a:ext cx="6563781" cy="1499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B96DDC-2D1D-18D5-E2A2-5CA163368DDF}"/>
                </a:ext>
              </a:extLst>
            </p:cNvPr>
            <p:cNvSpPr txBox="1"/>
            <p:nvPr/>
          </p:nvSpPr>
          <p:spPr>
            <a:xfrm>
              <a:off x="5171357" y="1551812"/>
              <a:ext cx="6506868" cy="402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b="1" dirty="0"/>
                <a:t>Temática:</a:t>
              </a:r>
              <a:r>
                <a:rPr lang="pt-BR" dirty="0"/>
                <a:t> Um tratamento avançado de água foi realizado em escala de bancada (laboratório) para o tratamento de uma água contaminada por corante cancerígeno.</a:t>
              </a:r>
            </a:p>
            <a:p>
              <a:pPr algn="just">
                <a:lnSpc>
                  <a:spcPct val="150000"/>
                </a:lnSpc>
              </a:pPr>
              <a:endParaRPr lang="pt-BR" sz="1000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O ensaio durou </a:t>
              </a:r>
              <a:r>
                <a:rPr lang="pt-BR" u="sng" dirty="0"/>
                <a:t>180 min</a:t>
              </a:r>
              <a:r>
                <a:rPr lang="pt-BR" dirty="0"/>
                <a:t> (3 h), atingindo </a:t>
              </a:r>
              <a:r>
                <a:rPr lang="pt-BR" b="1" dirty="0"/>
                <a:t>50% de remoção </a:t>
              </a:r>
              <a:r>
                <a:rPr lang="pt-BR" dirty="0"/>
                <a:t>do corante da água utilizando um catalisador alternativo. </a:t>
              </a:r>
            </a:p>
            <a:p>
              <a:pPr algn="just">
                <a:lnSpc>
                  <a:spcPct val="150000"/>
                </a:lnSpc>
              </a:pPr>
              <a:endParaRPr lang="pt-BR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Deseja-se saber se </a:t>
              </a:r>
              <a:r>
                <a:rPr lang="pt-BR" b="1" dirty="0">
                  <a:solidFill>
                    <a:srgbClr val="235867"/>
                  </a:solidFill>
                </a:rPr>
                <a:t>após o tempo do ensaio (t &gt; 3 h</a:t>
              </a:r>
              <a:r>
                <a:rPr lang="pt-BR" dirty="0"/>
                <a:t>), o catalisador </a:t>
              </a:r>
              <a:r>
                <a:rPr lang="pt-BR" b="1" dirty="0"/>
                <a:t>removerá mais </a:t>
              </a:r>
              <a:r>
                <a:rPr lang="pt-BR" dirty="0"/>
                <a:t>do corante da água ou se </a:t>
              </a:r>
              <a:r>
                <a:rPr lang="pt-BR" b="1" dirty="0"/>
                <a:t>permanecerá em 50% </a:t>
              </a:r>
              <a:r>
                <a:rPr lang="pt-BR" dirty="0"/>
                <a:t>de remoção.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31C7D5-22C2-9181-3E9F-3F92A176EEC1}"/>
              </a:ext>
            </a:extLst>
          </p:cNvPr>
          <p:cNvGrpSpPr/>
          <p:nvPr/>
        </p:nvGrpSpPr>
        <p:grpSpPr>
          <a:xfrm>
            <a:off x="1174273" y="2115688"/>
            <a:ext cx="3317085" cy="3442578"/>
            <a:chOff x="1825203" y="1364569"/>
            <a:chExt cx="3317085" cy="3442578"/>
          </a:xfrm>
        </p:grpSpPr>
        <p:sp>
          <p:nvSpPr>
            <p:cNvPr id="36" name="Forma Livre: Forma 37">
              <a:extLst>
                <a:ext uri="{FF2B5EF4-FFF2-40B4-BE49-F238E27FC236}">
                  <a16:creationId xmlns:a16="http://schemas.microsoft.com/office/drawing/2014/main" id="{1A4B5AF8-A764-DA2D-A22B-6878436A030D}"/>
                </a:ext>
              </a:extLst>
            </p:cNvPr>
            <p:cNvSpPr/>
            <p:nvPr/>
          </p:nvSpPr>
          <p:spPr>
            <a:xfrm>
              <a:off x="2344659" y="1672994"/>
              <a:ext cx="2644644" cy="2128247"/>
            </a:xfrm>
            <a:custGeom>
              <a:avLst/>
              <a:gdLst>
                <a:gd name="connsiteX0" fmla="*/ 0 w 2799470"/>
                <a:gd name="connsiteY0" fmla="*/ 0 h 2011680"/>
                <a:gd name="connsiteX1" fmla="*/ 618978 w 2799470"/>
                <a:gd name="connsiteY1" fmla="*/ 1463040 h 2011680"/>
                <a:gd name="connsiteX2" fmla="*/ 2799470 w 2799470"/>
                <a:gd name="connsiteY2" fmla="*/ 2011680 h 2011680"/>
                <a:gd name="connsiteX3" fmla="*/ 2799470 w 2799470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470" h="2011680">
                  <a:moveTo>
                    <a:pt x="0" y="0"/>
                  </a:moveTo>
                  <a:cubicBezTo>
                    <a:pt x="76200" y="563880"/>
                    <a:pt x="152400" y="1127760"/>
                    <a:pt x="618978" y="1463040"/>
                  </a:cubicBezTo>
                  <a:cubicBezTo>
                    <a:pt x="1085556" y="1798320"/>
                    <a:pt x="2799470" y="2011680"/>
                    <a:pt x="2799470" y="2011680"/>
                  </a:cubicBezTo>
                  <a:lnTo>
                    <a:pt x="2799470" y="201168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cxnSp>
          <p:nvCxnSpPr>
            <p:cNvPr id="37" name="Conector de Seta Reta 1">
              <a:extLst>
                <a:ext uri="{FF2B5EF4-FFF2-40B4-BE49-F238E27FC236}">
                  <a16:creationId xmlns:a16="http://schemas.microsoft.com/office/drawing/2014/main" id="{3FD75326-D0A6-A7A4-8084-A42FD46D0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70" y="1558454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2">
              <a:extLst>
                <a:ext uri="{FF2B5EF4-FFF2-40B4-BE49-F238E27FC236}">
                  <a16:creationId xmlns:a16="http://schemas.microsoft.com/office/drawing/2014/main" id="{EE52BAA2-C3D0-3584-E52D-DBD75548E3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78703" y="2915987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tângulo 3">
              <a:extLst>
                <a:ext uri="{FF2B5EF4-FFF2-40B4-BE49-F238E27FC236}">
                  <a16:creationId xmlns:a16="http://schemas.microsoft.com/office/drawing/2014/main" id="{F73C584E-0122-44DB-1CD1-229E5EA77066}"/>
                </a:ext>
              </a:extLst>
            </p:cNvPr>
            <p:cNvSpPr/>
            <p:nvPr/>
          </p:nvSpPr>
          <p:spPr>
            <a:xfrm>
              <a:off x="2321170" y="1583420"/>
              <a:ext cx="2715063" cy="26900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0" name="CaixaDeTexto 4">
              <a:extLst>
                <a:ext uri="{FF2B5EF4-FFF2-40B4-BE49-F238E27FC236}">
                  <a16:creationId xmlns:a16="http://schemas.microsoft.com/office/drawing/2014/main" id="{8E33E452-69E7-94F5-6C25-ACB51C15D854}"/>
                </a:ext>
              </a:extLst>
            </p:cNvPr>
            <p:cNvSpPr txBox="1"/>
            <p:nvPr/>
          </p:nvSpPr>
          <p:spPr>
            <a:xfrm>
              <a:off x="2321170" y="4345482"/>
              <a:ext cx="271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Tempo (min)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5">
              <a:extLst>
                <a:ext uri="{FF2B5EF4-FFF2-40B4-BE49-F238E27FC236}">
                  <a16:creationId xmlns:a16="http://schemas.microsoft.com/office/drawing/2014/main" id="{E6E419DA-E3CC-EBFC-5D6C-A09060438061}"/>
                </a:ext>
              </a:extLst>
            </p:cNvPr>
            <p:cNvSpPr txBox="1"/>
            <p:nvPr/>
          </p:nvSpPr>
          <p:spPr>
            <a:xfrm rot="16200000">
              <a:off x="545084" y="2644688"/>
              <a:ext cx="302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Concentração (mol/L)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3" name="Elipse 20">
              <a:extLst>
                <a:ext uri="{FF2B5EF4-FFF2-40B4-BE49-F238E27FC236}">
                  <a16:creationId xmlns:a16="http://schemas.microsoft.com/office/drawing/2014/main" id="{0B190AC1-F40F-DDD0-B37A-807AC735F87A}"/>
                </a:ext>
              </a:extLst>
            </p:cNvPr>
            <p:cNvSpPr/>
            <p:nvPr/>
          </p:nvSpPr>
          <p:spPr>
            <a:xfrm>
              <a:off x="2385776" y="1880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4" name="Elipse 22">
              <a:extLst>
                <a:ext uri="{FF2B5EF4-FFF2-40B4-BE49-F238E27FC236}">
                  <a16:creationId xmlns:a16="http://schemas.microsoft.com/office/drawing/2014/main" id="{DE864C21-E722-581B-6A9D-C3A712D25A52}"/>
                </a:ext>
              </a:extLst>
            </p:cNvPr>
            <p:cNvSpPr/>
            <p:nvPr/>
          </p:nvSpPr>
          <p:spPr>
            <a:xfrm>
              <a:off x="2421776" y="222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5" name="Elipse 23">
              <a:extLst>
                <a:ext uri="{FF2B5EF4-FFF2-40B4-BE49-F238E27FC236}">
                  <a16:creationId xmlns:a16="http://schemas.microsoft.com/office/drawing/2014/main" id="{BDA56CCF-C966-1E8A-08B4-537249C053E2}"/>
                </a:ext>
              </a:extLst>
            </p:cNvPr>
            <p:cNvSpPr/>
            <p:nvPr/>
          </p:nvSpPr>
          <p:spPr>
            <a:xfrm>
              <a:off x="2615218" y="25124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6" name="Elipse 24">
              <a:extLst>
                <a:ext uri="{FF2B5EF4-FFF2-40B4-BE49-F238E27FC236}">
                  <a16:creationId xmlns:a16="http://schemas.microsoft.com/office/drawing/2014/main" id="{BB5AE15F-9DDC-7AF9-A78D-E5B0BF5A5139}"/>
                </a:ext>
              </a:extLst>
            </p:cNvPr>
            <p:cNvSpPr/>
            <p:nvPr/>
          </p:nvSpPr>
          <p:spPr>
            <a:xfrm>
              <a:off x="3077792" y="30868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7" name="Elipse 25">
              <a:extLst>
                <a:ext uri="{FF2B5EF4-FFF2-40B4-BE49-F238E27FC236}">
                  <a16:creationId xmlns:a16="http://schemas.microsoft.com/office/drawing/2014/main" id="{03DC6E32-C46F-E281-730A-A163ECCCC141}"/>
                </a:ext>
              </a:extLst>
            </p:cNvPr>
            <p:cNvSpPr/>
            <p:nvPr/>
          </p:nvSpPr>
          <p:spPr>
            <a:xfrm>
              <a:off x="2844848" y="27921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8" name="Elipse 26">
              <a:extLst>
                <a:ext uri="{FF2B5EF4-FFF2-40B4-BE49-F238E27FC236}">
                  <a16:creationId xmlns:a16="http://schemas.microsoft.com/office/drawing/2014/main" id="{4022448D-71F4-4B1E-7F35-DD9129CDDB32}"/>
                </a:ext>
              </a:extLst>
            </p:cNvPr>
            <p:cNvSpPr/>
            <p:nvPr/>
          </p:nvSpPr>
          <p:spPr>
            <a:xfrm>
              <a:off x="3336829" y="33428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9" name="Elipse 27">
              <a:extLst>
                <a:ext uri="{FF2B5EF4-FFF2-40B4-BE49-F238E27FC236}">
                  <a16:creationId xmlns:a16="http://schemas.microsoft.com/office/drawing/2014/main" id="{1B9539C7-2EEB-0359-BCFC-E448F7184E22}"/>
                </a:ext>
              </a:extLst>
            </p:cNvPr>
            <p:cNvSpPr/>
            <p:nvPr/>
          </p:nvSpPr>
          <p:spPr>
            <a:xfrm>
              <a:off x="3685772" y="35063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0" name="Elipse 28">
              <a:extLst>
                <a:ext uri="{FF2B5EF4-FFF2-40B4-BE49-F238E27FC236}">
                  <a16:creationId xmlns:a16="http://schemas.microsoft.com/office/drawing/2014/main" id="{C2D09CCA-23A4-C7F2-475A-2E7CF5738C9F}"/>
                </a:ext>
              </a:extLst>
            </p:cNvPr>
            <p:cNvSpPr/>
            <p:nvPr/>
          </p:nvSpPr>
          <p:spPr>
            <a:xfrm>
              <a:off x="3970078" y="3659778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1" name="Elipse 29">
              <a:extLst>
                <a:ext uri="{FF2B5EF4-FFF2-40B4-BE49-F238E27FC236}">
                  <a16:creationId xmlns:a16="http://schemas.microsoft.com/office/drawing/2014/main" id="{F524B086-03D4-7CE7-2409-77AB2A6733B2}"/>
                </a:ext>
              </a:extLst>
            </p:cNvPr>
            <p:cNvSpPr/>
            <p:nvPr/>
          </p:nvSpPr>
          <p:spPr>
            <a:xfrm>
              <a:off x="4288710" y="380124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2" name="Elipse 30">
              <a:extLst>
                <a:ext uri="{FF2B5EF4-FFF2-40B4-BE49-F238E27FC236}">
                  <a16:creationId xmlns:a16="http://schemas.microsoft.com/office/drawing/2014/main" id="{A38258A9-BFF8-B4FB-FE2F-146956767EBA}"/>
                </a:ext>
              </a:extLst>
            </p:cNvPr>
            <p:cNvSpPr/>
            <p:nvPr/>
          </p:nvSpPr>
          <p:spPr>
            <a:xfrm>
              <a:off x="4639009" y="385396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3" name="Elipse 31">
              <a:extLst>
                <a:ext uri="{FF2B5EF4-FFF2-40B4-BE49-F238E27FC236}">
                  <a16:creationId xmlns:a16="http://schemas.microsoft.com/office/drawing/2014/main" id="{425A0CB8-43B1-78B3-39ED-0650F06DD7EB}"/>
                </a:ext>
              </a:extLst>
            </p:cNvPr>
            <p:cNvSpPr/>
            <p:nvPr/>
          </p:nvSpPr>
          <p:spPr>
            <a:xfrm>
              <a:off x="4917308" y="3853957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grpSp>
          <p:nvGrpSpPr>
            <p:cNvPr id="54" name="Agrupar 34">
              <a:extLst>
                <a:ext uri="{FF2B5EF4-FFF2-40B4-BE49-F238E27FC236}">
                  <a16:creationId xmlns:a16="http://schemas.microsoft.com/office/drawing/2014/main" id="{A208321E-DCCB-4039-BD6C-E92797E395F1}"/>
                </a:ext>
              </a:extLst>
            </p:cNvPr>
            <p:cNvGrpSpPr/>
            <p:nvPr/>
          </p:nvGrpSpPr>
          <p:grpSpPr>
            <a:xfrm>
              <a:off x="2953726" y="1624212"/>
              <a:ext cx="1907275" cy="338554"/>
              <a:chOff x="3314507" y="1836396"/>
              <a:chExt cx="1907275" cy="338554"/>
            </a:xfrm>
          </p:grpSpPr>
          <p:sp>
            <p:nvSpPr>
              <p:cNvPr id="55" name="Elipse 32">
                <a:extLst>
                  <a:ext uri="{FF2B5EF4-FFF2-40B4-BE49-F238E27FC236}">
                    <a16:creationId xmlns:a16="http://schemas.microsoft.com/office/drawing/2014/main" id="{13F89613-A038-2C78-6CCF-EF8A45138467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6" name="CaixaDeTexto 33">
                <a:extLst>
                  <a:ext uri="{FF2B5EF4-FFF2-40B4-BE49-F238E27FC236}">
                    <a16:creationId xmlns:a16="http://schemas.microsoft.com/office/drawing/2014/main" id="{29D32583-FEC8-7EA8-4C6E-113DBAFCAF45}"/>
                  </a:ext>
                </a:extLst>
              </p:cNvPr>
              <p:cNvSpPr txBox="1"/>
              <p:nvPr/>
            </p:nvSpPr>
            <p:spPr>
              <a:xfrm>
                <a:off x="3314507" y="1836396"/>
                <a:ext cx="190727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preditos</a:t>
                </a:r>
              </a:p>
            </p:txBody>
          </p:sp>
        </p:grpSp>
        <p:grpSp>
          <p:nvGrpSpPr>
            <p:cNvPr id="57" name="Agrupar 34">
              <a:extLst>
                <a:ext uri="{FF2B5EF4-FFF2-40B4-BE49-F238E27FC236}">
                  <a16:creationId xmlns:a16="http://schemas.microsoft.com/office/drawing/2014/main" id="{F78576E2-5CD7-D9D6-0DF8-2AD49348B816}"/>
                </a:ext>
              </a:extLst>
            </p:cNvPr>
            <p:cNvGrpSpPr/>
            <p:nvPr/>
          </p:nvGrpSpPr>
          <p:grpSpPr>
            <a:xfrm>
              <a:off x="2940139" y="1869009"/>
              <a:ext cx="2202149" cy="338554"/>
              <a:chOff x="3313657" y="1836396"/>
              <a:chExt cx="2202149" cy="338554"/>
            </a:xfrm>
          </p:grpSpPr>
          <p:sp>
            <p:nvSpPr>
              <p:cNvPr id="58" name="Elipse 32">
                <a:extLst>
                  <a:ext uri="{FF2B5EF4-FFF2-40B4-BE49-F238E27FC236}">
                    <a16:creationId xmlns:a16="http://schemas.microsoft.com/office/drawing/2014/main" id="{534555DD-2982-8C24-0403-CE4B9F5CC34D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9" name="CaixaDeTexto 33">
                <a:extLst>
                  <a:ext uri="{FF2B5EF4-FFF2-40B4-BE49-F238E27FC236}">
                    <a16:creationId xmlns:a16="http://schemas.microsoft.com/office/drawing/2014/main" id="{19B55B08-F6CF-58AF-F6EB-49E4707301D4}"/>
                  </a:ext>
                </a:extLst>
              </p:cNvPr>
              <p:cNvSpPr txBox="1"/>
              <p:nvPr/>
            </p:nvSpPr>
            <p:spPr>
              <a:xfrm>
                <a:off x="3313657" y="1836396"/>
                <a:ext cx="220214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experimentais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6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23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627681" y="1912092"/>
            <a:ext cx="11058041" cy="2816155"/>
            <a:chOff x="1139125" y="1659396"/>
            <a:chExt cx="11058041" cy="28161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6"/>
              <a:ext cx="10646044" cy="281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726119" cy="2816155"/>
              <a:chOff x="1139125" y="1659396"/>
              <a:chExt cx="10726119" cy="28161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720311" y="1659397"/>
                <a:ext cx="1014493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tensorflow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as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tf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keras.models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Sequential</a:t>
                </a: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keras.layers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Dense</a:t>
                </a:r>
              </a:p>
              <a:p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X =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seleção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das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variáveis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de entrada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data.drop([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axis=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 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#(Retira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colunas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não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utilizadas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data[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Variável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resposta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xtrain,xtest,ytrain,ytest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train_test_split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x,y,test_size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,random_state=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xtrain.shape,xtest.shape,ytrain.shape,ytest.shape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just"/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281615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80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24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390714"/>
            <a:ext cx="11058041" cy="1216812"/>
            <a:chOff x="1139125" y="1659396"/>
            <a:chExt cx="11058041" cy="12168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216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671875" cy="1216812"/>
              <a:chOff x="1139125" y="1659396"/>
              <a:chExt cx="10671875" cy="12168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66067" y="1737435"/>
                <a:ext cx="1014493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Sequential()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6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input_dim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activation=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relu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kernel_initializer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'uniform'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2168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A35E3-E5BD-304C-BB3F-6DB98C76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96" y="2843769"/>
            <a:ext cx="3240898" cy="38777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0790878-5455-98C0-D1FD-5B0C8786AD2B}"/>
              </a:ext>
            </a:extLst>
          </p:cNvPr>
          <p:cNvGrpSpPr/>
          <p:nvPr/>
        </p:nvGrpSpPr>
        <p:grpSpPr>
          <a:xfrm>
            <a:off x="5558820" y="3532515"/>
            <a:ext cx="5190641" cy="2258316"/>
            <a:chOff x="5558820" y="3532515"/>
            <a:chExt cx="5190641" cy="22583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B2A2D9-EFCB-69B7-3840-31B6AC4AC43C}"/>
                </a:ext>
              </a:extLst>
            </p:cNvPr>
            <p:cNvSpPr txBox="1"/>
            <p:nvPr/>
          </p:nvSpPr>
          <p:spPr>
            <a:xfrm>
              <a:off x="5558820" y="3532515"/>
              <a:ext cx="5190641" cy="5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dirty="0"/>
                <a:t>Arquitetura da rede neural criada </a:t>
              </a:r>
              <a:r>
                <a:rPr lang="pt-BR" sz="2000" dirty="0">
                  <a:sym typeface="Wingdings" panose="05000000000000000000" pitchFamily="2" charset="2"/>
                </a:rPr>
                <a:t> 3:6:1</a:t>
              </a:r>
              <a:endParaRPr lang="pt-BR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A3B8AD-1ABE-33D3-7357-EBB18494859E}"/>
                </a:ext>
              </a:extLst>
            </p:cNvPr>
            <p:cNvSpPr txBox="1"/>
            <p:nvPr/>
          </p:nvSpPr>
          <p:spPr>
            <a:xfrm>
              <a:off x="6096000" y="4357875"/>
              <a:ext cx="4116279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>
                  <a:solidFill>
                    <a:srgbClr val="235867"/>
                  </a:solidFill>
                </a:rPr>
                <a:t>3</a:t>
              </a:r>
              <a:r>
                <a:rPr lang="pt-BR" sz="2000" dirty="0"/>
                <a:t> </a:t>
              </a:r>
              <a:r>
                <a:rPr lang="pt-BR" sz="2000" b="1" dirty="0">
                  <a:solidFill>
                    <a:srgbClr val="235867"/>
                  </a:solidFill>
                </a:rPr>
                <a:t>neurônios</a:t>
              </a:r>
              <a:r>
                <a:rPr lang="pt-BR" sz="2000" dirty="0"/>
                <a:t> de entrada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b="1" dirty="0"/>
                <a:t>1</a:t>
              </a:r>
              <a:r>
                <a:rPr lang="pt-BR" sz="2000" dirty="0"/>
                <a:t> camada oculta com </a:t>
              </a:r>
              <a:r>
                <a:rPr lang="pt-BR" sz="2000" b="1" dirty="0"/>
                <a:t>6 neurônios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dirty="0">
                  <a:solidFill>
                    <a:srgbClr val="235867"/>
                  </a:solidFill>
                </a:rPr>
                <a:t>1 neurônio </a:t>
              </a:r>
              <a:r>
                <a:rPr lang="pt-BR" sz="2000" dirty="0"/>
                <a:t>de saída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25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25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576693"/>
            <a:ext cx="11198817" cy="1642581"/>
            <a:chOff x="1139125" y="1659396"/>
            <a:chExt cx="11198817" cy="1642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631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1198817" cy="1642581"/>
              <a:chOff x="1139125" y="1659396"/>
              <a:chExt cx="11198817" cy="164258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670761"/>
                <a:ext cx="1069770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Compilação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compile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(optimizer=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'SGD'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loss=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metrics=[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Definição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(monitor=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val_loss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patience=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restore_best_weights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6312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27C87-9619-1438-47A0-25BE81EF0A92}"/>
              </a:ext>
            </a:extLst>
          </p:cNvPr>
          <p:cNvCxnSpPr>
            <a:cxnSpLocks/>
          </p:cNvCxnSpPr>
          <p:nvPr/>
        </p:nvCxnSpPr>
        <p:spPr>
          <a:xfrm flipH="1">
            <a:off x="8338088" y="3037194"/>
            <a:ext cx="1007391" cy="11967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8099D5-29EF-2195-AAB1-A4AF99366D67}"/>
              </a:ext>
            </a:extLst>
          </p:cNvPr>
          <p:cNvSpPr txBox="1"/>
          <p:nvPr/>
        </p:nvSpPr>
        <p:spPr>
          <a:xfrm>
            <a:off x="2278251" y="4245328"/>
            <a:ext cx="9346769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0 </a:t>
            </a:r>
            <a:r>
              <a:rPr lang="pt-BR" sz="1600" dirty="0">
                <a:solidFill>
                  <a:srgbClr val="1B7328"/>
                </a:solidFill>
              </a:rPr>
              <a:t>(Modo silencioso. Nenhuma saída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1 </a:t>
            </a:r>
            <a:r>
              <a:rPr lang="pt-BR" sz="1600" dirty="0">
                <a:solidFill>
                  <a:srgbClr val="1B7328"/>
                </a:solidFill>
              </a:rPr>
              <a:t>(Barra de progresso. Uma barra de progresso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2 </a:t>
            </a:r>
            <a:r>
              <a:rPr lang="pt-BR" sz="1600" dirty="0">
                <a:solidFill>
                  <a:srgbClr val="1B7328"/>
                </a:solidFill>
              </a:rPr>
              <a:t>(Uma linha por época. Para cada época, uma única linha de saída será exibida.)</a:t>
            </a:r>
          </a:p>
        </p:txBody>
      </p:sp>
    </p:spTree>
    <p:extLst>
      <p:ext uri="{BB962C8B-B14F-4D97-AF65-F5344CB8AC3E}">
        <p14:creationId xmlns:p14="http://schemas.microsoft.com/office/powerpoint/2010/main" val="262979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Output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26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C225-42B4-AFAD-238C-72F3E5F9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6" y="1825625"/>
            <a:ext cx="11036244" cy="418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FE89-0D3A-05CE-60F4-86ECF735F2DA}"/>
              </a:ext>
            </a:extLst>
          </p:cNvPr>
          <p:cNvSpPr txBox="1"/>
          <p:nvPr/>
        </p:nvSpPr>
        <p:spPr>
          <a:xfrm>
            <a:off x="6309262" y="2161319"/>
            <a:ext cx="5438454" cy="27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b="1" dirty="0"/>
              <a:t>curva de  decaimento </a:t>
            </a:r>
            <a:r>
              <a:rPr lang="pt-BR" sz="1600" dirty="0"/>
              <a:t>indica que a máquina está aprendendo com os dados com minimização do erro.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erro estabiliza em aproximadamente </a:t>
            </a:r>
            <a:r>
              <a:rPr lang="pt-BR" sz="1600" b="1" dirty="0"/>
              <a:t>27</a:t>
            </a:r>
            <a:r>
              <a:rPr lang="pt-BR" sz="1600" b="1" i="1" dirty="0"/>
              <a:t> epochs.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</a:t>
            </a:r>
            <a:r>
              <a:rPr lang="pt-BR" sz="1600" baseline="30000" dirty="0"/>
              <a:t>2</a:t>
            </a:r>
            <a:r>
              <a:rPr lang="pt-BR" sz="1600" dirty="0"/>
              <a:t> e MSE muitos próximos para treino e teste.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RMSE</a:t>
            </a:r>
            <a:r>
              <a:rPr lang="pt-BR" sz="1600" baseline="-25000" dirty="0" err="1"/>
              <a:t>treino</a:t>
            </a:r>
            <a:r>
              <a:rPr lang="pt-BR" sz="1600" dirty="0"/>
              <a:t> =  0,073  | RMSE</a:t>
            </a:r>
            <a:r>
              <a:rPr lang="pt-BR" sz="1600" baseline="-25000" dirty="0"/>
              <a:t>teste</a:t>
            </a:r>
            <a:r>
              <a:rPr lang="pt-BR" sz="1600" dirty="0"/>
              <a:t> =  0,070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Verificar possibilidade de haver 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overffiting.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E48A9-376A-E321-099B-3E4B0C639C25}"/>
              </a:ext>
            </a:extLst>
          </p:cNvPr>
          <p:cNvSpPr txBox="1"/>
          <p:nvPr/>
        </p:nvSpPr>
        <p:spPr>
          <a:xfrm>
            <a:off x="5100960" y="563791"/>
            <a:ext cx="6646756" cy="793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Curvas muito próximas: quanto mais próximas (e decrescente), melhor!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 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Bom aprendizagem </a:t>
            </a: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e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 boa generalização</a:t>
            </a:r>
            <a:endParaRPr lang="pt-BR" sz="1600" b="1" dirty="0">
              <a:solidFill>
                <a:srgbClr val="1B7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27</a:t>
            </a:fld>
            <a:endParaRPr lang="pt-BR"/>
          </a:p>
        </p:txBody>
      </p:sp>
      <p:grpSp>
        <p:nvGrpSpPr>
          <p:cNvPr id="3" name="Agrupar 3">
            <a:extLst>
              <a:ext uri="{FF2B5EF4-FFF2-40B4-BE49-F238E27FC236}">
                <a16:creationId xmlns:a16="http://schemas.microsoft.com/office/drawing/2014/main" id="{003ECF02-BC41-94D7-5586-0CBA7D62D06A}"/>
              </a:ext>
            </a:extLst>
          </p:cNvPr>
          <p:cNvGrpSpPr/>
          <p:nvPr/>
        </p:nvGrpSpPr>
        <p:grpSpPr>
          <a:xfrm>
            <a:off x="543734" y="2090685"/>
            <a:ext cx="5151895" cy="4137348"/>
            <a:chOff x="2402238" y="546315"/>
            <a:chExt cx="6881247" cy="5765370"/>
          </a:xfrm>
        </p:grpSpPr>
        <p:pic>
          <p:nvPicPr>
            <p:cNvPr id="7" name="Imagem 1">
              <a:extLst>
                <a:ext uri="{FF2B5EF4-FFF2-40B4-BE49-F238E27FC236}">
                  <a16:creationId xmlns:a16="http://schemas.microsoft.com/office/drawing/2014/main" id="{30E8D155-FDB1-1C05-5EC5-D608684E2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54" t="10622" r="13185" b="5311"/>
            <a:stretch/>
          </p:blipFill>
          <p:spPr>
            <a:xfrm>
              <a:off x="2402238" y="546315"/>
              <a:ext cx="6881247" cy="5765370"/>
            </a:xfrm>
            <a:prstGeom prst="rect">
              <a:avLst/>
            </a:prstGeom>
          </p:spPr>
        </p:pic>
        <p:pic>
          <p:nvPicPr>
            <p:cNvPr id="8" name="Imagem 2">
              <a:extLst>
                <a:ext uri="{FF2B5EF4-FFF2-40B4-BE49-F238E27FC236}">
                  <a16:creationId xmlns:a16="http://schemas.microsoft.com/office/drawing/2014/main" id="{10EB368F-12E7-D48B-CD19-688F035E9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33" t="59048" r="14714" b="36610"/>
            <a:stretch/>
          </p:blipFill>
          <p:spPr>
            <a:xfrm>
              <a:off x="3260912" y="4847665"/>
              <a:ext cx="210709" cy="2977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EFAC1-3797-386F-627C-DDD4E2D2CDDD}"/>
              </a:ext>
            </a:extLst>
          </p:cNvPr>
          <p:cNvSpPr txBox="1"/>
          <p:nvPr/>
        </p:nvSpPr>
        <p:spPr>
          <a:xfrm>
            <a:off x="5853494" y="2029892"/>
            <a:ext cx="6121829" cy="111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Após 180 min (</a:t>
            </a:r>
            <a:r>
              <a:rPr lang="pt-BR" b="1" dirty="0"/>
              <a:t>3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A remoção do corante continua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dirty="0"/>
              <a:t>Em 360 min (</a:t>
            </a:r>
            <a:r>
              <a:rPr lang="pt-BR" b="1" dirty="0"/>
              <a:t>6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A reação química ainda está ocorrendo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5853494" y="3480811"/>
            <a:ext cx="5794772" cy="2111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1" dirty="0"/>
              <a:t>Tempo de operação mínimo: </a:t>
            </a:r>
            <a:r>
              <a:rPr lang="pt-BR" sz="1600" b="1" i="1" dirty="0"/>
              <a:t>6 horas</a:t>
            </a:r>
            <a:r>
              <a:rPr lang="pt-BR" sz="1600" i="1" dirty="0"/>
              <a:t>.</a:t>
            </a:r>
          </a:p>
          <a:p>
            <a:pPr algn="just">
              <a:lnSpc>
                <a:spcPct val="150000"/>
              </a:lnSpc>
            </a:pPr>
            <a:endParaRPr lang="pt-BR" sz="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 após 8 horas, que resultado teríamos?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Paramos o processo em 6 h ou damos continuidade?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Qual o tempo mínimo para parar o processo e fazer manutenção do reator?</a:t>
            </a:r>
          </a:p>
        </p:txBody>
      </p:sp>
    </p:spTree>
    <p:extLst>
      <p:ext uri="{BB962C8B-B14F-4D97-AF65-F5344CB8AC3E}">
        <p14:creationId xmlns:p14="http://schemas.microsoft.com/office/powerpoint/2010/main" val="386933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28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6791140" y="3429000"/>
            <a:ext cx="4259151" cy="97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dirty="0"/>
              <a:t>Cerca de </a:t>
            </a:r>
            <a:r>
              <a:rPr lang="pt-BR" sz="2000" b="1" i="1" dirty="0">
                <a:solidFill>
                  <a:srgbClr val="7C282A"/>
                </a:solidFill>
              </a:rPr>
              <a:t>70% de remoção </a:t>
            </a:r>
            <a:r>
              <a:rPr lang="pt-BR" sz="2000" i="1" dirty="0"/>
              <a:t>do corante rodamina B é atingido em 6 h</a:t>
            </a:r>
            <a:endParaRPr lang="pt-BR" sz="20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8FCD51-52D9-7CE2-66AA-F209BFC3BF25}"/>
              </a:ext>
            </a:extLst>
          </p:cNvPr>
          <p:cNvGrpSpPr/>
          <p:nvPr/>
        </p:nvGrpSpPr>
        <p:grpSpPr>
          <a:xfrm>
            <a:off x="838199" y="1825625"/>
            <a:ext cx="5548392" cy="4518214"/>
            <a:chOff x="2343150" y="647700"/>
            <a:chExt cx="7067550" cy="5848350"/>
          </a:xfrm>
        </p:grpSpPr>
        <p:pic>
          <p:nvPicPr>
            <p:cNvPr id="11" name="Imagem 2">
              <a:extLst>
                <a:ext uri="{FF2B5EF4-FFF2-40B4-BE49-F238E27FC236}">
                  <a16:creationId xmlns:a16="http://schemas.microsoft.com/office/drawing/2014/main" id="{A0E83ABD-37FE-FB73-44E9-EB6D69DD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82" t="9444" r="12975" b="5278"/>
            <a:stretch/>
          </p:blipFill>
          <p:spPr>
            <a:xfrm>
              <a:off x="2343150" y="647700"/>
              <a:ext cx="7067550" cy="5848350"/>
            </a:xfrm>
            <a:prstGeom prst="rect">
              <a:avLst/>
            </a:prstGeom>
          </p:spPr>
        </p:pic>
        <p:pic>
          <p:nvPicPr>
            <p:cNvPr id="12" name="Imagem 3">
              <a:extLst>
                <a:ext uri="{FF2B5EF4-FFF2-40B4-BE49-F238E27FC236}">
                  <a16:creationId xmlns:a16="http://schemas.microsoft.com/office/drawing/2014/main" id="{823D9E89-4238-03D3-9423-C7D4863C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73" t="32664" r="36265" b="63724"/>
            <a:stretch/>
          </p:blipFill>
          <p:spPr>
            <a:xfrm>
              <a:off x="3528133" y="1141955"/>
              <a:ext cx="238347" cy="24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698715" y="1494215"/>
            <a:ext cx="11033501" cy="47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Perceptron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tipo mais simples de rede neural (1 única camada/nó/neurônio) 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Utilizado principalmente para problemas de classificação linear.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Feedforward (FNN)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Redes onde os dados fluem em uma única direção (entrada </a:t>
            </a:r>
            <a:r>
              <a:rPr lang="pt-BR" sz="1600" dirty="0">
                <a:sym typeface="Wingdings" panose="05000000000000000000" pitchFamily="2" charset="2"/>
              </a:rPr>
              <a:t> saúda)</a:t>
            </a:r>
            <a:r>
              <a:rPr lang="pt-BR" sz="1600" dirty="0"/>
              <a:t> sem ciclos ou </a:t>
            </a:r>
            <a:r>
              <a:rPr lang="pt-BR" sz="1600" i="1" dirty="0"/>
              <a:t>loops;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Incluem Perceptrons Multicamadas (MLPs).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Convolucionais (CNN)</a:t>
            </a:r>
            <a:r>
              <a:rPr lang="pt-BR" sz="1600" b="1" dirty="0"/>
              <a:t>: </a:t>
            </a:r>
            <a:r>
              <a:rPr lang="pt-BR" sz="1600" dirty="0"/>
              <a:t>processamento de imagens e reconhecimento de padrões.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Recorrentes (RNN)</a:t>
            </a:r>
            <a:r>
              <a:rPr lang="pt-BR" sz="1600" b="1" dirty="0"/>
              <a:t>: </a:t>
            </a:r>
            <a:r>
              <a:rPr lang="pt-BR" sz="1600" dirty="0"/>
              <a:t>projetadas para processar sequências de dados, como séries temporais ou texto.</a:t>
            </a:r>
          </a:p>
          <a:p>
            <a:pPr algn="just">
              <a:lnSpc>
                <a:spcPct val="150000"/>
              </a:lnSpc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en-US" sz="1600" b="1" u="sng" dirty="0"/>
              <a:t>Long Short-Term Memory (LSTM)</a:t>
            </a:r>
            <a:r>
              <a:rPr lang="en-US" sz="1600" b="1" dirty="0"/>
              <a:t>:</a:t>
            </a:r>
            <a:r>
              <a:rPr lang="pt-BR" sz="1600" b="1" dirty="0"/>
              <a:t> </a:t>
            </a:r>
            <a:r>
              <a:rPr lang="pt-BR" sz="1600" dirty="0"/>
              <a:t>variação da RNN que resolve problemas de dependência de longo prazo.</a:t>
            </a:r>
          </a:p>
          <a:p>
            <a:pPr algn="just">
              <a:lnSpc>
                <a:spcPct val="150000"/>
              </a:lnSpc>
            </a:pPr>
            <a:endParaRPr lang="pt-BR" sz="600" b="1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Memória a Curto Prazo (GRU</a:t>
            </a:r>
            <a:r>
              <a:rPr lang="pt-BR" sz="1600" b="1" i="1" dirty="0"/>
              <a:t>)</a:t>
            </a:r>
            <a:r>
              <a:rPr lang="pt-BR" sz="1600" b="1" dirty="0"/>
              <a:t>: </a:t>
            </a:r>
            <a:r>
              <a:rPr lang="pt-BR" sz="1600" dirty="0"/>
              <a:t>outra variação de RNN com uma arquitetura mais simples e menos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1152686" y="1619905"/>
            <a:ext cx="9886627" cy="49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Base Radial (RBF):</a:t>
            </a:r>
            <a:r>
              <a:rPr lang="pt-BR" sz="1600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Utilizam funções de base radial como funções de ativação;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Eficazes em problemas de classificação e regressão onde os dados têm um padrão radial.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Generativas Adversárias (GAN)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constituídas por duas redes (o gerador e o discriminador) que competem entre si.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Utilizadas para gerar dados sintéticos, como imagens e textos realistas.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Autoencoders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Projetadas para aprender representações eficientes dos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Frequentemente usadas para redução de dimensionalidade ou detecção de anomalias.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Transformers</a:t>
            </a:r>
            <a:r>
              <a:rPr lang="pt-BR" sz="1600" b="1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Recentemente populares em processamento de linguagem natural (NLP);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Utilizam mecanismos de atenção para capturar relações entre diferentes partes de uma sequência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95820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Perceptron multicamada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DF08E-16C3-C488-6186-6F69B8F1D98E}"/>
              </a:ext>
            </a:extLst>
          </p:cNvPr>
          <p:cNvSpPr txBox="1"/>
          <p:nvPr/>
        </p:nvSpPr>
        <p:spPr>
          <a:xfrm>
            <a:off x="1999766" y="5798706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03BC3-4AA5-FF44-7601-DD6AA7E8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88095"/>
            <a:ext cx="7743016" cy="40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1" y="1815145"/>
            <a:ext cx="106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Reconhecimento de padrões: </a:t>
            </a:r>
            <a:r>
              <a:rPr lang="pt-BR" dirty="0"/>
              <a:t>padrões mais simples nas primeiras camadas e mais complexos nas finais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7FF767-A196-F3D3-86DD-EC9224FE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19" y="2386799"/>
            <a:ext cx="7873381" cy="3584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2CFA6-DFA3-3C88-ECE9-7A5C1640E04D}"/>
              </a:ext>
            </a:extLst>
          </p:cNvPr>
          <p:cNvSpPr txBox="1"/>
          <p:nvPr/>
        </p:nvSpPr>
        <p:spPr>
          <a:xfrm>
            <a:off x="1789733" y="6133492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357F3A-861C-1F79-8CD9-F6F775310E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Perceptron multicamada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PLAYGROUND DO TENSORFLOW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2104158" y="3109119"/>
            <a:ext cx="8517177" cy="676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i="1" dirty="0">
                <a:hlinkClick r:id="rId2"/>
              </a:rPr>
              <a:t>https://playground.tensorflow.org/</a:t>
            </a:r>
            <a:endParaRPr lang="pt-BR" sz="2800" dirty="0"/>
          </a:p>
        </p:txBody>
      </p:sp>
      <p:pic>
        <p:nvPicPr>
          <p:cNvPr id="7" name="Gráfico 6" descr="Processador com preenchimento sólido">
            <a:extLst>
              <a:ext uri="{FF2B5EF4-FFF2-40B4-BE49-F238E27FC236}">
                <a16:creationId xmlns:a16="http://schemas.microsoft.com/office/drawing/2014/main" id="{B9C5C48E-2C24-EC30-1801-77FF3735E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581" y="3109119"/>
            <a:ext cx="795466" cy="7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4B036A-DA01-1082-DB8F-3E4E167B67C4}"/>
              </a:ext>
            </a:extLst>
          </p:cNvPr>
          <p:cNvCxnSpPr>
            <a:cxnSpLocks/>
          </p:cNvCxnSpPr>
          <p:nvPr/>
        </p:nvCxnSpPr>
        <p:spPr>
          <a:xfrm>
            <a:off x="6886415" y="828701"/>
            <a:ext cx="0" cy="571021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/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u="sng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de soma: </a:t>
                </a:r>
                <a:endParaRPr lang="pt-BR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45">
            <a:extLst>
              <a:ext uri="{FF2B5EF4-FFF2-40B4-BE49-F238E27FC236}">
                <a16:creationId xmlns:a16="http://schemas.microsoft.com/office/drawing/2014/main" id="{24F5C294-5AB5-119D-B407-F3DEE047F3C0}"/>
              </a:ext>
            </a:extLst>
          </p:cNvPr>
          <p:cNvSpPr txBox="1"/>
          <p:nvPr/>
        </p:nvSpPr>
        <p:spPr>
          <a:xfrm>
            <a:off x="1002955" y="4163345"/>
            <a:ext cx="515689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Onde,</a:t>
            </a:r>
          </a:p>
          <a:p>
            <a:pPr algn="just">
              <a:lnSpc>
                <a:spcPct val="150000"/>
              </a:lnSpc>
            </a:pPr>
            <a:endParaRPr lang="pt-BR" sz="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φ = função de transferência/soma;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 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função de ativação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enésimo nó da rede;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peso associado ao nó 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bias (parâmetro de incerteza/erro associado)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/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identidade:</a:t>
                </a: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𝜑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</m:oMath>
                  </m:oMathPara>
                </a14:m>
                <a:endParaRPr lang="pt-BR" sz="160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b="0" u="sng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Função ReLU:</a:t>
                </a: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600" b="0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sigmoide: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tangente hiperbólica: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b="1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blipFill>
                <a:blip r:embed="rId3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1BD77EB-DB35-91AA-C9F4-44E36A3C64A9}"/>
              </a:ext>
            </a:extLst>
          </p:cNvPr>
          <p:cNvGrpSpPr/>
          <p:nvPr/>
        </p:nvGrpSpPr>
        <p:grpSpPr>
          <a:xfrm>
            <a:off x="1457372" y="1552592"/>
            <a:ext cx="4380358" cy="2471253"/>
            <a:chOff x="871856" y="1552592"/>
            <a:chExt cx="4380358" cy="2471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39FBCA-8E43-8F9E-1783-FC9587C0EB24}"/>
                </a:ext>
              </a:extLst>
            </p:cNvPr>
            <p:cNvGrpSpPr/>
            <p:nvPr/>
          </p:nvGrpSpPr>
          <p:grpSpPr>
            <a:xfrm>
              <a:off x="871856" y="1552592"/>
              <a:ext cx="3613096" cy="2471253"/>
              <a:chOff x="1910663" y="1434455"/>
              <a:chExt cx="3613096" cy="247125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1346A8-F867-654C-FC1C-CA832EDA696F}"/>
                  </a:ext>
                </a:extLst>
              </p:cNvPr>
              <p:cNvSpPr/>
              <p:nvPr/>
            </p:nvSpPr>
            <p:spPr>
              <a:xfrm>
                <a:off x="339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φ</a:t>
                </a:r>
                <a:endParaRPr lang="pt-B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38090E-0685-9D70-C5AE-1E983D537D81}"/>
                  </a:ext>
                </a:extLst>
              </p:cNvPr>
              <p:cNvSpPr/>
              <p:nvPr/>
            </p:nvSpPr>
            <p:spPr>
              <a:xfrm>
                <a:off x="411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</a:t>
                </a:r>
                <a:endParaRPr lang="pt-BR" b="1" i="1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C5CEF2B-B1DE-3866-4CE1-448C8A3A1FA7}"/>
                  </a:ext>
                </a:extLst>
              </p:cNvPr>
              <p:cNvGrpSpPr/>
              <p:nvPr/>
            </p:nvGrpSpPr>
            <p:grpSpPr>
              <a:xfrm>
                <a:off x="1910663" y="1434455"/>
                <a:ext cx="720000" cy="2471253"/>
                <a:chOff x="1384197" y="1316381"/>
                <a:chExt cx="720000" cy="247125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E1695E-0BD6-880D-9679-0B4793985197}"/>
                    </a:ext>
                  </a:extLst>
                </p:cNvPr>
                <p:cNvSpPr/>
                <p:nvPr/>
              </p:nvSpPr>
              <p:spPr>
                <a:xfrm>
                  <a:off x="1384197" y="131638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11DE48D-C424-213F-1744-90D3E0DB185E}"/>
                    </a:ext>
                  </a:extLst>
                </p:cNvPr>
                <p:cNvSpPr/>
                <p:nvPr/>
              </p:nvSpPr>
              <p:spPr>
                <a:xfrm>
                  <a:off x="1384197" y="219200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99BD0A3-1201-FA22-967A-38232DCE28FF}"/>
                    </a:ext>
                  </a:extLst>
                </p:cNvPr>
                <p:cNvSpPr/>
                <p:nvPr/>
              </p:nvSpPr>
              <p:spPr>
                <a:xfrm>
                  <a:off x="1384197" y="306763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pt-BR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F8AC27D-DB7F-ACFE-D479-D60F60FA6B97}"/>
                  </a:ext>
                </a:extLst>
              </p:cNvPr>
              <p:cNvCxnSpPr>
                <a:cxnSpLocks/>
                <a:stCxn id="21" idx="6"/>
                <a:endCxn id="25" idx="1"/>
              </p:cNvCxnSpPr>
              <p:nvPr/>
            </p:nvCxnSpPr>
            <p:spPr>
              <a:xfrm>
                <a:off x="2630663" y="1794455"/>
                <a:ext cx="763466" cy="890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79476F-398D-AB77-A3DF-E59415DD97E6}"/>
                  </a:ext>
                </a:extLst>
              </p:cNvPr>
              <p:cNvCxnSpPr>
                <a:cxnSpLocks/>
                <a:stCxn id="23" idx="6"/>
                <a:endCxn id="25" idx="1"/>
              </p:cNvCxnSpPr>
              <p:nvPr/>
            </p:nvCxnSpPr>
            <p:spPr>
              <a:xfrm flipV="1">
                <a:off x="2630663" y="2684746"/>
                <a:ext cx="763466" cy="860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03DCD7C-CE92-F908-6A69-42E9292A51A8}"/>
                  </a:ext>
                </a:extLst>
              </p:cNvPr>
              <p:cNvCxnSpPr>
                <a:cxnSpLocks/>
                <a:stCxn id="22" idx="6"/>
                <a:endCxn id="25" idx="1"/>
              </p:cNvCxnSpPr>
              <p:nvPr/>
            </p:nvCxnSpPr>
            <p:spPr>
              <a:xfrm>
                <a:off x="2630663" y="2670081"/>
                <a:ext cx="763466" cy="14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2F2EEE9-2834-4C48-88F3-2A955842A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4129" y="2670081"/>
                <a:ext cx="68963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5">
              <a:extLst>
                <a:ext uri="{FF2B5EF4-FFF2-40B4-BE49-F238E27FC236}">
                  <a16:creationId xmlns:a16="http://schemas.microsoft.com/office/drawing/2014/main" id="{6090DDB2-4D4E-71DF-7335-3203749DD912}"/>
                </a:ext>
              </a:extLst>
            </p:cNvPr>
            <p:cNvSpPr txBox="1"/>
            <p:nvPr/>
          </p:nvSpPr>
          <p:spPr>
            <a:xfrm>
              <a:off x="4532214" y="2533482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Saída</a:t>
              </a:r>
            </a:p>
          </p:txBody>
        </p:sp>
        <p:sp>
          <p:nvSpPr>
            <p:cNvPr id="52" name="CaixaDeTexto 45">
              <a:extLst>
                <a:ext uri="{FF2B5EF4-FFF2-40B4-BE49-F238E27FC236}">
                  <a16:creationId xmlns:a16="http://schemas.microsoft.com/office/drawing/2014/main" id="{3C695441-0433-7A97-60B4-6BA7BED08439}"/>
                </a:ext>
              </a:extLst>
            </p:cNvPr>
            <p:cNvSpPr txBox="1"/>
            <p:nvPr/>
          </p:nvSpPr>
          <p:spPr>
            <a:xfrm>
              <a:off x="2334446" y="2029004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Soma</a:t>
              </a:r>
            </a:p>
          </p:txBody>
        </p:sp>
        <p:sp>
          <p:nvSpPr>
            <p:cNvPr id="53" name="CaixaDeTexto 45">
              <a:extLst>
                <a:ext uri="{FF2B5EF4-FFF2-40B4-BE49-F238E27FC236}">
                  <a16:creationId xmlns:a16="http://schemas.microsoft.com/office/drawing/2014/main" id="{4F279D0A-F2A0-65CA-094C-2ACEF43B50FD}"/>
                </a:ext>
              </a:extLst>
            </p:cNvPr>
            <p:cNvSpPr txBox="1"/>
            <p:nvPr/>
          </p:nvSpPr>
          <p:spPr>
            <a:xfrm>
              <a:off x="2471419" y="3109192"/>
              <a:ext cx="2031367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Função de ativação</a:t>
              </a:r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Funcionamento da rede</a:t>
            </a:r>
          </a:p>
        </p:txBody>
      </p:sp>
    </p:spTree>
    <p:extLst>
      <p:ext uri="{BB962C8B-B14F-4D97-AF65-F5344CB8AC3E}">
        <p14:creationId xmlns:p14="http://schemas.microsoft.com/office/powerpoint/2010/main" val="2426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CF1B0-3D6A-7F60-CADA-CB8F8E5E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572" y="1349616"/>
            <a:ext cx="6993895" cy="482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8345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1675</Words>
  <Application>Microsoft Office PowerPoint</Application>
  <PresentationFormat>Widescreen</PresentationFormat>
  <Paragraphs>238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Courier New</vt:lpstr>
      <vt:lpstr>Roboto</vt:lpstr>
      <vt:lpstr>Wingdings</vt:lpstr>
      <vt:lpstr>Tema do Office</vt:lpstr>
      <vt:lpstr>Redes Neurais Artificiais</vt:lpstr>
      <vt:lpstr>O que é rede neural</vt:lpstr>
      <vt:lpstr>Tipos de redes neurais</vt:lpstr>
      <vt:lpstr>Tipos de redes neurais</vt:lpstr>
      <vt:lpstr>Perceptron multicamada</vt:lpstr>
      <vt:lpstr>Apresentação do PowerPoint</vt:lpstr>
      <vt:lpstr>PLAYGROUND DO TENSORFLOW</vt:lpstr>
      <vt:lpstr>Funcionamento da rede</vt:lpstr>
      <vt:lpstr>Funções de ativação</vt:lpstr>
      <vt:lpstr>Funções de ativação</vt:lpstr>
      <vt:lpstr>Funções de ativação</vt:lpstr>
      <vt:lpstr>Funções de ativação</vt:lpstr>
      <vt:lpstr>Funções de ativação</vt:lpstr>
      <vt:lpstr>Arquitetura da Rede Neural Artificial (RNA)</vt:lpstr>
      <vt:lpstr>HIPER-PARÂMETROS</vt:lpstr>
      <vt:lpstr>Performance do algoritmo e função de perda</vt:lpstr>
      <vt:lpstr>Bibliotecas</vt:lpstr>
      <vt:lpstr>Por que importar TensorFlow antes do Keras?</vt:lpstr>
      <vt:lpstr>Aplicações</vt:lpstr>
      <vt:lpstr>Exemplo prático 1</vt:lpstr>
      <vt:lpstr>Exemplo prático 2</vt:lpstr>
      <vt:lpstr>Exemplo prático 3</vt:lpstr>
      <vt:lpstr>Implementação (Google colab)</vt:lpstr>
      <vt:lpstr>Implementação (Google colab)</vt:lpstr>
      <vt:lpstr>Implementação (Google colab)</vt:lpstr>
      <vt:lpstr>Output</vt:lpstr>
      <vt:lpstr>Resultado da predição e interpretação física</vt:lpstr>
      <vt:lpstr>Resultado da predição e interpretação física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</dc:title>
  <dc:creator>Vinícius Oviedo</dc:creator>
  <cp:lastModifiedBy>Vinícius Oviedo</cp:lastModifiedBy>
  <cp:revision>41</cp:revision>
  <dcterms:created xsi:type="dcterms:W3CDTF">2024-07-15T22:26:16Z</dcterms:created>
  <dcterms:modified xsi:type="dcterms:W3CDTF">2025-07-12T18:05:35Z</dcterms:modified>
</cp:coreProperties>
</file>