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83" r:id="rId4"/>
    <p:sldId id="282" r:id="rId5"/>
    <p:sldId id="286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AE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F9399-9FCD-4EB5-9097-B1F7C844D6C0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E8E06-5ACC-4B76-ABC7-227BE4050C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09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CA107-940C-6C27-530E-DCC37AA5D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9463FF-184B-A30C-70AE-FA530EB03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B44956-5C4F-A625-6BAE-EA1E0B67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26EF1-3415-47A9-AAD0-DEB93AD0CD29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CF56AB-6B02-0779-C4D6-C2C727D3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909C82-4B04-DD69-D6FD-D1BF2035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4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0AD04-D4DD-439D-55FB-DA11BA210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D4BF33B-9841-30F8-9C67-39299E74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FDA70C-C9A0-3193-B43B-E8FB5662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69239-516C-47E0-BCF6-9A2AF4BC06CA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85DAC4-127E-84F8-A322-E3B294A7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F2CB11-9B51-C1A2-A6A2-316F336B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5690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0FECC1-E157-5E3D-A584-20AE2742B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0CE7EC1-D609-4654-E987-BE398204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D15B25-922C-EF73-E9FC-DC4B54994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F1AFA-F169-45B6-8F49-433F5750701E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9D06C0-6066-8703-2C0D-0EC1EE1E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F03C71-5285-4800-EFDC-E1684C51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8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D36E-A1F5-6CE9-4412-2E7F6DA5E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DC77F-03B5-9EC3-75E3-789DEE70A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FCCA6E-6C08-41C2-E55C-C228D8FE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B738E-6E7C-42C7-B306-D2F69400786E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7EEC7-F82C-4249-2DC1-0589967F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E169CE-4BF8-94F6-076E-4DD1BBA4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97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4B227-22F5-5450-721B-C38525C2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8A18D4-D0D8-0469-1898-9C9BBF013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B10F51-755D-1008-B9C3-4D1687B7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7CB-96CC-4F6A-B0CA-CC6FDE8F2E03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95FEA5-28D0-C509-07CE-FEA054E7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FD0A30-3F39-3DBC-C679-61688036F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990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EB65-239F-FBD2-86EA-4D439F8B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8B106A-7182-4617-C257-9D023B391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2765B1-B205-0EBE-8ABE-77C99FFF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4A3C79-521B-9A61-1183-96CE533D0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61D1F-EC60-44F8-806D-8AB5B22260D2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FC5266-C5DF-E97A-2AD9-0D266DF8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69853F-D77A-1BF4-CCB7-7D6ED01C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7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FA2C8-1DAD-5311-173E-1B8B6F707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60B229-98CA-3AD7-70AA-E076265B9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B936211-B2F5-D3A9-8D07-F958CCEFD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A3EDACF-25E3-923F-8EAF-69D0BD935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45382BC-F096-A9A1-3119-11069E6F7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678D622-CEEC-EB69-3146-21F43CB79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6871-66A0-4B15-8698-510B8E856200}" type="datetime1">
              <a:rPr lang="pt-BR" smtClean="0"/>
              <a:t>12/07/2025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603B318-C548-2726-85E0-E679A5DC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3F26EC8-967F-CB1E-B552-4F549A73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72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F3626-8508-D3AD-0E72-ED2FC174A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1AD2EE-9B7A-354F-FAFB-91DAA208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FC82D-BFF4-466D-8450-5252E65136C8}" type="datetime1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3BF9B6-79C6-A60E-7588-84573BFE6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0B6708B-4476-55C0-32E8-C35FF2EFD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98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6E2EED0-A739-3401-286E-CDA72190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813B8-F369-43AF-AE80-11F6175FB80C}" type="datetime1">
              <a:rPr lang="pt-BR" smtClean="0"/>
              <a:t>12/07/2025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A44F0-BF7E-8A8B-566D-C53E0169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C496F5-E278-A1EE-42DD-DF1EAA5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471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C5F0D-9EA2-8643-BC9D-E8CD822F3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025B69-19AC-532B-7C22-3304F1302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5B53749-AD06-926F-6370-A019849A1A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38BB8A-E247-D83D-AC5C-E68D1F9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8AA8D-55C6-4247-9D6C-A98EA9875AE4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25DC-813C-4099-1AC1-260E4C28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28D846-57FE-321A-5131-125194A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98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C59F-1FCC-153B-7550-29F2C948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2CB075-BAF9-C9CF-75EE-39B70E6A0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59E008-46A6-6E45-800F-9CE8D5D1B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3EE29D-BA55-7D0D-4FEC-37E9E5666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D052-0229-42E2-AE2E-542AE57F799B}" type="datetime1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B9F5CB9-9C16-0F8E-216B-9A8874A4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C8DA242-AA1D-392D-F414-E599187B3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0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4EA4A4A-3D7D-C92D-2322-A2625AB7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EF7377-78B4-1B00-D182-7AF37C8E0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24C974-63C5-F42B-A320-D6EC0A867E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610B5-AA65-4A19-B373-E5658444F765}" type="datetime1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06FEF1-0516-922A-18AC-3A27807B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0876C-8CB6-7D28-243A-74562FE83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E1BD7-A6F2-47E2-ACB3-3469C810C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7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github.com/OviedoVR" TargetMode="External"/><Relationship Id="rId7" Type="http://schemas.openxmlformats.org/officeDocument/2006/relationships/hyperlink" Target="mailto:oviedo.vinicius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in/vinicius-oviedo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0910E-57AB-C019-DF49-B555B7E225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8000" b="1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8E612C-D80B-85F8-FA6C-EE8613097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32933"/>
          </a:xfrm>
        </p:spPr>
        <p:txBody>
          <a:bodyPr/>
          <a:lstStyle/>
          <a:p>
            <a:r>
              <a:rPr lang="pt-BR" dirty="0">
                <a:solidFill>
                  <a:schemeClr val="bg1">
                    <a:lumMod val="65000"/>
                  </a:schemeClr>
                </a:solidFill>
              </a:rPr>
              <a:t>ESPECIALIZAÇÃO EM CIÊNCIA DE DADOS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2B4DC3-A75B-FD9F-D47D-361DC09B6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818" y="0"/>
            <a:ext cx="1122363" cy="112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EE2C23B-65F0-F4D5-0B95-6BFEA3A1DE74}"/>
              </a:ext>
            </a:extLst>
          </p:cNvPr>
          <p:cNvSpPr txBox="1"/>
          <p:nvPr/>
        </p:nvSpPr>
        <p:spPr>
          <a:xfrm>
            <a:off x="924912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Vinícius Rodrigues Oviedo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6033F31-5528-CC58-0D46-849A10D8DF71}"/>
              </a:ext>
            </a:extLst>
          </p:cNvPr>
          <p:cNvSpPr txBox="1"/>
          <p:nvPr/>
        </p:nvSpPr>
        <p:spPr>
          <a:xfrm>
            <a:off x="8376747" y="5833241"/>
            <a:ext cx="26959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75000"/>
                  </a:schemeClr>
                </a:solidFill>
              </a:rPr>
              <a:t>Santa Maria, 2025</a:t>
            </a:r>
          </a:p>
        </p:txBody>
      </p:sp>
      <p:pic>
        <p:nvPicPr>
          <p:cNvPr id="7" name="Imagem 6" descr="Forma&#10;&#10;Descrição gerada automaticamente com confiança baixa">
            <a:hlinkClick r:id="rId3"/>
            <a:extLst>
              <a:ext uri="{FF2B5EF4-FFF2-40B4-BE49-F238E27FC236}">
                <a16:creationId xmlns:a16="http://schemas.microsoft.com/office/drawing/2014/main" id="{C9BB438C-61C1-83AC-191F-09B277944A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111" y="5330987"/>
            <a:ext cx="404650" cy="404650"/>
          </a:xfrm>
          <a:prstGeom prst="rect">
            <a:avLst/>
          </a:prstGeom>
        </p:spPr>
      </p:pic>
      <p:pic>
        <p:nvPicPr>
          <p:cNvPr id="9" name="Imagem 8" descr="Logotipo, Ícone&#10;&#10;Descrição gerada automaticamente">
            <a:hlinkClick r:id="rId5"/>
            <a:extLst>
              <a:ext uri="{FF2B5EF4-FFF2-40B4-BE49-F238E27FC236}">
                <a16:creationId xmlns:a16="http://schemas.microsoft.com/office/drawing/2014/main" id="{926EE080-EE60-803E-E05E-F7199A0974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343122"/>
            <a:ext cx="404650" cy="404650"/>
          </a:xfrm>
          <a:prstGeom prst="rect">
            <a:avLst/>
          </a:prstGeom>
        </p:spPr>
      </p:pic>
      <p:pic>
        <p:nvPicPr>
          <p:cNvPr id="11" name="Imagem 10" descr="Forma&#10;&#10;Descrição gerada automaticamente com confiança baixa">
            <a:hlinkClick r:id="rId7"/>
            <a:extLst>
              <a:ext uri="{FF2B5EF4-FFF2-40B4-BE49-F238E27FC236}">
                <a16:creationId xmlns:a16="http://schemas.microsoft.com/office/drawing/2014/main" id="{6719C3D2-45F8-28C8-8687-E83272FC8B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6889" y="5343122"/>
            <a:ext cx="404651" cy="40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0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061CD-8025-7E8A-76C8-26AC09C7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de detecção de fraudes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D116F-61B5-325D-4036-6A6AE822E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Objetivo</a:t>
            </a:r>
          </a:p>
          <a:p>
            <a:pPr lvl="1" algn="just"/>
            <a:r>
              <a:rPr lang="pt-BR" sz="2000" dirty="0"/>
              <a:t>Detectar, de maneira eficiente, </a:t>
            </a:r>
            <a:r>
              <a:rPr lang="pt-BR" sz="2000" b="1" dirty="0"/>
              <a:t>transações fraudulentas</a:t>
            </a:r>
            <a:r>
              <a:rPr lang="pt-BR" sz="2000" dirty="0"/>
              <a:t>. </a:t>
            </a:r>
          </a:p>
          <a:p>
            <a:pPr lvl="1" algn="just"/>
            <a:r>
              <a:rPr lang="pt-BR" sz="2000" dirty="0"/>
              <a:t>Minimizar 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perdas financeiras </a:t>
            </a:r>
            <a:r>
              <a:rPr lang="pt-BR" sz="2000" dirty="0"/>
              <a:t>e </a:t>
            </a:r>
            <a:r>
              <a:rPr lang="pt-BR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impactos negativos </a:t>
            </a:r>
            <a:r>
              <a:rPr lang="pt-BR" sz="2000" dirty="0"/>
              <a:t>na </a:t>
            </a:r>
            <a:r>
              <a:rPr lang="pt-BR" sz="2000" u="sng" dirty="0"/>
              <a:t>experiência do cliente</a:t>
            </a:r>
            <a:r>
              <a:rPr lang="pt-BR" sz="2000" dirty="0"/>
              <a:t>.</a:t>
            </a:r>
          </a:p>
          <a:p>
            <a:pPr algn="just"/>
            <a:endParaRPr lang="pt-BR" sz="2400" dirty="0"/>
          </a:p>
          <a:p>
            <a:pPr algn="just"/>
            <a:r>
              <a:rPr lang="pt-BR" sz="2400" b="1" dirty="0"/>
              <a:t>Premissas</a:t>
            </a:r>
          </a:p>
          <a:p>
            <a:pPr lvl="1" algn="just"/>
            <a:r>
              <a:rPr lang="pt-BR" sz="2000" dirty="0"/>
              <a:t>O sistema deve identificar padrões de fraude que evoluem rapidamente.</a:t>
            </a:r>
          </a:p>
          <a:p>
            <a:pPr lvl="1" algn="just"/>
            <a:r>
              <a:rPr lang="pt-BR" sz="2000" dirty="0"/>
              <a:t>Detecção automatizada.</a:t>
            </a:r>
          </a:p>
          <a:p>
            <a:pPr lvl="1" algn="just"/>
            <a:r>
              <a:rPr lang="pt-BR" sz="2000" dirty="0"/>
              <a:t>Equilíbrio entre segurança e experiência do cliente (evitar bloqueios indevidos é tão importante quanto impedir fraudes).</a:t>
            </a:r>
          </a:p>
          <a:p>
            <a:pPr lvl="1"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400DBFB-4C95-4BC9-2AC3-48B17B718C74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734C9A-0B50-C641-C135-685FC196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5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8EDF4-61B7-1288-4902-D7D2654CD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49D27E-2775-D04E-2DD7-D50BE1CF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Sistema de detecção de fraudes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728D1E-0D3E-E67A-C909-0AB062E5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400" b="1" dirty="0"/>
              <a:t>Critérios de Sucesso</a:t>
            </a:r>
          </a:p>
          <a:p>
            <a:pPr lvl="1" algn="just"/>
            <a:r>
              <a:rPr lang="pt-BR" sz="2000" dirty="0"/>
              <a:t>Redução do valor total perdido com fraudes.</a:t>
            </a:r>
          </a:p>
          <a:p>
            <a:pPr lvl="1" algn="just"/>
            <a:r>
              <a:rPr lang="pt-BR" sz="2000" dirty="0"/>
              <a:t>Diminuição da taxa de falsos positivos (transações legítimas bloqueadas injustamente).</a:t>
            </a:r>
          </a:p>
          <a:p>
            <a:pPr lvl="1" algn="just"/>
            <a:r>
              <a:rPr lang="pt-BR" sz="2000" dirty="0"/>
              <a:t>Tempo médio de resposta baixo (detecção e bloqueio de transações suspeitas).</a:t>
            </a:r>
          </a:p>
          <a:p>
            <a:pPr lvl="1" algn="just"/>
            <a:r>
              <a:rPr lang="pt-BR" sz="2000" dirty="0"/>
              <a:t>Aumento da satisfação do cliente após intervenções do sistema antifraude.</a:t>
            </a:r>
          </a:p>
          <a:p>
            <a:pPr lvl="1" algn="just"/>
            <a:r>
              <a:rPr lang="pt-BR" sz="2000" dirty="0"/>
              <a:t>Conformidade com normas regulatórias.</a:t>
            </a:r>
          </a:p>
          <a:p>
            <a:pPr marL="457200" lvl="1" indent="0" algn="just">
              <a:buNone/>
            </a:pPr>
            <a:endParaRPr lang="pt-BR" sz="2000" dirty="0"/>
          </a:p>
          <a:p>
            <a:pPr algn="just"/>
            <a:r>
              <a:rPr lang="pt-BR" sz="2400" b="1" dirty="0"/>
              <a:t>Proposta</a:t>
            </a:r>
          </a:p>
          <a:p>
            <a:pPr lvl="1" algn="just"/>
            <a:r>
              <a:rPr lang="pt-BR" sz="2000" u="sng" dirty="0"/>
              <a:t>Fluxo colaborativo</a:t>
            </a:r>
            <a:r>
              <a:rPr lang="pt-BR" sz="2000" dirty="0"/>
              <a:t>: </a:t>
            </a:r>
            <a:r>
              <a:rPr lang="pt-BR" sz="2000" i="1" dirty="0"/>
              <a:t>cientistas de dados </a:t>
            </a:r>
            <a:r>
              <a:rPr lang="pt-BR" sz="2000" dirty="0"/>
              <a:t>e </a:t>
            </a:r>
            <a:r>
              <a:rPr lang="pt-BR" sz="2000" i="1" dirty="0"/>
              <a:t>analistas de fraudes.</a:t>
            </a:r>
            <a:endParaRPr lang="pt-BR" sz="2000" dirty="0"/>
          </a:p>
          <a:p>
            <a:pPr lvl="1" algn="just"/>
            <a:r>
              <a:rPr lang="pt-BR" sz="2000" dirty="0"/>
              <a:t>Cominação: </a:t>
            </a:r>
            <a:r>
              <a:rPr lang="pt-BR" sz="2000" u="sng" dirty="0"/>
              <a:t>técnicas</a:t>
            </a:r>
            <a:r>
              <a:rPr lang="pt-BR" sz="2000" dirty="0"/>
              <a:t> de Ciência de Dados e conhecimento de </a:t>
            </a:r>
            <a:r>
              <a:rPr lang="pt-BR" sz="2000" u="sng" dirty="0"/>
              <a:t>Negócio</a:t>
            </a:r>
            <a:r>
              <a:rPr lang="pt-BR" sz="2000" dirty="0"/>
              <a:t>.</a:t>
            </a:r>
          </a:p>
          <a:p>
            <a:pPr lvl="1" algn="just"/>
            <a:endParaRPr lang="pt-BR" sz="200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6E6C59-AD5C-D85C-56A5-D2144111938B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3D0017-12C0-E65C-F0CC-98288645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022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CBA02C96-773D-F2AA-9D94-BE41264B8F97}"/>
              </a:ext>
            </a:extLst>
          </p:cNvPr>
          <p:cNvGrpSpPr/>
          <p:nvPr/>
        </p:nvGrpSpPr>
        <p:grpSpPr>
          <a:xfrm>
            <a:off x="1349115" y="580117"/>
            <a:ext cx="9983449" cy="5622636"/>
            <a:chOff x="1478796" y="45080"/>
            <a:chExt cx="9782699" cy="6512602"/>
          </a:xfrm>
        </p:grpSpPr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4B7596E6-9E9B-7159-A20F-BA8975CB958A}"/>
                </a:ext>
              </a:extLst>
            </p:cNvPr>
            <p:cNvCxnSpPr>
              <a:cxnSpLocks/>
              <a:endCxn id="36" idx="0"/>
            </p:cNvCxnSpPr>
            <p:nvPr/>
          </p:nvCxnSpPr>
          <p:spPr>
            <a:xfrm flipH="1">
              <a:off x="2723831" y="266503"/>
              <a:ext cx="36700" cy="52491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62AE5841-C8A9-B7D6-04D3-60FF7AB1540C}"/>
                </a:ext>
              </a:extLst>
            </p:cNvPr>
            <p:cNvSpPr/>
            <p:nvPr/>
          </p:nvSpPr>
          <p:spPr>
            <a:xfrm>
              <a:off x="1977317" y="45080"/>
              <a:ext cx="1563649" cy="1042025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A1E1F9D8-DEA9-BC97-C82F-E65184639B9F}"/>
                </a:ext>
              </a:extLst>
            </p:cNvPr>
            <p:cNvSpPr/>
            <p:nvPr/>
          </p:nvSpPr>
          <p:spPr>
            <a:xfrm>
              <a:off x="1994163" y="1435167"/>
              <a:ext cx="1563649" cy="809818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F83490AD-B842-2EB3-C7DA-4FC09866CC6D}"/>
                </a:ext>
              </a:extLst>
            </p:cNvPr>
            <p:cNvSpPr/>
            <p:nvPr/>
          </p:nvSpPr>
          <p:spPr>
            <a:xfrm>
              <a:off x="1970108" y="2620977"/>
              <a:ext cx="1563649" cy="1042024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456A2870-7894-983E-3293-1F5BF7C95D08}"/>
                </a:ext>
              </a:extLst>
            </p:cNvPr>
            <p:cNvSpPr/>
            <p:nvPr/>
          </p:nvSpPr>
          <p:spPr>
            <a:xfrm>
              <a:off x="1973219" y="4076718"/>
              <a:ext cx="1563649" cy="1042024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A441F499-EA40-28C0-3B8D-ACEF51E50FA0}"/>
                </a:ext>
              </a:extLst>
            </p:cNvPr>
            <p:cNvSpPr/>
            <p:nvPr/>
          </p:nvSpPr>
          <p:spPr>
            <a:xfrm>
              <a:off x="1942006" y="5515658"/>
              <a:ext cx="1563649" cy="1042024"/>
            </a:xfrm>
            <a:prstGeom prst="roundRect">
              <a:avLst>
                <a:gd name="adj" fmla="val 6018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3E398DD6-DB46-FA43-DF5A-A2DBA70390A8}"/>
                </a:ext>
              </a:extLst>
            </p:cNvPr>
            <p:cNvGrpSpPr/>
            <p:nvPr/>
          </p:nvGrpSpPr>
          <p:grpSpPr>
            <a:xfrm>
              <a:off x="2090321" y="164523"/>
              <a:ext cx="8991062" cy="815770"/>
              <a:chOff x="2090321" y="164523"/>
              <a:chExt cx="8991062" cy="815770"/>
            </a:xfrm>
          </p:grpSpPr>
          <p:pic>
            <p:nvPicPr>
              <p:cNvPr id="5" name="Gráfico 4" descr="Aviso com preenchimento sólido">
                <a:extLst>
                  <a:ext uri="{FF2B5EF4-FFF2-40B4-BE49-F238E27FC236}">
                    <a16:creationId xmlns:a16="http://schemas.microsoft.com/office/drawing/2014/main" id="{3988EE6A-CF96-D951-7F6F-DE94D60279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820991" y="291493"/>
                <a:ext cx="610849" cy="610849"/>
              </a:xfrm>
              <a:prstGeom prst="rect">
                <a:avLst/>
              </a:prstGeom>
            </p:spPr>
          </p:pic>
          <p:pic>
            <p:nvPicPr>
              <p:cNvPr id="7" name="Gráfico 6" descr="Estatísticas estrutura de tópicos">
                <a:extLst>
                  <a:ext uri="{FF2B5EF4-FFF2-40B4-BE49-F238E27FC236}">
                    <a16:creationId xmlns:a16="http://schemas.microsoft.com/office/drawing/2014/main" id="{768B4C9E-7169-A7D0-CEE9-F3474CA7B7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90321" y="164523"/>
                <a:ext cx="762625" cy="762625"/>
              </a:xfrm>
              <a:prstGeom prst="rect">
                <a:avLst/>
              </a:prstGeom>
            </p:spPr>
          </p:pic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28CC08B1-479B-FF6D-FD71-DF128B75DE5C}"/>
                  </a:ext>
                </a:extLst>
              </p:cNvPr>
              <p:cNvSpPr txBox="1"/>
              <p:nvPr/>
            </p:nvSpPr>
            <p:spPr>
              <a:xfrm>
                <a:off x="3590865" y="552502"/>
                <a:ext cx="7490518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Detecta anomalias (suspeitas de fraude)</a:t>
                </a:r>
              </a:p>
            </p:txBody>
          </p:sp>
        </p:grpSp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36CAA519-D079-CA18-FCA3-1786C334B5CE}"/>
                </a:ext>
              </a:extLst>
            </p:cNvPr>
            <p:cNvGrpSpPr/>
            <p:nvPr/>
          </p:nvGrpSpPr>
          <p:grpSpPr>
            <a:xfrm>
              <a:off x="2446508" y="1541386"/>
              <a:ext cx="8814987" cy="762902"/>
              <a:chOff x="2804091" y="1515707"/>
              <a:chExt cx="8814987" cy="762902"/>
            </a:xfrm>
          </p:grpSpPr>
          <p:pic>
            <p:nvPicPr>
              <p:cNvPr id="9" name="Gráfico 8" descr="Filtro estrutura de tópicos">
                <a:extLst>
                  <a:ext uri="{FF2B5EF4-FFF2-40B4-BE49-F238E27FC236}">
                    <a16:creationId xmlns:a16="http://schemas.microsoft.com/office/drawing/2014/main" id="{1EF907A2-28A6-1D20-B116-F218D3F162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804091" y="1515707"/>
                <a:ext cx="610850" cy="610850"/>
              </a:xfrm>
              <a:prstGeom prst="rect">
                <a:avLst/>
              </a:prstGeom>
            </p:spPr>
          </p:pic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F95CA374-ECE8-DC62-5382-FF750BFF8DD1}"/>
                  </a:ext>
                </a:extLst>
              </p:cNvPr>
              <p:cNvSpPr txBox="1"/>
              <p:nvPr/>
            </p:nvSpPr>
            <p:spPr>
              <a:xfrm>
                <a:off x="4025179" y="1850818"/>
                <a:ext cx="7593899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Filtra fraudes estimadas (obtidas via modelagem)</a:t>
                </a:r>
              </a:p>
            </p:txBody>
          </p:sp>
        </p:grpSp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DE07B19D-8129-EFA8-651D-BE717BDD0414}"/>
                </a:ext>
              </a:extLst>
            </p:cNvPr>
            <p:cNvGrpSpPr/>
            <p:nvPr/>
          </p:nvGrpSpPr>
          <p:grpSpPr>
            <a:xfrm>
              <a:off x="2112980" y="2745613"/>
              <a:ext cx="9029195" cy="854631"/>
              <a:chOff x="2112980" y="2644467"/>
              <a:chExt cx="9029195" cy="854631"/>
            </a:xfrm>
          </p:grpSpPr>
          <p:grpSp>
            <p:nvGrpSpPr>
              <p:cNvPr id="23" name="Agrupar 22">
                <a:extLst>
                  <a:ext uri="{FF2B5EF4-FFF2-40B4-BE49-F238E27FC236}">
                    <a16:creationId xmlns:a16="http://schemas.microsoft.com/office/drawing/2014/main" id="{0EFCACBB-D24A-2FBA-039E-6B3E09D0A44A}"/>
                  </a:ext>
                </a:extLst>
              </p:cNvPr>
              <p:cNvGrpSpPr/>
              <p:nvPr/>
            </p:nvGrpSpPr>
            <p:grpSpPr>
              <a:xfrm>
                <a:off x="2112980" y="2644467"/>
                <a:ext cx="1189221" cy="846824"/>
                <a:chOff x="2119541" y="2834199"/>
                <a:chExt cx="1189221" cy="846824"/>
              </a:xfrm>
            </p:grpSpPr>
            <p:pic>
              <p:nvPicPr>
                <p:cNvPr id="11" name="Gráfico 10" descr="Usuário com preenchimento sólido">
                  <a:extLst>
                    <a:ext uri="{FF2B5EF4-FFF2-40B4-BE49-F238E27FC236}">
                      <a16:creationId xmlns:a16="http://schemas.microsoft.com/office/drawing/2014/main" id="{CC9B4143-5E5C-B046-36F2-1DCD6CCEE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9541" y="2834199"/>
                  <a:ext cx="610851" cy="610850"/>
                </a:xfrm>
                <a:prstGeom prst="rect">
                  <a:avLst/>
                </a:prstGeom>
              </p:spPr>
            </p:pic>
            <p:pic>
              <p:nvPicPr>
                <p:cNvPr id="12" name="Gráfico 11" descr="Pesquisa de Pasta com preenchimento sólido">
                  <a:extLst>
                    <a:ext uri="{FF2B5EF4-FFF2-40B4-BE49-F238E27FC236}">
                      <a16:creationId xmlns:a16="http://schemas.microsoft.com/office/drawing/2014/main" id="{76355978-6E88-2E4F-3D22-15A0587B99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rcRect/>
                <a:stretch/>
              </p:blipFill>
              <p:spPr>
                <a:xfrm>
                  <a:off x="2697911" y="3070172"/>
                  <a:ext cx="610851" cy="610851"/>
                </a:xfrm>
                <a:prstGeom prst="rect">
                  <a:avLst/>
                </a:prstGeom>
              </p:spPr>
            </p:pic>
          </p:grp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277F4F3-0F98-1A57-57EA-B4F1634A14B1}"/>
                  </a:ext>
                </a:extLst>
              </p:cNvPr>
              <p:cNvSpPr txBox="1"/>
              <p:nvPr/>
            </p:nvSpPr>
            <p:spPr>
              <a:xfrm>
                <a:off x="3650094" y="3071307"/>
                <a:ext cx="7492081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Validação via expertise e conhecimento de negócio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5570AED8-CF86-4960-C063-12804E42D18B}"/>
                </a:ext>
              </a:extLst>
            </p:cNvPr>
            <p:cNvGrpSpPr/>
            <p:nvPr/>
          </p:nvGrpSpPr>
          <p:grpSpPr>
            <a:xfrm>
              <a:off x="2098291" y="4227476"/>
              <a:ext cx="9002035" cy="774247"/>
              <a:chOff x="2098291" y="4324875"/>
              <a:chExt cx="9002035" cy="774247"/>
            </a:xfrm>
          </p:grpSpPr>
          <p:pic>
            <p:nvPicPr>
              <p:cNvPr id="16" name="Gráfico 15" descr="Gráfico de barras com preenchimento sólido">
                <a:extLst>
                  <a:ext uri="{FF2B5EF4-FFF2-40B4-BE49-F238E27FC236}">
                    <a16:creationId xmlns:a16="http://schemas.microsoft.com/office/drawing/2014/main" id="{338D87DE-5405-A226-8080-D80D16597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rcRect/>
              <a:stretch/>
            </p:blipFill>
            <p:spPr>
              <a:xfrm>
                <a:off x="2098291" y="4324875"/>
                <a:ext cx="610851" cy="610851"/>
              </a:xfrm>
              <a:prstGeom prst="rect">
                <a:avLst/>
              </a:prstGeom>
            </p:spPr>
          </p:pic>
          <p:pic>
            <p:nvPicPr>
              <p:cNvPr id="17" name="Gráfico 16" descr="Lupa com preenchimento sólido">
                <a:extLst>
                  <a:ext uri="{FF2B5EF4-FFF2-40B4-BE49-F238E27FC236}">
                    <a16:creationId xmlns:a16="http://schemas.microsoft.com/office/drawing/2014/main" id="{C4FE6E62-057C-6472-DE19-F30BA82124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rcRect/>
              <a:stretch/>
            </p:blipFill>
            <p:spPr>
              <a:xfrm>
                <a:off x="2691350" y="4488271"/>
                <a:ext cx="610851" cy="610851"/>
              </a:xfrm>
              <a:prstGeom prst="rect">
                <a:avLst/>
              </a:prstGeom>
            </p:spPr>
          </p:pic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8678CFC-6C4B-3CCD-1BE9-333941C5ECE2}"/>
                  </a:ext>
                </a:extLst>
              </p:cNvPr>
              <p:cNvSpPr txBox="1"/>
              <p:nvPr/>
            </p:nvSpPr>
            <p:spPr>
              <a:xfrm>
                <a:off x="3590864" y="4665900"/>
                <a:ext cx="7509462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Técnicas de aprendizado supervisionado (dados filtrados e validados)</a:t>
                </a:r>
              </a:p>
            </p:txBody>
          </p:sp>
        </p:grpSp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B1B9D0F9-E1B7-E5D8-6142-36055C4C2297}"/>
                </a:ext>
              </a:extLst>
            </p:cNvPr>
            <p:cNvGrpSpPr/>
            <p:nvPr/>
          </p:nvGrpSpPr>
          <p:grpSpPr>
            <a:xfrm>
              <a:off x="2108297" y="5494731"/>
              <a:ext cx="8973085" cy="1019434"/>
              <a:chOff x="2108297" y="5494731"/>
              <a:chExt cx="8973085" cy="1019434"/>
            </a:xfrm>
          </p:grpSpPr>
          <p:pic>
            <p:nvPicPr>
              <p:cNvPr id="19" name="Gráfico 18" descr="Filtro estrutura de tópicos">
                <a:extLst>
                  <a:ext uri="{FF2B5EF4-FFF2-40B4-BE49-F238E27FC236}">
                    <a16:creationId xmlns:a16="http://schemas.microsoft.com/office/drawing/2014/main" id="{960303D7-7E5F-00AE-9BBF-33AAF8339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108297" y="5612880"/>
                <a:ext cx="610850" cy="610850"/>
              </a:xfrm>
              <a:prstGeom prst="rect">
                <a:avLst/>
              </a:prstGeom>
            </p:spPr>
          </p:pic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D4A1420F-5583-EEA0-EFCC-F970B99A9FEF}"/>
                  </a:ext>
                </a:extLst>
              </p:cNvPr>
              <p:cNvSpPr txBox="1"/>
              <p:nvPr/>
            </p:nvSpPr>
            <p:spPr>
              <a:xfrm>
                <a:off x="3589301" y="6016982"/>
                <a:ext cx="7492081" cy="42779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pt-BR" dirty="0"/>
                  <a:t>Filtra fraudes estimadas para validação e retroalimenta o sistema</a:t>
                </a:r>
              </a:p>
            </p:txBody>
          </p:sp>
          <p:pic>
            <p:nvPicPr>
              <p:cNvPr id="21" name="Gráfico 20" descr="Seta circular com preenchimento sólido">
                <a:extLst>
                  <a:ext uri="{FF2B5EF4-FFF2-40B4-BE49-F238E27FC236}">
                    <a16:creationId xmlns:a16="http://schemas.microsoft.com/office/drawing/2014/main" id="{87A70027-65CF-E4FD-4C80-0CF88F809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/>
            </p:blipFill>
            <p:spPr>
              <a:xfrm>
                <a:off x="2775988" y="5494731"/>
                <a:ext cx="610850" cy="610850"/>
              </a:xfrm>
              <a:prstGeom prst="rect">
                <a:avLst/>
              </a:prstGeom>
            </p:spPr>
          </p:pic>
          <p:pic>
            <p:nvPicPr>
              <p:cNvPr id="22" name="Gráfico 21" descr="Banco de dados com preenchimento sólido">
                <a:extLst>
                  <a:ext uri="{FF2B5EF4-FFF2-40B4-BE49-F238E27FC236}">
                    <a16:creationId xmlns:a16="http://schemas.microsoft.com/office/drawing/2014/main" id="{459209DD-A6D1-54E7-4D82-B4C05B573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rcRect/>
              <a:stretch/>
            </p:blipFill>
            <p:spPr>
              <a:xfrm>
                <a:off x="2425593" y="5903315"/>
                <a:ext cx="610850" cy="610850"/>
              </a:xfrm>
              <a:prstGeom prst="rect">
                <a:avLst/>
              </a:prstGeom>
            </p:spPr>
          </p:pic>
        </p:grp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87211BC2-4C29-5458-8159-63DCF302EB37}"/>
                </a:ext>
              </a:extLst>
            </p:cNvPr>
            <p:cNvSpPr/>
            <p:nvPr/>
          </p:nvSpPr>
          <p:spPr>
            <a:xfrm>
              <a:off x="1478796" y="524188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325DEE1-AB0E-56DE-8E5D-096ECB85EF5F}"/>
                </a:ext>
              </a:extLst>
            </p:cNvPr>
            <p:cNvSpPr/>
            <p:nvPr/>
          </p:nvSpPr>
          <p:spPr>
            <a:xfrm>
              <a:off x="1478796" y="1673019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B531D789-3FDD-45DB-CFBC-CE228B659EE7}"/>
                </a:ext>
              </a:extLst>
            </p:cNvPr>
            <p:cNvSpPr/>
            <p:nvPr/>
          </p:nvSpPr>
          <p:spPr>
            <a:xfrm>
              <a:off x="1478796" y="2916649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D42710B0-C7D2-3634-D284-3B85024FB0D1}"/>
                </a:ext>
              </a:extLst>
            </p:cNvPr>
            <p:cNvSpPr/>
            <p:nvPr/>
          </p:nvSpPr>
          <p:spPr>
            <a:xfrm>
              <a:off x="1478796" y="4413064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9EE9A7AF-E250-2699-B296-D054205EBF8F}"/>
                </a:ext>
              </a:extLst>
            </p:cNvPr>
            <p:cNvSpPr/>
            <p:nvPr/>
          </p:nvSpPr>
          <p:spPr>
            <a:xfrm>
              <a:off x="1480351" y="5872420"/>
              <a:ext cx="316660" cy="34758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EA502A6-126E-9863-7329-F343FF43FDFE}"/>
                </a:ext>
              </a:extLst>
            </p:cNvPr>
            <p:cNvSpPr txBox="1"/>
            <p:nvPr/>
          </p:nvSpPr>
          <p:spPr>
            <a:xfrm>
              <a:off x="3650094" y="164522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6E7CBA30-9502-F077-992B-04D3A64835AB}"/>
                </a:ext>
              </a:extLst>
            </p:cNvPr>
            <p:cNvSpPr txBox="1"/>
            <p:nvPr/>
          </p:nvSpPr>
          <p:spPr>
            <a:xfrm>
              <a:off x="3667596" y="1459123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A7A75488-3CC1-CA95-0831-6B496CAC1CBF}"/>
                </a:ext>
              </a:extLst>
            </p:cNvPr>
            <p:cNvSpPr txBox="1"/>
            <p:nvPr/>
          </p:nvSpPr>
          <p:spPr>
            <a:xfrm>
              <a:off x="3676629" y="2773841"/>
              <a:ext cx="2493515" cy="4277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Analista de Fraudes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3A88292-E648-DCE7-172D-11E3A9710123}"/>
                </a:ext>
              </a:extLst>
            </p:cNvPr>
            <p:cNvSpPr txBox="1"/>
            <p:nvPr/>
          </p:nvSpPr>
          <p:spPr>
            <a:xfrm>
              <a:off x="3676629" y="4188294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227CA31D-A285-E1FA-026A-475B78E302DC}"/>
                </a:ext>
              </a:extLst>
            </p:cNvPr>
            <p:cNvSpPr txBox="1"/>
            <p:nvPr/>
          </p:nvSpPr>
          <p:spPr>
            <a:xfrm>
              <a:off x="3667596" y="5629851"/>
              <a:ext cx="2428404" cy="42779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Cientista de Dados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6EC051F-3992-BCD0-9132-195A89B197EF}"/>
                </a:ext>
              </a:extLst>
            </p:cNvPr>
            <p:cNvSpPr txBox="1"/>
            <p:nvPr/>
          </p:nvSpPr>
          <p:spPr>
            <a:xfrm>
              <a:off x="6192832" y="5638751"/>
              <a:ext cx="2493515" cy="42779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dirty="0"/>
                <a:t>Analista de Fraudes</a:t>
              </a:r>
            </a:p>
          </p:txBody>
        </p:sp>
      </p:grpSp>
      <p:sp>
        <p:nvSpPr>
          <p:cNvPr id="3" name="Retângulo 2">
            <a:extLst>
              <a:ext uri="{FF2B5EF4-FFF2-40B4-BE49-F238E27FC236}">
                <a16:creationId xmlns:a16="http://schemas.microsoft.com/office/drawing/2014/main" id="{61E5193E-10AD-E956-2C74-B95DCFE88BD3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2FB1283-4EBC-9658-1818-DE0FB049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27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1F09E-5450-043B-FED5-07299B687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61142-42C2-4A63-F29A-67C20CC08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b="1" i="1" dirty="0"/>
              <a:t>Hands </a:t>
            </a:r>
            <a:r>
              <a:rPr lang="pt-BR" b="1" i="1" dirty="0" err="1"/>
              <a:t>on</a:t>
            </a:r>
            <a:r>
              <a:rPr lang="pt-BR" b="1" dirty="0"/>
              <a:t>...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6D34CE6-8AF6-5795-8E96-24989F98EF0B}"/>
              </a:ext>
            </a:extLst>
          </p:cNvPr>
          <p:cNvSpPr/>
          <p:nvPr/>
        </p:nvSpPr>
        <p:spPr>
          <a:xfrm>
            <a:off x="0" y="0"/>
            <a:ext cx="12192000" cy="2301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DD8D51-CAFE-0FA9-6219-1F80A2BA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E1BD7-A6F2-47E2-ACB3-3469C810C63E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637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225</Words>
  <Application>Microsoft Office PowerPoint</Application>
  <PresentationFormat>Widescreen</PresentationFormat>
  <Paragraphs>45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do Office</vt:lpstr>
      <vt:lpstr>Machine Learning</vt:lpstr>
      <vt:lpstr>Sistema de detecção de fraudes</vt:lpstr>
      <vt:lpstr>Sistema de detecção de fraudes</vt:lpstr>
      <vt:lpstr>Apresentação do PowerPoint</vt:lpstr>
      <vt:lpstr>Hands on...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Vinícius Oviedo</dc:creator>
  <cp:lastModifiedBy>Vinícius Oviedo</cp:lastModifiedBy>
  <cp:revision>28</cp:revision>
  <dcterms:created xsi:type="dcterms:W3CDTF">2024-07-15T22:26:16Z</dcterms:created>
  <dcterms:modified xsi:type="dcterms:W3CDTF">2025-07-12T18:22:14Z</dcterms:modified>
</cp:coreProperties>
</file>