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58" r:id="rId6"/>
    <p:sldId id="260" r:id="rId7"/>
    <p:sldId id="269" r:id="rId8"/>
    <p:sldId id="272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12/07/2025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12/07/2025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alystprep.com/study-notes/cfa-level-2/quantitative-method/overfitting-methods-address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dx.doi.org/10.1016/j.cie.2021.1079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edium.com/@briankimagut/building-streamlit-machine-learning-app-220249e573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ing-streamlit-machine-learning-app.onrender.com/Predi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Hands-Machine-Learning-Scikit-Learn-Tensorflow/dp/1098125975/ref=pd_lpo_sccl_1/136-7590571-2666340?pd_rd_w=3wsDP&amp;content-id=amzn1.sym.a2197dac-0fbe-4cc8-beca-b52f96ea33d5&amp;pf_rd_p=a2197dac-0fbe-4cc8-beca-b52f96ea33d5&amp;pf_rd_r=1ZPTKRN7S158S450GK9D&amp;pd_rd_wg=gS5BE&amp;pd_rd_r=58d15381-1325-4e74-92f5-49a9932a4a8e&amp;pd_rd_i=1098125975&amp;psc=1" TargetMode="External"/><Relationship Id="rId2" Type="http://schemas.openxmlformats.org/officeDocument/2006/relationships/hyperlink" Target="https://www.amazon.com.br/Introduction-Machine-Learning-Andreas-Mueller/dp/14493694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389/fphar.2021.72069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gradient-desc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39A3-100B-4872-5260-8A2851A7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8970" r="9130" b="5476"/>
          <a:stretch/>
        </p:blipFill>
        <p:spPr bwMode="auto">
          <a:xfrm>
            <a:off x="6342745" y="1647145"/>
            <a:ext cx="4165600" cy="448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CRISP-DM 		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pt-BR" sz="2200" b="1" dirty="0"/>
          </a:p>
          <a:p>
            <a:r>
              <a:rPr lang="pt-BR" sz="2200" dirty="0"/>
              <a:t>Metodologias ágeis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6255661" y="6103324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google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81189-3896-C4CB-52E9-108DA7BD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04" y="3429000"/>
            <a:ext cx="4325309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 DE TREINO E TESTE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Validação do modelo de Machine Learning (LM)</a:t>
            </a:r>
          </a:p>
          <a:p>
            <a:r>
              <a:rPr lang="pt-BR" sz="2200" b="1" dirty="0"/>
              <a:t>Exemplos: </a:t>
            </a:r>
            <a:r>
              <a:rPr lang="pt-BR" sz="2200" dirty="0"/>
              <a:t>80% treino, 20% teste</a:t>
            </a:r>
          </a:p>
          <a:p>
            <a:r>
              <a:rPr lang="pt-BR" sz="2200" dirty="0"/>
              <a:t> Amostragem estatística</a:t>
            </a:r>
          </a:p>
          <a:p>
            <a:r>
              <a:rPr lang="pt-BR" sz="2200" u="sng" dirty="0" err="1"/>
              <a:t>Scikit-Learn</a:t>
            </a:r>
            <a:r>
              <a:rPr lang="pt-BR" sz="2200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train_test_split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3C6224AA-1E7B-B573-5268-9748FC0C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628" y="2521857"/>
            <a:ext cx="2387600" cy="23876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D520E-B49F-94D0-6A0B-DD8FE8E5E924}"/>
              </a:ext>
            </a:extLst>
          </p:cNvPr>
          <p:cNvGrpSpPr/>
          <p:nvPr/>
        </p:nvGrpSpPr>
        <p:grpSpPr>
          <a:xfrm>
            <a:off x="8178798" y="1690688"/>
            <a:ext cx="1325563" cy="1577242"/>
            <a:chOff x="8178798" y="1690688"/>
            <a:chExt cx="1325563" cy="1577242"/>
          </a:xfrm>
        </p:grpSpPr>
        <p:pic>
          <p:nvPicPr>
            <p:cNvPr id="9" name="Gráfico 8" descr="Banco de dados com preenchimento sólido">
              <a:extLst>
                <a:ext uri="{FF2B5EF4-FFF2-40B4-BE49-F238E27FC236}">
                  <a16:creationId xmlns:a16="http://schemas.microsoft.com/office/drawing/2014/main" id="{F584F05B-04AD-788E-5870-43ED16C5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8798" y="1690688"/>
              <a:ext cx="1325563" cy="132556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88CCFA9-E341-A42F-C997-10638C55D0C3}"/>
                </a:ext>
              </a:extLst>
            </p:cNvPr>
            <p:cNvSpPr txBox="1"/>
            <p:nvPr/>
          </p:nvSpPr>
          <p:spPr>
            <a:xfrm>
              <a:off x="8451507" y="2898598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treino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3D8B352-A46B-C37F-CDC1-59AA7E9E0AB8}"/>
              </a:ext>
            </a:extLst>
          </p:cNvPr>
          <p:cNvGrpSpPr/>
          <p:nvPr/>
        </p:nvGrpSpPr>
        <p:grpSpPr>
          <a:xfrm>
            <a:off x="8428232" y="4601936"/>
            <a:ext cx="826691" cy="1105886"/>
            <a:chOff x="8428232" y="4601936"/>
            <a:chExt cx="826691" cy="1105886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6819E0B2-9A69-6158-0C60-B1D60C96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8232" y="4601936"/>
              <a:ext cx="826691" cy="82669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6E0759-1CDF-B9C0-3CD5-8CF391762107}"/>
                </a:ext>
              </a:extLst>
            </p:cNvPr>
            <p:cNvSpPr txBox="1"/>
            <p:nvPr/>
          </p:nvSpPr>
          <p:spPr>
            <a:xfrm>
              <a:off x="8469650" y="5338490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teste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216597-0FA3-6C9A-0932-E9E6D5A2F582}"/>
              </a:ext>
            </a:extLst>
          </p:cNvPr>
          <p:cNvCxnSpPr>
            <a:cxnSpLocks/>
          </p:cNvCxnSpPr>
          <p:nvPr/>
        </p:nvCxnSpPr>
        <p:spPr>
          <a:xfrm>
            <a:off x="7786913" y="4601936"/>
            <a:ext cx="542157" cy="32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F0AF33-EDA8-C2CA-7DD3-CDB161A02C4A}"/>
              </a:ext>
            </a:extLst>
          </p:cNvPr>
          <p:cNvCxnSpPr/>
          <p:nvPr/>
        </p:nvCxnSpPr>
        <p:spPr>
          <a:xfrm flipV="1">
            <a:off x="7658851" y="2606500"/>
            <a:ext cx="558798" cy="23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6EC3C-CB7E-5132-FBC6-0E078E7A7793}"/>
              </a:ext>
            </a:extLst>
          </p:cNvPr>
          <p:cNvSpPr txBox="1"/>
          <p:nvPr/>
        </p:nvSpPr>
        <p:spPr>
          <a:xfrm>
            <a:off x="6027369" y="4733835"/>
            <a:ext cx="17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7557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UNDERFITTING E OVERFITTING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Giram em torno da generalização do modelo </a:t>
            </a:r>
          </a:p>
          <a:p>
            <a:r>
              <a:rPr lang="pt-BR" sz="2200" u="sng" dirty="0"/>
              <a:t>Underfitting: </a:t>
            </a:r>
            <a:r>
              <a:rPr lang="pt-BR" sz="2200" dirty="0"/>
              <a:t>modelo muito simples</a:t>
            </a:r>
          </a:p>
          <a:p>
            <a:r>
              <a:rPr lang="pt-BR" sz="2200" u="sng" dirty="0" err="1"/>
              <a:t>Overfitting</a:t>
            </a:r>
            <a:r>
              <a:rPr lang="pt-BR" sz="2200" u="sng" dirty="0"/>
              <a:t>: </a:t>
            </a:r>
            <a:r>
              <a:rPr lang="pt-BR" sz="2200" dirty="0"/>
              <a:t>modelo performa muito bem no treino, mas que generaliza mal para novos dados (“</a:t>
            </a:r>
            <a:r>
              <a:rPr lang="pt-BR" sz="2200" b="1" dirty="0"/>
              <a:t>decora</a:t>
            </a:r>
            <a:r>
              <a:rPr lang="pt-BR" sz="2200" dirty="0"/>
              <a:t>” os dados de treino)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341132" y="5362378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https://analystprep.com/study-notes/cfa-level-2/quantitative-method/overfitting-methods-addressing/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F76B-1BDD-B578-E863-8CE0063E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t="5086" r="6874" b="6290"/>
          <a:stretch/>
        </p:blipFill>
        <p:spPr bwMode="auto">
          <a:xfrm>
            <a:off x="5341132" y="2096418"/>
            <a:ext cx="6012668" cy="3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Reduzir </a:t>
            </a:r>
            <a:r>
              <a:rPr lang="pt-BR" sz="2200" i="1" dirty="0"/>
              <a:t>underfitting</a:t>
            </a:r>
          </a:p>
          <a:p>
            <a:r>
              <a:rPr lang="pt-BR" sz="2200" dirty="0"/>
              <a:t>Reduzir </a:t>
            </a:r>
            <a:r>
              <a:rPr lang="pt-BR" sz="2200" i="1" dirty="0" err="1"/>
              <a:t>overfitting</a:t>
            </a:r>
            <a:endParaRPr lang="pt-BR" sz="2200" i="1" dirty="0"/>
          </a:p>
          <a:p>
            <a:r>
              <a:rPr lang="pt-BR" sz="2200" i="1" dirty="0" err="1"/>
              <a:t>Hold</a:t>
            </a:r>
            <a:r>
              <a:rPr lang="pt-BR" sz="2200" i="1" dirty="0"/>
              <a:t> out</a:t>
            </a:r>
          </a:p>
          <a:p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Validação K-</a:t>
            </a:r>
            <a:r>
              <a:rPr lang="pt-BR" sz="22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fold</a:t>
            </a:r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r>
              <a:rPr lang="pt-BR" sz="2200" i="1" dirty="0" err="1"/>
              <a:t>Stratified</a:t>
            </a:r>
            <a:r>
              <a:rPr lang="pt-BR" sz="2200" i="1" dirty="0"/>
              <a:t> K-</a:t>
            </a:r>
            <a:r>
              <a:rPr lang="pt-BR" sz="2200" i="1" dirty="0" err="1"/>
              <a:t>Fold</a:t>
            </a:r>
            <a:endParaRPr lang="pt-BR" sz="2200" i="1" dirty="0"/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907314" y="5620849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DOI: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http://dx.doi.org/10.1016/j.cie.2021.107912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99BFD3-8B0F-4A49-C37E-3A742F74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690688"/>
            <a:ext cx="5070025" cy="37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Foco:</a:t>
            </a:r>
            <a:r>
              <a:rPr lang="pt-BR" sz="2200" dirty="0"/>
              <a:t> melhorar desempenho do modelo de ML</a:t>
            </a:r>
          </a:p>
          <a:p>
            <a:r>
              <a:rPr lang="pt-BR" sz="2200" dirty="0"/>
              <a:t>Evitar</a:t>
            </a:r>
            <a:r>
              <a:rPr lang="pt-BR" sz="2200" i="1" dirty="0"/>
              <a:t> </a:t>
            </a:r>
            <a:r>
              <a:rPr lang="pt-BR" sz="2200" i="1" dirty="0" err="1"/>
              <a:t>under</a:t>
            </a:r>
            <a:r>
              <a:rPr lang="pt-BR" sz="2200" i="1" dirty="0"/>
              <a:t>/</a:t>
            </a:r>
            <a:r>
              <a:rPr lang="pt-BR" sz="2200" i="1" dirty="0" err="1"/>
              <a:t>overfitting</a:t>
            </a:r>
            <a:endParaRPr lang="pt-BR" sz="2200" dirty="0"/>
          </a:p>
          <a:p>
            <a:r>
              <a:rPr lang="pt-BR" sz="2200" dirty="0"/>
              <a:t>Performance computacional</a:t>
            </a:r>
          </a:p>
          <a:p>
            <a:r>
              <a:rPr lang="pt-BR" sz="2200" dirty="0"/>
              <a:t>Manual</a:t>
            </a:r>
          </a:p>
          <a:p>
            <a:r>
              <a:rPr lang="pt-BR" sz="2200" u="sng" dirty="0"/>
              <a:t>Métodos automatizados: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Random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Bayesian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Search</a:t>
            </a:r>
          </a:p>
          <a:p>
            <a:r>
              <a:rPr lang="pt-BR" sz="2200" b="1" dirty="0" err="1"/>
              <a:t>AutoML</a:t>
            </a:r>
            <a:r>
              <a:rPr lang="pt-BR" sz="2200" b="1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pyCaret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6525985" y="1825625"/>
            <a:ext cx="4169229" cy="360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Coeficientes (regressão)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Número de árvores em RF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Clusters iniciais no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Taxa de aprendizado, batch </a:t>
            </a:r>
            <a:r>
              <a:rPr lang="pt-BR" sz="1800" dirty="0" err="1"/>
              <a:t>size</a:t>
            </a:r>
            <a:r>
              <a:rPr lang="pt-BR" sz="1800" dirty="0"/>
              <a:t>, número de camadas ocultas, neurônios por camada em uma Rede Neural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 máxima em DT</a:t>
            </a:r>
          </a:p>
        </p:txBody>
      </p: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DEPLOY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6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API	</a:t>
            </a:r>
            <a:r>
              <a:rPr lang="pt-BR" sz="2200" b="1" dirty="0"/>
              <a:t>	</a:t>
            </a:r>
          </a:p>
          <a:p>
            <a:r>
              <a:rPr lang="pt-BR" sz="2200" dirty="0" err="1"/>
              <a:t>Bots</a:t>
            </a:r>
            <a:endParaRPr lang="pt-BR" sz="2200" dirty="0"/>
          </a:p>
          <a:p>
            <a:r>
              <a:rPr lang="pt-BR" sz="2200" dirty="0"/>
              <a:t>Plano de ação </a:t>
            </a:r>
          </a:p>
          <a:p>
            <a:r>
              <a:rPr lang="pt-BR" sz="2200" dirty="0"/>
              <a:t>Dashboard (</a:t>
            </a:r>
            <a:r>
              <a:rPr lang="pt-BR" sz="2200" dirty="0" err="1"/>
              <a:t>Looker</a:t>
            </a:r>
            <a:r>
              <a:rPr lang="pt-BR" sz="2200" dirty="0"/>
              <a:t>, PBI, Tableau)</a:t>
            </a:r>
          </a:p>
          <a:p>
            <a:r>
              <a:rPr lang="pt-BR" sz="2200" dirty="0" err="1"/>
              <a:t>Inteface</a:t>
            </a:r>
            <a:r>
              <a:rPr lang="pt-BR" sz="2200" dirty="0"/>
              <a:t> Web: 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Streamlit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Dash (</a:t>
            </a:r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plotly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Django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Taipy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633221" y="4719730"/>
            <a:ext cx="595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2"/>
              </a:rPr>
              <a:t>https://medium.com/@briankimagut/building-streamlit-machine-learning-app-220249e573de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32808-0387-016F-1AAA-E6E521C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2" y="1959429"/>
            <a:ext cx="5954755" cy="27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505388-75F6-8D28-1708-AA6E39738D57}"/>
              </a:ext>
            </a:extLst>
          </p:cNvPr>
          <p:cNvSpPr txBox="1"/>
          <p:nvPr/>
        </p:nvSpPr>
        <p:spPr>
          <a:xfrm>
            <a:off x="5633220" y="1558175"/>
            <a:ext cx="595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4"/>
              </a:rPr>
              <a:t>Web App </a:t>
            </a:r>
            <a:r>
              <a:rPr lang="pt-BR" sz="1600" dirty="0"/>
              <a:t>com </a:t>
            </a:r>
            <a:r>
              <a:rPr lang="pt-BR" sz="1600" dirty="0" err="1"/>
              <a:t>Streamlit</a:t>
            </a:r>
            <a:r>
              <a:rPr lang="pt-BR" sz="1600" dirty="0"/>
              <a:t> – </a:t>
            </a:r>
            <a:r>
              <a:rPr lang="pt-BR" sz="1600" b="1" dirty="0"/>
              <a:t>previsão de </a:t>
            </a:r>
            <a:r>
              <a:rPr lang="pt-BR" sz="1600" b="1" dirty="0" err="1"/>
              <a:t>churn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8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SUGESTÕES DE REFERÊNCIA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Introduction to Machine Learning with Python: A Guide for Data Scientists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b="1" i="1" dirty="0"/>
              <a:t>Hands-On Machine Learning with Scikit-Learn, </a:t>
            </a:r>
            <a:r>
              <a:rPr lang="en-US" b="1" i="1" dirty="0" err="1"/>
              <a:t>Keras</a:t>
            </a:r>
            <a:r>
              <a:rPr lang="en-US" b="1" i="1" dirty="0"/>
              <a:t>, and TensorFlow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Medium</a:t>
            </a:r>
          </a:p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9A218-0A47-CB69-3059-CF90498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23015"/>
            <a:ext cx="1051560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Foto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6C75EB8D-72AB-E391-CE33-D1BAA8C2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"/>
          <a:stretch/>
        </p:blipFill>
        <p:spPr>
          <a:xfrm>
            <a:off x="3865015" y="1825625"/>
            <a:ext cx="4461970" cy="4307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2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Supervisionado</a:t>
            </a:r>
          </a:p>
          <a:p>
            <a:r>
              <a:rPr lang="pt-BR" sz="2400" dirty="0"/>
              <a:t>Não-supervisionado</a:t>
            </a:r>
          </a:p>
          <a:p>
            <a:r>
              <a:rPr lang="pt-BR" sz="2400" dirty="0"/>
              <a:t>Por reforço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65D9369-C6E4-8D34-FFF4-67C23CA83E79}"/>
              </a:ext>
            </a:extLst>
          </p:cNvPr>
          <p:cNvGrpSpPr/>
          <p:nvPr/>
        </p:nvGrpSpPr>
        <p:grpSpPr>
          <a:xfrm>
            <a:off x="3841252" y="1485737"/>
            <a:ext cx="7386424" cy="4463899"/>
            <a:chOff x="3967376" y="1690688"/>
            <a:chExt cx="7386424" cy="44638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FFDA94-5515-FEB2-8259-9D5A2A32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7376" y="1690688"/>
              <a:ext cx="7386424" cy="399735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2C0682-C128-9C31-969C-BFF42A97CD6B}"/>
                </a:ext>
              </a:extLst>
            </p:cNvPr>
            <p:cNvSpPr txBox="1"/>
            <p:nvPr/>
          </p:nvSpPr>
          <p:spPr>
            <a:xfrm>
              <a:off x="3967376" y="5816033"/>
              <a:ext cx="738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DOI: </a:t>
              </a:r>
              <a:r>
                <a:rPr lang="pt-BR" sz="1600" dirty="0">
                  <a:hlinkClick r:id="rId4"/>
                </a:rPr>
                <a:t>10.3389/fphar.2021.720694</a:t>
              </a:r>
              <a:endParaRPr lang="pt-BR" sz="1600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                 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7111"/>
            <a:ext cx="5105400" cy="484788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Aplicações de crédito e  seguros</a:t>
            </a:r>
          </a:p>
          <a:p>
            <a:r>
              <a:rPr lang="pt-BR" sz="1800" dirty="0"/>
              <a:t>Imóveis (</a:t>
            </a:r>
            <a:r>
              <a:rPr lang="pt-BR" sz="1800" i="1" dirty="0"/>
              <a:t>real </a:t>
            </a:r>
            <a:r>
              <a:rPr lang="pt-BR" sz="1800" i="1" dirty="0" err="1"/>
              <a:t>estate</a:t>
            </a:r>
            <a:r>
              <a:rPr lang="pt-BR" sz="1800" dirty="0"/>
              <a:t>)</a:t>
            </a:r>
          </a:p>
          <a:p>
            <a:r>
              <a:rPr lang="pt-BR" sz="1800" dirty="0"/>
              <a:t>Deteção de fraudes</a:t>
            </a:r>
          </a:p>
          <a:p>
            <a:r>
              <a:rPr lang="pt-BR" sz="1800" dirty="0"/>
              <a:t>Detecção de anomalias</a:t>
            </a:r>
          </a:p>
          <a:p>
            <a:r>
              <a:rPr lang="pt-BR" sz="1800" dirty="0"/>
              <a:t>Segmentação de clientes</a:t>
            </a:r>
          </a:p>
          <a:p>
            <a:r>
              <a:rPr lang="pt-BR" sz="1800" dirty="0"/>
              <a:t>Sistemas de recomendação</a:t>
            </a:r>
          </a:p>
          <a:p>
            <a:r>
              <a:rPr lang="pt-BR" sz="1800" dirty="0"/>
              <a:t>Predição de </a:t>
            </a:r>
            <a:r>
              <a:rPr lang="pt-BR" sz="1800" i="1" dirty="0"/>
              <a:t>Turnover</a:t>
            </a:r>
          </a:p>
          <a:p>
            <a:r>
              <a:rPr lang="pt-BR" sz="1800" dirty="0"/>
              <a:t>Predição de</a:t>
            </a:r>
            <a:r>
              <a:rPr lang="pt-BR" sz="1800" i="1" dirty="0"/>
              <a:t> </a:t>
            </a:r>
            <a:r>
              <a:rPr lang="pt-BR" sz="1800" i="1" dirty="0" err="1"/>
              <a:t>Churn</a:t>
            </a:r>
            <a:endParaRPr lang="pt-BR" sz="1800" i="1" dirty="0"/>
          </a:p>
          <a:p>
            <a:r>
              <a:rPr lang="pt-BR" sz="1800" dirty="0"/>
              <a:t>Previsão de demandas</a:t>
            </a:r>
          </a:p>
          <a:p>
            <a:r>
              <a:rPr lang="pt-BR" sz="1800" dirty="0"/>
              <a:t>Precificação</a:t>
            </a:r>
          </a:p>
          <a:p>
            <a:r>
              <a:rPr lang="pt-BR" sz="1800" dirty="0"/>
              <a:t>Diagnósticos</a:t>
            </a:r>
          </a:p>
          <a:p>
            <a:r>
              <a:rPr lang="pt-BR" sz="1800" dirty="0"/>
              <a:t>Reconhecimento de imagem</a:t>
            </a:r>
          </a:p>
          <a:p>
            <a:r>
              <a:rPr lang="pt-BR" sz="1800" dirty="0"/>
              <a:t>Séries temporais</a:t>
            </a:r>
          </a:p>
          <a:p>
            <a:r>
              <a:rPr lang="pt-BR" sz="1800" dirty="0"/>
              <a:t>Experimentos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AA5456-9528-6D45-712D-1F51B789370F}"/>
              </a:ext>
            </a:extLst>
          </p:cNvPr>
          <p:cNvSpPr txBox="1">
            <a:spLocks/>
          </p:cNvSpPr>
          <p:nvPr/>
        </p:nvSpPr>
        <p:spPr>
          <a:xfrm>
            <a:off x="990600" y="1644989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Regressão</a:t>
            </a:r>
          </a:p>
          <a:p>
            <a:r>
              <a:rPr lang="pt-BR" sz="2400" dirty="0"/>
              <a:t>Classificação</a:t>
            </a:r>
          </a:p>
          <a:p>
            <a:r>
              <a:rPr lang="pt-BR" sz="2400" dirty="0"/>
              <a:t>Agrupamento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A35A-989D-E5C3-40AF-8E4762C6AF37}"/>
              </a:ext>
            </a:extLst>
          </p:cNvPr>
          <p:cNvSpPr txBox="1">
            <a:spLocks/>
          </p:cNvSpPr>
          <p:nvPr/>
        </p:nvSpPr>
        <p:spPr>
          <a:xfrm>
            <a:off x="6096000" y="820679"/>
            <a:ext cx="5105400" cy="414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Aplicações </a:t>
            </a:r>
            <a:r>
              <a:rPr lang="pt-BR" sz="2400" b="1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BD5896-05D3-34CD-2031-4A43D5C77D55}"/>
              </a:ext>
            </a:extLst>
          </p:cNvPr>
          <p:cNvSpPr txBox="1"/>
          <p:nvPr/>
        </p:nvSpPr>
        <p:spPr>
          <a:xfrm>
            <a:off x="612227" y="5031667"/>
            <a:ext cx="468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Gradiente descendente (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): </a:t>
            </a:r>
            <a:r>
              <a:rPr lang="pt-BR" dirty="0">
                <a:hlinkClick r:id="rId2"/>
              </a:rPr>
              <a:t>https://www.ibm.com/br-pt/topics/gradient-descent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Regressão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</a:t>
            </a:r>
            <a:r>
              <a:rPr lang="pt-BR" sz="2200" i="1" dirty="0"/>
              <a:t>target</a:t>
            </a:r>
            <a:r>
              <a:rPr lang="pt-BR" sz="2200" dirty="0"/>
              <a:t> numérico</a:t>
            </a:r>
          </a:p>
          <a:p>
            <a:r>
              <a:rPr lang="pt-BR" sz="2200" dirty="0"/>
              <a:t>Linear, múltipla, polinomial</a:t>
            </a:r>
            <a:endParaRPr lang="pt-BR" sz="2200" b="1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Simples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Múltipla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DT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, RF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Ridge, Lasso (Regularizações)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74DAD-05F4-F44D-18D7-210673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1690688"/>
            <a:ext cx="5677692" cy="40677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4D030-9E4C-7E2A-642A-7A167F90F98E}"/>
              </a:ext>
            </a:extLst>
          </p:cNvPr>
          <p:cNvSpPr txBox="1"/>
          <p:nvPr/>
        </p:nvSpPr>
        <p:spPr>
          <a:xfrm>
            <a:off x="5994682" y="1439018"/>
            <a:ext cx="567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Custos em saúde de acordo com a 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77C94-13FA-6D42-CF05-E51C4118E643}"/>
              </a:ext>
            </a:extLst>
          </p:cNvPr>
          <p:cNvSpPr txBox="1"/>
          <p:nvPr/>
        </p:nvSpPr>
        <p:spPr>
          <a:xfrm>
            <a:off x="6574220" y="1834104"/>
            <a:ext cx="3610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charges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= -719,20 + 221,77 (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pt-BR" sz="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R² = 0,92</a:t>
            </a:r>
          </a:p>
        </p:txBody>
      </p:sp>
    </p:spTree>
    <p:extLst>
      <p:ext uri="{BB962C8B-B14F-4D97-AF65-F5344CB8AC3E}">
        <p14:creationId xmlns:p14="http://schemas.microsoft.com/office/powerpoint/2010/main" val="23295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classes (qualitativo)</a:t>
            </a:r>
          </a:p>
          <a:p>
            <a:r>
              <a:rPr lang="pt-BR" sz="2200" dirty="0"/>
              <a:t>Tipos: binário, </a:t>
            </a:r>
            <a:r>
              <a:rPr lang="pt-BR" sz="2200" dirty="0" err="1"/>
              <a:t>multi-classe</a:t>
            </a:r>
            <a:endParaRPr lang="pt-BR" sz="2200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Logística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Naïve-Bayers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Redes Neurais Artificiais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7" name="Gráfico 6" descr="E-mail com preenchimento sólido">
            <a:extLst>
              <a:ext uri="{FF2B5EF4-FFF2-40B4-BE49-F238E27FC236}">
                <a16:creationId xmlns:a16="http://schemas.microsoft.com/office/drawing/2014/main" id="{8B7564B8-3FC2-1E45-A5A4-E05DA914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025" y="2971800"/>
            <a:ext cx="638504" cy="638504"/>
          </a:xfrm>
          <a:prstGeom prst="rect">
            <a:avLst/>
          </a:prstGeom>
        </p:spPr>
      </p:pic>
      <p:pic>
        <p:nvPicPr>
          <p:cNvPr id="9" name="Gráfico 8" descr="E-mail com preenchimento sólido">
            <a:extLst>
              <a:ext uri="{FF2B5EF4-FFF2-40B4-BE49-F238E27FC236}">
                <a16:creationId xmlns:a16="http://schemas.microsoft.com/office/drawing/2014/main" id="{B54444C6-D8B5-422C-FF91-9CE21A39A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0092" y="1795058"/>
            <a:ext cx="638504" cy="638504"/>
          </a:xfrm>
          <a:prstGeom prst="rect">
            <a:avLst/>
          </a:prstGeom>
        </p:spPr>
      </p:pic>
      <p:pic>
        <p:nvPicPr>
          <p:cNvPr id="10" name="Gráfico 9" descr="E-mail com preenchimento sólido">
            <a:extLst>
              <a:ext uri="{FF2B5EF4-FFF2-40B4-BE49-F238E27FC236}">
                <a16:creationId xmlns:a16="http://schemas.microsoft.com/office/drawing/2014/main" id="{B9078DD8-E0F7-071B-760D-607CE57C0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5858" y="4084316"/>
            <a:ext cx="638504" cy="63850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509640-E730-52AE-DB3F-AC1843F21689}"/>
              </a:ext>
            </a:extLst>
          </p:cNvPr>
          <p:cNvCxnSpPr>
            <a:cxnSpLocks/>
          </p:cNvCxnSpPr>
          <p:nvPr/>
        </p:nvCxnSpPr>
        <p:spPr>
          <a:xfrm>
            <a:off x="7047185" y="3346233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1C2800-847D-AE50-1603-FEB7084A341C}"/>
              </a:ext>
            </a:extLst>
          </p:cNvPr>
          <p:cNvSpPr/>
          <p:nvPr/>
        </p:nvSpPr>
        <p:spPr>
          <a:xfrm>
            <a:off x="7598979" y="2987565"/>
            <a:ext cx="1450428" cy="63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preditivo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1CCD8E-F1B5-59F9-47F7-8D0F6333E402}"/>
              </a:ext>
            </a:extLst>
          </p:cNvPr>
          <p:cNvSpPr txBox="1"/>
          <p:nvPr/>
        </p:nvSpPr>
        <p:spPr>
          <a:xfrm>
            <a:off x="9645868" y="2468189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Não é spam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0DF50-9CB6-46A5-46FD-64A7344A7834}"/>
              </a:ext>
            </a:extLst>
          </p:cNvPr>
          <p:cNvSpPr txBox="1"/>
          <p:nvPr/>
        </p:nvSpPr>
        <p:spPr>
          <a:xfrm>
            <a:off x="9655064" y="4722820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Spam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AB983B-3891-E005-CEC4-6E3E8ABC6EF7}"/>
              </a:ext>
            </a:extLst>
          </p:cNvPr>
          <p:cNvCxnSpPr>
            <a:cxnSpLocks/>
          </p:cNvCxnSpPr>
          <p:nvPr/>
        </p:nvCxnSpPr>
        <p:spPr>
          <a:xfrm flipV="1">
            <a:off x="9049407" y="2114310"/>
            <a:ext cx="760685" cy="11925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9185B61-F7F2-1E91-8243-7BC99F743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060" y="3567770"/>
            <a:ext cx="1259718" cy="3803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8009D9-5F83-0636-7756-DB378E68CB09}"/>
              </a:ext>
            </a:extLst>
          </p:cNvPr>
          <p:cNvSpPr txBox="1"/>
          <p:nvPr/>
        </p:nvSpPr>
        <p:spPr>
          <a:xfrm>
            <a:off x="6077603" y="3601257"/>
            <a:ext cx="9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F7F7F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4005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Não se tem uma variável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Dados brutos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2200" dirty="0"/>
              <a:t> </a:t>
            </a:r>
            <a:r>
              <a:rPr lang="pt-BR" sz="2200" b="1" dirty="0"/>
              <a:t>grupamentos</a:t>
            </a:r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K-modes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Clusterização hierárquica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Modelos de Misturas Gaussianas (GMM)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Autoencoders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(redes neurais)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3D1CE-FD04-5662-679C-AC80CDED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19" t="6232" r="2206" b="2827"/>
          <a:stretch/>
        </p:blipFill>
        <p:spPr>
          <a:xfrm>
            <a:off x="5341755" y="2285617"/>
            <a:ext cx="6537690" cy="308451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8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553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Tema do Office</vt:lpstr>
      <vt:lpstr>Machine Learning</vt:lpstr>
      <vt:lpstr>O que é Machine Learning</vt:lpstr>
      <vt:lpstr>O que é Machine Learning</vt:lpstr>
      <vt:lpstr>Tipos de aprendizado</vt:lpstr>
      <vt:lpstr>Tipos de aprendizado</vt:lpstr>
      <vt:lpstr>Problemas                         </vt:lpstr>
      <vt:lpstr>Regressão</vt:lpstr>
      <vt:lpstr>Classificação</vt:lpstr>
      <vt:lpstr>Agrupamento</vt:lpstr>
      <vt:lpstr>METODOLOGIA</vt:lpstr>
      <vt:lpstr>DADOS DE TREINO E TESTE</vt:lpstr>
      <vt:lpstr>UNDERFITTING E OVERFITTING</vt:lpstr>
      <vt:lpstr>VALIDAÇÃO CRUZADA</vt:lpstr>
      <vt:lpstr>HIPER-PARÂMETROS</vt:lpstr>
      <vt:lpstr>DEPLOY</vt:lpstr>
      <vt:lpstr>SUGESTÕES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25</cp:revision>
  <dcterms:created xsi:type="dcterms:W3CDTF">2024-07-15T22:26:16Z</dcterms:created>
  <dcterms:modified xsi:type="dcterms:W3CDTF">2025-07-12T18:00:21Z</dcterms:modified>
</cp:coreProperties>
</file>