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1" r:id="rId4"/>
    <p:sldId id="259" r:id="rId5"/>
    <p:sldId id="258" r:id="rId6"/>
    <p:sldId id="260" r:id="rId7"/>
    <p:sldId id="269" r:id="rId8"/>
    <p:sldId id="272" r:id="rId9"/>
    <p:sldId id="271" r:id="rId10"/>
    <p:sldId id="273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A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9399-9FCD-4EB5-9097-B1F7C844D6C0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8E06-5ACC-4B76-ABC7-227BE4050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A107-940C-6C27-530E-DCC37AA5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463FF-184B-A30C-70AE-FA530EB0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44956-5C4F-A625-6BAE-EA1E0B67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EF1-3415-47A9-AAD0-DEB93AD0CD29}" type="datetime1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F56AB-6B02-0779-C4D6-C2C727D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09C82-4B04-DD69-D6FD-D1BF2035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AD04-D4DD-439D-55FB-DA11BA2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BF33B-9841-30F8-9C67-39299E74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DA70C-C9A0-3193-B43B-E8FB566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9239-516C-47E0-BCF6-9A2AF4BC06CA}" type="datetime1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DAC4-127E-84F8-A322-E3B294A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2CB11-9B51-C1A2-A6A2-316F336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0FECC1-E157-5E3D-A584-20AE2742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E7EC1-D609-4654-E987-BE398204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5B25-922C-EF73-E9FC-DC4B549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1AFA-F169-45B6-8F49-433F5750701E}" type="datetime1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D06C0-6066-8703-2C0D-0EC1EE1E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03C71-5285-4800-EFDC-E1684C5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D36E-A1F5-6CE9-4412-2E7F6DA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DC77F-03B5-9EC3-75E3-789DEE70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CCA6E-6C08-41C2-E55C-C228D8FE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738E-6E7C-42C7-B306-D2F69400786E}" type="datetime1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7EEC7-F82C-4249-2DC1-0589967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169CE-4BF8-94F6-076E-4DD1BBA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B227-22F5-5450-721B-C38525C2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A18D4-D0D8-0469-1898-9C9BBF01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10F51-755D-1008-B9C3-4D1687B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7CB-96CC-4F6A-B0CA-CC6FDE8F2E03}" type="datetime1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FEA5-28D0-C509-07CE-FEA054E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0A30-3F39-3DBC-C679-61688036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EB65-239F-FBD2-86EA-4D439F8B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106A-7182-4617-C257-9D023B39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765B1-B205-0EBE-8ABE-77C99FFF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A3C79-521B-9A61-1183-96CE533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1D1F-EC60-44F8-806D-8AB5B22260D2}" type="datetime1">
              <a:rPr lang="pt-BR" smtClean="0"/>
              <a:t>25/07/2025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C5266-C5DF-E97A-2AD9-0D266DF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9853F-D77A-1BF4-CCB7-7D6ED01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A2C8-1DAD-5311-173E-1B8B6F7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0B229-98CA-3AD7-70AA-E076265B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36211-B2F5-D3A9-8D07-F958CCEF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EDACF-25E3-923F-8EAF-69D0BD9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382BC-F096-A9A1-3119-11069E6F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78D622-CEEC-EB69-3146-21F43CB7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871-66A0-4B15-8698-510B8E856200}" type="datetime1">
              <a:rPr lang="pt-BR" smtClean="0"/>
              <a:t>25/07/2025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3B318-C548-2726-85E0-E679A5D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F26EC8-967F-CB1E-B552-4F549A7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3626-8508-D3AD-0E72-ED2FC174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AD2EE-9B7A-354F-FAFB-91DAA208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2D-BFF4-466D-8450-5252E65136C8}" type="datetime1">
              <a:rPr lang="pt-BR" smtClean="0"/>
              <a:t>25/07/2025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BF9B6-79C6-A60E-7588-84573BF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B6708B-4476-55C0-32E8-C35FF2E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2EED0-A739-3401-286E-CDA7219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13B8-F369-43AF-AE80-11F6175FB80C}" type="datetime1">
              <a:rPr lang="pt-BR" smtClean="0"/>
              <a:t>25/07/2025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A44F0-BF7E-8A8B-566D-C53E0169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496F5-E278-A1EE-42DD-DF1EAA5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5F0D-9EA2-8643-BC9D-E8CD822F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25B69-19AC-532B-7C22-3304F130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53749-AD06-926F-6370-A019849A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8BB8A-E247-D83D-AC5C-E68D1F9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AA8D-55C6-4247-9D6C-A98EA9875AE4}" type="datetime1">
              <a:rPr lang="pt-BR" smtClean="0"/>
              <a:t>25/07/2025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825DC-813C-4099-1AC1-260E4C28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8D846-57FE-321A-5131-125194A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59F-1FCC-153B-7550-29F2C94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CB075-BAF9-C9CF-75EE-39B70E6A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9E008-46A6-6E45-800F-9CE8D5D1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EE29D-BA55-7D0D-4FEC-37E9E56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D052-0229-42E2-AE2E-542AE57F799B}" type="datetime1">
              <a:rPr lang="pt-BR" smtClean="0"/>
              <a:t>25/07/2025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F5CB9-9C16-0F8E-216B-9A8874A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DA242-AA1D-392D-F414-E599187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A4A4A-3D7D-C92D-2322-A2625AB7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F7377-78B4-1B00-D182-7AF37C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C974-63C5-F42B-A320-D6EC0A86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610B5-AA65-4A19-B373-E5658444F765}" type="datetime1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6FEF1-0516-922A-18AC-3A27807B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0876C-8CB6-7D28-243A-74562FE8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OviedoVR" TargetMode="External"/><Relationship Id="rId7" Type="http://schemas.openxmlformats.org/officeDocument/2006/relationships/hyperlink" Target="mailto:oviedo.viniciu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vinicius-oviedo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nalystprep.com/study-notes/cfa-level-2/quantitative-method/overfitting-methods-addressin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dx.doi.org/10.1016/j.cie.2021.10791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medium.com/@briankimagut/building-streamlit-machine-learning-app-220249e573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ding-streamlit-machine-learning-app.onrender.com/Predic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.br/Hands-Machine-Learning-Scikit-Learn-Tensorflow/dp/1098125975/ref=pd_lpo_sccl_1/136-7590571-2666340?pd_rd_w=3wsDP&amp;content-id=amzn1.sym.a2197dac-0fbe-4cc8-beca-b52f96ea33d5&amp;pf_rd_p=a2197dac-0fbe-4cc8-beca-b52f96ea33d5&amp;pf_rd_r=1ZPTKRN7S158S450GK9D&amp;pd_rd_wg=gS5BE&amp;pd_rd_r=58d15381-1325-4e74-92f5-49a9932a4a8e&amp;pd_rd_i=1098125975&amp;psc=1" TargetMode="External"/><Relationship Id="rId2" Type="http://schemas.openxmlformats.org/officeDocument/2006/relationships/hyperlink" Target="https://www.amazon.com.br/Introduction-Machine-Learning-Andreas-Mueller/dp/144936941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oi.org/10.1016/j.mlwa.2023.10050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3389/fphar.2021.72069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br-pt/topics/gradient-desc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910E-57AB-C019-DF49-B555B7E22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b="1" dirty="0"/>
              <a:t>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E612C-D80B-85F8-FA6C-EE86130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933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ESPECIALIZAÇÃO EM CIÊNCIA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4DC3-A75B-FD9F-D47D-361DC09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18" y="0"/>
            <a:ext cx="1122363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E2C23B-65F0-F4D5-0B95-6BFEA3A1DE74}"/>
              </a:ext>
            </a:extLst>
          </p:cNvPr>
          <p:cNvSpPr txBox="1"/>
          <p:nvPr/>
        </p:nvSpPr>
        <p:spPr>
          <a:xfrm>
            <a:off x="924912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Vinícius Rodrigues Oviedo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33F31-5528-CC58-0D46-849A10D8DF71}"/>
              </a:ext>
            </a:extLst>
          </p:cNvPr>
          <p:cNvSpPr txBox="1"/>
          <p:nvPr/>
        </p:nvSpPr>
        <p:spPr>
          <a:xfrm>
            <a:off x="8376747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Santa Maria, 2025</a:t>
            </a:r>
          </a:p>
        </p:txBody>
      </p:sp>
      <p:pic>
        <p:nvPicPr>
          <p:cNvPr id="7" name="Imagem 6" descr="Forma&#10;&#10;Descrição gerada automaticamente com confiança baixa">
            <a:hlinkClick r:id="rId3"/>
            <a:extLst>
              <a:ext uri="{FF2B5EF4-FFF2-40B4-BE49-F238E27FC236}">
                <a16:creationId xmlns:a16="http://schemas.microsoft.com/office/drawing/2014/main" id="{C9BB438C-61C1-83AC-191F-09B27794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1" y="5330987"/>
            <a:ext cx="404650" cy="404650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926EE080-EE60-803E-E05E-F7199A097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3122"/>
            <a:ext cx="404650" cy="404650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hlinkClick r:id="rId7"/>
            <a:extLst>
              <a:ext uri="{FF2B5EF4-FFF2-40B4-BE49-F238E27FC236}">
                <a16:creationId xmlns:a16="http://schemas.microsoft.com/office/drawing/2014/main" id="{6719C3D2-45F8-28C8-8687-E83272FC8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89" y="5343122"/>
            <a:ext cx="404651" cy="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METODOLOGIA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10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C839A3-100B-4872-5260-8A2851A7D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8970" r="9130" b="5476"/>
          <a:stretch/>
        </p:blipFill>
        <p:spPr bwMode="auto">
          <a:xfrm>
            <a:off x="6342745" y="1647145"/>
            <a:ext cx="4165600" cy="4480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b="1" dirty="0"/>
              <a:t>CRISP-DM 			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endParaRPr lang="pt-BR" sz="2200" b="1" dirty="0"/>
          </a:p>
          <a:p>
            <a:r>
              <a:rPr lang="pt-BR" sz="2200" dirty="0"/>
              <a:t>Metodologias ágeis</a:t>
            </a:r>
          </a:p>
          <a:p>
            <a:endParaRPr lang="pt-BR" sz="2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6255661" y="6103324"/>
            <a:ext cx="416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Fonte: google imagens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081189-3896-C4CB-52E9-108DA7BD8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604" y="3429000"/>
            <a:ext cx="4325309" cy="24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DADOS DE TREINO E TESTE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11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Validação do modelo de Machine Learning (LM)</a:t>
            </a:r>
          </a:p>
          <a:p>
            <a:r>
              <a:rPr lang="pt-BR" sz="2200" b="1" dirty="0"/>
              <a:t>Exemplos: </a:t>
            </a:r>
            <a:r>
              <a:rPr lang="pt-BR" sz="2200" dirty="0"/>
              <a:t>80% treino, 20% teste</a:t>
            </a:r>
          </a:p>
          <a:p>
            <a:r>
              <a:rPr lang="pt-BR" sz="2200" dirty="0"/>
              <a:t> Amostragem estatística</a:t>
            </a:r>
          </a:p>
          <a:p>
            <a:r>
              <a:rPr lang="pt-BR" sz="2200" u="sng" dirty="0" err="1"/>
              <a:t>Scikit-Learn</a:t>
            </a:r>
            <a:r>
              <a:rPr lang="pt-BR" sz="2200" dirty="0"/>
              <a:t>: </a:t>
            </a:r>
            <a:r>
              <a:rPr lang="pt-BR" sz="2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train_test_split</a:t>
            </a:r>
            <a:endParaRPr lang="pt-BR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Gráfico 4" descr="Banco de dados com preenchimento sólido">
            <a:extLst>
              <a:ext uri="{FF2B5EF4-FFF2-40B4-BE49-F238E27FC236}">
                <a16:creationId xmlns:a16="http://schemas.microsoft.com/office/drawing/2014/main" id="{3C6224AA-1E7B-B573-5268-9748FC0CA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628" y="2521857"/>
            <a:ext cx="2387600" cy="2387600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B7D520E-B49F-94D0-6A0B-DD8FE8E5E924}"/>
              </a:ext>
            </a:extLst>
          </p:cNvPr>
          <p:cNvGrpSpPr/>
          <p:nvPr/>
        </p:nvGrpSpPr>
        <p:grpSpPr>
          <a:xfrm>
            <a:off x="8178798" y="1690688"/>
            <a:ext cx="1325563" cy="1577242"/>
            <a:chOff x="8178798" y="1690688"/>
            <a:chExt cx="1325563" cy="1577242"/>
          </a:xfrm>
        </p:grpSpPr>
        <p:pic>
          <p:nvPicPr>
            <p:cNvPr id="9" name="Gráfico 8" descr="Banco de dados com preenchimento sólido">
              <a:extLst>
                <a:ext uri="{FF2B5EF4-FFF2-40B4-BE49-F238E27FC236}">
                  <a16:creationId xmlns:a16="http://schemas.microsoft.com/office/drawing/2014/main" id="{F584F05B-04AD-788E-5870-43ED16C5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8798" y="1690688"/>
              <a:ext cx="1325563" cy="1325563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88CCFA9-E341-A42F-C997-10638C55D0C3}"/>
                </a:ext>
              </a:extLst>
            </p:cNvPr>
            <p:cNvSpPr txBox="1"/>
            <p:nvPr/>
          </p:nvSpPr>
          <p:spPr>
            <a:xfrm>
              <a:off x="8451507" y="2898598"/>
              <a:ext cx="78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>
                      <a:lumMod val="50000"/>
                    </a:schemeClr>
                  </a:solidFill>
                </a:rPr>
                <a:t>treino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3D8B352-A46B-C37F-CDC1-59AA7E9E0AB8}"/>
              </a:ext>
            </a:extLst>
          </p:cNvPr>
          <p:cNvGrpSpPr/>
          <p:nvPr/>
        </p:nvGrpSpPr>
        <p:grpSpPr>
          <a:xfrm>
            <a:off x="8428232" y="4601936"/>
            <a:ext cx="826691" cy="1105886"/>
            <a:chOff x="8428232" y="4601936"/>
            <a:chExt cx="826691" cy="1105886"/>
          </a:xfrm>
        </p:grpSpPr>
        <p:pic>
          <p:nvPicPr>
            <p:cNvPr id="7" name="Gráfico 6" descr="Banco de dados com preenchimento sólido">
              <a:extLst>
                <a:ext uri="{FF2B5EF4-FFF2-40B4-BE49-F238E27FC236}">
                  <a16:creationId xmlns:a16="http://schemas.microsoft.com/office/drawing/2014/main" id="{6819E0B2-9A69-6158-0C60-B1D60C966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28232" y="4601936"/>
              <a:ext cx="826691" cy="826691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66E0759-1CDF-B9C0-3CD5-8CF391762107}"/>
                </a:ext>
              </a:extLst>
            </p:cNvPr>
            <p:cNvSpPr txBox="1"/>
            <p:nvPr/>
          </p:nvSpPr>
          <p:spPr>
            <a:xfrm>
              <a:off x="8469650" y="5338490"/>
              <a:ext cx="78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teste</a:t>
              </a:r>
            </a:p>
          </p:txBody>
        </p:sp>
      </p:grp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7216597-0FA3-6C9A-0932-E9E6D5A2F582}"/>
              </a:ext>
            </a:extLst>
          </p:cNvPr>
          <p:cNvCxnSpPr>
            <a:cxnSpLocks/>
          </p:cNvCxnSpPr>
          <p:nvPr/>
        </p:nvCxnSpPr>
        <p:spPr>
          <a:xfrm>
            <a:off x="7786913" y="4601936"/>
            <a:ext cx="542157" cy="325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0F0AF33-EDA8-C2CA-7DD3-CDB161A02C4A}"/>
              </a:ext>
            </a:extLst>
          </p:cNvPr>
          <p:cNvCxnSpPr/>
          <p:nvPr/>
        </p:nvCxnSpPr>
        <p:spPr>
          <a:xfrm flipV="1">
            <a:off x="7658851" y="2606500"/>
            <a:ext cx="558798" cy="235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896EC3C-CB7E-5132-FBC6-0E078E7A7793}"/>
              </a:ext>
            </a:extLst>
          </p:cNvPr>
          <p:cNvSpPr txBox="1"/>
          <p:nvPr/>
        </p:nvSpPr>
        <p:spPr>
          <a:xfrm>
            <a:off x="6027369" y="4733835"/>
            <a:ext cx="177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Base de dados</a:t>
            </a:r>
          </a:p>
        </p:txBody>
      </p:sp>
    </p:spTree>
    <p:extLst>
      <p:ext uri="{BB962C8B-B14F-4D97-AF65-F5344CB8AC3E}">
        <p14:creationId xmlns:p14="http://schemas.microsoft.com/office/powerpoint/2010/main" val="275570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UNDERFITTING E OVERFITTING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12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Giram em torno da generalização do modelo </a:t>
            </a:r>
          </a:p>
          <a:p>
            <a:r>
              <a:rPr lang="pt-BR" sz="2200" u="sng" dirty="0"/>
              <a:t>Underfitting: </a:t>
            </a:r>
            <a:r>
              <a:rPr lang="pt-BR" sz="2200" dirty="0"/>
              <a:t>modelo muito simples</a:t>
            </a:r>
          </a:p>
          <a:p>
            <a:r>
              <a:rPr lang="pt-BR" sz="2200" u="sng" dirty="0" err="1"/>
              <a:t>Overfitting</a:t>
            </a:r>
            <a:r>
              <a:rPr lang="pt-BR" sz="2200" u="sng" dirty="0"/>
              <a:t>: </a:t>
            </a:r>
            <a:r>
              <a:rPr lang="pt-BR" sz="2200" dirty="0"/>
              <a:t>modelo performa muito bem no treino, mas que generaliza mal para novos dados (“</a:t>
            </a:r>
            <a:r>
              <a:rPr lang="pt-BR" sz="2200" b="1" dirty="0"/>
              <a:t>decora</a:t>
            </a:r>
            <a:r>
              <a:rPr lang="pt-BR" sz="2200" dirty="0"/>
              <a:t>” os dados de treino)	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341132" y="5362378"/>
            <a:ext cx="601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Fonte: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https://analystprep.com/study-notes/cfa-level-2/quantitative-method/overfitting-methods-addressing/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5F76B-1BDD-B578-E863-8CE0063EF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88" t="5086" r="6874" b="6290"/>
          <a:stretch/>
        </p:blipFill>
        <p:spPr bwMode="auto">
          <a:xfrm>
            <a:off x="5341132" y="2096418"/>
            <a:ext cx="6012668" cy="313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1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VALIDAÇÃO CRUZADA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13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Reduzir </a:t>
            </a:r>
            <a:r>
              <a:rPr lang="pt-BR" sz="2200" i="1" dirty="0"/>
              <a:t>underfitting</a:t>
            </a:r>
          </a:p>
          <a:p>
            <a:r>
              <a:rPr lang="pt-BR" sz="2200" dirty="0"/>
              <a:t>Reduzir </a:t>
            </a:r>
            <a:r>
              <a:rPr lang="pt-BR" sz="2200" i="1" dirty="0" err="1"/>
              <a:t>overfitting</a:t>
            </a:r>
            <a:endParaRPr lang="pt-BR" sz="2200" i="1" dirty="0"/>
          </a:p>
          <a:p>
            <a:r>
              <a:rPr lang="pt-BR" sz="2200" i="1" dirty="0" err="1"/>
              <a:t>Hold</a:t>
            </a:r>
            <a:r>
              <a:rPr lang="pt-BR" sz="2200" i="1" dirty="0"/>
              <a:t> out</a:t>
            </a:r>
          </a:p>
          <a:p>
            <a:r>
              <a:rPr lang="pt-BR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Validação K-</a:t>
            </a:r>
            <a:r>
              <a:rPr lang="pt-BR" sz="2200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fold</a:t>
            </a:r>
            <a:r>
              <a:rPr lang="pt-BR" sz="22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</a:p>
          <a:p>
            <a:r>
              <a:rPr lang="pt-BR" sz="2200" i="1" dirty="0" err="1"/>
              <a:t>Stratified</a:t>
            </a:r>
            <a:r>
              <a:rPr lang="pt-BR" sz="2200" i="1" dirty="0"/>
              <a:t> K-</a:t>
            </a:r>
            <a:r>
              <a:rPr lang="pt-BR" sz="2200" i="1" dirty="0" err="1"/>
              <a:t>Fold</a:t>
            </a:r>
            <a:endParaRPr lang="pt-BR" sz="2200" i="1" dirty="0"/>
          </a:p>
          <a:p>
            <a:endParaRPr lang="pt-BR" sz="2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907314" y="5620849"/>
            <a:ext cx="416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DOI: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http://dx.doi.org/10.1016/j.cie.2021.107912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99BFD3-8B0F-4A49-C37E-3A742F74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14" y="1690688"/>
            <a:ext cx="5070025" cy="374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2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HIPER-PARÂMETROS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14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b="1" dirty="0"/>
              <a:t>Foco:</a:t>
            </a:r>
            <a:r>
              <a:rPr lang="pt-BR" sz="2200" dirty="0"/>
              <a:t> melhorar desempenho do modelo de ML</a:t>
            </a:r>
          </a:p>
          <a:p>
            <a:r>
              <a:rPr lang="pt-BR" sz="2200" dirty="0"/>
              <a:t>Evitar</a:t>
            </a:r>
            <a:r>
              <a:rPr lang="pt-BR" sz="2200" i="1" dirty="0"/>
              <a:t> </a:t>
            </a:r>
            <a:r>
              <a:rPr lang="pt-BR" sz="2200" i="1" dirty="0" err="1"/>
              <a:t>under</a:t>
            </a:r>
            <a:r>
              <a:rPr lang="pt-BR" sz="2200" i="1" dirty="0"/>
              <a:t>/</a:t>
            </a:r>
            <a:r>
              <a:rPr lang="pt-BR" sz="2200" i="1" dirty="0" err="1"/>
              <a:t>overfitting</a:t>
            </a:r>
            <a:endParaRPr lang="pt-BR" sz="2200" dirty="0"/>
          </a:p>
          <a:p>
            <a:r>
              <a:rPr lang="pt-BR" sz="2200" dirty="0"/>
              <a:t>Performance computacional</a:t>
            </a:r>
          </a:p>
          <a:p>
            <a:r>
              <a:rPr lang="pt-BR" sz="2200" dirty="0"/>
              <a:t>Manual</a:t>
            </a:r>
          </a:p>
          <a:p>
            <a:r>
              <a:rPr lang="pt-BR" sz="2200" u="sng" dirty="0"/>
              <a:t>Métodos automatizados: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Grid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Random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err="1">
                <a:solidFill>
                  <a:schemeClr val="bg2">
                    <a:lumMod val="50000"/>
                  </a:schemeClr>
                </a:solidFill>
              </a:rPr>
              <a:t>Bayesian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</a:rPr>
              <a:t>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2000" dirty="0" err="1">
                <a:solidFill>
                  <a:schemeClr val="bg2">
                    <a:lumMod val="50000"/>
                  </a:schemeClr>
                </a:solidFill>
              </a:rPr>
              <a:t>Optuna</a:t>
            </a:r>
            <a:endParaRPr lang="pt-BR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2200" b="1" dirty="0" err="1"/>
              <a:t>AutoML</a:t>
            </a:r>
            <a:r>
              <a:rPr lang="pt-BR" sz="2200" b="1" dirty="0"/>
              <a:t>: </a:t>
            </a:r>
            <a:r>
              <a:rPr lang="pt-BR" sz="22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pyCaret</a:t>
            </a:r>
            <a:endParaRPr lang="pt-BR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E58FA-DD6E-07C6-9059-1727166D2077}"/>
              </a:ext>
            </a:extLst>
          </p:cNvPr>
          <p:cNvSpPr txBox="1">
            <a:spLocks/>
          </p:cNvSpPr>
          <p:nvPr/>
        </p:nvSpPr>
        <p:spPr>
          <a:xfrm>
            <a:off x="6525985" y="1825625"/>
            <a:ext cx="4169229" cy="360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Exemplos:</a:t>
            </a:r>
          </a:p>
          <a:p>
            <a:endParaRPr lang="pt-BR" sz="2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Intercepto (regressão)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Número de árvores em RF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Clusters iniciais no 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Taxa de aprendizado, batch </a:t>
            </a:r>
            <a:r>
              <a:rPr lang="pt-BR" sz="1800" dirty="0" err="1"/>
              <a:t>size</a:t>
            </a:r>
            <a:r>
              <a:rPr lang="pt-BR" sz="1800" dirty="0"/>
              <a:t>, número de camadas ocultas, neurônios por camada em uma Rede Neural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/>
              <a:t>Profundidade máxima em DT</a:t>
            </a:r>
          </a:p>
        </p:txBody>
      </p:sp>
    </p:spTree>
    <p:extLst>
      <p:ext uri="{BB962C8B-B14F-4D97-AF65-F5344CB8AC3E}">
        <p14:creationId xmlns:p14="http://schemas.microsoft.com/office/powerpoint/2010/main" val="264211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DEPLOY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15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6" cy="4351338"/>
          </a:xfrm>
        </p:spPr>
        <p:txBody>
          <a:bodyPr>
            <a:normAutofit/>
          </a:bodyPr>
          <a:lstStyle/>
          <a:p>
            <a:r>
              <a:rPr lang="pt-BR" sz="2200" dirty="0"/>
              <a:t>API	</a:t>
            </a:r>
            <a:r>
              <a:rPr lang="pt-BR" sz="2200" b="1" dirty="0"/>
              <a:t>	</a:t>
            </a:r>
          </a:p>
          <a:p>
            <a:r>
              <a:rPr lang="pt-BR" sz="2200" dirty="0" err="1"/>
              <a:t>Bots</a:t>
            </a:r>
            <a:endParaRPr lang="pt-BR" sz="2200" dirty="0"/>
          </a:p>
          <a:p>
            <a:r>
              <a:rPr lang="pt-BR" sz="2200" dirty="0"/>
              <a:t>Plano de ação </a:t>
            </a:r>
          </a:p>
          <a:p>
            <a:r>
              <a:rPr lang="pt-BR" sz="2200" dirty="0"/>
              <a:t>Dashboard (</a:t>
            </a:r>
            <a:r>
              <a:rPr lang="pt-BR" sz="2200" dirty="0" err="1"/>
              <a:t>Looker</a:t>
            </a:r>
            <a:r>
              <a:rPr lang="pt-BR" sz="2200" dirty="0"/>
              <a:t>, PBI, Tableau)</a:t>
            </a:r>
          </a:p>
          <a:p>
            <a:r>
              <a:rPr lang="pt-BR" sz="2200" dirty="0" err="1"/>
              <a:t>Inteface</a:t>
            </a:r>
            <a:r>
              <a:rPr lang="pt-BR" sz="2200" dirty="0"/>
              <a:t> Web: </a:t>
            </a:r>
          </a:p>
          <a:p>
            <a:pPr lvl="1"/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Streamlit</a:t>
            </a:r>
            <a:endParaRPr lang="pt-BR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Dash (</a:t>
            </a:r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plotly</a:t>
            </a:r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Flask</a:t>
            </a:r>
            <a:endParaRPr lang="pt-BR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Django</a:t>
            </a:r>
          </a:p>
          <a:p>
            <a:pPr lvl="1"/>
            <a:r>
              <a:rPr lang="pt-BR" sz="1800" b="1" dirty="0" err="1">
                <a:solidFill>
                  <a:schemeClr val="bg2">
                    <a:lumMod val="50000"/>
                  </a:schemeClr>
                </a:solidFill>
              </a:rPr>
              <a:t>Taipy</a:t>
            </a:r>
            <a:endParaRPr lang="pt-BR" sz="1800" b="1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pt-BR" sz="18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4566C7-FC13-475A-0CBE-04B46F6502C2}"/>
              </a:ext>
            </a:extLst>
          </p:cNvPr>
          <p:cNvSpPr txBox="1"/>
          <p:nvPr/>
        </p:nvSpPr>
        <p:spPr>
          <a:xfrm>
            <a:off x="5633221" y="4719730"/>
            <a:ext cx="595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2"/>
              </a:rPr>
              <a:t>https://medium.com/@briankimagut/building-streamlit-machine-learning-app-220249e573de</a:t>
            </a: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C32808-0387-016F-1AAA-E6E521C2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222" y="1959429"/>
            <a:ext cx="5954755" cy="2760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505388-75F6-8D28-1708-AA6E39738D57}"/>
              </a:ext>
            </a:extLst>
          </p:cNvPr>
          <p:cNvSpPr txBox="1"/>
          <p:nvPr/>
        </p:nvSpPr>
        <p:spPr>
          <a:xfrm>
            <a:off x="5633220" y="1558175"/>
            <a:ext cx="5954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hlinkClick r:id="rId4"/>
              </a:rPr>
              <a:t>Web App </a:t>
            </a:r>
            <a:r>
              <a:rPr lang="pt-BR" sz="1600" dirty="0"/>
              <a:t>com </a:t>
            </a:r>
            <a:r>
              <a:rPr lang="pt-BR" sz="1600" dirty="0" err="1"/>
              <a:t>Streamlit</a:t>
            </a:r>
            <a:r>
              <a:rPr lang="pt-BR" sz="1600" dirty="0"/>
              <a:t> – </a:t>
            </a:r>
            <a:r>
              <a:rPr lang="pt-BR" sz="1600" b="1" dirty="0"/>
              <a:t>previsão de </a:t>
            </a:r>
            <a:r>
              <a:rPr lang="pt-BR" sz="1600" b="1" dirty="0" err="1"/>
              <a:t>churn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687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SUGESTÕES DE REFERÊNCIA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16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b="1" i="1" dirty="0"/>
              <a:t>Introduction to Machine Learning with Python: A Guide for Data Scientists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b="1" i="1" dirty="0"/>
              <a:t>Hands-On Machine Learning with Scikit-Learn, </a:t>
            </a:r>
            <a:r>
              <a:rPr lang="en-US" b="1" i="1" dirty="0" err="1"/>
              <a:t>Keras</a:t>
            </a:r>
            <a:r>
              <a:rPr lang="en-US" b="1" i="1" dirty="0"/>
              <a:t>, and TensorFlow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Medium</a:t>
            </a:r>
          </a:p>
          <a:p>
            <a:r>
              <a:rPr lang="en-US" dirty="0" err="1"/>
              <a:t>Linkedin</a:t>
            </a:r>
            <a:endParaRPr lang="en-US" dirty="0"/>
          </a:p>
          <a:p>
            <a:r>
              <a:rPr lang="en-US" dirty="0" err="1"/>
              <a:t>Artigos</a:t>
            </a:r>
            <a:r>
              <a:rPr lang="en-US" dirty="0"/>
              <a:t> </a:t>
            </a:r>
            <a:r>
              <a:rPr lang="en-US" dirty="0" err="1"/>
              <a:t>científicos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04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Machine Learning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B9A218-0A47-CB69-3059-CF904985B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223015"/>
            <a:ext cx="10515600" cy="29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8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Machine Learning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</a:t>
            </a:fld>
            <a:endParaRPr lang="pt-BR"/>
          </a:p>
        </p:txBody>
      </p:sp>
      <p:pic>
        <p:nvPicPr>
          <p:cNvPr id="4" name="Imagem 3" descr="Foto em preto e branco com texto preto sobre fundo branco&#10;&#10;Descrição gerada automaticamente">
            <a:extLst>
              <a:ext uri="{FF2B5EF4-FFF2-40B4-BE49-F238E27FC236}">
                <a16:creationId xmlns:a16="http://schemas.microsoft.com/office/drawing/2014/main" id="{6C75EB8D-72AB-E391-CE33-D1BAA8C23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5"/>
          <a:stretch/>
        </p:blipFill>
        <p:spPr>
          <a:xfrm>
            <a:off x="3865015" y="1825625"/>
            <a:ext cx="4461970" cy="43071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422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i="1" dirty="0"/>
              <a:t>Batch </a:t>
            </a:r>
            <a:r>
              <a:rPr lang="pt-BR" sz="2400" dirty="0"/>
              <a:t>(em lote)</a:t>
            </a:r>
          </a:p>
          <a:p>
            <a:r>
              <a:rPr lang="pt-BR" sz="2400" dirty="0"/>
              <a:t>Online/Real Time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2C0682-C128-9C31-969C-BFF42A97CD6B}"/>
              </a:ext>
            </a:extLst>
          </p:cNvPr>
          <p:cNvSpPr txBox="1"/>
          <p:nvPr/>
        </p:nvSpPr>
        <p:spPr>
          <a:xfrm>
            <a:off x="5286362" y="5611081"/>
            <a:ext cx="552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DOI: </a:t>
            </a:r>
            <a:r>
              <a:rPr lang="pt-BR" sz="1600" dirty="0">
                <a:hlinkClick r:id="rId2"/>
              </a:rPr>
              <a:t>10.1016/j.mlwa.2023.100505</a:t>
            </a:r>
            <a:endParaRPr lang="pt-BR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506B63-9BBB-ABA1-1100-1245D04E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28" y="2452913"/>
            <a:ext cx="5195184" cy="315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34C9A-0B50-C641-C135-685FC196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25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Supervisionado</a:t>
            </a:r>
          </a:p>
          <a:p>
            <a:r>
              <a:rPr lang="pt-BR" sz="2400" dirty="0"/>
              <a:t>Não-supervisionado</a:t>
            </a:r>
          </a:p>
          <a:p>
            <a:r>
              <a:rPr lang="pt-BR" sz="2400" dirty="0"/>
              <a:t>Por reforço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65D9369-C6E4-8D34-FFF4-67C23CA83E79}"/>
              </a:ext>
            </a:extLst>
          </p:cNvPr>
          <p:cNvGrpSpPr/>
          <p:nvPr/>
        </p:nvGrpSpPr>
        <p:grpSpPr>
          <a:xfrm>
            <a:off x="3841252" y="1485737"/>
            <a:ext cx="7386424" cy="4463899"/>
            <a:chOff x="3967376" y="1690688"/>
            <a:chExt cx="7386424" cy="446389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4FFDA94-5515-FEB2-8259-9D5A2A32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67376" y="1690688"/>
              <a:ext cx="7386424" cy="3997359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D2C0682-C128-9C31-969C-BFF42A97CD6B}"/>
                </a:ext>
              </a:extLst>
            </p:cNvPr>
            <p:cNvSpPr txBox="1"/>
            <p:nvPr/>
          </p:nvSpPr>
          <p:spPr>
            <a:xfrm>
              <a:off x="3967376" y="5816033"/>
              <a:ext cx="7386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DOI: </a:t>
              </a:r>
              <a:r>
                <a:rPr lang="pt-BR" sz="1600" dirty="0">
                  <a:hlinkClick r:id="rId4"/>
                </a:rPr>
                <a:t>10.3389/fphar.2021.720694</a:t>
              </a:r>
              <a:endParaRPr lang="pt-BR" sz="1600" dirty="0"/>
            </a:p>
          </p:txBody>
        </p:sp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95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Problemas                       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7111"/>
            <a:ext cx="5105400" cy="4847886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pt-BR" sz="1800" dirty="0"/>
          </a:p>
          <a:p>
            <a:r>
              <a:rPr lang="pt-BR" sz="1800" dirty="0"/>
              <a:t>Aplicações de crédito e  seguros</a:t>
            </a:r>
          </a:p>
          <a:p>
            <a:r>
              <a:rPr lang="pt-BR" sz="1800" dirty="0"/>
              <a:t>Imóveis (</a:t>
            </a:r>
            <a:r>
              <a:rPr lang="pt-BR" sz="1800" i="1" dirty="0"/>
              <a:t>real </a:t>
            </a:r>
            <a:r>
              <a:rPr lang="pt-BR" sz="1800" i="1" dirty="0" err="1"/>
              <a:t>estate</a:t>
            </a:r>
            <a:r>
              <a:rPr lang="pt-BR" sz="1800" dirty="0"/>
              <a:t>)</a:t>
            </a:r>
          </a:p>
          <a:p>
            <a:r>
              <a:rPr lang="pt-BR" sz="1800" dirty="0"/>
              <a:t>Deteção de fraudes</a:t>
            </a:r>
          </a:p>
          <a:p>
            <a:r>
              <a:rPr lang="pt-BR" sz="1800" dirty="0"/>
              <a:t>Detecção de anomalias</a:t>
            </a:r>
          </a:p>
          <a:p>
            <a:r>
              <a:rPr lang="pt-BR" sz="1800" dirty="0"/>
              <a:t>Segmentação de clientes</a:t>
            </a:r>
          </a:p>
          <a:p>
            <a:r>
              <a:rPr lang="pt-BR" sz="1800" dirty="0"/>
              <a:t>Sistemas de recomendação</a:t>
            </a:r>
          </a:p>
          <a:p>
            <a:r>
              <a:rPr lang="pt-BR" sz="1800" dirty="0"/>
              <a:t>Predição de </a:t>
            </a:r>
            <a:r>
              <a:rPr lang="pt-BR" sz="1800" i="1" dirty="0"/>
              <a:t>Turnover</a:t>
            </a:r>
          </a:p>
          <a:p>
            <a:r>
              <a:rPr lang="pt-BR" sz="1800" dirty="0"/>
              <a:t>Predição de</a:t>
            </a:r>
            <a:r>
              <a:rPr lang="pt-BR" sz="1800" i="1" dirty="0"/>
              <a:t> </a:t>
            </a:r>
            <a:r>
              <a:rPr lang="pt-BR" sz="1800" i="1" dirty="0" err="1"/>
              <a:t>Churn</a:t>
            </a:r>
            <a:endParaRPr lang="pt-BR" sz="1800" i="1" dirty="0"/>
          </a:p>
          <a:p>
            <a:r>
              <a:rPr lang="pt-BR" sz="1800" dirty="0"/>
              <a:t>Previsão de demandas</a:t>
            </a:r>
          </a:p>
          <a:p>
            <a:r>
              <a:rPr lang="pt-BR" sz="1800" dirty="0"/>
              <a:t>Precificação</a:t>
            </a:r>
          </a:p>
          <a:p>
            <a:r>
              <a:rPr lang="pt-BR" sz="1800" dirty="0"/>
              <a:t>Diagnósticos</a:t>
            </a:r>
          </a:p>
          <a:p>
            <a:r>
              <a:rPr lang="pt-BR" sz="1800" dirty="0"/>
              <a:t>Reconhecimento de imagem</a:t>
            </a:r>
          </a:p>
          <a:p>
            <a:r>
              <a:rPr lang="pt-BR" sz="1800" dirty="0"/>
              <a:t>Séries temporais</a:t>
            </a:r>
          </a:p>
          <a:p>
            <a:r>
              <a:rPr lang="pt-BR" sz="1800" dirty="0"/>
              <a:t>Experimentos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8AA5456-9528-6D45-712D-1F51B789370F}"/>
              </a:ext>
            </a:extLst>
          </p:cNvPr>
          <p:cNvSpPr txBox="1">
            <a:spLocks/>
          </p:cNvSpPr>
          <p:nvPr/>
        </p:nvSpPr>
        <p:spPr>
          <a:xfrm>
            <a:off x="990600" y="1644989"/>
            <a:ext cx="44522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Regressão</a:t>
            </a:r>
          </a:p>
          <a:p>
            <a:r>
              <a:rPr lang="pt-BR" sz="2400" dirty="0"/>
              <a:t>Classificação</a:t>
            </a:r>
          </a:p>
          <a:p>
            <a:r>
              <a:rPr lang="pt-BR" sz="2400" dirty="0"/>
              <a:t>Agrupamento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30A35A-989D-E5C3-40AF-8E4762C6AF37}"/>
              </a:ext>
            </a:extLst>
          </p:cNvPr>
          <p:cNvSpPr txBox="1">
            <a:spLocks/>
          </p:cNvSpPr>
          <p:nvPr/>
        </p:nvSpPr>
        <p:spPr>
          <a:xfrm>
            <a:off x="6096000" y="820679"/>
            <a:ext cx="5105400" cy="4144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chemeClr val="bg1"/>
                </a:solidFill>
              </a:rPr>
              <a:t>Aplicações </a:t>
            </a:r>
            <a:r>
              <a:rPr lang="pt-BR" sz="2400" b="1" dirty="0">
                <a:solidFill>
                  <a:schemeClr val="bg1"/>
                </a:solidFill>
              </a:rPr>
              <a:t>                      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0BD5896-05D3-34CD-2031-4A43D5C77D55}"/>
              </a:ext>
            </a:extLst>
          </p:cNvPr>
          <p:cNvSpPr txBox="1"/>
          <p:nvPr/>
        </p:nvSpPr>
        <p:spPr>
          <a:xfrm>
            <a:off x="612227" y="5031667"/>
            <a:ext cx="468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Gradiente descendente (</a:t>
            </a:r>
            <a:r>
              <a:rPr lang="pt-BR" b="1" dirty="0" err="1"/>
              <a:t>Gradient</a:t>
            </a:r>
            <a:r>
              <a:rPr lang="pt-BR" b="1" dirty="0"/>
              <a:t> </a:t>
            </a:r>
            <a:r>
              <a:rPr lang="pt-BR" b="1" dirty="0" err="1"/>
              <a:t>Descent</a:t>
            </a:r>
            <a:r>
              <a:rPr lang="pt-BR" b="1" dirty="0"/>
              <a:t>): </a:t>
            </a:r>
            <a:r>
              <a:rPr lang="pt-BR" dirty="0">
                <a:hlinkClick r:id="rId2"/>
              </a:rPr>
              <a:t>https://www.ibm.com/br-pt/topics/gradient-descent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96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Regressão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7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FFFC920-EA8C-FF51-EC94-BEE5BBE3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Variáveis preditora (</a:t>
            </a:r>
            <a:r>
              <a:rPr lang="pt-BR" sz="2200" i="1" dirty="0"/>
              <a:t>features</a:t>
            </a:r>
            <a:r>
              <a:rPr lang="pt-BR" sz="2200" dirty="0"/>
              <a:t>) e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Resposta: </a:t>
            </a:r>
            <a:r>
              <a:rPr lang="pt-BR" sz="2200" i="1" dirty="0"/>
              <a:t>target</a:t>
            </a:r>
            <a:r>
              <a:rPr lang="pt-BR" sz="2200" dirty="0"/>
              <a:t> numérico</a:t>
            </a:r>
          </a:p>
          <a:p>
            <a:r>
              <a:rPr lang="pt-BR" sz="2200" dirty="0"/>
              <a:t>Linear, múltipla, polinomial</a:t>
            </a:r>
            <a:endParaRPr lang="pt-BR" sz="2200" b="1" dirty="0"/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Linear Simples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Linear Múltipla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DT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Regressor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, RF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regressor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Ridge, Lasso (Regularizações)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B74DAD-05F4-F44D-18D7-21067363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08" y="1690688"/>
            <a:ext cx="5677692" cy="406774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F34D030-9E4C-7E2A-642A-7A167F90F98E}"/>
              </a:ext>
            </a:extLst>
          </p:cNvPr>
          <p:cNvSpPr txBox="1"/>
          <p:nvPr/>
        </p:nvSpPr>
        <p:spPr>
          <a:xfrm>
            <a:off x="5994682" y="1439018"/>
            <a:ext cx="567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Custos em saúde de acordo com a 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377C94-13FA-6D42-CF05-E51C4118E643}"/>
              </a:ext>
            </a:extLst>
          </p:cNvPr>
          <p:cNvSpPr txBox="1"/>
          <p:nvPr/>
        </p:nvSpPr>
        <p:spPr>
          <a:xfrm>
            <a:off x="6574220" y="1834104"/>
            <a:ext cx="3610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</a:rPr>
              <a:t>charges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 = -719,20 + 221,77 (</a:t>
            </a:r>
            <a:r>
              <a:rPr lang="pt-BR" sz="1400" b="1" dirty="0">
                <a:solidFill>
                  <a:schemeClr val="bg2">
                    <a:lumMod val="50000"/>
                  </a:schemeClr>
                </a:solidFill>
              </a:rPr>
              <a:t>age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endParaRPr lang="pt-BR" sz="5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sz="1400" dirty="0">
                <a:solidFill>
                  <a:schemeClr val="bg2">
                    <a:lumMod val="50000"/>
                  </a:schemeClr>
                </a:solidFill>
              </a:rPr>
              <a:t>R² = 0,92</a:t>
            </a:r>
          </a:p>
        </p:txBody>
      </p:sp>
    </p:spTree>
    <p:extLst>
      <p:ext uri="{BB962C8B-B14F-4D97-AF65-F5344CB8AC3E}">
        <p14:creationId xmlns:p14="http://schemas.microsoft.com/office/powerpoint/2010/main" val="232957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Classificação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8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FFFC920-EA8C-FF51-EC94-BEE5BBE3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Variáveis preditora (</a:t>
            </a:r>
            <a:r>
              <a:rPr lang="pt-BR" sz="2200" i="1" dirty="0"/>
              <a:t>features</a:t>
            </a:r>
            <a:r>
              <a:rPr lang="pt-BR" sz="2200" dirty="0"/>
              <a:t>) e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Resposta: classes (qualitativo)</a:t>
            </a:r>
          </a:p>
          <a:p>
            <a:r>
              <a:rPr lang="pt-BR" sz="2200" dirty="0"/>
              <a:t>Tipos: binário, </a:t>
            </a:r>
            <a:r>
              <a:rPr lang="pt-BR" sz="2200" dirty="0" err="1"/>
              <a:t>multi-classe</a:t>
            </a:r>
            <a:endParaRPr lang="pt-BR" sz="2200" dirty="0"/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Regressão Logística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Naïve-Bayes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Decision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Tree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Random Forest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Redes Neurais Artificiais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pic>
        <p:nvPicPr>
          <p:cNvPr id="7" name="Gráfico 6" descr="E-mail com preenchimento sólido">
            <a:extLst>
              <a:ext uri="{FF2B5EF4-FFF2-40B4-BE49-F238E27FC236}">
                <a16:creationId xmlns:a16="http://schemas.microsoft.com/office/drawing/2014/main" id="{8B7564B8-3FC2-1E45-A5A4-E05DA914D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1025" y="2971800"/>
            <a:ext cx="638504" cy="638504"/>
          </a:xfrm>
          <a:prstGeom prst="rect">
            <a:avLst/>
          </a:prstGeom>
        </p:spPr>
      </p:pic>
      <p:pic>
        <p:nvPicPr>
          <p:cNvPr id="9" name="Gráfico 8" descr="E-mail com preenchimento sólido">
            <a:extLst>
              <a:ext uri="{FF2B5EF4-FFF2-40B4-BE49-F238E27FC236}">
                <a16:creationId xmlns:a16="http://schemas.microsoft.com/office/drawing/2014/main" id="{B54444C6-D8B5-422C-FF91-9CE21A39A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0092" y="1795058"/>
            <a:ext cx="638504" cy="638504"/>
          </a:xfrm>
          <a:prstGeom prst="rect">
            <a:avLst/>
          </a:prstGeom>
        </p:spPr>
      </p:pic>
      <p:pic>
        <p:nvPicPr>
          <p:cNvPr id="10" name="Gráfico 9" descr="E-mail com preenchimento sólido">
            <a:extLst>
              <a:ext uri="{FF2B5EF4-FFF2-40B4-BE49-F238E27FC236}">
                <a16:creationId xmlns:a16="http://schemas.microsoft.com/office/drawing/2014/main" id="{B9078DD8-E0F7-071B-760D-607CE57C0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5858" y="4084316"/>
            <a:ext cx="638504" cy="638504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F509640-E730-52AE-DB3F-AC1843F21689}"/>
              </a:ext>
            </a:extLst>
          </p:cNvPr>
          <p:cNvCxnSpPr>
            <a:cxnSpLocks/>
          </p:cNvCxnSpPr>
          <p:nvPr/>
        </p:nvCxnSpPr>
        <p:spPr>
          <a:xfrm>
            <a:off x="7047185" y="3346233"/>
            <a:ext cx="3941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D51C2800-847D-AE50-1603-FEB7084A341C}"/>
              </a:ext>
            </a:extLst>
          </p:cNvPr>
          <p:cNvSpPr/>
          <p:nvPr/>
        </p:nvSpPr>
        <p:spPr>
          <a:xfrm>
            <a:off x="7598979" y="2987565"/>
            <a:ext cx="1450428" cy="6384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Modelo preditivo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81CCD8E-F1B5-59F9-47F7-8D0F6333E402}"/>
              </a:ext>
            </a:extLst>
          </p:cNvPr>
          <p:cNvSpPr txBox="1"/>
          <p:nvPr/>
        </p:nvSpPr>
        <p:spPr>
          <a:xfrm>
            <a:off x="9645868" y="2468189"/>
            <a:ext cx="96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Não é spam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3D0DF50-9CB6-46A5-46FD-64A7344A7834}"/>
              </a:ext>
            </a:extLst>
          </p:cNvPr>
          <p:cNvSpPr txBox="1"/>
          <p:nvPr/>
        </p:nvSpPr>
        <p:spPr>
          <a:xfrm>
            <a:off x="9655064" y="4722820"/>
            <a:ext cx="9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Spam</a:t>
            </a: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2AB983B-3891-E005-CEC4-6E3E8ABC6EF7}"/>
              </a:ext>
            </a:extLst>
          </p:cNvPr>
          <p:cNvCxnSpPr>
            <a:cxnSpLocks/>
          </p:cNvCxnSpPr>
          <p:nvPr/>
        </p:nvCxnSpPr>
        <p:spPr>
          <a:xfrm flipV="1">
            <a:off x="9049407" y="2114310"/>
            <a:ext cx="760685" cy="119250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E9185B61-F7F2-1E91-8243-7BC99F7436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0060" y="3567770"/>
            <a:ext cx="1259718" cy="3803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28009D9-5F83-0636-7756-DB378E68CB09}"/>
              </a:ext>
            </a:extLst>
          </p:cNvPr>
          <p:cNvSpPr txBox="1"/>
          <p:nvPr/>
        </p:nvSpPr>
        <p:spPr>
          <a:xfrm>
            <a:off x="6077603" y="3601257"/>
            <a:ext cx="96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7F7F7F"/>
                </a:solidFill>
              </a:rPr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40058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9229" cy="4351338"/>
          </a:xfrm>
        </p:spPr>
        <p:txBody>
          <a:bodyPr>
            <a:normAutofit/>
          </a:bodyPr>
          <a:lstStyle/>
          <a:p>
            <a:r>
              <a:rPr lang="pt-BR" sz="2200" dirty="0"/>
              <a:t>Não se tem uma variável resposta (</a:t>
            </a:r>
            <a:r>
              <a:rPr lang="pt-BR" sz="2200" i="1" dirty="0"/>
              <a:t>target</a:t>
            </a:r>
            <a:r>
              <a:rPr lang="pt-BR" sz="2200" dirty="0"/>
              <a:t>)</a:t>
            </a:r>
          </a:p>
          <a:p>
            <a:r>
              <a:rPr lang="pt-BR" sz="2200" dirty="0"/>
              <a:t>Dados brutos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pt-BR" sz="2200" dirty="0"/>
              <a:t> </a:t>
            </a:r>
            <a:r>
              <a:rPr lang="pt-BR" sz="2200" b="1" dirty="0"/>
              <a:t>grupamentos</a:t>
            </a:r>
          </a:p>
          <a:p>
            <a:r>
              <a:rPr lang="pt-BR" sz="2200" b="1" dirty="0"/>
              <a:t>Algoritmos: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K-modes</a:t>
            </a:r>
            <a:endParaRPr lang="pt-B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Clusterização hierárquica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Modelos de Misturas Gaussianas (GMM)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2">
                    <a:lumMod val="50000"/>
                  </a:schemeClr>
                </a:solidFill>
              </a:rPr>
              <a:t>Autoencoders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 (redes neurais)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53D1CE-FD04-5662-679C-AC80CDED4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219" t="6232" r="2206" b="2827"/>
          <a:stretch/>
        </p:blipFill>
        <p:spPr>
          <a:xfrm>
            <a:off x="5341755" y="2285617"/>
            <a:ext cx="6537690" cy="308451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086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554</Words>
  <Application>Microsoft Office PowerPoint</Application>
  <PresentationFormat>Widescreen</PresentationFormat>
  <Paragraphs>149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Times New Roman</vt:lpstr>
      <vt:lpstr>Tema do Office</vt:lpstr>
      <vt:lpstr>Machine Learning</vt:lpstr>
      <vt:lpstr>O que é Machine Learning</vt:lpstr>
      <vt:lpstr>O que é Machine Learning</vt:lpstr>
      <vt:lpstr>Tipos de aprendizado</vt:lpstr>
      <vt:lpstr>Tipos de aprendizado</vt:lpstr>
      <vt:lpstr>Problemas                         </vt:lpstr>
      <vt:lpstr>Regressão</vt:lpstr>
      <vt:lpstr>Classificação</vt:lpstr>
      <vt:lpstr>Agrupamento</vt:lpstr>
      <vt:lpstr>METODOLOGIA</vt:lpstr>
      <vt:lpstr>DADOS DE TREINO E TESTE</vt:lpstr>
      <vt:lpstr>UNDERFITTING E OVERFITTING</vt:lpstr>
      <vt:lpstr>VALIDAÇÃO CRUZADA</vt:lpstr>
      <vt:lpstr>HIPER-PARÂMETROS</vt:lpstr>
      <vt:lpstr>DEPLOY</vt:lpstr>
      <vt:lpstr>SUGESTÕES DE 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Vinícius Oviedo</dc:creator>
  <cp:lastModifiedBy>Vinícius Oviedo</cp:lastModifiedBy>
  <cp:revision>27</cp:revision>
  <dcterms:created xsi:type="dcterms:W3CDTF">2024-07-15T22:26:16Z</dcterms:created>
  <dcterms:modified xsi:type="dcterms:W3CDTF">2025-07-25T14:13:45Z</dcterms:modified>
</cp:coreProperties>
</file>