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8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08/07/2025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08/07/2025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08/07/2025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08/07/2025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08/07/2025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08/07/2025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oi.org/10.1016/j.mlwa.2023.10050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b="1" dirty="0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2025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Batch </a:t>
            </a:r>
            <a:r>
              <a:rPr lang="pt-BR" sz="2400" dirty="0"/>
              <a:t>(em lote)</a:t>
            </a:r>
          </a:p>
          <a:p>
            <a:r>
              <a:rPr lang="pt-BR" sz="2400" dirty="0"/>
              <a:t>Online/Real Time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2C0682-C128-9C31-969C-BFF42A97CD6B}"/>
              </a:ext>
            </a:extLst>
          </p:cNvPr>
          <p:cNvSpPr txBox="1"/>
          <p:nvPr/>
        </p:nvSpPr>
        <p:spPr>
          <a:xfrm>
            <a:off x="5286362" y="5611081"/>
            <a:ext cx="552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DOI: </a:t>
            </a:r>
            <a:r>
              <a:rPr lang="pt-BR" sz="1600" dirty="0">
                <a:hlinkClick r:id="rId2"/>
              </a:rPr>
              <a:t>10.1016/j.mlwa.2023.100505</a:t>
            </a:r>
            <a:endParaRPr lang="pt-B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506B63-9BBB-ABA1-1100-1245D04E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28" y="2452913"/>
            <a:ext cx="5195184" cy="31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BA02C96-773D-F2AA-9D94-BE41264B8F97}"/>
              </a:ext>
            </a:extLst>
          </p:cNvPr>
          <p:cNvGrpSpPr/>
          <p:nvPr/>
        </p:nvGrpSpPr>
        <p:grpSpPr>
          <a:xfrm>
            <a:off x="1349115" y="580117"/>
            <a:ext cx="9983449" cy="5622636"/>
            <a:chOff x="1478796" y="45080"/>
            <a:chExt cx="9782699" cy="6512602"/>
          </a:xfrm>
        </p:grpSpPr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4B7596E6-9E9B-7159-A20F-BA8975CB958A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2723831" y="266503"/>
              <a:ext cx="36700" cy="5249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62AE5841-C8A9-B7D6-04D3-60FF7AB1540C}"/>
                </a:ext>
              </a:extLst>
            </p:cNvPr>
            <p:cNvSpPr/>
            <p:nvPr/>
          </p:nvSpPr>
          <p:spPr>
            <a:xfrm>
              <a:off x="1977317" y="45080"/>
              <a:ext cx="1563649" cy="1042025"/>
            </a:xfrm>
            <a:prstGeom prst="roundRect">
              <a:avLst>
                <a:gd name="adj" fmla="val 60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A1E1F9D8-DEA9-BC97-C82F-E65184639B9F}"/>
                </a:ext>
              </a:extLst>
            </p:cNvPr>
            <p:cNvSpPr/>
            <p:nvPr/>
          </p:nvSpPr>
          <p:spPr>
            <a:xfrm>
              <a:off x="1994163" y="1435167"/>
              <a:ext cx="1563649" cy="809818"/>
            </a:xfrm>
            <a:prstGeom prst="roundRect">
              <a:avLst>
                <a:gd name="adj" fmla="val 60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83490AD-B842-2EB3-C7DA-4FC09866CC6D}"/>
                </a:ext>
              </a:extLst>
            </p:cNvPr>
            <p:cNvSpPr/>
            <p:nvPr/>
          </p:nvSpPr>
          <p:spPr>
            <a:xfrm>
              <a:off x="1970108" y="2620977"/>
              <a:ext cx="1563649" cy="1042024"/>
            </a:xfrm>
            <a:prstGeom prst="roundRect">
              <a:avLst>
                <a:gd name="adj" fmla="val 60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456A2870-7894-983E-3293-1F5BF7C95D08}"/>
                </a:ext>
              </a:extLst>
            </p:cNvPr>
            <p:cNvSpPr/>
            <p:nvPr/>
          </p:nvSpPr>
          <p:spPr>
            <a:xfrm>
              <a:off x="1973219" y="4076718"/>
              <a:ext cx="1563649" cy="1042024"/>
            </a:xfrm>
            <a:prstGeom prst="roundRect">
              <a:avLst>
                <a:gd name="adj" fmla="val 60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A441F499-EA40-28C0-3B8D-ACEF51E50FA0}"/>
                </a:ext>
              </a:extLst>
            </p:cNvPr>
            <p:cNvSpPr/>
            <p:nvPr/>
          </p:nvSpPr>
          <p:spPr>
            <a:xfrm>
              <a:off x="1942006" y="5515658"/>
              <a:ext cx="1563649" cy="1042024"/>
            </a:xfrm>
            <a:prstGeom prst="roundRect">
              <a:avLst>
                <a:gd name="adj" fmla="val 60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3E398DD6-DB46-FA43-DF5A-A2DBA70390A8}"/>
                </a:ext>
              </a:extLst>
            </p:cNvPr>
            <p:cNvGrpSpPr/>
            <p:nvPr/>
          </p:nvGrpSpPr>
          <p:grpSpPr>
            <a:xfrm>
              <a:off x="2090321" y="164523"/>
              <a:ext cx="8991062" cy="815770"/>
              <a:chOff x="2090321" y="164523"/>
              <a:chExt cx="8991062" cy="815770"/>
            </a:xfrm>
          </p:grpSpPr>
          <p:pic>
            <p:nvPicPr>
              <p:cNvPr id="5" name="Gráfico 4" descr="Aviso com preenchimento sólido">
                <a:extLst>
                  <a:ext uri="{FF2B5EF4-FFF2-40B4-BE49-F238E27FC236}">
                    <a16:creationId xmlns:a16="http://schemas.microsoft.com/office/drawing/2014/main" id="{3988EE6A-CF96-D951-7F6F-DE94D6027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20991" y="291493"/>
                <a:ext cx="610849" cy="610849"/>
              </a:xfrm>
              <a:prstGeom prst="rect">
                <a:avLst/>
              </a:prstGeom>
            </p:spPr>
          </p:pic>
          <p:pic>
            <p:nvPicPr>
              <p:cNvPr id="7" name="Gráfico 6" descr="Estatísticas estrutura de tópicos">
                <a:extLst>
                  <a:ext uri="{FF2B5EF4-FFF2-40B4-BE49-F238E27FC236}">
                    <a16:creationId xmlns:a16="http://schemas.microsoft.com/office/drawing/2014/main" id="{768B4C9E-7169-A7D0-CEE9-F3474CA7B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90321" y="164523"/>
                <a:ext cx="762625" cy="762625"/>
              </a:xfrm>
              <a:prstGeom prst="rect">
                <a:avLst/>
              </a:prstGeom>
            </p:spPr>
          </p:pic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8CC08B1-479B-FF6D-FD71-DF128B75DE5C}"/>
                  </a:ext>
                </a:extLst>
              </p:cNvPr>
              <p:cNvSpPr txBox="1"/>
              <p:nvPr/>
            </p:nvSpPr>
            <p:spPr>
              <a:xfrm>
                <a:off x="3590865" y="552502"/>
                <a:ext cx="7490518" cy="427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pt-BR" dirty="0"/>
                  <a:t>Detecta anomalias (suspeitas de fraude)</a:t>
                </a: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36CAA519-D079-CA18-FCA3-1786C334B5CE}"/>
                </a:ext>
              </a:extLst>
            </p:cNvPr>
            <p:cNvGrpSpPr/>
            <p:nvPr/>
          </p:nvGrpSpPr>
          <p:grpSpPr>
            <a:xfrm>
              <a:off x="2446508" y="1541386"/>
              <a:ext cx="8814987" cy="762902"/>
              <a:chOff x="2804091" y="1515707"/>
              <a:chExt cx="8814987" cy="762902"/>
            </a:xfrm>
          </p:grpSpPr>
          <p:pic>
            <p:nvPicPr>
              <p:cNvPr id="9" name="Gráfico 8" descr="Filtro estrutura de tópicos">
                <a:extLst>
                  <a:ext uri="{FF2B5EF4-FFF2-40B4-BE49-F238E27FC236}">
                    <a16:creationId xmlns:a16="http://schemas.microsoft.com/office/drawing/2014/main" id="{1EF907A2-28A6-1D20-B116-F218D3F16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04091" y="1515707"/>
                <a:ext cx="610850" cy="610850"/>
              </a:xfrm>
              <a:prstGeom prst="rect">
                <a:avLst/>
              </a:prstGeom>
            </p:spPr>
          </p:pic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95CA374-ECE8-DC62-5382-FF750BFF8DD1}"/>
                  </a:ext>
                </a:extLst>
              </p:cNvPr>
              <p:cNvSpPr txBox="1"/>
              <p:nvPr/>
            </p:nvSpPr>
            <p:spPr>
              <a:xfrm>
                <a:off x="4025179" y="1850818"/>
                <a:ext cx="7593899" cy="427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pt-BR" dirty="0"/>
                  <a:t>Filtra fraudes estimadas (obtidas via modelagem)</a:t>
                </a:r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DE07B19D-8129-EFA8-651D-BE717BDD0414}"/>
                </a:ext>
              </a:extLst>
            </p:cNvPr>
            <p:cNvGrpSpPr/>
            <p:nvPr/>
          </p:nvGrpSpPr>
          <p:grpSpPr>
            <a:xfrm>
              <a:off x="2112980" y="2745613"/>
              <a:ext cx="9029195" cy="854631"/>
              <a:chOff x="2112980" y="2644467"/>
              <a:chExt cx="9029195" cy="854631"/>
            </a:xfrm>
          </p:grpSpPr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0EFCACBB-D24A-2FBA-039E-6B3E09D0A44A}"/>
                  </a:ext>
                </a:extLst>
              </p:cNvPr>
              <p:cNvGrpSpPr/>
              <p:nvPr/>
            </p:nvGrpSpPr>
            <p:grpSpPr>
              <a:xfrm>
                <a:off x="2112980" y="2644467"/>
                <a:ext cx="1189221" cy="846824"/>
                <a:chOff x="2119541" y="2834199"/>
                <a:chExt cx="1189221" cy="846824"/>
              </a:xfrm>
            </p:grpSpPr>
            <p:pic>
              <p:nvPicPr>
                <p:cNvPr id="11" name="Gráfico 10" descr="Usuário com preenchimento sólido">
                  <a:extLst>
                    <a:ext uri="{FF2B5EF4-FFF2-40B4-BE49-F238E27FC236}">
                      <a16:creationId xmlns:a16="http://schemas.microsoft.com/office/drawing/2014/main" id="{CC9B4143-5E5C-B046-36F2-1DCD6CCEE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9541" y="2834199"/>
                  <a:ext cx="610851" cy="610850"/>
                </a:xfrm>
                <a:prstGeom prst="rect">
                  <a:avLst/>
                </a:prstGeom>
              </p:spPr>
            </p:pic>
            <p:pic>
              <p:nvPicPr>
                <p:cNvPr id="12" name="Gráfico 11" descr="Pesquisa de Pasta com preenchimento sólido">
                  <a:extLst>
                    <a:ext uri="{FF2B5EF4-FFF2-40B4-BE49-F238E27FC236}">
                      <a16:creationId xmlns:a16="http://schemas.microsoft.com/office/drawing/2014/main" id="{76355978-6E88-2E4F-3D22-15A0587B99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/>
              </p:blipFill>
              <p:spPr>
                <a:xfrm>
                  <a:off x="2697911" y="3070172"/>
                  <a:ext cx="610851" cy="610851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277F4F3-0F98-1A57-57EA-B4F1634A14B1}"/>
                  </a:ext>
                </a:extLst>
              </p:cNvPr>
              <p:cNvSpPr txBox="1"/>
              <p:nvPr/>
            </p:nvSpPr>
            <p:spPr>
              <a:xfrm>
                <a:off x="3650094" y="3071307"/>
                <a:ext cx="7492081" cy="427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pt-BR" dirty="0"/>
                  <a:t>Validação via expertise e conhecimento de negócio</a:t>
                </a:r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5570AED8-CF86-4960-C063-12804E42D18B}"/>
                </a:ext>
              </a:extLst>
            </p:cNvPr>
            <p:cNvGrpSpPr/>
            <p:nvPr/>
          </p:nvGrpSpPr>
          <p:grpSpPr>
            <a:xfrm>
              <a:off x="2098291" y="4227476"/>
              <a:ext cx="9002035" cy="774247"/>
              <a:chOff x="2098291" y="4324875"/>
              <a:chExt cx="9002035" cy="774247"/>
            </a:xfrm>
          </p:grpSpPr>
          <p:pic>
            <p:nvPicPr>
              <p:cNvPr id="16" name="Gráfico 15" descr="Gráfico de barras com preenchimento sólido">
                <a:extLst>
                  <a:ext uri="{FF2B5EF4-FFF2-40B4-BE49-F238E27FC236}">
                    <a16:creationId xmlns:a16="http://schemas.microsoft.com/office/drawing/2014/main" id="{338D87DE-5405-A226-8080-D80D16597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2098291" y="4324875"/>
                <a:ext cx="610851" cy="610851"/>
              </a:xfrm>
              <a:prstGeom prst="rect">
                <a:avLst/>
              </a:prstGeom>
            </p:spPr>
          </p:pic>
          <p:pic>
            <p:nvPicPr>
              <p:cNvPr id="17" name="Gráfico 16" descr="Lupa com preenchimento sólido">
                <a:extLst>
                  <a:ext uri="{FF2B5EF4-FFF2-40B4-BE49-F238E27FC236}">
                    <a16:creationId xmlns:a16="http://schemas.microsoft.com/office/drawing/2014/main" id="{C4FE6E62-057C-6472-DE19-F30BA8212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2691350" y="4488271"/>
                <a:ext cx="610851" cy="610851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8678CFC-6C4B-3CCD-1BE9-333941C5ECE2}"/>
                  </a:ext>
                </a:extLst>
              </p:cNvPr>
              <p:cNvSpPr txBox="1"/>
              <p:nvPr/>
            </p:nvSpPr>
            <p:spPr>
              <a:xfrm>
                <a:off x="3590864" y="4665900"/>
                <a:ext cx="7509462" cy="427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pt-BR" dirty="0"/>
                  <a:t>Técnicas de aprendizado supervisionado (dados filtrados e validados)</a:t>
                </a:r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B1B9D0F9-E1B7-E5D8-6142-36055C4C2297}"/>
                </a:ext>
              </a:extLst>
            </p:cNvPr>
            <p:cNvGrpSpPr/>
            <p:nvPr/>
          </p:nvGrpSpPr>
          <p:grpSpPr>
            <a:xfrm>
              <a:off x="2108297" y="5494731"/>
              <a:ext cx="8973085" cy="1019434"/>
              <a:chOff x="2108297" y="5494731"/>
              <a:chExt cx="8973085" cy="1019434"/>
            </a:xfrm>
          </p:grpSpPr>
          <p:pic>
            <p:nvPicPr>
              <p:cNvPr id="19" name="Gráfico 18" descr="Filtro estrutura de tópicos">
                <a:extLst>
                  <a:ext uri="{FF2B5EF4-FFF2-40B4-BE49-F238E27FC236}">
                    <a16:creationId xmlns:a16="http://schemas.microsoft.com/office/drawing/2014/main" id="{960303D7-7E5F-00AE-9BBF-33AAF8339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08297" y="5612880"/>
                <a:ext cx="610850" cy="610850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4A1420F-5583-EEA0-EFCC-F970B99A9FEF}"/>
                  </a:ext>
                </a:extLst>
              </p:cNvPr>
              <p:cNvSpPr txBox="1"/>
              <p:nvPr/>
            </p:nvSpPr>
            <p:spPr>
              <a:xfrm>
                <a:off x="3589301" y="6016982"/>
                <a:ext cx="7492081" cy="427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pt-BR" dirty="0"/>
                  <a:t>Filtra fraudes estimadas para validação e retroalimenta o sistema</a:t>
                </a:r>
              </a:p>
            </p:txBody>
          </p:sp>
          <p:pic>
            <p:nvPicPr>
              <p:cNvPr id="21" name="Gráfico 20" descr="Seta circular com preenchimento sólido">
                <a:extLst>
                  <a:ext uri="{FF2B5EF4-FFF2-40B4-BE49-F238E27FC236}">
                    <a16:creationId xmlns:a16="http://schemas.microsoft.com/office/drawing/2014/main" id="{87A70027-65CF-E4FD-4C80-0CF88F809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>
              <a:xfrm>
                <a:off x="2775988" y="5494731"/>
                <a:ext cx="610850" cy="610850"/>
              </a:xfrm>
              <a:prstGeom prst="rect">
                <a:avLst/>
              </a:prstGeom>
            </p:spPr>
          </p:pic>
          <p:pic>
            <p:nvPicPr>
              <p:cNvPr id="22" name="Gráfico 21" descr="Banco de dados com preenchimento sólido">
                <a:extLst>
                  <a:ext uri="{FF2B5EF4-FFF2-40B4-BE49-F238E27FC236}">
                    <a16:creationId xmlns:a16="http://schemas.microsoft.com/office/drawing/2014/main" id="{459209DD-A6D1-54E7-4D82-B4C05B573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/>
            </p:blipFill>
            <p:spPr>
              <a:xfrm>
                <a:off x="2425593" y="5903315"/>
                <a:ext cx="610850" cy="610850"/>
              </a:xfrm>
              <a:prstGeom prst="rect">
                <a:avLst/>
              </a:prstGeom>
            </p:spPr>
          </p:pic>
        </p:grp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7211BC2-4C29-5458-8159-63DCF302EB37}"/>
                </a:ext>
              </a:extLst>
            </p:cNvPr>
            <p:cNvSpPr/>
            <p:nvPr/>
          </p:nvSpPr>
          <p:spPr>
            <a:xfrm>
              <a:off x="1478796" y="524188"/>
              <a:ext cx="316660" cy="3475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325DEE1-AB0E-56DE-8E5D-096ECB85EF5F}"/>
                </a:ext>
              </a:extLst>
            </p:cNvPr>
            <p:cNvSpPr/>
            <p:nvPr/>
          </p:nvSpPr>
          <p:spPr>
            <a:xfrm>
              <a:off x="1478796" y="1673019"/>
              <a:ext cx="316660" cy="3475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B531D789-3FDD-45DB-CFBC-CE228B659EE7}"/>
                </a:ext>
              </a:extLst>
            </p:cNvPr>
            <p:cNvSpPr/>
            <p:nvPr/>
          </p:nvSpPr>
          <p:spPr>
            <a:xfrm>
              <a:off x="1478796" y="2916649"/>
              <a:ext cx="316660" cy="3475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42710B0-C7D2-3634-D284-3B85024FB0D1}"/>
                </a:ext>
              </a:extLst>
            </p:cNvPr>
            <p:cNvSpPr/>
            <p:nvPr/>
          </p:nvSpPr>
          <p:spPr>
            <a:xfrm>
              <a:off x="1478796" y="4413064"/>
              <a:ext cx="316660" cy="3475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EE9A7AF-E250-2699-B296-D054205EBF8F}"/>
                </a:ext>
              </a:extLst>
            </p:cNvPr>
            <p:cNvSpPr/>
            <p:nvPr/>
          </p:nvSpPr>
          <p:spPr>
            <a:xfrm>
              <a:off x="1480351" y="5872420"/>
              <a:ext cx="316660" cy="3475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EA502A6-126E-9863-7329-F343FF43FDFE}"/>
                </a:ext>
              </a:extLst>
            </p:cNvPr>
            <p:cNvSpPr txBox="1"/>
            <p:nvPr/>
          </p:nvSpPr>
          <p:spPr>
            <a:xfrm>
              <a:off x="3650094" y="164522"/>
              <a:ext cx="2428404" cy="42779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Cientista de Dados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E7CBA30-9502-F077-992B-04D3A64835AB}"/>
                </a:ext>
              </a:extLst>
            </p:cNvPr>
            <p:cNvSpPr txBox="1"/>
            <p:nvPr/>
          </p:nvSpPr>
          <p:spPr>
            <a:xfrm>
              <a:off x="3667596" y="1459123"/>
              <a:ext cx="2428404" cy="42779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Cientista de Dados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7A75488-3CC1-CA95-0831-6B496CAC1CBF}"/>
                </a:ext>
              </a:extLst>
            </p:cNvPr>
            <p:cNvSpPr txBox="1"/>
            <p:nvPr/>
          </p:nvSpPr>
          <p:spPr>
            <a:xfrm>
              <a:off x="3676629" y="2773841"/>
              <a:ext cx="2493515" cy="4277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Analista de Fraudes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3A88292-E648-DCE7-172D-11E3A9710123}"/>
                </a:ext>
              </a:extLst>
            </p:cNvPr>
            <p:cNvSpPr txBox="1"/>
            <p:nvPr/>
          </p:nvSpPr>
          <p:spPr>
            <a:xfrm>
              <a:off x="3676629" y="4188294"/>
              <a:ext cx="2428404" cy="42779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Cientista de Dados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27CA31D-A285-E1FA-026A-475B78E302DC}"/>
                </a:ext>
              </a:extLst>
            </p:cNvPr>
            <p:cNvSpPr txBox="1"/>
            <p:nvPr/>
          </p:nvSpPr>
          <p:spPr>
            <a:xfrm>
              <a:off x="3667596" y="5629851"/>
              <a:ext cx="2428404" cy="42779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Cientista de Dados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6EC051F-3992-BCD0-9132-195A89B197EF}"/>
                </a:ext>
              </a:extLst>
            </p:cNvPr>
            <p:cNvSpPr txBox="1"/>
            <p:nvPr/>
          </p:nvSpPr>
          <p:spPr>
            <a:xfrm>
              <a:off x="6192832" y="5638751"/>
              <a:ext cx="2493515" cy="4277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Analista de Fraudes</a:t>
              </a: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61E5193E-10AD-E956-2C74-B95DCFE88BD3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FB1283-4EBC-9658-1818-DE0FB04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271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Machine Learning</vt:lpstr>
      <vt:lpstr>Tipos de aprendizado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24</cp:revision>
  <dcterms:created xsi:type="dcterms:W3CDTF">2024-07-15T22:26:16Z</dcterms:created>
  <dcterms:modified xsi:type="dcterms:W3CDTF">2025-07-08T15:17:47Z</dcterms:modified>
</cp:coreProperties>
</file>