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18" r:id="rId3"/>
    <p:sldId id="257" r:id="rId4"/>
    <p:sldId id="311" r:id="rId5"/>
    <p:sldId id="313" r:id="rId6"/>
    <p:sldId id="314" r:id="rId7"/>
    <p:sldId id="309" r:id="rId8"/>
    <p:sldId id="315" r:id="rId9"/>
    <p:sldId id="316" r:id="rId10"/>
    <p:sldId id="317" r:id="rId11"/>
    <p:sldId id="319" r:id="rId12"/>
    <p:sldId id="320" r:id="rId13"/>
    <p:sldId id="321" r:id="rId14"/>
    <p:sldId id="324" r:id="rId15"/>
    <p:sldId id="325" r:id="rId16"/>
    <p:sldId id="326" r:id="rId17"/>
    <p:sldId id="327" r:id="rId18"/>
    <p:sldId id="322" r:id="rId19"/>
    <p:sldId id="329" r:id="rId20"/>
    <p:sldId id="330" r:id="rId21"/>
    <p:sldId id="338" r:id="rId22"/>
    <p:sldId id="332" r:id="rId23"/>
    <p:sldId id="333" r:id="rId24"/>
    <p:sldId id="328" r:id="rId25"/>
    <p:sldId id="323" r:id="rId26"/>
    <p:sldId id="335" r:id="rId27"/>
    <p:sldId id="331" r:id="rId28"/>
    <p:sldId id="334" r:id="rId29"/>
    <p:sldId id="336" r:id="rId30"/>
    <p:sldId id="339" r:id="rId31"/>
    <p:sldId id="337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82A"/>
    <a:srgbClr val="7CBED3"/>
    <a:srgbClr val="CF6B6D"/>
    <a:srgbClr val="D5E4F7"/>
    <a:srgbClr val="235867"/>
    <a:srgbClr val="1B7328"/>
    <a:srgbClr val="558100"/>
    <a:srgbClr val="B8737F"/>
    <a:srgbClr val="6D3740"/>
    <a:srgbClr val="CE6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 snapToGrid="0">
      <p:cViewPr>
        <p:scale>
          <a:sx n="60" d="100"/>
          <a:sy n="60" d="100"/>
        </p:scale>
        <p:origin x="113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F9399-9FCD-4EB5-9097-B1F7C844D6C0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8E06-5ACC-4B76-ABC7-227BE4050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0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E8E06-5ACC-4B76-ABC7-227BE4050CB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73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4E111-4B55-4AB9-2BED-E40F4EBBA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4BCA963-5B97-041E-3543-F175103EE5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82D6D61-EA9E-E9C5-6CFE-F16602B30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2D2FDB-0B00-AB2B-4C9D-48832A698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E8E06-5ACC-4B76-ABC7-227BE4050CB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638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BF518-2A9D-A5B0-DEFC-113A224AA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998F90E-68CC-1BEB-B051-EED27BF657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6B66192-7A38-8F1D-DC65-5AC1FF74B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8743DA-6AD2-EAD2-F70D-AFD837524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E8E06-5ACC-4B76-ABC7-227BE4050CB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25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CA107-940C-6C27-530E-DCC37AA5D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9463FF-184B-A30C-70AE-FA530EB03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44956-5C4F-A625-6BAE-EA1E0B67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EF1-3415-47A9-AAD0-DEB93AD0CD29}" type="datetime1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CF56AB-6B02-0779-C4D6-C2C727D3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09C82-4B04-DD69-D6FD-D1BF2035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9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0AD04-D4DD-439D-55FB-DA11BA21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4BF33B-9841-30F8-9C67-39299E74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DA70C-C9A0-3193-B43B-E8FB5662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9239-516C-47E0-BCF6-9A2AF4BC06CA}" type="datetime1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85DAC4-127E-84F8-A322-E3B294A7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2CB11-9B51-C1A2-A6A2-316F336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6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0FECC1-E157-5E3D-A584-20AE2742B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E7EC1-D609-4654-E987-BE3982048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15B25-922C-EF73-E9FC-DC4B5499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1AFA-F169-45B6-8F49-433F5750701E}" type="datetime1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D06C0-6066-8703-2C0D-0EC1EE1E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03C71-5285-4800-EFDC-E1684C51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3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6D36E-A1F5-6CE9-4412-2E7F6DA5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DC77F-03B5-9EC3-75E3-789DEE70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CCA6E-6C08-41C2-E55C-C228D8FE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738E-6E7C-42C7-B306-D2F69400786E}" type="datetime1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7EEC7-F82C-4249-2DC1-0589967F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169CE-4BF8-94F6-076E-4DD1BBA4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9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4B227-22F5-5450-721B-C38525C2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8A18D4-D0D8-0469-1898-9C9BBF01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B10F51-755D-1008-B9C3-4D1687B7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7CB-96CC-4F6A-B0CA-CC6FDE8F2E03}" type="datetime1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5FEA5-28D0-C509-07CE-FEA054E7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D0A30-3F39-3DBC-C679-61688036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90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EB65-239F-FBD2-86EA-4D439F8B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B106A-7182-4617-C257-9D023B391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2765B1-B205-0EBE-8ABE-77C99FFF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4A3C79-521B-9A61-1183-96CE533D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1D1F-EC60-44F8-806D-8AB5B22260D2}" type="datetime1">
              <a:rPr lang="pt-BR" smtClean="0"/>
              <a:t>19/11/2024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FC5266-C5DF-E97A-2AD9-0D266DF8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69853F-D77A-1BF4-CCB7-7D6ED01C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27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FA2C8-1DAD-5311-173E-1B8B6F70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0B229-98CA-3AD7-70AA-E076265B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936211-B2F5-D3A9-8D07-F958CCEFD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3EDACF-25E3-923F-8EAF-69D0BD935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5382BC-F096-A9A1-3119-11069E6F7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78D622-CEEC-EB69-3146-21F43CB7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6871-66A0-4B15-8698-510B8E856200}" type="datetime1">
              <a:rPr lang="pt-BR" smtClean="0"/>
              <a:t>19/11/2024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03B318-C548-2726-85E0-E679A5DC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F26EC8-967F-CB1E-B552-4F549A73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72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F3626-8508-D3AD-0E72-ED2FC174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1AD2EE-9B7A-354F-FAFB-91DAA208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2D-BFF4-466D-8450-5252E65136C8}" type="datetime1">
              <a:rPr lang="pt-BR" smtClean="0"/>
              <a:t>19/11/2024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3BF9B6-79C6-A60E-7588-84573BF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B6708B-4476-55C0-32E8-C35FF2EF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9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E2EED0-A739-3401-286E-CDA72190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13B8-F369-43AF-AE80-11F6175FB80C}" type="datetime1">
              <a:rPr lang="pt-BR" smtClean="0"/>
              <a:t>19/11/2024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7A44F0-BF7E-8A8B-566D-C53E0169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496F5-E278-A1EE-42DD-DF1EAA5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4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C5F0D-9EA2-8643-BC9D-E8CD822F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25B69-19AC-532B-7C22-3304F130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B53749-AD06-926F-6370-A019849A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38BB8A-E247-D83D-AC5C-E68D1F94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AA8D-55C6-4247-9D6C-A98EA9875AE4}" type="datetime1">
              <a:rPr lang="pt-BR" smtClean="0"/>
              <a:t>19/11/2024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E825DC-813C-4099-1AC1-260E4C28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28D846-57FE-321A-5131-125194A3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8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4C59F-1FCC-153B-7550-29F2C948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2CB075-BAF9-C9CF-75EE-39B70E6A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59E008-46A6-6E45-800F-9CE8D5D1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3EE29D-BA55-7D0D-4FEC-37E9E566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D052-0229-42E2-AE2E-542AE57F799B}" type="datetime1">
              <a:rPr lang="pt-BR" smtClean="0"/>
              <a:t>19/11/2024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9F5CB9-9C16-0F8E-216B-9A8874A4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8DA242-AA1D-392D-F414-E599187B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EA4A4A-3D7D-C92D-2322-A2625AB7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EF7377-78B4-1B00-D182-7AF37C8E0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4C974-63C5-F42B-A320-D6EC0A867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610B5-AA65-4A19-B373-E5658444F765}" type="datetime1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6FEF1-0516-922A-18AC-3A27807B8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0876C-8CB6-7D28-243A-74562FE8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3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OviedoVR" TargetMode="External"/><Relationship Id="rId7" Type="http://schemas.openxmlformats.org/officeDocument/2006/relationships/hyperlink" Target="mailto:oviedo.vinicius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vinicius-oviedo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linkedin.com/pulse/star-schema-e-snowflake-rafael-bezerra-da-esc%C3%B3ssia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-to-viz.com/#portfoli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uwer.com/en/blog/how-to-choose-the-right-chart-for-your-data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br-pt/topics/business-intelligenc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0910E-57AB-C019-DF49-B555B7E22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pt-BR" b="1" dirty="0"/>
              <a:t>Power BI para Ciência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E612C-D80B-85F8-FA6C-EE86130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2933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ESPECIALIZAÇÃO EM ANÁLISE E CIÊNCIA DE DADOS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2B4DC3-A75B-FD9F-D47D-361DC09B6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818" y="0"/>
            <a:ext cx="1122363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E2C23B-65F0-F4D5-0B95-6BFEA3A1DE74}"/>
              </a:ext>
            </a:extLst>
          </p:cNvPr>
          <p:cNvSpPr txBox="1"/>
          <p:nvPr/>
        </p:nvSpPr>
        <p:spPr>
          <a:xfrm>
            <a:off x="924912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Vinícius Rodrigues Oviedo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033F31-5528-CC58-0D46-849A10D8DF71}"/>
              </a:ext>
            </a:extLst>
          </p:cNvPr>
          <p:cNvSpPr txBox="1"/>
          <p:nvPr/>
        </p:nvSpPr>
        <p:spPr>
          <a:xfrm>
            <a:off x="8376747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Santa Maria, 2024</a:t>
            </a:r>
          </a:p>
        </p:txBody>
      </p:sp>
      <p:pic>
        <p:nvPicPr>
          <p:cNvPr id="7" name="Imagem 6" descr="Forma&#10;&#10;Descrição gerada automaticamente com confiança baixa">
            <a:hlinkClick r:id="rId3"/>
            <a:extLst>
              <a:ext uri="{FF2B5EF4-FFF2-40B4-BE49-F238E27FC236}">
                <a16:creationId xmlns:a16="http://schemas.microsoft.com/office/drawing/2014/main" id="{C9BB438C-61C1-83AC-191F-09B277944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1" y="5330987"/>
            <a:ext cx="404650" cy="404650"/>
          </a:xfrm>
          <a:prstGeom prst="rect">
            <a:avLst/>
          </a:prstGeom>
        </p:spPr>
      </p:pic>
      <p:pic>
        <p:nvPicPr>
          <p:cNvPr id="9" name="Imagem 8" descr="Logotipo, Ícone&#10;&#10;Descrição gerada automaticamente">
            <a:hlinkClick r:id="rId5"/>
            <a:extLst>
              <a:ext uri="{FF2B5EF4-FFF2-40B4-BE49-F238E27FC236}">
                <a16:creationId xmlns:a16="http://schemas.microsoft.com/office/drawing/2014/main" id="{926EE080-EE60-803E-E05E-F7199A097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43122"/>
            <a:ext cx="404650" cy="404650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hlinkClick r:id="rId7"/>
            <a:extLst>
              <a:ext uri="{FF2B5EF4-FFF2-40B4-BE49-F238E27FC236}">
                <a16:creationId xmlns:a16="http://schemas.microsoft.com/office/drawing/2014/main" id="{6719C3D2-45F8-28C8-8687-E83272FC8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89" y="5343122"/>
            <a:ext cx="404651" cy="4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52FF7-2542-A4CC-1B7D-E47DB66C1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71C6652-2C9B-6EF8-7753-08CF8601A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84" y="1579323"/>
            <a:ext cx="8278380" cy="4639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6249986-DE65-6B6B-9F23-278A42EC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Primeiro relatório (Vendas em uma </a:t>
            </a:r>
            <a:r>
              <a:rPr lang="en-US" sz="3600" b="1" i="1" dirty="0"/>
              <a:t>Coffee Store</a:t>
            </a:r>
            <a:r>
              <a:rPr lang="pt-BR" sz="3600" b="1" dirty="0"/>
              <a:t>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2C4E75-FEBE-C41F-1046-E62F1AF8C210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4DA39C-2A47-2B6F-E517-F73F3C75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38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D3B9E-72D2-23E2-460B-F30E48028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12472-3FF2-14B1-4DA6-06DC9753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3" y="2766218"/>
            <a:ext cx="11049097" cy="1325563"/>
          </a:xfrm>
        </p:spPr>
        <p:txBody>
          <a:bodyPr/>
          <a:lstStyle/>
          <a:p>
            <a:pPr algn="ctr"/>
            <a:r>
              <a:rPr lang="pt-BR" b="1" dirty="0"/>
              <a:t>POWER QUERY...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C953A62-0523-630E-F9BC-37056B81E7DB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ABCC26-EC3F-DB5B-9273-8AA272E9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92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4BB0D-1C7E-0D85-19AF-DD8713760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5BB94-4868-66E7-95EA-113C3526A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203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Funções de transformação (</a:t>
            </a:r>
            <a:r>
              <a:rPr lang="pt-BR" sz="2400" b="1" dirty="0"/>
              <a:t>linguagem m</a:t>
            </a:r>
            <a:r>
              <a:rPr lang="pt-BR" sz="2400" dirty="0"/>
              <a:t>)</a:t>
            </a:r>
          </a:p>
          <a:p>
            <a:r>
              <a:rPr lang="pt-BR" sz="2400" dirty="0"/>
              <a:t>Novas colunas</a:t>
            </a:r>
          </a:p>
          <a:p>
            <a:r>
              <a:rPr lang="pt-BR" sz="2400" i="1" dirty="0" err="1"/>
              <a:t>Extract</a:t>
            </a:r>
            <a:r>
              <a:rPr lang="pt-BR" sz="2400" i="1" dirty="0"/>
              <a:t>, </a:t>
            </a:r>
            <a:r>
              <a:rPr lang="pt-BR" sz="2400" i="1" dirty="0" err="1"/>
              <a:t>Transform</a:t>
            </a:r>
            <a:r>
              <a:rPr lang="pt-BR" sz="2400" i="1" dirty="0"/>
              <a:t> </a:t>
            </a:r>
            <a:r>
              <a:rPr lang="pt-BR" sz="2400" i="1" dirty="0" err="1"/>
              <a:t>and</a:t>
            </a:r>
            <a:r>
              <a:rPr lang="pt-BR" sz="2400" i="1" dirty="0"/>
              <a:t> </a:t>
            </a:r>
            <a:r>
              <a:rPr lang="pt-BR" sz="2400" i="1" dirty="0" err="1"/>
              <a:t>Load</a:t>
            </a:r>
            <a:r>
              <a:rPr lang="pt-BR" sz="2400" i="1" dirty="0"/>
              <a:t> </a:t>
            </a:r>
            <a:r>
              <a:rPr lang="pt-BR" sz="2400" dirty="0"/>
              <a:t>(</a:t>
            </a:r>
            <a:r>
              <a:rPr lang="pt-BR" sz="2400" b="1" dirty="0"/>
              <a:t>ETL</a:t>
            </a:r>
            <a:r>
              <a:rPr lang="pt-BR" sz="2400" dirty="0"/>
              <a:t>)</a:t>
            </a:r>
          </a:p>
          <a:p>
            <a:r>
              <a:rPr lang="pt-BR" sz="2400" dirty="0"/>
              <a:t>Exploração dos dados  </a:t>
            </a:r>
            <a:r>
              <a:rPr lang="pt-BR" sz="1800" dirty="0">
                <a:solidFill>
                  <a:schemeClr val="accent4">
                    <a:lumMod val="75000"/>
                  </a:schemeClr>
                </a:solidFill>
              </a:rPr>
              <a:t>(estatística descritiva, distribuição, valores únicos, qualidade do dado)</a:t>
            </a:r>
            <a:endParaRPr lang="pt-BR" sz="18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3D110D-95C1-D974-9F87-B8D13D5D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Power Query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22C07DB-BD64-14B0-AFD6-1B0F800EF04C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C95DB4-9681-C9B1-C2E2-0BCBBC85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55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9C49C-C252-5A1E-21CE-D1E773C09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31A970-9DF6-CF88-1541-DF6BD3266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203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Funções de texto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Funções de número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Funções de data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Acrescentar consultas (</a:t>
            </a:r>
            <a:r>
              <a:rPr lang="pt-BR" sz="2400" i="1" dirty="0">
                <a:solidFill>
                  <a:schemeClr val="accent4">
                    <a:lumMod val="75000"/>
                  </a:schemeClr>
                </a:solidFill>
              </a:rPr>
              <a:t>CONCAT</a:t>
            </a:r>
            <a:r>
              <a:rPr lang="pt-BR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Mesclar consultas (</a:t>
            </a:r>
            <a:r>
              <a:rPr lang="pt-BR" sz="2400" i="1" dirty="0">
                <a:solidFill>
                  <a:schemeClr val="accent4">
                    <a:lumMod val="75000"/>
                  </a:schemeClr>
                </a:solidFill>
              </a:rPr>
              <a:t>MERGE</a:t>
            </a:r>
            <a:r>
              <a:rPr lang="pt-BR" sz="2400" dirty="0"/>
              <a:t>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00AFDB-F7C4-7E2C-1FD3-9771D216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Power Query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3E2FA9-C6BF-2FE5-0F33-7A5EAD09965F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EFFD99-0CA7-1EF0-F368-3BE01CB3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21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00097-E73C-14C8-B873-8A0032D9D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1128-153E-9DA3-5D65-EA60BFB9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3" y="2766218"/>
            <a:ext cx="11049097" cy="1325563"/>
          </a:xfrm>
        </p:spPr>
        <p:txBody>
          <a:bodyPr/>
          <a:lstStyle/>
          <a:p>
            <a:pPr algn="ctr"/>
            <a:r>
              <a:rPr lang="pt-BR" b="1" dirty="0"/>
              <a:t>MODELAGEM DE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6326D2F-E27D-3991-0360-75DED23EF3F7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DDCE04-381D-A36D-AD67-49CE16A1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96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48505-9382-5284-5F7D-7806EF189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F14B09-1318-D923-517B-9CD7C1B43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203" y="1825625"/>
            <a:ext cx="66905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Dois principais tipos de </a:t>
            </a:r>
            <a:r>
              <a:rPr lang="pt-BR" sz="2400" b="1" u="sng" dirty="0"/>
              <a:t>modelagem relacional</a:t>
            </a:r>
            <a:r>
              <a:rPr lang="pt-BR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Esquema estrela (</a:t>
            </a:r>
            <a:r>
              <a:rPr lang="pt-BR" sz="2400" i="1" dirty="0">
                <a:solidFill>
                  <a:schemeClr val="accent4">
                    <a:lumMod val="75000"/>
                  </a:schemeClr>
                </a:solidFill>
              </a:rPr>
              <a:t>star </a:t>
            </a:r>
            <a:r>
              <a:rPr lang="pt-BR" sz="2400" i="1" dirty="0" err="1">
                <a:solidFill>
                  <a:schemeClr val="accent4">
                    <a:lumMod val="75000"/>
                  </a:schemeClr>
                </a:solidFill>
              </a:rPr>
              <a:t>schema</a:t>
            </a:r>
            <a:r>
              <a:rPr lang="pt-BR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Esquema floco de neve (</a:t>
            </a:r>
            <a:r>
              <a:rPr lang="pt-BR" sz="2400" i="1" dirty="0" err="1">
                <a:solidFill>
                  <a:schemeClr val="accent4">
                    <a:lumMod val="75000"/>
                  </a:schemeClr>
                </a:solidFill>
              </a:rPr>
              <a:t>snowflake</a:t>
            </a:r>
            <a:r>
              <a:rPr lang="pt-BR" sz="2400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400" i="1" dirty="0" err="1">
                <a:solidFill>
                  <a:schemeClr val="accent4">
                    <a:lumMod val="75000"/>
                  </a:schemeClr>
                </a:solidFill>
              </a:rPr>
              <a:t>schema</a:t>
            </a:r>
            <a:r>
              <a:rPr lang="pt-BR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0" indent="0">
              <a:buNone/>
            </a:pPr>
            <a:r>
              <a:rPr lang="pt-BR" sz="2400" u="sng" dirty="0"/>
              <a:t>Conceitos:</a:t>
            </a:r>
          </a:p>
          <a:p>
            <a:r>
              <a:rPr lang="pt-BR" sz="2400" dirty="0"/>
              <a:t>   Tabela fato</a:t>
            </a:r>
          </a:p>
          <a:p>
            <a:r>
              <a:rPr lang="pt-BR" sz="2400" dirty="0"/>
              <a:t>   Tabela dimensão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74CDCF-B230-B93F-5917-8182AC1F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Modelagem de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D68554-6BA3-E6F1-627A-C336BEDFED42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1616E7-18BD-8BEB-2EB1-DE19AAF6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87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84E5B-B72A-277E-DA8B-710234B4D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18417-62EB-392C-4F57-8A90D996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Modelagem de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38C035-23D9-546C-1108-1773C1C0F6C2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075C5-9633-16BB-7CCC-C58A251D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16</a:t>
            </a:fld>
            <a:endParaRPr lang="pt-BR"/>
          </a:p>
        </p:txBody>
      </p:sp>
      <p:pic>
        <p:nvPicPr>
          <p:cNvPr id="2050" name="Picture 2" descr="Star Schema e Snowflake Schema">
            <a:extLst>
              <a:ext uri="{FF2B5EF4-FFF2-40B4-BE49-F238E27FC236}">
                <a16:creationId xmlns:a16="http://schemas.microsoft.com/office/drawing/2014/main" id="{C13A4EEF-B96A-D183-587D-7120EA716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454" y="1690688"/>
            <a:ext cx="6866021" cy="40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BF23AAEE-2447-C16A-85DD-B0B10C5A58F1}"/>
              </a:ext>
            </a:extLst>
          </p:cNvPr>
          <p:cNvSpPr txBox="1"/>
          <p:nvPr/>
        </p:nvSpPr>
        <p:spPr>
          <a:xfrm>
            <a:off x="2839454" y="5912210"/>
            <a:ext cx="6866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Fonte: </a:t>
            </a:r>
            <a:r>
              <a:rPr lang="pt-BR" sz="14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Linkedin</a:t>
            </a: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134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6CEAD-EACC-E413-6134-D37F0BFA7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B36DD-5BA4-9CE3-C080-D1A76B34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Caso prático no PBI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9FE7513-2DC5-ED1A-2148-33BF843E5227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A7A06A-8A1A-D482-27C3-082C0C04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17</a:t>
            </a:fld>
            <a:endParaRPr lang="pt-BR"/>
          </a:p>
        </p:txBody>
      </p:sp>
      <p:pic>
        <p:nvPicPr>
          <p:cNvPr id="2050" name="Picture 2" descr="Star Schema e Snowflake Schema">
            <a:extLst>
              <a:ext uri="{FF2B5EF4-FFF2-40B4-BE49-F238E27FC236}">
                <a16:creationId xmlns:a16="http://schemas.microsoft.com/office/drawing/2014/main" id="{125550B6-F065-8533-E697-E25DFCDAA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454" y="1690688"/>
            <a:ext cx="6866021" cy="408516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804FF75E-3ECF-BEC5-A7D8-D1B8FF0A783C}"/>
              </a:ext>
            </a:extLst>
          </p:cNvPr>
          <p:cNvSpPr txBox="1"/>
          <p:nvPr/>
        </p:nvSpPr>
        <p:spPr>
          <a:xfrm>
            <a:off x="2839454" y="5912210"/>
            <a:ext cx="6866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Dados e contexto.</a:t>
            </a:r>
          </a:p>
        </p:txBody>
      </p:sp>
    </p:spTree>
    <p:extLst>
      <p:ext uri="{BB962C8B-B14F-4D97-AF65-F5344CB8AC3E}">
        <p14:creationId xmlns:p14="http://schemas.microsoft.com/office/powerpoint/2010/main" val="3887061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074D2-29F0-2FCD-4164-5E78DFF8E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49237-9137-79F3-EE6D-EC0E2212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3" y="2766218"/>
            <a:ext cx="11049097" cy="1325563"/>
          </a:xfrm>
        </p:spPr>
        <p:txBody>
          <a:bodyPr/>
          <a:lstStyle/>
          <a:p>
            <a:pPr algn="ctr"/>
            <a:r>
              <a:rPr lang="pt-BR" b="1" dirty="0"/>
              <a:t>VISUAIS...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3B6368E-2D55-EDD2-4641-1E4018DD42F5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B22060-223C-ED4A-A7A8-9DC37BFB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345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F9A92-789F-73EA-A98C-BD9773C53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86C91-5FB9-1697-9D03-C891FA1EA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203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 PBI possui: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Visuais </a:t>
            </a:r>
            <a:r>
              <a:rPr lang="pt-BR" sz="2400" i="1" dirty="0" err="1"/>
              <a:t>built</a:t>
            </a:r>
            <a:r>
              <a:rPr lang="pt-BR" sz="2400" i="1" dirty="0"/>
              <a:t>-in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De terceiros (</a:t>
            </a:r>
            <a:r>
              <a:rPr lang="pt-BR" sz="2400" dirty="0">
                <a:solidFill>
                  <a:schemeClr val="accent4">
                    <a:lumMod val="75000"/>
                  </a:schemeClr>
                </a:solidFill>
              </a:rPr>
              <a:t>comunidade</a:t>
            </a:r>
            <a:r>
              <a:rPr lang="pt-BR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Qual gráfico escolher? </a:t>
            </a:r>
            <a:r>
              <a:rPr lang="pt-BR" sz="2400" dirty="0"/>
              <a:t>(</a:t>
            </a:r>
            <a:r>
              <a:rPr lang="pt-BR" sz="2400" i="1" dirty="0" err="1">
                <a:hlinkClick r:id="rId2"/>
              </a:rPr>
              <a:t>from</a:t>
            </a:r>
            <a:r>
              <a:rPr lang="pt-BR" sz="2400" i="1" dirty="0">
                <a:hlinkClick r:id="rId2"/>
              </a:rPr>
              <a:t> data </a:t>
            </a:r>
            <a:r>
              <a:rPr lang="pt-BR" sz="2400" i="1" dirty="0" err="1">
                <a:hlinkClick r:id="rId2"/>
              </a:rPr>
              <a:t>to</a:t>
            </a:r>
            <a:r>
              <a:rPr lang="pt-BR" sz="2400" i="1" dirty="0">
                <a:hlinkClick r:id="rId2"/>
              </a:rPr>
              <a:t> </a:t>
            </a:r>
            <a:r>
              <a:rPr lang="pt-BR" sz="2400" i="1" dirty="0" err="1">
                <a:hlinkClick r:id="rId2"/>
              </a:rPr>
              <a:t>viz</a:t>
            </a:r>
            <a:r>
              <a:rPr lang="pt-BR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Aquele que melhor transmite a informação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Fácil comunicação e entendimento (por parte da audiência)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Contexto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Baixa carga cognitiva</a:t>
            </a:r>
            <a:endParaRPr lang="pt-BR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AB727-5B3F-3F29-F19F-4DE75E98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Visuais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8B173D-4D53-C7C3-C4D6-DCBA8207DE5F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F86D83-8A44-848B-56DE-A04E06D9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39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3F949-0714-9F61-1DA2-A04BC008C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ECCA9-01EB-B364-A275-85927085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3" y="2766218"/>
            <a:ext cx="11049097" cy="1325563"/>
          </a:xfrm>
        </p:spPr>
        <p:txBody>
          <a:bodyPr/>
          <a:lstStyle/>
          <a:p>
            <a:pPr algn="ctr"/>
            <a:r>
              <a:rPr lang="pt-BR" b="1" dirty="0"/>
              <a:t>CONTEXTUALIZANDO O POWER BI...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8E87574-8CAB-511C-ACB3-E1C6E27E89D9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790E01-28A0-515C-BEA8-B4571B0F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7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C0D4F-D4CD-9FE5-5E12-8F6A46EB7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71051DB-B687-A604-A974-07B351E66A42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90BB58-5CD1-C69C-A9C7-8B6EFD89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20</a:t>
            </a:fld>
            <a:endParaRPr lang="pt-BR"/>
          </a:p>
        </p:txBody>
      </p:sp>
      <p:pic>
        <p:nvPicPr>
          <p:cNvPr id="3074" name="Picture 2" descr="How to choose the right chart for your data">
            <a:extLst>
              <a:ext uri="{FF2B5EF4-FFF2-40B4-BE49-F238E27FC236}">
                <a16:creationId xmlns:a16="http://schemas.microsoft.com/office/drawing/2014/main" id="{4E78F000-EC19-8A31-9659-0121E09CC1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70" b="2101"/>
          <a:stretch/>
        </p:blipFill>
        <p:spPr bwMode="auto">
          <a:xfrm>
            <a:off x="2265320" y="389912"/>
            <a:ext cx="7661359" cy="58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EA99C439-5180-0D47-AF04-71755018A1AB}"/>
              </a:ext>
            </a:extLst>
          </p:cNvPr>
          <p:cNvSpPr txBox="1"/>
          <p:nvPr/>
        </p:nvSpPr>
        <p:spPr>
          <a:xfrm>
            <a:off x="2662988" y="6212669"/>
            <a:ext cx="6866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Fonte: (</a:t>
            </a:r>
            <a:r>
              <a:rPr lang="pt-BR" sz="1400" dirty="0">
                <a:solidFill>
                  <a:schemeClr val="bg2">
                    <a:lumMod val="25000"/>
                  </a:schemeClr>
                </a:solidFill>
                <a:hlinkClick r:id="rId4"/>
              </a:rPr>
              <a:t>MORALES, 2020</a:t>
            </a: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82830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FF894-0F6E-2570-5C03-4580C36D7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04EBB-5F43-EF71-CEB4-78F89873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3" y="2766218"/>
            <a:ext cx="11049097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Vejamos alguns exemplos...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CD8E78C-8D3E-F74D-0363-303DB4C32036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ABA590-B978-41B1-EB76-BEB6124C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4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6B5BF-C22F-35AC-7FB7-BF1DE8295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03D11-1B2C-C69F-AADA-89CE0886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3" y="2766218"/>
            <a:ext cx="11049097" cy="1325563"/>
          </a:xfrm>
        </p:spPr>
        <p:txBody>
          <a:bodyPr/>
          <a:lstStyle/>
          <a:p>
            <a:pPr algn="ctr"/>
            <a:r>
              <a:rPr lang="pt-BR" b="1" dirty="0"/>
              <a:t>DRILL UP &amp; DRILL DOWN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CBB0768-4403-5BE0-12B8-852941446FBB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0DA3DE-4B5A-9213-5B66-598F3253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795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2E0B4-523D-F1CA-A402-C8388B13E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811F8-5775-D9C4-6A3A-F14E0A24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3" y="2766218"/>
            <a:ext cx="11049097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Vejamos um exemplo...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59BE59E-5414-FB14-A966-5F061B997B07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447528-3B55-20A5-4B50-6401D5BD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209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3C00B-F0BB-FAE0-5DA4-D19B593E6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E158E-8BEC-3977-2F13-447E0FC5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3" y="2766218"/>
            <a:ext cx="11049097" cy="1325563"/>
          </a:xfrm>
        </p:spPr>
        <p:txBody>
          <a:bodyPr/>
          <a:lstStyle/>
          <a:p>
            <a:pPr algn="ctr"/>
            <a:r>
              <a:rPr lang="pt-BR" b="1" dirty="0"/>
              <a:t>DATA ANALYSIS EXPRESSIONS (DAX)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2145390-8568-6B7B-13B6-A5E9E5AAEBC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CC1A8B-1AA3-409B-01A9-7D244C84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882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41B83-F138-BAEE-90A5-AF11ADD4B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DCDE91-92FD-BB77-ABE7-3CF3EB03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203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Pode ser utilizado para gerar: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Novas colunas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Medidas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Novas tabelas (</a:t>
            </a:r>
            <a:r>
              <a:rPr lang="pt-BR" sz="2400" dirty="0">
                <a:solidFill>
                  <a:schemeClr val="accent4">
                    <a:lumMod val="75000"/>
                  </a:schemeClr>
                </a:solidFill>
              </a:rPr>
              <a:t>análogo à tabela dinâmica do Excel</a:t>
            </a:r>
            <a:r>
              <a:rPr lang="pt-BR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Medidas rápidas (</a:t>
            </a:r>
            <a:r>
              <a:rPr lang="pt-BR" sz="2400" dirty="0">
                <a:solidFill>
                  <a:schemeClr val="accent4">
                    <a:lumMod val="75000"/>
                  </a:schemeClr>
                </a:solidFill>
              </a:rPr>
              <a:t>lista de funções DAX 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</a:rPr>
              <a:t>built-in</a:t>
            </a:r>
            <a:r>
              <a:rPr lang="pt-BR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0" indent="0">
              <a:buNone/>
            </a:pPr>
            <a:r>
              <a:rPr lang="pt-BR" sz="2400" u="sng" dirty="0"/>
              <a:t>Em termos de performance:</a:t>
            </a:r>
          </a:p>
          <a:p>
            <a:pPr marL="0" indent="0">
              <a:buNone/>
            </a:pPr>
            <a:r>
              <a:rPr lang="pt-BR" sz="2400" dirty="0"/>
              <a:t>				</a:t>
            </a:r>
            <a:r>
              <a:rPr lang="pt-BR" sz="2400" dirty="0">
                <a:solidFill>
                  <a:schemeClr val="accent4">
                    <a:lumMod val="75000"/>
                  </a:schemeClr>
                </a:solidFill>
              </a:rPr>
              <a:t>Medida &gt; Coluna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FE0302-900F-BCB2-78BA-0F2F6DB2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DAX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793BC9C-63A9-8242-C79E-24DE82541DFD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045E67-03CD-48A3-7318-6AD4D80A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158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2CE53-4A05-A7D1-0477-A487A3E5B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D686CE-FE38-EBE8-C843-B29EB5C6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203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u="sng" dirty="0"/>
              <a:t>Tabela Calendário</a:t>
            </a:r>
            <a:r>
              <a:rPr lang="pt-BR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Criada manualmente ou via DAX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Melhora a interação com filtros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Acrescenta granularidade nos dados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Permite os </a:t>
            </a:r>
            <a:r>
              <a:rPr lang="pt-BR" sz="2400" i="1" dirty="0" err="1"/>
              <a:t>drills</a:t>
            </a:r>
            <a:endParaRPr lang="pt-BR" sz="2400" i="1" dirty="0"/>
          </a:p>
          <a:p>
            <a:pPr marL="457200" indent="-457200">
              <a:buFont typeface="+mj-lt"/>
              <a:buAutoNum type="arabicPeriod"/>
            </a:pPr>
            <a:r>
              <a:rPr lang="pt-BR" sz="2400" b="1" dirty="0"/>
              <a:t>Boa prática</a:t>
            </a:r>
          </a:p>
          <a:p>
            <a:pPr marL="457200" indent="-457200">
              <a:buFont typeface="+mj-lt"/>
              <a:buAutoNum type="arabicPeriod"/>
            </a:pPr>
            <a:endParaRPr lang="pt-BR" sz="2400" b="1" dirty="0"/>
          </a:p>
          <a:p>
            <a:pPr marL="457200" indent="-457200">
              <a:buFont typeface="+mj-lt"/>
              <a:buAutoNum type="arabicPeriod"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Observação: </a:t>
            </a:r>
            <a:r>
              <a:rPr lang="pt-BR" sz="2400" dirty="0"/>
              <a:t>precisa estar relacionada com as tabelas do modelo de dados.</a:t>
            </a:r>
            <a:endParaRPr lang="pt-BR" sz="2400" b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7F9389-6B98-F327-A643-587009E5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DAX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93DDD8-0CE0-EB09-E5F2-E49347277A17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D9CC46-1E25-8BDC-0BC7-65CA331F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989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1A5B4-614E-DF26-4351-10F1AEBBC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A8390-22BB-65BB-BD52-6ECD6EFFB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3" y="2766218"/>
            <a:ext cx="11049097" cy="1325563"/>
          </a:xfrm>
        </p:spPr>
        <p:txBody>
          <a:bodyPr/>
          <a:lstStyle/>
          <a:p>
            <a:pPr algn="ctr"/>
            <a:r>
              <a:rPr lang="pt-BR" b="1" dirty="0"/>
              <a:t>DICA DE FERRAMENTA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204342-4D41-438D-D840-78A034B6946A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B63E0B-029A-9E74-9A01-EE757633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037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CD0E1-AA97-37EB-75DD-C00A63590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6032E-4911-3CAC-57B1-06BF9959D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203" y="182562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Existem dois tipos: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Padrão (mostra valores)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Outro visual</a:t>
            </a:r>
            <a:endParaRPr lang="pt-BR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3D89E7-5435-7655-C490-7F84655C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Dica de ferramenta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55DE383-9763-9DF1-B531-F400DC2D7A21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ED5765-1A98-1699-B932-CDE8E52A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910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EE7E5-4831-025E-DB28-D49B378B1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C40FB-CA27-0171-13BC-32BF2610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3" y="2766218"/>
            <a:ext cx="11049097" cy="1325563"/>
          </a:xfrm>
        </p:spPr>
        <p:txBody>
          <a:bodyPr/>
          <a:lstStyle/>
          <a:p>
            <a:pPr algn="ctr"/>
            <a:r>
              <a:rPr lang="pt-BR" b="1" dirty="0"/>
              <a:t>INTERAÇÃO ENTRE VISUAIS &amp; BOTÕES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9408EE-94A8-AEB2-BBC4-CC99C9CDF3EE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FD532C-7BFC-548B-AE3F-9A8A1E1D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61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2EFA73-9392-0F3B-9FF9-585E6600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203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Ferramenta de BI (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</a:rPr>
              <a:t>Business Intelligence</a:t>
            </a:r>
            <a:r>
              <a:rPr lang="pt-BR" sz="2400" dirty="0"/>
              <a:t>*)</a:t>
            </a:r>
          </a:p>
          <a:p>
            <a:r>
              <a:rPr lang="pt-BR" sz="2400" dirty="0"/>
              <a:t>Análise e Visualização de Dados (interativa) – </a:t>
            </a:r>
            <a:r>
              <a:rPr lang="pt-BR" sz="2400" b="1" dirty="0"/>
              <a:t>relatórios </a:t>
            </a:r>
            <a:r>
              <a:rPr lang="pt-BR" sz="2400" dirty="0"/>
              <a:t>e</a:t>
            </a:r>
            <a:r>
              <a:rPr lang="pt-BR" sz="2400" b="1" dirty="0"/>
              <a:t> dashboards</a:t>
            </a:r>
          </a:p>
          <a:p>
            <a:r>
              <a:rPr lang="pt-BR" sz="2400" dirty="0" err="1"/>
              <a:t>Deploy</a:t>
            </a:r>
            <a:r>
              <a:rPr lang="pt-BR" sz="2400" dirty="0"/>
              <a:t> de um produto de dados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Microsoft Power BI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D99BD-6BC5-FD98-29A3-A8A50F9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3</a:t>
            </a:fld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2735421-BB05-C518-C064-A9AA33E34A71}"/>
              </a:ext>
            </a:extLst>
          </p:cNvPr>
          <p:cNvGrpSpPr/>
          <p:nvPr/>
        </p:nvGrpSpPr>
        <p:grpSpPr>
          <a:xfrm>
            <a:off x="1084288" y="3875284"/>
            <a:ext cx="10013430" cy="2041131"/>
            <a:chOff x="1094281" y="3212293"/>
            <a:chExt cx="10013430" cy="2041131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F0BA13B4-F0FE-EDB8-F00D-4D97E7D58253}"/>
                </a:ext>
              </a:extLst>
            </p:cNvPr>
            <p:cNvGrpSpPr/>
            <p:nvPr/>
          </p:nvGrpSpPr>
          <p:grpSpPr>
            <a:xfrm>
              <a:off x="1094282" y="3212293"/>
              <a:ext cx="10013429" cy="1499017"/>
              <a:chOff x="1094282" y="3597639"/>
              <a:chExt cx="10013429" cy="1499017"/>
            </a:xfrm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973A9CB-B382-1952-3157-349BEAADB67D}"/>
                  </a:ext>
                </a:extLst>
              </p:cNvPr>
              <p:cNvSpPr/>
              <p:nvPr/>
            </p:nvSpPr>
            <p:spPr>
              <a:xfrm>
                <a:off x="1094282" y="3597639"/>
                <a:ext cx="10013429" cy="14990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spaço Reservado para Conteúdo 2">
                <a:extLst>
                  <a:ext uri="{FF2B5EF4-FFF2-40B4-BE49-F238E27FC236}">
                    <a16:creationId xmlns:a16="http://schemas.microsoft.com/office/drawing/2014/main" id="{F038C25B-B905-B179-DE18-BEE518D5AB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3524" y="3901321"/>
                <a:ext cx="9614941" cy="10792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pt-BR" sz="2000" b="1" dirty="0"/>
                  <a:t>*</a:t>
                </a:r>
                <a:r>
                  <a:rPr lang="pt-BR" sz="2000" b="1" i="0" u="sng" dirty="0">
                    <a:solidFill>
                      <a:srgbClr val="161616"/>
                    </a:solidFill>
                    <a:effectLst/>
                    <a:latin typeface="Aptos (Corpo)"/>
                  </a:rPr>
                  <a:t>Business </a:t>
                </a:r>
                <a:r>
                  <a:rPr lang="pt-BR" sz="2000" b="1" i="0" u="sng" dirty="0" err="1">
                    <a:solidFill>
                      <a:srgbClr val="161616"/>
                    </a:solidFill>
                    <a:effectLst/>
                    <a:latin typeface="Aptos (Corpo)"/>
                  </a:rPr>
                  <a:t>intelligence</a:t>
                </a:r>
                <a:r>
                  <a:rPr lang="pt-BR" sz="2000" b="1" i="0" u="sng" dirty="0">
                    <a:solidFill>
                      <a:srgbClr val="161616"/>
                    </a:solidFill>
                    <a:effectLst/>
                    <a:latin typeface="Aptos (Corpo)"/>
                  </a:rPr>
                  <a:t> </a:t>
                </a:r>
                <a:r>
                  <a:rPr lang="pt-BR" sz="2000" b="1" i="0" dirty="0">
                    <a:solidFill>
                      <a:srgbClr val="161616"/>
                    </a:solidFill>
                    <a:effectLst/>
                    <a:latin typeface="Aptos (Corpo)"/>
                  </a:rPr>
                  <a:t>(BI) </a:t>
                </a:r>
                <a:r>
                  <a:rPr lang="pt-BR" sz="2000" b="0" i="0" dirty="0">
                    <a:solidFill>
                      <a:srgbClr val="161616"/>
                    </a:solidFill>
                    <a:effectLst/>
                    <a:latin typeface="Aptos (Corpo)"/>
                  </a:rPr>
                  <a:t>é um conjunto de processos tecnológicos para coletar, gerenciar e analisar dados organizacionais para gerar insights que informam estratégias e operações de negócios.</a:t>
                </a:r>
                <a:endParaRPr lang="pt-BR" sz="2000" dirty="0">
                  <a:latin typeface="Aptos (Corpo)"/>
                </a:endParaRPr>
              </a:p>
              <a:p>
                <a:endParaRPr lang="pt-BR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6E7B71-66C5-B986-C97C-2FB5F25ED47D}"/>
                </a:ext>
              </a:extLst>
            </p:cNvPr>
            <p:cNvSpPr txBox="1"/>
            <p:nvPr/>
          </p:nvSpPr>
          <p:spPr>
            <a:xfrm>
              <a:off x="1094281" y="4730204"/>
              <a:ext cx="100134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IBM. </a:t>
              </a: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</a:rPr>
                <a:t>O que é business intelligence (BI)?</a:t>
              </a:r>
              <a:r>
                <a:rPr lang="pt-BR" sz="1400" dirty="0">
                  <a:solidFill>
                    <a:schemeClr val="bg2">
                      <a:lumMod val="25000"/>
                    </a:schemeClr>
                  </a:solidFill>
                </a:rPr>
                <a:t> Disponível em: </a:t>
              </a:r>
              <a:r>
                <a:rPr lang="pt-BR" sz="1400" dirty="0">
                  <a:solidFill>
                    <a:schemeClr val="bg2">
                      <a:lumMod val="25000"/>
                    </a:schemeClr>
                  </a:solidFill>
                  <a:hlinkClick r:id="rId2"/>
                </a:rPr>
                <a:t>https://www.ibm.com/</a:t>
              </a:r>
              <a:r>
                <a:rPr lang="pt-BR" sz="1400" dirty="0" err="1">
                  <a:solidFill>
                    <a:schemeClr val="bg2">
                      <a:lumMod val="25000"/>
                    </a:schemeClr>
                  </a:solidFill>
                  <a:hlinkClick r:id="rId2"/>
                </a:rPr>
                <a:t>br-pt</a:t>
              </a:r>
              <a:r>
                <a:rPr lang="pt-BR" sz="1400" dirty="0">
                  <a:solidFill>
                    <a:schemeClr val="bg2">
                      <a:lumMod val="25000"/>
                    </a:schemeClr>
                  </a:solidFill>
                  <a:hlinkClick r:id="rId2"/>
                </a:rPr>
                <a:t>/</a:t>
              </a:r>
              <a:r>
                <a:rPr lang="pt-BR" sz="1400" dirty="0" err="1">
                  <a:solidFill>
                    <a:schemeClr val="bg2">
                      <a:lumMod val="25000"/>
                    </a:schemeClr>
                  </a:solidFill>
                  <a:hlinkClick r:id="rId2"/>
                </a:rPr>
                <a:t>topics</a:t>
              </a:r>
              <a:r>
                <a:rPr lang="pt-BR" sz="1400" dirty="0">
                  <a:solidFill>
                    <a:schemeClr val="bg2">
                      <a:lumMod val="25000"/>
                    </a:schemeClr>
                  </a:solidFill>
                  <a:hlinkClick r:id="rId2"/>
                </a:rPr>
                <a:t>/business-</a:t>
              </a:r>
              <a:r>
                <a:rPr lang="pt-BR" sz="1400" dirty="0" err="1">
                  <a:solidFill>
                    <a:schemeClr val="bg2">
                      <a:lumMod val="25000"/>
                    </a:schemeClr>
                  </a:solidFill>
                  <a:hlinkClick r:id="rId2"/>
                </a:rPr>
                <a:t>intelligence</a:t>
              </a:r>
              <a:r>
                <a:rPr lang="pt-BR" sz="1400" dirty="0">
                  <a:solidFill>
                    <a:schemeClr val="bg2">
                      <a:lumMod val="25000"/>
                    </a:schemeClr>
                  </a:solidFill>
                </a:rPr>
                <a:t>. Acesso em  19 Nov. de 2024.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988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AC666-D83B-2C76-8AE4-B4809FFD8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AA42E1-822F-3FD1-CBB8-67B95E99A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203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u="sng" dirty="0"/>
              <a:t>Interação entre visuais:</a:t>
            </a:r>
          </a:p>
          <a:p>
            <a:r>
              <a:rPr lang="pt-BR" sz="2400" dirty="0"/>
              <a:t>    Editável caso se deseje limitar o cruzamento de filtros a alguns visuais.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0" indent="0">
              <a:buNone/>
            </a:pPr>
            <a:r>
              <a:rPr lang="pt-BR" sz="2400" u="sng" dirty="0"/>
              <a:t>Botões: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Navegação entre páginas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Resetar filtros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Uso como filtro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DD3CE1-5446-69A5-2289-67347EA2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Interações &amp; Botões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475241F-2D99-20D8-3184-317176EBB6CD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127D00-6848-B123-EE9F-DEAC5409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396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8D659-B47C-1934-D698-890DAA9B3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339DE-7119-45F8-7E88-1CA6706C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3" y="2766218"/>
            <a:ext cx="11049097" cy="1325563"/>
          </a:xfrm>
        </p:spPr>
        <p:txBody>
          <a:bodyPr/>
          <a:lstStyle/>
          <a:p>
            <a:pPr algn="ctr"/>
            <a:r>
              <a:rPr lang="pt-BR" b="1" dirty="0"/>
              <a:t>LAYOUT &amp; COMPARTILHAMENTO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895817-6F8F-D8A1-B419-52C61E8AD7C5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A1AA13-09C5-5B40-4CD3-1E7E1E44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45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41B02-B7A4-2026-40E5-8040E2291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C95509-03D8-4A2E-907C-C8B55AD6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12" y="3117618"/>
            <a:ext cx="3199151" cy="2715380"/>
          </a:xfrm>
        </p:spPr>
        <p:txBody>
          <a:bodyPr>
            <a:normAutofit/>
          </a:bodyPr>
          <a:lstStyle/>
          <a:p>
            <a:r>
              <a:rPr lang="pt-BR" sz="2000" dirty="0"/>
              <a:t>Qual(</a:t>
            </a:r>
            <a:r>
              <a:rPr lang="pt-BR" sz="2000" dirty="0" err="1"/>
              <a:t>is</a:t>
            </a:r>
            <a:r>
              <a:rPr lang="pt-BR" sz="2000" dirty="0"/>
              <a:t>) problemas se busca(m) resolver?</a:t>
            </a:r>
          </a:p>
          <a:p>
            <a:r>
              <a:rPr lang="pt-BR" sz="2000" dirty="0"/>
              <a:t>Objetivo do dashboard?</a:t>
            </a:r>
          </a:p>
          <a:p>
            <a:r>
              <a:rPr lang="pt-BR" sz="2000" dirty="0"/>
              <a:t>Informações relevantes para a tomada de decisão?</a:t>
            </a:r>
          </a:p>
          <a:p>
            <a:r>
              <a:rPr lang="pt-BR" sz="2000" dirty="0"/>
              <a:t>Quem vai consumir?</a:t>
            </a:r>
          </a:p>
          <a:p>
            <a:endParaRPr lang="pt-BR" sz="2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A3DADA-72DD-10C3-14A6-046F8373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Microsoft Power BI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61859C9-A99E-A4AA-7392-C608831AEAF1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916AA6-4DC7-723E-7D34-30ADFC6E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4</a:t>
            </a:fld>
            <a:endParaRPr lang="pt-BR"/>
          </a:p>
        </p:txBody>
      </p:sp>
      <p:pic>
        <p:nvPicPr>
          <p:cNvPr id="14" name="Gráfico 13" descr="Na mosca com preenchimento sólido">
            <a:extLst>
              <a:ext uri="{FF2B5EF4-FFF2-40B4-BE49-F238E27FC236}">
                <a16:creationId xmlns:a16="http://schemas.microsoft.com/office/drawing/2014/main" id="{F4FEAEEA-A353-EA57-BB36-AF19D59BB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112" y="2204584"/>
            <a:ext cx="755390" cy="75539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C8A775E-B6CE-A291-4BC2-08845A7CF422}"/>
              </a:ext>
            </a:extLst>
          </p:cNvPr>
          <p:cNvSpPr txBox="1"/>
          <p:nvPr/>
        </p:nvSpPr>
        <p:spPr>
          <a:xfrm>
            <a:off x="1833010" y="2258222"/>
            <a:ext cx="2307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CONTEXTO DE NEGÓCIO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3A90161-45D8-BDB6-4A64-58F527DA1341}"/>
              </a:ext>
            </a:extLst>
          </p:cNvPr>
          <p:cNvGrpSpPr/>
          <p:nvPr/>
        </p:nvGrpSpPr>
        <p:grpSpPr>
          <a:xfrm>
            <a:off x="5043904" y="2196022"/>
            <a:ext cx="2309110" cy="3636976"/>
            <a:chOff x="4941445" y="1848332"/>
            <a:chExt cx="2309110" cy="3636976"/>
          </a:xfrm>
        </p:grpSpPr>
        <p:sp>
          <p:nvSpPr>
            <p:cNvPr id="4" name="Espaço Reservado para Conteúdo 2">
              <a:extLst>
                <a:ext uri="{FF2B5EF4-FFF2-40B4-BE49-F238E27FC236}">
                  <a16:creationId xmlns:a16="http://schemas.microsoft.com/office/drawing/2014/main" id="{9160D0BF-5A21-5134-5D86-B4BD3AC9F7DF}"/>
                </a:ext>
              </a:extLst>
            </p:cNvPr>
            <p:cNvSpPr txBox="1">
              <a:spLocks/>
            </p:cNvSpPr>
            <p:nvPr/>
          </p:nvSpPr>
          <p:spPr>
            <a:xfrm>
              <a:off x="4941445" y="2769928"/>
              <a:ext cx="2309110" cy="27153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000" dirty="0"/>
                <a:t>Origem?</a:t>
              </a:r>
            </a:p>
            <a:p>
              <a:r>
                <a:rPr lang="pt-BR" sz="2000" dirty="0"/>
                <a:t>Quem gera?</a:t>
              </a:r>
            </a:p>
            <a:p>
              <a:r>
                <a:rPr lang="pt-BR" sz="2000" dirty="0"/>
                <a:t>Metadados</a:t>
              </a:r>
            </a:p>
            <a:p>
              <a:r>
                <a:rPr lang="pt-BR" sz="2000" dirty="0"/>
                <a:t>Atualização?</a:t>
              </a:r>
            </a:p>
            <a:p>
              <a:endParaRPr lang="pt-BR" sz="2000" dirty="0"/>
            </a:p>
          </p:txBody>
        </p:sp>
        <p:pic>
          <p:nvPicPr>
            <p:cNvPr id="15" name="Gráfico 14" descr="Banco de dados com preenchimento sólido">
              <a:extLst>
                <a:ext uri="{FF2B5EF4-FFF2-40B4-BE49-F238E27FC236}">
                  <a16:creationId xmlns:a16="http://schemas.microsoft.com/office/drawing/2014/main" id="{3EB78C94-F853-80A3-0006-37B7C5803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941445" y="1848332"/>
              <a:ext cx="755390" cy="755390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B60F762-BB93-C16D-D347-83300558952B}"/>
                </a:ext>
              </a:extLst>
            </p:cNvPr>
            <p:cNvSpPr txBox="1"/>
            <p:nvPr/>
          </p:nvSpPr>
          <p:spPr>
            <a:xfrm>
              <a:off x="5673050" y="2040469"/>
              <a:ext cx="136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DADOS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129F6C7-1DEF-A6D2-27E8-10358FFED894}"/>
              </a:ext>
            </a:extLst>
          </p:cNvPr>
          <p:cNvGrpSpPr/>
          <p:nvPr/>
        </p:nvGrpSpPr>
        <p:grpSpPr>
          <a:xfrm>
            <a:off x="8003004" y="2203694"/>
            <a:ext cx="2373493" cy="3637867"/>
            <a:chOff x="8070329" y="1847441"/>
            <a:chExt cx="2373493" cy="3637867"/>
          </a:xfrm>
        </p:grpSpPr>
        <p:sp>
          <p:nvSpPr>
            <p:cNvPr id="11" name="Espaço Reservado para Conteúdo 2">
              <a:extLst>
                <a:ext uri="{FF2B5EF4-FFF2-40B4-BE49-F238E27FC236}">
                  <a16:creationId xmlns:a16="http://schemas.microsoft.com/office/drawing/2014/main" id="{173DDFEC-9B47-08BA-0726-F25C9243B467}"/>
                </a:ext>
              </a:extLst>
            </p:cNvPr>
            <p:cNvSpPr txBox="1">
              <a:spLocks/>
            </p:cNvSpPr>
            <p:nvPr/>
          </p:nvSpPr>
          <p:spPr>
            <a:xfrm>
              <a:off x="8070329" y="2769928"/>
              <a:ext cx="2309111" cy="27153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000" dirty="0"/>
                <a:t>Local</a:t>
              </a:r>
            </a:p>
            <a:p>
              <a:r>
                <a:rPr lang="pt-BR" sz="2000" dirty="0"/>
                <a:t>Online</a:t>
              </a:r>
            </a:p>
          </p:txBody>
        </p:sp>
        <p:pic>
          <p:nvPicPr>
            <p:cNvPr id="16" name="Gráfico 15" descr="Apresentação com gráfico de barras com preenchimento sólido">
              <a:extLst>
                <a:ext uri="{FF2B5EF4-FFF2-40B4-BE49-F238E27FC236}">
                  <a16:creationId xmlns:a16="http://schemas.microsoft.com/office/drawing/2014/main" id="{F0BBFE63-044F-447D-6700-4E915E0D4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8070329" y="1847441"/>
              <a:ext cx="755390" cy="755390"/>
            </a:xfrm>
            <a:prstGeom prst="rect">
              <a:avLst/>
            </a:prstGeom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40D101E4-702C-1B69-6401-A87FF3ECE89A}"/>
                </a:ext>
              </a:extLst>
            </p:cNvPr>
            <p:cNvSpPr txBox="1"/>
            <p:nvPr/>
          </p:nvSpPr>
          <p:spPr>
            <a:xfrm>
              <a:off x="8831913" y="2009021"/>
              <a:ext cx="1611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PUBLICAÇÃO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55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73B49-487B-D280-9A3C-15BB1C2AE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01B296-FFEF-7F98-FCC8-6A825DF06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203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Capacidades da ferramenta:</a:t>
            </a:r>
          </a:p>
          <a:p>
            <a:r>
              <a:rPr lang="pt-BR" sz="2400" dirty="0"/>
              <a:t>Tratar dados (ETL)</a:t>
            </a:r>
          </a:p>
          <a:p>
            <a:r>
              <a:rPr lang="pt-BR" sz="2400" dirty="0"/>
              <a:t>Combinar/conectar com várias fontes de dados</a:t>
            </a:r>
          </a:p>
          <a:p>
            <a:r>
              <a:rPr lang="pt-BR" sz="2400" dirty="0"/>
              <a:t>Visualizar dados de maneira interativa e de fácil compartilhamento</a:t>
            </a:r>
          </a:p>
          <a:p>
            <a:r>
              <a:rPr lang="pt-BR" sz="2400" dirty="0"/>
              <a:t>Extrair </a:t>
            </a:r>
            <a:r>
              <a:rPr lang="pt-BR" sz="2400" i="1" dirty="0"/>
              <a:t>insights </a:t>
            </a:r>
            <a:r>
              <a:rPr lang="pt-BR" sz="2400" dirty="0"/>
              <a:t>e tomar decisões</a:t>
            </a:r>
            <a:r>
              <a:rPr lang="pt-BR" sz="2400" i="1" dirty="0"/>
              <a:t> data-</a:t>
            </a:r>
            <a:r>
              <a:rPr lang="pt-BR" sz="2400" i="1" dirty="0" err="1"/>
              <a:t>driven</a:t>
            </a:r>
            <a:endParaRPr lang="pt-BR" sz="2400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17A972-3E23-897F-619B-FD7EE6CC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Microsoft Power BI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9962818-B7F4-F50B-B3C9-83BA9382D3D7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768566-E456-56E0-E492-36DC863B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7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1883E-03C1-B2F3-23F5-408F6FF60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16DA3-5BE8-C479-3261-A28C00BEA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4013" y="2252723"/>
            <a:ext cx="3447738" cy="5278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Power BI </a:t>
            </a:r>
            <a:r>
              <a:rPr lang="pt-BR" sz="2400" dirty="0">
                <a:solidFill>
                  <a:schemeClr val="accent4">
                    <a:lumMod val="75000"/>
                  </a:schemeClr>
                </a:solidFill>
              </a:rPr>
              <a:t>(Microsoft)</a:t>
            </a:r>
            <a:endParaRPr lang="pt-BR" sz="24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2FD3E2-DE01-41A8-5482-BB12FFD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Ferramentas de BI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EF0103C-AF77-365C-BD36-5BA4140424B0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031889-3FE3-FE43-9F33-64F4948B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6</a:t>
            </a:fld>
            <a:endParaRPr lang="pt-BR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6BA402A-D1BC-EEE5-C444-4AA27A782AC3}"/>
              </a:ext>
            </a:extLst>
          </p:cNvPr>
          <p:cNvSpPr txBox="1">
            <a:spLocks/>
          </p:cNvSpPr>
          <p:nvPr/>
        </p:nvSpPr>
        <p:spPr>
          <a:xfrm>
            <a:off x="2094013" y="3634969"/>
            <a:ext cx="3447738" cy="527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 err="1"/>
              <a:t>Looker</a:t>
            </a:r>
            <a:r>
              <a:rPr lang="pt-BR" sz="2400" dirty="0"/>
              <a:t> Studio </a:t>
            </a:r>
            <a:r>
              <a:rPr lang="pt-BR" sz="2400" dirty="0">
                <a:solidFill>
                  <a:schemeClr val="accent4">
                    <a:lumMod val="75000"/>
                  </a:schemeClr>
                </a:solidFill>
              </a:rPr>
              <a:t>(Google)</a:t>
            </a:r>
            <a:endParaRPr lang="pt-BR" sz="24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2" descr="Google Looker Studio - Insight Platforms">
            <a:extLst>
              <a:ext uri="{FF2B5EF4-FFF2-40B4-BE49-F238E27FC236}">
                <a16:creationId xmlns:a16="http://schemas.microsoft.com/office/drawing/2014/main" id="{36B87E66-EDE6-09A3-EFA8-C75E5A253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0" t="39563" r="78561" b="39235"/>
          <a:stretch/>
        </p:blipFill>
        <p:spPr bwMode="auto">
          <a:xfrm>
            <a:off x="1284544" y="3345655"/>
            <a:ext cx="809469" cy="107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7D8D90D-0E37-2A52-BB82-6E03AED12FCF}"/>
              </a:ext>
            </a:extLst>
          </p:cNvPr>
          <p:cNvSpPr txBox="1">
            <a:spLocks/>
          </p:cNvSpPr>
          <p:nvPr/>
        </p:nvSpPr>
        <p:spPr>
          <a:xfrm>
            <a:off x="7522951" y="2252722"/>
            <a:ext cx="3447738" cy="527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Tableau</a:t>
            </a:r>
            <a:endParaRPr lang="pt-BR" sz="2400" i="1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33E6DC5-87AD-0157-3BCC-0B18B0BB6986}"/>
              </a:ext>
            </a:extLst>
          </p:cNvPr>
          <p:cNvSpPr txBox="1">
            <a:spLocks/>
          </p:cNvSpPr>
          <p:nvPr/>
        </p:nvSpPr>
        <p:spPr>
          <a:xfrm>
            <a:off x="7522951" y="3677996"/>
            <a:ext cx="3447738" cy="527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 err="1"/>
              <a:t>Qlik</a:t>
            </a:r>
            <a:r>
              <a:rPr lang="pt-BR" sz="2400" dirty="0"/>
              <a:t> </a:t>
            </a:r>
            <a:r>
              <a:rPr lang="pt-BR" sz="2400" dirty="0" err="1"/>
              <a:t>sense</a:t>
            </a:r>
            <a:endParaRPr lang="pt-BR" sz="2400" i="1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CEA53D40-82FF-2F83-80D7-7F6C9F45A252}"/>
              </a:ext>
            </a:extLst>
          </p:cNvPr>
          <p:cNvSpPr txBox="1">
            <a:spLocks/>
          </p:cNvSpPr>
          <p:nvPr/>
        </p:nvSpPr>
        <p:spPr>
          <a:xfrm>
            <a:off x="2094013" y="5017215"/>
            <a:ext cx="4203492" cy="527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 err="1"/>
              <a:t>Streamlit</a:t>
            </a:r>
            <a:r>
              <a:rPr lang="pt-BR" sz="2400" dirty="0"/>
              <a:t>, Dash &amp; </a:t>
            </a:r>
            <a:r>
              <a:rPr lang="pt-BR" sz="2400" dirty="0" err="1"/>
              <a:t>plotly</a:t>
            </a:r>
            <a:r>
              <a:rPr lang="pt-BR" sz="2400" dirty="0"/>
              <a:t>, </a:t>
            </a:r>
            <a:r>
              <a:rPr lang="pt-BR" sz="2400" dirty="0" err="1"/>
              <a:t>Panel</a:t>
            </a:r>
            <a:r>
              <a:rPr lang="pt-BR" sz="2400" dirty="0"/>
              <a:t>, </a:t>
            </a:r>
            <a:r>
              <a:rPr lang="pt-BR" sz="2400" dirty="0" err="1"/>
              <a:t>Taipy</a:t>
            </a:r>
            <a:endParaRPr lang="pt-BR" sz="2400" i="1" dirty="0"/>
          </a:p>
        </p:txBody>
      </p:sp>
      <p:pic>
        <p:nvPicPr>
          <p:cNvPr id="1028" name="Picture 4" descr="Power BI Desktop - Free download and install on Windows | Microsoft Store">
            <a:extLst>
              <a:ext uri="{FF2B5EF4-FFF2-40B4-BE49-F238E27FC236}">
                <a16:creationId xmlns:a16="http://schemas.microsoft.com/office/drawing/2014/main" id="{E55477C2-C033-27D6-8A33-2B8C270D24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3" t="2507" r="12509" b="19984"/>
          <a:stretch/>
        </p:blipFill>
        <p:spPr bwMode="auto">
          <a:xfrm>
            <a:off x="1339642" y="2050909"/>
            <a:ext cx="754372" cy="83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ableau logo">
            <a:extLst>
              <a:ext uri="{FF2B5EF4-FFF2-40B4-BE49-F238E27FC236}">
                <a16:creationId xmlns:a16="http://schemas.microsoft.com/office/drawing/2014/main" id="{3883FDBA-B99C-70C4-D259-E9DFDC254A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6733" r="28388" b="17744"/>
          <a:stretch/>
        </p:blipFill>
        <p:spPr bwMode="auto">
          <a:xfrm>
            <a:off x="6544388" y="2081986"/>
            <a:ext cx="826260" cy="87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lik Logo | SVG | Real Company | Alphabet, Letter Q Logo">
            <a:extLst>
              <a:ext uri="{FF2B5EF4-FFF2-40B4-BE49-F238E27FC236}">
                <a16:creationId xmlns:a16="http://schemas.microsoft.com/office/drawing/2014/main" id="{F877C68D-C46C-8F1B-0DDA-9EF36B053B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6" t="23229" r="18724" b="22727"/>
          <a:stretch/>
        </p:blipFill>
        <p:spPr bwMode="auto">
          <a:xfrm>
            <a:off x="6544388" y="3511727"/>
            <a:ext cx="829510" cy="74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Language Photos, Images &amp; Pictures | Shutterstock">
            <a:extLst>
              <a:ext uri="{FF2B5EF4-FFF2-40B4-BE49-F238E27FC236}">
                <a16:creationId xmlns:a16="http://schemas.microsoft.com/office/drawing/2014/main" id="{33ED012D-1086-D52B-EFDB-9DFD9A76A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1" t="14372" r="14887" b="21765"/>
          <a:stretch/>
        </p:blipFill>
        <p:spPr bwMode="auto">
          <a:xfrm>
            <a:off x="1284544" y="4883198"/>
            <a:ext cx="793676" cy="78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05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3" y="2766218"/>
            <a:ext cx="11049097" cy="1325563"/>
          </a:xfrm>
        </p:spPr>
        <p:txBody>
          <a:bodyPr/>
          <a:lstStyle/>
          <a:p>
            <a:pPr algn="ctr"/>
            <a:r>
              <a:rPr lang="pt-BR" b="1" dirty="0"/>
              <a:t>CONHECENDO A INTERFACE...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39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7D162-D418-6F6F-09FF-3E1508F83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4D0B2-AAA9-7D37-26B9-6A0455AE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Primeiro relatório (Vendas em uma </a:t>
            </a:r>
            <a:r>
              <a:rPr lang="en-US" sz="3600" b="1" i="1" dirty="0"/>
              <a:t>Coffee Store</a:t>
            </a:r>
            <a:r>
              <a:rPr lang="pt-BR" sz="3600" b="1" dirty="0"/>
              <a:t>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FBD8DE6-CC7A-9D39-CB37-77B27640A011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746F73-FA0B-DEFA-DF78-FDD5CF20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8</a:t>
            </a:fld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247F2AE-4018-F49E-C5B9-80BA990C7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3420" y="1584430"/>
            <a:ext cx="6709347" cy="4755878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</p:pic>
      <p:pic>
        <p:nvPicPr>
          <p:cNvPr id="16" name="Imagem 15" descr="Comida em cima de mesa de madeira&#10;&#10;Descrição gerada automaticamente">
            <a:extLst>
              <a:ext uri="{FF2B5EF4-FFF2-40B4-BE49-F238E27FC236}">
                <a16:creationId xmlns:a16="http://schemas.microsoft.com/office/drawing/2014/main" id="{07411874-08D6-4D68-2A44-3DF7DDDF1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35">
            <a:off x="7913981" y="2092013"/>
            <a:ext cx="2418304" cy="3740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04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F5EA4-C340-AE92-0E73-11A7D23E0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CE6B4-018D-095E-E6E1-20A4A23E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Primeiro relatório (Vendas em uma </a:t>
            </a:r>
            <a:r>
              <a:rPr lang="en-US" sz="3600" b="1" i="1" dirty="0"/>
              <a:t>Coffee Store</a:t>
            </a:r>
            <a:r>
              <a:rPr lang="pt-BR" sz="3600" b="1" dirty="0"/>
              <a:t>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C6180E-E3C6-C2C9-246A-563CC161A45A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D5BB71-CCDC-840B-7EA3-1ACF4343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9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EDC67A-3596-2DD3-545F-B63790ECD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336" y="1569796"/>
            <a:ext cx="8259328" cy="4648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3045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601</Words>
  <Application>Microsoft Office PowerPoint</Application>
  <PresentationFormat>Widescreen</PresentationFormat>
  <Paragraphs>154</Paragraphs>
  <Slides>31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Aptos</vt:lpstr>
      <vt:lpstr>Aptos (Corpo)</vt:lpstr>
      <vt:lpstr>Aptos Display</vt:lpstr>
      <vt:lpstr>Arial</vt:lpstr>
      <vt:lpstr>Tema do Office</vt:lpstr>
      <vt:lpstr>Power BI para Ciência de Dados</vt:lpstr>
      <vt:lpstr>CONTEXTUALIZANDO O POWER BI...</vt:lpstr>
      <vt:lpstr>Microsoft Power BI</vt:lpstr>
      <vt:lpstr>Microsoft Power BI</vt:lpstr>
      <vt:lpstr>Microsoft Power BI</vt:lpstr>
      <vt:lpstr>Ferramentas de BI</vt:lpstr>
      <vt:lpstr>CONHECENDO A INTERFACE...</vt:lpstr>
      <vt:lpstr>Primeiro relatório (Vendas em uma Coffee Store)</vt:lpstr>
      <vt:lpstr>Primeiro relatório (Vendas em uma Coffee Store)</vt:lpstr>
      <vt:lpstr>Primeiro relatório (Vendas em uma Coffee Store)</vt:lpstr>
      <vt:lpstr>POWER QUERY...</vt:lpstr>
      <vt:lpstr>Power Query</vt:lpstr>
      <vt:lpstr>Power Query</vt:lpstr>
      <vt:lpstr>MODELAGEM DE DADOS</vt:lpstr>
      <vt:lpstr>Modelagem de dados</vt:lpstr>
      <vt:lpstr>Modelagem de dados</vt:lpstr>
      <vt:lpstr>Caso prático no PBI</vt:lpstr>
      <vt:lpstr>VISUAIS...</vt:lpstr>
      <vt:lpstr>Visuais</vt:lpstr>
      <vt:lpstr>Apresentação do PowerPoint</vt:lpstr>
      <vt:lpstr>Vejamos alguns exemplos...</vt:lpstr>
      <vt:lpstr>DRILL UP &amp; DRILL DOWN</vt:lpstr>
      <vt:lpstr>Vejamos um exemplo...</vt:lpstr>
      <vt:lpstr>DATA ANALYSIS EXPRESSIONS (DAX)</vt:lpstr>
      <vt:lpstr>DAX</vt:lpstr>
      <vt:lpstr>DAX</vt:lpstr>
      <vt:lpstr>DICA DE FERRAMENTA</vt:lpstr>
      <vt:lpstr>Dica de ferramenta</vt:lpstr>
      <vt:lpstr>INTERAÇÃO ENTRE VISUAIS &amp; BOTÕES</vt:lpstr>
      <vt:lpstr>Interações &amp; Botões</vt:lpstr>
      <vt:lpstr>LAYOUT &amp; COMPARTILHAMENTO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Neurais Artificiais</dc:title>
  <dc:creator>Vinícius Oviedo</dc:creator>
  <cp:lastModifiedBy>Vinícius Oviedo</cp:lastModifiedBy>
  <cp:revision>58</cp:revision>
  <dcterms:created xsi:type="dcterms:W3CDTF">2024-07-15T22:26:16Z</dcterms:created>
  <dcterms:modified xsi:type="dcterms:W3CDTF">2024-11-19T23:05:13Z</dcterms:modified>
</cp:coreProperties>
</file>