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4"/>
  </p:sldMasterIdLst>
  <p:notesMasterIdLst>
    <p:notesMasterId r:id="rId19"/>
  </p:notesMasterIdLst>
  <p:sldIdLst>
    <p:sldId id="359" r:id="rId5"/>
    <p:sldId id="2957" r:id="rId6"/>
    <p:sldId id="2958" r:id="rId7"/>
    <p:sldId id="2959" r:id="rId8"/>
    <p:sldId id="2960" r:id="rId9"/>
    <p:sldId id="2961" r:id="rId10"/>
    <p:sldId id="2954" r:id="rId11"/>
    <p:sldId id="2962" r:id="rId12"/>
    <p:sldId id="2963" r:id="rId13"/>
    <p:sldId id="2964" r:id="rId14"/>
    <p:sldId id="2953" r:id="rId15"/>
    <p:sldId id="2951" r:id="rId16"/>
    <p:sldId id="2966" r:id="rId17"/>
    <p:sldId id="29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B01"/>
    <a:srgbClr val="F391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20AC1-73D4-8047-00CB-639A1C2609D5}" v="1520" dt="2024-08-05T16:57:41.876"/>
    <p1510:client id="{3C82141A-4373-4419-AA2B-EE628FF6DC3D}" v="695" dt="2024-08-06T02:21:41.729"/>
    <p1510:client id="{49032025-43C1-40FD-ADA0-5209A8D06070}" v="44" dt="2024-08-06T16:15:26.659"/>
    <p1510:client id="{6C0E185E-69DF-2A4D-8F67-D70EA0289B79}" v="41" dt="2024-08-06T16:24:39.118"/>
    <p1510:client id="{82A177CC-DC17-444E-7F89-4141BF35F03B}" v="8" dt="2024-08-05T21:17:48.953"/>
    <p1510:client id="{8619B503-665D-5390-04E9-6E7FCB38348A}" v="68" dt="2024-08-05T23:36:01.822"/>
    <p1510:client id="{B07E327A-F495-A8D4-FF2D-EB43898A1EBA}" v="11" dt="2024-08-06T15:15:28.3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50"/>
  </p:normalViewPr>
  <p:slideViewPr>
    <p:cSldViewPr snapToGrid="0">
      <p:cViewPr varScale="1">
        <p:scale>
          <a:sx n="83" d="100"/>
          <a:sy n="83" d="100"/>
        </p:scale>
        <p:origin x="40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66F97-B16A-DD45-BF14-4951AD23E4F1}" type="datetimeFigureOut">
              <a:rPr lang="en-US" smtClean="0"/>
              <a:t>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56BC6-D613-D847-AE7E-F33AD45D532E}" type="slidenum">
              <a:rPr lang="en-US" smtClean="0"/>
              <a:t>‹#›</a:t>
            </a:fld>
            <a:endParaRPr lang="en-US"/>
          </a:p>
        </p:txBody>
      </p:sp>
    </p:spTree>
    <p:extLst>
      <p:ext uri="{BB962C8B-B14F-4D97-AF65-F5344CB8AC3E}">
        <p14:creationId xmlns:p14="http://schemas.microsoft.com/office/powerpoint/2010/main" val="454163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Title &amp; Subtitle">
    <p:spTree>
      <p:nvGrpSpPr>
        <p:cNvPr id="1" name=""/>
        <p:cNvGrpSpPr/>
        <p:nvPr/>
      </p:nvGrpSpPr>
      <p:grpSpPr>
        <a:xfrm>
          <a:off x="0" y="0"/>
          <a:ext cx="0" cy="0"/>
          <a:chOff x="0" y="0"/>
          <a:chExt cx="0" cy="0"/>
        </a:xfrm>
      </p:grpSpPr>
      <p:sp>
        <p:nvSpPr>
          <p:cNvPr id="16" name="Shape 16"/>
          <p:cNvSpPr/>
          <p:nvPr userDrawn="1"/>
        </p:nvSpPr>
        <p:spPr>
          <a:xfrm>
            <a:off x="-11906" y="-35717"/>
            <a:ext cx="12203906" cy="473040"/>
          </a:xfrm>
          <a:prstGeom prst="rect">
            <a:avLst/>
          </a:prstGeom>
          <a:solidFill>
            <a:srgbClr val="191EA2"/>
          </a:solidFill>
          <a:ln w="25400" cap="flat">
            <a:solidFill>
              <a:srgbClr val="000000">
                <a:alpha val="0"/>
              </a:srgbClr>
            </a:solidFill>
            <a:prstDash val="solid"/>
            <a:miter lim="400000"/>
          </a:ln>
          <a:effectLst/>
        </p:spPr>
        <p:txBody>
          <a:bodyPr wrap="square" lIns="0" tIns="0" rIns="0" bIns="0" numCol="1" anchor="ctr">
            <a:noAutofit/>
          </a:bodyPr>
          <a:lstStyle/>
          <a:p>
            <a:pPr lvl="0" algn="ctr" defTabSz="410751">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a:p>
        </p:txBody>
      </p:sp>
      <p:sp>
        <p:nvSpPr>
          <p:cNvPr id="23" name="Shape 23"/>
          <p:cNvSpPr/>
          <p:nvPr/>
        </p:nvSpPr>
        <p:spPr>
          <a:xfrm>
            <a:off x="0" y="6527602"/>
            <a:ext cx="12227719" cy="330398"/>
          </a:xfrm>
          <a:prstGeom prst="rect">
            <a:avLst/>
          </a:prstGeom>
          <a:solidFill>
            <a:srgbClr val="191EA2"/>
          </a:solidFill>
          <a:ln w="25400">
            <a:miter lim="400000"/>
          </a:ln>
          <a:extLst>
            <a:ext uri="{C572A759-6A51-4108-AA02-DFA0A04FC94B}">
              <ma14:wrappingTextBoxFlag xmlns:ma14="http://schemas.microsoft.com/office/mac/drawingml/2011/main" xmlns="" val="1"/>
            </a:ext>
          </a:extLst>
        </p:spPr>
        <p:txBody>
          <a:bodyPr lIns="0" tIns="0" rIns="0" bIns="0" anchor="ctr"/>
          <a:lstStyle>
            <a:lvl1pPr defTabSz="584200">
              <a:defRPr sz="1800">
                <a:solidFill>
                  <a:srgbClr val="FFFFFF"/>
                </a:solidFill>
                <a:effectLst>
                  <a:outerShdw blurRad="38100" dist="12700" dir="5400000" rotWithShape="0">
                    <a:srgbClr val="000000">
                      <a:alpha val="50000"/>
                    </a:srgbClr>
                  </a:outerShdw>
                </a:effectLst>
                <a:latin typeface="+mn-lt"/>
                <a:ea typeface="+mn-ea"/>
                <a:cs typeface="+mn-cs"/>
                <a:sym typeface="Gill Sans Light"/>
              </a:defRPr>
            </a:lvl1pPr>
          </a:lstStyle>
          <a:p>
            <a:pPr lvl="0">
              <a:defRPr>
                <a:solidFill>
                  <a:srgbClr val="000000"/>
                </a:solidFill>
                <a:effectLst/>
              </a:defRPr>
            </a:pPr>
            <a:r>
              <a:rPr lang="en-US" sz="1687">
                <a:solidFill>
                  <a:srgbClr val="FFFFFF"/>
                </a:solidFill>
                <a:effectLst>
                  <a:outerShdw blurRad="38100" dist="12700" dir="5400000" rotWithShape="0">
                    <a:srgbClr val="000000">
                      <a:alpha val="50000"/>
                    </a:srgbClr>
                  </a:outerShdw>
                </a:effectLst>
              </a:rPr>
              <a:t>  </a:t>
            </a:r>
            <a:endParaRPr sz="1687">
              <a:solidFill>
                <a:srgbClr val="FFFFFF"/>
              </a:solidFill>
              <a:effectLst>
                <a:outerShdw blurRad="38100" dist="12700" dir="5400000" rotWithShape="0">
                  <a:srgbClr val="000000">
                    <a:alpha val="50000"/>
                  </a:srgbClr>
                </a:outerShdw>
              </a:effectLst>
            </a:endParaRPr>
          </a:p>
        </p:txBody>
      </p:sp>
      <p:sp>
        <p:nvSpPr>
          <p:cNvPr id="24" name="Shape 24"/>
          <p:cNvSpPr>
            <a:spLocks noGrp="1"/>
          </p:cNvSpPr>
          <p:nvPr>
            <p:ph type="title"/>
          </p:nvPr>
        </p:nvSpPr>
        <p:spPr>
          <a:xfrm>
            <a:off x="1190625" y="833878"/>
            <a:ext cx="9810750" cy="2321719"/>
          </a:xfrm>
          <a:prstGeom prst="rect">
            <a:avLst/>
          </a:prstGeom>
        </p:spPr>
        <p:txBody>
          <a:bodyPr lIns="50800" tIns="50800" rIns="50800" bIns="50800"/>
          <a:lstStyle>
            <a:lvl1pPr algn="ctr">
              <a:defRPr sz="4800">
                <a:solidFill>
                  <a:srgbClr val="000000"/>
                </a:solidFill>
              </a:defRPr>
            </a:lvl1pPr>
          </a:lstStyle>
          <a:p>
            <a:pPr lvl="0">
              <a:defRPr sz="1800"/>
            </a:pPr>
            <a:r>
              <a:rPr lang="en-US" sz="5906"/>
              <a:t>Title Text</a:t>
            </a:r>
            <a:endParaRPr sz="5906"/>
          </a:p>
        </p:txBody>
      </p:sp>
      <p:pic>
        <p:nvPicPr>
          <p:cNvPr id="9" name="Picture 4" descr="UF Logo / University / Logonoid.com">
            <a:extLst>
              <a:ext uri="{FF2B5EF4-FFF2-40B4-BE49-F238E27FC236}">
                <a16:creationId xmlns:a16="http://schemas.microsoft.com/office/drawing/2014/main" id="{0B0EDD2C-7FEF-F119-989F-F8BF17364244}"/>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257031" y="4703911"/>
            <a:ext cx="5911702" cy="1108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5273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6838" y="7697"/>
            <a:ext cx="10216866" cy="708995"/>
          </a:xfrm>
        </p:spPr>
        <p:txBody>
          <a:bodyPr/>
          <a:lstStyle>
            <a:lvl1pPr>
              <a:defRPr sz="3200" b="1">
                <a:solidFill>
                  <a:srgbClr val="002060"/>
                </a:solidFill>
              </a:defRPr>
            </a:lvl1pPr>
          </a:lstStyle>
          <a:p>
            <a:r>
              <a:rPr lang="en-US"/>
              <a:t>Click to edit Master title style</a:t>
            </a:r>
            <a:endParaRPr/>
          </a:p>
        </p:txBody>
      </p:sp>
      <p:sp>
        <p:nvSpPr>
          <p:cNvPr id="3" name="Content Placeholder 2"/>
          <p:cNvSpPr>
            <a:spLocks noGrp="1"/>
          </p:cNvSpPr>
          <p:nvPr>
            <p:ph idx="1"/>
          </p:nvPr>
        </p:nvSpPr>
        <p:spPr>
          <a:xfrm>
            <a:off x="166837" y="854764"/>
            <a:ext cx="11837247" cy="5565913"/>
          </a:xfrm>
        </p:spPr>
        <p:txBody>
          <a:bodyPr/>
          <a:lstStyle>
            <a:lvl1pPr>
              <a:spcBef>
                <a:spcPts val="844"/>
              </a:spcBef>
              <a:buSzPct val="100000"/>
              <a:defRPr sz="2400" b="1" i="0">
                <a:latin typeface="Arial"/>
                <a:cs typeface="Arial"/>
              </a:defRPr>
            </a:lvl1pPr>
            <a:lvl2pPr>
              <a:spcBef>
                <a:spcPts val="844"/>
              </a:spcBef>
              <a:buSzPct val="100000"/>
              <a:defRPr sz="2000" b="1"/>
            </a:lvl2pPr>
            <a:lvl3pPr>
              <a:spcBef>
                <a:spcPts val="844"/>
              </a:spcBef>
              <a:buSzPct val="100000"/>
              <a:defRPr sz="1800" b="1"/>
            </a:lvl3pPr>
            <a:lvl5pPr>
              <a:defRPr/>
            </a:lvl5pPr>
          </a:lstStyle>
          <a:p>
            <a:pPr lvl="0"/>
            <a:r>
              <a:rPr lang="en-US"/>
              <a:t>Click to edit Master text styles</a:t>
            </a:r>
          </a:p>
          <a:p>
            <a:pPr lvl="1"/>
            <a:r>
              <a:rPr lang="en-US"/>
              <a:t>Second level</a:t>
            </a:r>
          </a:p>
          <a:p>
            <a:pPr lvl="2"/>
            <a:r>
              <a:rPr lang="en-US"/>
              <a:t>Third level</a:t>
            </a:r>
          </a:p>
        </p:txBody>
      </p:sp>
      <p:sp>
        <p:nvSpPr>
          <p:cNvPr id="5" name="Shape 14"/>
          <p:cNvSpPr>
            <a:spLocks noGrp="1"/>
          </p:cNvSpPr>
          <p:nvPr>
            <p:ph type="sldNum" sz="quarter" idx="2"/>
          </p:nvPr>
        </p:nvSpPr>
        <p:spPr>
          <a:xfrm>
            <a:off x="11658035" y="6567394"/>
            <a:ext cx="198772" cy="194797"/>
          </a:xfrm>
          <a:prstGeom prst="rect">
            <a:avLst/>
          </a:prstGeom>
          <a:ln w="12700">
            <a:miter lim="400000"/>
          </a:ln>
        </p:spPr>
        <p:txBody>
          <a:bodyPr wrap="none" lIns="0" tIns="0" rIns="0" bIns="0">
            <a:spAutoFit/>
          </a:bodyPr>
          <a:lstStyle>
            <a:lvl1pPr algn="ctr" defTabSz="410751">
              <a:defRPr sz="1266">
                <a:solidFill>
                  <a:srgbClr val="003893"/>
                </a:solidFill>
                <a:latin typeface="Gill Sans"/>
                <a:ea typeface="Gill Sans"/>
                <a:cs typeface="Gill Sans"/>
                <a:sym typeface="Gill Sans"/>
              </a:defRPr>
            </a:lvl1pPr>
          </a:lstStyle>
          <a:p>
            <a:fld id="{3F03A6CE-FA7F-4521-8D91-BD78BED4306F}" type="slidenum">
              <a:rPr lang="en-US" smtClean="0"/>
              <a:t>‹#›</a:t>
            </a:fld>
            <a:endParaRPr lang="en-US"/>
          </a:p>
        </p:txBody>
      </p:sp>
    </p:spTree>
    <p:extLst>
      <p:ext uri="{BB962C8B-B14F-4D97-AF65-F5344CB8AC3E}">
        <p14:creationId xmlns:p14="http://schemas.microsoft.com/office/powerpoint/2010/main" val="1968178085"/>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Shape 12"/>
          <p:cNvSpPr>
            <a:spLocks noGrp="1"/>
          </p:cNvSpPr>
          <p:nvPr>
            <p:ph type="title"/>
          </p:nvPr>
        </p:nvSpPr>
        <p:spPr>
          <a:xfrm>
            <a:off x="159024" y="-1"/>
            <a:ext cx="11771038" cy="678261"/>
          </a:xfrm>
          <a:prstGeom prst="rect">
            <a:avLst/>
          </a:prstGeom>
          <a:ln w="12700">
            <a:miter lim="400000"/>
          </a:ln>
          <a:extLst>
            <a:ext uri="{C572A759-6A51-4108-AA02-DFA0A04FC94B}">
              <ma14:wrappingTextBoxFlag xmlns:ma14="http://schemas.microsoft.com/office/mac/drawingml/2011/main" xmlns="" val="1"/>
            </a:ext>
          </a:extLst>
        </p:spPr>
        <p:txBody>
          <a:bodyPr lIns="127000" tIns="127000" rIns="127000" bIns="127000" anchor="ctr"/>
          <a:lstStyle/>
          <a:p>
            <a:pPr lvl="0">
              <a:defRPr sz="1800">
                <a:solidFill>
                  <a:srgbClr val="000000"/>
                </a:solidFill>
              </a:defRPr>
            </a:pPr>
            <a:r>
              <a:rPr sz="4781">
                <a:solidFill>
                  <a:srgbClr val="FFFFFF"/>
                </a:solidFill>
              </a:rPr>
              <a:t>Title Text</a:t>
            </a:r>
          </a:p>
        </p:txBody>
      </p:sp>
      <p:sp>
        <p:nvSpPr>
          <p:cNvPr id="13" name="Shape 13"/>
          <p:cNvSpPr>
            <a:spLocks noGrp="1"/>
          </p:cNvSpPr>
          <p:nvPr>
            <p:ph type="body" idx="1"/>
          </p:nvPr>
        </p:nvSpPr>
        <p:spPr>
          <a:xfrm>
            <a:off x="159023" y="827747"/>
            <a:ext cx="11788791" cy="5544441"/>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0">
              <a:defRPr sz="1800"/>
            </a:pPr>
            <a:r>
              <a:rPr sz="2953"/>
              <a:t>Body Level One</a:t>
            </a:r>
          </a:p>
          <a:p>
            <a:pPr lvl="1">
              <a:defRPr sz="1800"/>
            </a:pPr>
            <a:r>
              <a:rPr sz="2953"/>
              <a:t>Body Level Two</a:t>
            </a:r>
          </a:p>
          <a:p>
            <a:pPr lvl="2">
              <a:defRPr sz="1800"/>
            </a:pPr>
            <a:r>
              <a:rPr sz="2953"/>
              <a:t>Body Level Three</a:t>
            </a:r>
          </a:p>
          <a:p>
            <a:pPr lvl="3">
              <a:defRPr sz="1800"/>
            </a:pPr>
            <a:r>
              <a:rPr sz="2953"/>
              <a:t>Body Level Four</a:t>
            </a:r>
          </a:p>
          <a:p>
            <a:pPr lvl="4">
              <a:defRPr sz="1800"/>
            </a:pPr>
            <a:r>
              <a:rPr sz="2953"/>
              <a:t>Body Level Five</a:t>
            </a:r>
          </a:p>
        </p:txBody>
      </p:sp>
      <p:sp>
        <p:nvSpPr>
          <p:cNvPr id="14" name="Shape 14"/>
          <p:cNvSpPr>
            <a:spLocks noGrp="1"/>
          </p:cNvSpPr>
          <p:nvPr>
            <p:ph type="sldNum" sz="quarter" idx="2"/>
          </p:nvPr>
        </p:nvSpPr>
        <p:spPr>
          <a:xfrm>
            <a:off x="11658035" y="6567394"/>
            <a:ext cx="198772" cy="194797"/>
          </a:xfrm>
          <a:prstGeom prst="rect">
            <a:avLst/>
          </a:prstGeom>
          <a:ln w="12700">
            <a:miter lim="400000"/>
          </a:ln>
        </p:spPr>
        <p:txBody>
          <a:bodyPr wrap="none" lIns="0" tIns="0" rIns="0" bIns="0">
            <a:spAutoFit/>
          </a:bodyPr>
          <a:lstStyle>
            <a:lvl1pPr algn="ctr" defTabSz="410751">
              <a:defRPr sz="1266">
                <a:solidFill>
                  <a:srgbClr val="003893"/>
                </a:solidFill>
                <a:latin typeface="Gill Sans"/>
                <a:ea typeface="Gill Sans"/>
                <a:cs typeface="Gill Sans"/>
                <a:sym typeface="Gill Sans"/>
              </a:defRPr>
            </a:lvl1pPr>
          </a:lstStyle>
          <a:p>
            <a:fld id="{3F03A6CE-FA7F-4521-8D91-BD78BED4306F}" type="slidenum">
              <a:rPr lang="en-US" smtClean="0"/>
              <a:t>‹#›</a:t>
            </a:fld>
            <a:endParaRPr lang="en-US"/>
          </a:p>
        </p:txBody>
      </p:sp>
      <p:sp>
        <p:nvSpPr>
          <p:cNvPr id="21" name="Shape 2"/>
          <p:cNvSpPr/>
          <p:nvPr/>
        </p:nvSpPr>
        <p:spPr>
          <a:xfrm flipV="1">
            <a:off x="159023" y="632541"/>
            <a:ext cx="11771039" cy="45719"/>
          </a:xfrm>
          <a:prstGeom prst="rect">
            <a:avLst/>
          </a:prstGeom>
          <a:solidFill>
            <a:srgbClr val="191EA2"/>
          </a:solidFill>
          <a:ln w="25400" cap="flat">
            <a:solidFill>
              <a:srgbClr val="000000">
                <a:alpha val="0"/>
              </a:srgbClr>
            </a:solidFill>
            <a:prstDash val="solid"/>
            <a:miter lim="400000"/>
          </a:ln>
          <a:effectLst/>
        </p:spPr>
        <p:txBody>
          <a:bodyPr wrap="square" lIns="0" tIns="0" rIns="0" bIns="0" numCol="1" anchor="ctr">
            <a:noAutofit/>
          </a:bodyPr>
          <a:lstStyle/>
          <a:p>
            <a:pPr lvl="0" algn="ctr" defTabSz="410751">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200">
              <a:effectLst/>
            </a:endParaRPr>
          </a:p>
        </p:txBody>
      </p:sp>
      <p:pic>
        <p:nvPicPr>
          <p:cNvPr id="11" name="Picture 4" descr="UF Logo / University / Logonoid.com">
            <a:extLst>
              <a:ext uri="{FF2B5EF4-FFF2-40B4-BE49-F238E27FC236}">
                <a16:creationId xmlns:a16="http://schemas.microsoft.com/office/drawing/2014/main" id="{AC3FAE24-371C-20E8-C5CD-053F30E0AA5C}"/>
              </a:ext>
            </a:extLst>
          </p:cNvPr>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0167831" y="152636"/>
            <a:ext cx="1762231" cy="3304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8564A30-461D-5786-BB26-89D55CA2109E}"/>
              </a:ext>
            </a:extLst>
          </p:cNvPr>
          <p:cNvSpPr txBox="1"/>
          <p:nvPr userDrawn="1"/>
        </p:nvSpPr>
        <p:spPr>
          <a:xfrm>
            <a:off x="3190461" y="6525527"/>
            <a:ext cx="5605669" cy="28725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457200" rtl="0" fontAlgn="auto" latinLnBrk="1" hangingPunct="0">
              <a:lnSpc>
                <a:spcPct val="100000"/>
              </a:lnSpc>
              <a:spcBef>
                <a:spcPts val="0"/>
              </a:spcBef>
              <a:spcAft>
                <a:spcPts val="0"/>
              </a:spcAft>
              <a:buClrTx/>
              <a:buSzTx/>
              <a:buFontTx/>
              <a:buNone/>
              <a:tabLst/>
            </a:pPr>
            <a:r>
              <a:rPr kumimoji="0" lang="en-US" sz="1200" b="1" i="0" u="none" strike="noStrike" cap="none" spc="0" normalizeH="0" baseline="0">
                <a:ln>
                  <a:noFill/>
                </a:ln>
                <a:solidFill>
                  <a:srgbClr val="000000"/>
                </a:solidFill>
                <a:effectLst/>
                <a:uFillTx/>
                <a:latin typeface="Helvetica"/>
                <a:ea typeface="Helvetica"/>
                <a:cs typeface="Helvetica"/>
                <a:sym typeface="Helvetica"/>
              </a:rPr>
              <a:t>Department of Electrical and Computer Engineering</a:t>
            </a:r>
          </a:p>
        </p:txBody>
      </p:sp>
    </p:spTree>
    <p:extLst>
      <p:ext uri="{BB962C8B-B14F-4D97-AF65-F5344CB8AC3E}">
        <p14:creationId xmlns:p14="http://schemas.microsoft.com/office/powerpoint/2010/main" val="970499467"/>
      </p:ext>
    </p:extLst>
  </p:cSld>
  <p:clrMap bg1="lt1" tx1="dk1" bg2="lt2" tx2="dk2" accent1="accent1" accent2="accent2" accent3="accent3" accent4="accent4" accent5="accent5" accent6="accent6" hlink="hlink" folHlink="folHlink"/>
  <p:sldLayoutIdLst>
    <p:sldLayoutId id="2147483668" r:id="rId1"/>
    <p:sldLayoutId id="2147483666" r:id="rId2"/>
  </p:sldLayoutIdLst>
  <p:transition spd="med"/>
  <p:txStyles>
    <p:titleStyle>
      <a:lvl1pPr defTabSz="410751" eaLnBrk="1" hangingPunct="1">
        <a:defRPr sz="4400" b="1">
          <a:solidFill>
            <a:srgbClr val="002060"/>
          </a:solidFill>
          <a:latin typeface="Arial"/>
          <a:ea typeface="+mn-ea"/>
          <a:cs typeface="Arial"/>
          <a:sym typeface="Gill Sans Light"/>
        </a:defRPr>
      </a:lvl1pPr>
      <a:lvl2pPr indent="160729" defTabSz="410751" eaLnBrk="1" hangingPunct="1">
        <a:defRPr sz="4781">
          <a:solidFill>
            <a:srgbClr val="FFFFFF"/>
          </a:solidFill>
          <a:latin typeface="+mn-lt"/>
          <a:ea typeface="+mn-ea"/>
          <a:cs typeface="+mn-cs"/>
          <a:sym typeface="Gill Sans Light"/>
        </a:defRPr>
      </a:lvl2pPr>
      <a:lvl3pPr indent="321457" defTabSz="410751" eaLnBrk="1" hangingPunct="1">
        <a:defRPr sz="4781">
          <a:solidFill>
            <a:srgbClr val="FFFFFF"/>
          </a:solidFill>
          <a:latin typeface="+mn-lt"/>
          <a:ea typeface="+mn-ea"/>
          <a:cs typeface="+mn-cs"/>
          <a:sym typeface="Gill Sans Light"/>
        </a:defRPr>
      </a:lvl3pPr>
      <a:lvl4pPr indent="482186" defTabSz="410751" eaLnBrk="1" hangingPunct="1">
        <a:defRPr sz="4781">
          <a:solidFill>
            <a:srgbClr val="FFFFFF"/>
          </a:solidFill>
          <a:latin typeface="+mn-lt"/>
          <a:ea typeface="+mn-ea"/>
          <a:cs typeface="+mn-cs"/>
          <a:sym typeface="Gill Sans Light"/>
        </a:defRPr>
      </a:lvl4pPr>
      <a:lvl5pPr indent="642915" defTabSz="410751" eaLnBrk="1" hangingPunct="1">
        <a:defRPr sz="4781">
          <a:solidFill>
            <a:srgbClr val="FFFFFF"/>
          </a:solidFill>
          <a:latin typeface="+mn-lt"/>
          <a:ea typeface="+mn-ea"/>
          <a:cs typeface="+mn-cs"/>
          <a:sym typeface="Gill Sans Light"/>
        </a:defRPr>
      </a:lvl5pPr>
      <a:lvl6pPr indent="803643" defTabSz="410751" eaLnBrk="1" hangingPunct="1">
        <a:defRPr sz="4781">
          <a:solidFill>
            <a:srgbClr val="FFFFFF"/>
          </a:solidFill>
          <a:latin typeface="+mn-lt"/>
          <a:ea typeface="+mn-ea"/>
          <a:cs typeface="+mn-cs"/>
          <a:sym typeface="Gill Sans Light"/>
        </a:defRPr>
      </a:lvl6pPr>
      <a:lvl7pPr indent="964372" defTabSz="410751" eaLnBrk="1" hangingPunct="1">
        <a:defRPr sz="4781">
          <a:solidFill>
            <a:srgbClr val="FFFFFF"/>
          </a:solidFill>
          <a:latin typeface="+mn-lt"/>
          <a:ea typeface="+mn-ea"/>
          <a:cs typeface="+mn-cs"/>
          <a:sym typeface="Gill Sans Light"/>
        </a:defRPr>
      </a:lvl7pPr>
      <a:lvl8pPr indent="1125101" defTabSz="410751" eaLnBrk="1" hangingPunct="1">
        <a:defRPr sz="4781">
          <a:solidFill>
            <a:srgbClr val="FFFFFF"/>
          </a:solidFill>
          <a:latin typeface="+mn-lt"/>
          <a:ea typeface="+mn-ea"/>
          <a:cs typeface="+mn-cs"/>
          <a:sym typeface="Gill Sans Light"/>
        </a:defRPr>
      </a:lvl8pPr>
      <a:lvl9pPr indent="1285829" defTabSz="410751" eaLnBrk="1" hangingPunct="1">
        <a:defRPr sz="4781">
          <a:solidFill>
            <a:srgbClr val="FFFFFF"/>
          </a:solidFill>
          <a:latin typeface="+mn-lt"/>
          <a:ea typeface="+mn-ea"/>
          <a:cs typeface="+mn-cs"/>
          <a:sym typeface="Gill Sans Light"/>
        </a:defRPr>
      </a:lvl9pPr>
    </p:titleStyle>
    <p:bodyStyle>
      <a:lvl1pPr marL="625056" indent="-401822" defTabSz="410751" eaLnBrk="1" hangingPunct="1">
        <a:spcBef>
          <a:spcPts val="844"/>
        </a:spcBef>
        <a:buSzPct val="100000"/>
        <a:buChar char="•"/>
        <a:defRPr sz="1969">
          <a:latin typeface="Arial"/>
          <a:ea typeface="+mn-ea"/>
          <a:cs typeface="Arial"/>
          <a:sym typeface="Gill Sans Light"/>
        </a:defRPr>
      </a:lvl1pPr>
      <a:lvl2pPr marL="937584" indent="-401822" defTabSz="410751" eaLnBrk="1" hangingPunct="1">
        <a:spcBef>
          <a:spcPts val="844"/>
        </a:spcBef>
        <a:buSzPct val="100000"/>
        <a:buChar char="•"/>
        <a:defRPr sz="1969">
          <a:latin typeface="Arial"/>
          <a:ea typeface="+mn-ea"/>
          <a:cs typeface="Arial"/>
          <a:sym typeface="Gill Sans Light"/>
        </a:defRPr>
      </a:lvl2pPr>
      <a:lvl3pPr marL="1250112" indent="-401822" defTabSz="410751" eaLnBrk="1" hangingPunct="1">
        <a:spcBef>
          <a:spcPts val="844"/>
        </a:spcBef>
        <a:buSzPct val="100000"/>
        <a:buChar char="•"/>
        <a:defRPr sz="1969">
          <a:latin typeface="Arial"/>
          <a:ea typeface="+mn-ea"/>
          <a:cs typeface="Arial"/>
          <a:sym typeface="Gill Sans Light"/>
        </a:defRPr>
      </a:lvl3pPr>
      <a:lvl4pPr marL="1562640" indent="-401822" defTabSz="410751" eaLnBrk="1" hangingPunct="1">
        <a:spcBef>
          <a:spcPts val="844"/>
        </a:spcBef>
        <a:buSzPct val="100000"/>
        <a:buChar char="•"/>
        <a:defRPr sz="1969">
          <a:latin typeface="Arial"/>
          <a:ea typeface="+mn-ea"/>
          <a:cs typeface="Arial"/>
          <a:sym typeface="Gill Sans Light"/>
        </a:defRPr>
      </a:lvl4pPr>
      <a:lvl5pPr marL="1875168" indent="-401822" defTabSz="410751" eaLnBrk="1" hangingPunct="1">
        <a:spcBef>
          <a:spcPts val="844"/>
        </a:spcBef>
        <a:buSzPct val="100000"/>
        <a:buChar char="•"/>
        <a:defRPr sz="1969">
          <a:latin typeface="Arial"/>
          <a:ea typeface="+mn-ea"/>
          <a:cs typeface="Arial"/>
          <a:sym typeface="Gill Sans Light"/>
        </a:defRPr>
      </a:lvl5pPr>
      <a:lvl6pPr marL="2125190" indent="-401822" defTabSz="410751" eaLnBrk="1" hangingPunct="1">
        <a:spcBef>
          <a:spcPts val="1687"/>
        </a:spcBef>
        <a:buSzPct val="171000"/>
        <a:buChar char="•"/>
        <a:defRPr sz="2953">
          <a:latin typeface="+mn-lt"/>
          <a:ea typeface="+mn-ea"/>
          <a:cs typeface="+mn-cs"/>
          <a:sym typeface="Gill Sans Light"/>
        </a:defRPr>
      </a:lvl6pPr>
      <a:lvl7pPr marL="2375212" indent="-401822" defTabSz="410751" eaLnBrk="1" hangingPunct="1">
        <a:spcBef>
          <a:spcPts val="1687"/>
        </a:spcBef>
        <a:buSzPct val="171000"/>
        <a:buChar char="•"/>
        <a:defRPr sz="2953">
          <a:latin typeface="+mn-lt"/>
          <a:ea typeface="+mn-ea"/>
          <a:cs typeface="+mn-cs"/>
          <a:sym typeface="Gill Sans Light"/>
        </a:defRPr>
      </a:lvl7pPr>
      <a:lvl8pPr marL="2625235" indent="-401822" defTabSz="410751" eaLnBrk="1" hangingPunct="1">
        <a:spcBef>
          <a:spcPts val="1687"/>
        </a:spcBef>
        <a:buSzPct val="171000"/>
        <a:buChar char="•"/>
        <a:defRPr sz="2953">
          <a:latin typeface="+mn-lt"/>
          <a:ea typeface="+mn-ea"/>
          <a:cs typeface="+mn-cs"/>
          <a:sym typeface="Gill Sans Light"/>
        </a:defRPr>
      </a:lvl8pPr>
      <a:lvl9pPr marL="2875257" indent="-401822" defTabSz="410751" eaLnBrk="1" hangingPunct="1">
        <a:spcBef>
          <a:spcPts val="1687"/>
        </a:spcBef>
        <a:buSzPct val="171000"/>
        <a:buChar char="•"/>
        <a:defRPr sz="2953">
          <a:latin typeface="+mn-lt"/>
          <a:ea typeface="+mn-ea"/>
          <a:cs typeface="+mn-cs"/>
          <a:sym typeface="Gill Sans Light"/>
        </a:defRPr>
      </a:lvl9pPr>
    </p:bodyStyle>
    <p:otherStyle>
      <a:lvl1pPr algn="ctr" defTabSz="410751" eaLnBrk="1" hangingPunct="1">
        <a:defRPr>
          <a:solidFill>
            <a:schemeClr val="tx1"/>
          </a:solidFill>
          <a:latin typeface="+mn-lt"/>
          <a:ea typeface="+mn-ea"/>
          <a:cs typeface="+mn-cs"/>
          <a:sym typeface="Gill Sans"/>
        </a:defRPr>
      </a:lvl1pPr>
      <a:lvl2pPr indent="160729" algn="ctr" defTabSz="410751" eaLnBrk="1" hangingPunct="1">
        <a:defRPr>
          <a:solidFill>
            <a:schemeClr val="tx1"/>
          </a:solidFill>
          <a:latin typeface="+mn-lt"/>
          <a:ea typeface="+mn-ea"/>
          <a:cs typeface="+mn-cs"/>
          <a:sym typeface="Gill Sans"/>
        </a:defRPr>
      </a:lvl2pPr>
      <a:lvl3pPr indent="321457" algn="ctr" defTabSz="410751" eaLnBrk="1" hangingPunct="1">
        <a:defRPr>
          <a:solidFill>
            <a:schemeClr val="tx1"/>
          </a:solidFill>
          <a:latin typeface="+mn-lt"/>
          <a:ea typeface="+mn-ea"/>
          <a:cs typeface="+mn-cs"/>
          <a:sym typeface="Gill Sans"/>
        </a:defRPr>
      </a:lvl3pPr>
      <a:lvl4pPr indent="482186" algn="ctr" defTabSz="410751" eaLnBrk="1" hangingPunct="1">
        <a:defRPr>
          <a:solidFill>
            <a:schemeClr val="tx1"/>
          </a:solidFill>
          <a:latin typeface="+mn-lt"/>
          <a:ea typeface="+mn-ea"/>
          <a:cs typeface="+mn-cs"/>
          <a:sym typeface="Gill Sans"/>
        </a:defRPr>
      </a:lvl4pPr>
      <a:lvl5pPr indent="642915" algn="ctr" defTabSz="410751" eaLnBrk="1" hangingPunct="1">
        <a:defRPr>
          <a:solidFill>
            <a:schemeClr val="tx1"/>
          </a:solidFill>
          <a:latin typeface="+mn-lt"/>
          <a:ea typeface="+mn-ea"/>
          <a:cs typeface="+mn-cs"/>
          <a:sym typeface="Gill Sans"/>
        </a:defRPr>
      </a:lvl5pPr>
      <a:lvl6pPr indent="803643" algn="ctr" defTabSz="410751" eaLnBrk="1" hangingPunct="1">
        <a:defRPr>
          <a:solidFill>
            <a:schemeClr val="tx1"/>
          </a:solidFill>
          <a:latin typeface="+mn-lt"/>
          <a:ea typeface="+mn-ea"/>
          <a:cs typeface="+mn-cs"/>
          <a:sym typeface="Gill Sans"/>
        </a:defRPr>
      </a:lvl6pPr>
      <a:lvl7pPr indent="964372" algn="ctr" defTabSz="410751" eaLnBrk="1" hangingPunct="1">
        <a:defRPr>
          <a:solidFill>
            <a:schemeClr val="tx1"/>
          </a:solidFill>
          <a:latin typeface="+mn-lt"/>
          <a:ea typeface="+mn-ea"/>
          <a:cs typeface="+mn-cs"/>
          <a:sym typeface="Gill Sans"/>
        </a:defRPr>
      </a:lvl7pPr>
      <a:lvl8pPr indent="1125101" algn="ctr" defTabSz="410751" eaLnBrk="1" hangingPunct="1">
        <a:defRPr>
          <a:solidFill>
            <a:schemeClr val="tx1"/>
          </a:solidFill>
          <a:latin typeface="+mn-lt"/>
          <a:ea typeface="+mn-ea"/>
          <a:cs typeface="+mn-cs"/>
          <a:sym typeface="Gill Sans"/>
        </a:defRPr>
      </a:lvl8pPr>
      <a:lvl9pPr indent="1285829" algn="ctr" defTabSz="410751" eaLnBrk="1" hangingPunct="1">
        <a:defRPr>
          <a:solidFill>
            <a:schemeClr val="tx1"/>
          </a:solidFill>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B3076-61B9-41CB-BC29-F1CE6B7EBC1E}"/>
              </a:ext>
            </a:extLst>
          </p:cNvPr>
          <p:cNvSpPr>
            <a:spLocks noGrp="1"/>
          </p:cNvSpPr>
          <p:nvPr>
            <p:ph type="title"/>
          </p:nvPr>
        </p:nvSpPr>
        <p:spPr>
          <a:xfrm>
            <a:off x="1190625" y="0"/>
            <a:ext cx="9810750" cy="2321719"/>
          </a:xfrm>
        </p:spPr>
        <p:txBody>
          <a:bodyPr/>
          <a:lstStyle/>
          <a:p>
            <a:r>
              <a:rPr lang="en-US" sz="3200">
                <a:solidFill>
                  <a:srgbClr val="002060"/>
                </a:solidFill>
              </a:rPr>
              <a:t>DDPG CAD: Intelligent Channel Activity Detection</a:t>
            </a:r>
            <a:br>
              <a:rPr lang="en-US" sz="3200">
                <a:solidFill>
                  <a:srgbClr val="002060"/>
                </a:solidFill>
              </a:rPr>
            </a:br>
            <a:r>
              <a:rPr lang="en-US" sz="3200">
                <a:solidFill>
                  <a:srgbClr val="002060"/>
                </a:solidFill>
              </a:rPr>
              <a:t>Scheduling in Massive IoT LoRaWAN</a:t>
            </a:r>
          </a:p>
        </p:txBody>
      </p:sp>
      <p:sp>
        <p:nvSpPr>
          <p:cNvPr id="4" name="TextBox 3">
            <a:extLst>
              <a:ext uri="{FF2B5EF4-FFF2-40B4-BE49-F238E27FC236}">
                <a16:creationId xmlns:a16="http://schemas.microsoft.com/office/drawing/2014/main" id="{B868DD76-5F08-CAF5-9D65-AB0A34F9BFD9}"/>
              </a:ext>
            </a:extLst>
          </p:cNvPr>
          <p:cNvSpPr txBox="1"/>
          <p:nvPr/>
        </p:nvSpPr>
        <p:spPr>
          <a:xfrm>
            <a:off x="1258358" y="3595100"/>
            <a:ext cx="9810750" cy="93358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457200" rtl="0" fontAlgn="auto" latinLnBrk="1" hangingPunct="0">
              <a:lnSpc>
                <a:spcPct val="100000"/>
              </a:lnSpc>
              <a:spcBef>
                <a:spcPts val="0"/>
              </a:spcBef>
              <a:spcAft>
                <a:spcPts val="0"/>
              </a:spcAft>
              <a:buClrTx/>
              <a:buSzTx/>
              <a:buFontTx/>
              <a:buNone/>
              <a:tabLst/>
            </a:pPr>
            <a:r>
              <a:rPr kumimoji="0" lang="en-US" i="0" u="none" strike="noStrike" cap="none" spc="0" normalizeH="0">
                <a:ln>
                  <a:noFill/>
                </a:ln>
                <a:solidFill>
                  <a:srgbClr val="002060"/>
                </a:solidFill>
                <a:effectLst/>
                <a:uFillTx/>
                <a:latin typeface="Arial" panose="020B0604020202020204" pitchFamily="34" charset="0"/>
                <a:ea typeface="Helvetica"/>
                <a:cs typeface="Arial" panose="020B0604020202020204" pitchFamily="34" charset="0"/>
                <a:sym typeface="Helvetica"/>
              </a:rPr>
              <a:t>Mhatre, Jui &amp; Lee, </a:t>
            </a:r>
            <a:r>
              <a:rPr kumimoji="0" lang="en-US" i="0" u="none" strike="noStrike" cap="none" spc="0" normalizeH="0" err="1">
                <a:ln>
                  <a:noFill/>
                </a:ln>
                <a:solidFill>
                  <a:srgbClr val="002060"/>
                </a:solidFill>
                <a:effectLst/>
                <a:uFillTx/>
                <a:latin typeface="Arial" panose="020B0604020202020204" pitchFamily="34" charset="0"/>
                <a:ea typeface="Helvetica"/>
                <a:cs typeface="Arial" panose="020B0604020202020204" pitchFamily="34" charset="0"/>
                <a:sym typeface="Helvetica"/>
              </a:rPr>
              <a:t>Ahyoung</a:t>
            </a:r>
            <a:r>
              <a:rPr kumimoji="0" lang="en-US" i="0" u="none" strike="noStrike" cap="none" spc="0" normalizeH="0">
                <a:ln>
                  <a:noFill/>
                </a:ln>
                <a:solidFill>
                  <a:srgbClr val="002060"/>
                </a:solidFill>
                <a:effectLst/>
                <a:uFillTx/>
                <a:latin typeface="Arial" panose="020B0604020202020204" pitchFamily="34" charset="0"/>
                <a:ea typeface="Helvetica"/>
                <a:cs typeface="Arial" panose="020B0604020202020204" pitchFamily="34" charset="0"/>
                <a:sym typeface="Helvetica"/>
              </a:rPr>
              <a:t> &amp; Lee, </a:t>
            </a:r>
            <a:r>
              <a:rPr kumimoji="0" lang="en-US" i="0" u="none" strike="noStrike" cap="none" spc="0" normalizeH="0" err="1">
                <a:ln>
                  <a:noFill/>
                </a:ln>
                <a:solidFill>
                  <a:srgbClr val="002060"/>
                </a:solidFill>
                <a:effectLst/>
                <a:uFillTx/>
                <a:latin typeface="Arial" panose="020B0604020202020204" pitchFamily="34" charset="0"/>
                <a:ea typeface="Helvetica"/>
                <a:cs typeface="Arial" panose="020B0604020202020204" pitchFamily="34" charset="0"/>
                <a:sym typeface="Helvetica"/>
              </a:rPr>
              <a:t>Hoseon</a:t>
            </a:r>
            <a:r>
              <a:rPr kumimoji="0" lang="en-US" i="0" u="none" strike="noStrike" cap="none" spc="0" normalizeH="0">
                <a:ln>
                  <a:noFill/>
                </a:ln>
                <a:solidFill>
                  <a:srgbClr val="002060"/>
                </a:solidFill>
                <a:effectLst/>
                <a:uFillTx/>
                <a:latin typeface="Arial" panose="020B0604020202020204" pitchFamily="34" charset="0"/>
                <a:ea typeface="Helvetica"/>
                <a:cs typeface="Arial" panose="020B0604020202020204" pitchFamily="34" charset="0"/>
                <a:sym typeface="Helvetica"/>
              </a:rPr>
              <a:t> &amp; Nguyen, Tu. (2024). DDPG_CAD: Intelligent Channel Activity Detection Scheduling in Massive IoT LoRaWAN. 248-252. 10.1109/NetSoft60951.2024.10588888.</a:t>
            </a:r>
          </a:p>
        </p:txBody>
      </p:sp>
    </p:spTree>
    <p:extLst>
      <p:ext uri="{BB962C8B-B14F-4D97-AF65-F5344CB8AC3E}">
        <p14:creationId xmlns:p14="http://schemas.microsoft.com/office/powerpoint/2010/main" val="245255274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55EAA-0C9D-435B-9040-6BFE9991B510}"/>
              </a:ext>
            </a:extLst>
          </p:cNvPr>
          <p:cNvSpPr>
            <a:spLocks noGrp="1"/>
          </p:cNvSpPr>
          <p:nvPr>
            <p:ph type="title"/>
          </p:nvPr>
        </p:nvSpPr>
        <p:spPr/>
        <p:txBody>
          <a:bodyPr/>
          <a:lstStyle/>
          <a:p>
            <a:r>
              <a:rPr lang="en-US"/>
              <a:t>Paper Strengths</a:t>
            </a:r>
          </a:p>
        </p:txBody>
      </p:sp>
      <p:sp>
        <p:nvSpPr>
          <p:cNvPr id="3" name="Content Placeholder 2">
            <a:extLst>
              <a:ext uri="{FF2B5EF4-FFF2-40B4-BE49-F238E27FC236}">
                <a16:creationId xmlns:a16="http://schemas.microsoft.com/office/drawing/2014/main" id="{DA7A55B7-5ECE-4251-A6B9-BCF84543593C}"/>
              </a:ext>
            </a:extLst>
          </p:cNvPr>
          <p:cNvSpPr>
            <a:spLocks noGrp="1"/>
          </p:cNvSpPr>
          <p:nvPr>
            <p:ph idx="1"/>
          </p:nvPr>
        </p:nvSpPr>
        <p:spPr>
          <a:xfrm>
            <a:off x="386861" y="716692"/>
            <a:ext cx="11418275" cy="5565913"/>
          </a:xfrm>
          <a:ln>
            <a:noFill/>
          </a:ln>
        </p:spPr>
        <p:txBody>
          <a:bodyPr lIns="0" tIns="0" rIns="0" bIns="0" anchor="t"/>
          <a:lstStyle/>
          <a:p>
            <a:pPr marL="223520" indent="0" algn="ctr">
              <a:buNone/>
            </a:pPr>
            <a:endParaRPr lang="en-US" sz="300" u="sng" dirty="0">
              <a:solidFill>
                <a:schemeClr val="accent1"/>
              </a:solidFill>
            </a:endParaRPr>
          </a:p>
          <a:p>
            <a:pPr marL="223520" indent="0" algn="ctr">
              <a:buNone/>
            </a:pPr>
            <a:r>
              <a:rPr lang="en-US" sz="3200" u="sng" dirty="0">
                <a:solidFill>
                  <a:schemeClr val="accent1"/>
                </a:solidFill>
              </a:rPr>
              <a:t>Writing and Organizational Clarity</a:t>
            </a:r>
          </a:p>
          <a:p>
            <a:pPr marL="566420" indent="-342900" algn="just"/>
            <a:endParaRPr lang="en-US" sz="700" b="0" dirty="0"/>
          </a:p>
          <a:p>
            <a:pPr marL="566420" indent="-342900" algn="just"/>
            <a:r>
              <a:rPr lang="en-US" sz="2000" b="0" dirty="0"/>
              <a:t>The paper follows a clear and logical structure, making it easy to understand the progression of ideas.</a:t>
            </a:r>
          </a:p>
          <a:p>
            <a:pPr marL="566420" indent="-342900" algn="just"/>
            <a:r>
              <a:rPr lang="en-US" sz="2000" b="0" dirty="0"/>
              <a:t>Well-defined sections and subsections help guide the reader through the paper.</a:t>
            </a:r>
          </a:p>
          <a:p>
            <a:pPr marL="566420" indent="-342900" algn="just"/>
            <a:r>
              <a:rPr lang="en-US" sz="2000" b="0" dirty="0"/>
              <a:t>The abstract effectively summarizes the main objectives, methods, and findings briefly and clearly.</a:t>
            </a:r>
          </a:p>
          <a:p>
            <a:pPr marL="566420" indent="-342900" algn="just"/>
            <a:r>
              <a:rPr lang="en-US" sz="2000" b="0" dirty="0"/>
              <a:t>Figures are well-integrated into the text, providing visual clarity and supporting the data and arguments presented.</a:t>
            </a:r>
          </a:p>
          <a:p>
            <a:pPr marL="566420" indent="-342900" algn="just"/>
            <a:r>
              <a:rPr lang="en-US" sz="2000" b="0" dirty="0"/>
              <a:t>The writing is clear and precise, with technical terms well-defined and minimal use of jargon.</a:t>
            </a:r>
          </a:p>
        </p:txBody>
      </p:sp>
    </p:spTree>
    <p:extLst>
      <p:ext uri="{BB962C8B-B14F-4D97-AF65-F5344CB8AC3E}">
        <p14:creationId xmlns:p14="http://schemas.microsoft.com/office/powerpoint/2010/main" val="99211724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55EAA-0C9D-435B-9040-6BFE9991B510}"/>
              </a:ext>
            </a:extLst>
          </p:cNvPr>
          <p:cNvSpPr>
            <a:spLocks noGrp="1"/>
          </p:cNvSpPr>
          <p:nvPr>
            <p:ph type="title"/>
          </p:nvPr>
        </p:nvSpPr>
        <p:spPr/>
        <p:txBody>
          <a:bodyPr/>
          <a:lstStyle/>
          <a:p>
            <a:r>
              <a:rPr lang="en-US"/>
              <a:t>Paper Weaknesses</a:t>
            </a:r>
          </a:p>
        </p:txBody>
      </p:sp>
      <p:sp>
        <p:nvSpPr>
          <p:cNvPr id="3" name="Content Placeholder 2">
            <a:extLst>
              <a:ext uri="{FF2B5EF4-FFF2-40B4-BE49-F238E27FC236}">
                <a16:creationId xmlns:a16="http://schemas.microsoft.com/office/drawing/2014/main" id="{DA7A55B7-5ECE-4251-A6B9-BCF84543593C}"/>
              </a:ext>
            </a:extLst>
          </p:cNvPr>
          <p:cNvSpPr>
            <a:spLocks noGrp="1"/>
          </p:cNvSpPr>
          <p:nvPr>
            <p:ph idx="1"/>
          </p:nvPr>
        </p:nvSpPr>
        <p:spPr>
          <a:xfrm>
            <a:off x="386862" y="854764"/>
            <a:ext cx="6332915" cy="5565913"/>
          </a:xfrm>
          <a:ln>
            <a:noFill/>
          </a:ln>
        </p:spPr>
        <p:txBody>
          <a:bodyPr lIns="0" tIns="0" rIns="0" bIns="0" anchor="t"/>
          <a:lstStyle/>
          <a:p>
            <a:pPr marL="223520" indent="0" algn="ctr">
              <a:buNone/>
            </a:pPr>
            <a:endParaRPr lang="en-US" sz="100" u="sng" dirty="0">
              <a:solidFill>
                <a:schemeClr val="accent1"/>
              </a:solidFill>
            </a:endParaRPr>
          </a:p>
          <a:p>
            <a:pPr marL="223520" indent="0" algn="ctr">
              <a:buNone/>
            </a:pPr>
            <a:r>
              <a:rPr lang="en-US" sz="2400" u="sng" dirty="0">
                <a:solidFill>
                  <a:schemeClr val="accent1"/>
                </a:solidFill>
              </a:rPr>
              <a:t>Lack of Technical Details</a:t>
            </a:r>
          </a:p>
          <a:p>
            <a:pPr marL="222885" indent="0">
              <a:buNone/>
            </a:pPr>
            <a:endParaRPr lang="en-US" dirty="0"/>
          </a:p>
          <a:p>
            <a:pPr marL="624840" indent="-401320">
              <a:buFont typeface="Arial" panose="020B0604020202020204" pitchFamily="34" charset="0"/>
              <a:buChar char="•"/>
            </a:pPr>
            <a:r>
              <a:rPr lang="en-US" b="0" dirty="0"/>
              <a:t>The paper does not thoroughly explore the sensitivity of the DDPG algorithm to various parameters such as reward functions and learning rates.</a:t>
            </a:r>
          </a:p>
          <a:p>
            <a:pPr marL="624840" indent="-401320">
              <a:buFont typeface="Arial" panose="020B0604020202020204" pitchFamily="34" charset="0"/>
              <a:buChar char="•"/>
            </a:pPr>
            <a:r>
              <a:rPr lang="en-US" b="0" dirty="0"/>
              <a:t>Lack of technical details of DDPG algorithm</a:t>
            </a:r>
          </a:p>
          <a:p>
            <a:pPr marL="624840" indent="-401320">
              <a:buFont typeface="Arial" panose="020B0604020202020204" pitchFamily="34" charset="0"/>
              <a:buChar char="•"/>
            </a:pPr>
            <a:r>
              <a:rPr lang="en-US" b="0" dirty="0"/>
              <a:t>Lack of technical details of deep RL model, architecture, and hyperparameters. </a:t>
            </a:r>
          </a:p>
          <a:p>
            <a:pPr marL="624840" indent="-401320"/>
            <a:endParaRPr lang="en-US" dirty="0"/>
          </a:p>
          <a:p>
            <a:pPr marL="624840" indent="-401320"/>
            <a:endParaRPr lang="en-US" dirty="0"/>
          </a:p>
          <a:p>
            <a:pPr marL="624840" indent="-401320"/>
            <a:endParaRPr lang="en-US" dirty="0"/>
          </a:p>
        </p:txBody>
      </p:sp>
      <p:pic>
        <p:nvPicPr>
          <p:cNvPr id="1026" name="Picture 2" descr="Structural diagram of Deep Reinforcement Learning | Download Scientific  Diagram">
            <a:extLst>
              <a:ext uri="{FF2B5EF4-FFF2-40B4-BE49-F238E27FC236}">
                <a16:creationId xmlns:a16="http://schemas.microsoft.com/office/drawing/2014/main" id="{478DD006-0EAF-868A-CDB1-D01A0FF5B4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9898" y="2042341"/>
            <a:ext cx="4716130" cy="31907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03B0EC6-D7BA-975B-6630-D5EF6C0ADB17}"/>
              </a:ext>
            </a:extLst>
          </p:cNvPr>
          <p:cNvSpPr txBox="1"/>
          <p:nvPr/>
        </p:nvSpPr>
        <p:spPr>
          <a:xfrm>
            <a:off x="7666074" y="5342771"/>
            <a:ext cx="2146421" cy="28725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Helvetica"/>
                <a:ea typeface="Helvetica"/>
                <a:cs typeface="Helvetica"/>
                <a:sym typeface="Helvetica"/>
              </a:rPr>
              <a:t>Deep Reinforcement Learning</a:t>
            </a:r>
          </a:p>
        </p:txBody>
      </p:sp>
    </p:spTree>
    <p:extLst>
      <p:ext uri="{BB962C8B-B14F-4D97-AF65-F5344CB8AC3E}">
        <p14:creationId xmlns:p14="http://schemas.microsoft.com/office/powerpoint/2010/main" val="8251024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55EAA-0C9D-435B-9040-6BFE9991B510}"/>
              </a:ext>
            </a:extLst>
          </p:cNvPr>
          <p:cNvSpPr>
            <a:spLocks noGrp="1"/>
          </p:cNvSpPr>
          <p:nvPr>
            <p:ph type="title"/>
          </p:nvPr>
        </p:nvSpPr>
        <p:spPr/>
        <p:txBody>
          <a:bodyPr/>
          <a:lstStyle/>
          <a:p>
            <a:r>
              <a:rPr lang="en-US" dirty="0"/>
              <a:t>Paper Weakness</a:t>
            </a:r>
          </a:p>
        </p:txBody>
      </p:sp>
      <p:sp>
        <p:nvSpPr>
          <p:cNvPr id="3" name="Content Placeholder 2">
            <a:extLst>
              <a:ext uri="{FF2B5EF4-FFF2-40B4-BE49-F238E27FC236}">
                <a16:creationId xmlns:a16="http://schemas.microsoft.com/office/drawing/2014/main" id="{DA7A55B7-5ECE-4251-A6B9-BCF84543593C}"/>
              </a:ext>
            </a:extLst>
          </p:cNvPr>
          <p:cNvSpPr>
            <a:spLocks noGrp="1"/>
          </p:cNvSpPr>
          <p:nvPr>
            <p:ph idx="1"/>
          </p:nvPr>
        </p:nvSpPr>
        <p:spPr>
          <a:xfrm>
            <a:off x="386862" y="854764"/>
            <a:ext cx="11418275" cy="5565913"/>
          </a:xfrm>
          <a:ln>
            <a:noFill/>
          </a:ln>
        </p:spPr>
        <p:txBody>
          <a:bodyPr/>
          <a:lstStyle/>
          <a:p>
            <a:pPr marL="223520" indent="0" algn="ctr">
              <a:buNone/>
            </a:pPr>
            <a:r>
              <a:rPr lang="en-US" u="sng" dirty="0">
                <a:solidFill>
                  <a:schemeClr val="accent1"/>
                </a:solidFill>
              </a:rPr>
              <a:t>Real-world deployment and validation of simulator</a:t>
            </a:r>
          </a:p>
          <a:p>
            <a:pPr marL="742950" lvl="1" indent="-285750">
              <a:buFont typeface="Arial" panose="020B0604020202020204" pitchFamily="34" charset="0"/>
              <a:buChar char="•"/>
            </a:pPr>
            <a:r>
              <a:rPr lang="en-US" sz="2400" b="0" dirty="0"/>
              <a:t>The evaluation is primarily based on simulations. Real-world deployment and testing would strengthen the findings.</a:t>
            </a:r>
          </a:p>
          <a:p>
            <a:pPr marL="742950" lvl="1" indent="-285750">
              <a:buFont typeface="Arial" panose="020B0604020202020204" pitchFamily="34" charset="0"/>
              <a:buChar char="•"/>
            </a:pPr>
            <a:r>
              <a:rPr lang="en-US" sz="2400" b="0" dirty="0"/>
              <a:t>The robustness and reliability of </a:t>
            </a:r>
            <a:r>
              <a:rPr lang="en-US" sz="2400" b="0" dirty="0" err="1"/>
              <a:t>LoRaCAD</a:t>
            </a:r>
            <a:r>
              <a:rPr lang="en-US" sz="2400" b="0" dirty="0"/>
              <a:t> simulator needs to be validated with real-world results.</a:t>
            </a:r>
          </a:p>
          <a:p>
            <a:pPr marL="742950" lvl="1" indent="-285750">
              <a:buFont typeface="Arial" panose="020B0604020202020204" pitchFamily="34" charset="0"/>
              <a:buChar char="•"/>
            </a:pPr>
            <a:r>
              <a:rPr lang="en-US" sz="2400" b="0" dirty="0"/>
              <a:t>Open-source for better transparency and validation </a:t>
            </a:r>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1DC09771-EF89-A5DF-C1DE-63A632E0EA2F}"/>
              </a:ext>
            </a:extLst>
          </p:cNvPr>
          <p:cNvPicPr>
            <a:picLocks noChangeAspect="1"/>
          </p:cNvPicPr>
          <p:nvPr/>
        </p:nvPicPr>
        <p:blipFill>
          <a:blip r:embed="rId2"/>
          <a:stretch>
            <a:fillRect/>
          </a:stretch>
        </p:blipFill>
        <p:spPr>
          <a:xfrm>
            <a:off x="1701313" y="3429000"/>
            <a:ext cx="8789372" cy="2849443"/>
          </a:xfrm>
          <a:prstGeom prst="rect">
            <a:avLst/>
          </a:prstGeom>
        </p:spPr>
      </p:pic>
    </p:spTree>
    <p:extLst>
      <p:ext uri="{BB962C8B-B14F-4D97-AF65-F5344CB8AC3E}">
        <p14:creationId xmlns:p14="http://schemas.microsoft.com/office/powerpoint/2010/main" val="416778828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55EAA-0C9D-435B-9040-6BFE9991B510}"/>
              </a:ext>
            </a:extLst>
          </p:cNvPr>
          <p:cNvSpPr>
            <a:spLocks noGrp="1"/>
          </p:cNvSpPr>
          <p:nvPr>
            <p:ph type="title"/>
          </p:nvPr>
        </p:nvSpPr>
        <p:spPr/>
        <p:txBody>
          <a:bodyPr/>
          <a:lstStyle/>
          <a:p>
            <a:r>
              <a:rPr lang="en-US" dirty="0"/>
              <a:t>Paper Weakness</a:t>
            </a:r>
          </a:p>
        </p:txBody>
      </p:sp>
      <p:sp>
        <p:nvSpPr>
          <p:cNvPr id="3" name="Content Placeholder 2">
            <a:extLst>
              <a:ext uri="{FF2B5EF4-FFF2-40B4-BE49-F238E27FC236}">
                <a16:creationId xmlns:a16="http://schemas.microsoft.com/office/drawing/2014/main" id="{DA7A55B7-5ECE-4251-A6B9-BCF84543593C}"/>
              </a:ext>
            </a:extLst>
          </p:cNvPr>
          <p:cNvSpPr>
            <a:spLocks noGrp="1"/>
          </p:cNvSpPr>
          <p:nvPr>
            <p:ph idx="1"/>
          </p:nvPr>
        </p:nvSpPr>
        <p:spPr>
          <a:xfrm>
            <a:off x="386862" y="854764"/>
            <a:ext cx="11418275" cy="5565913"/>
          </a:xfrm>
          <a:ln>
            <a:noFill/>
          </a:ln>
        </p:spPr>
        <p:txBody>
          <a:bodyPr/>
          <a:lstStyle/>
          <a:p>
            <a:pPr marL="223520" indent="0" algn="ctr">
              <a:buNone/>
            </a:pPr>
            <a:r>
              <a:rPr lang="en-US" sz="2400" u="sng" dirty="0">
                <a:solidFill>
                  <a:schemeClr val="accent1"/>
                </a:solidFill>
              </a:rPr>
              <a:t>Limited Evaluation </a:t>
            </a:r>
            <a:r>
              <a:rPr lang="en-US" u="sng" dirty="0">
                <a:solidFill>
                  <a:schemeClr val="accent1"/>
                </a:solidFill>
              </a:rPr>
              <a:t>S</a:t>
            </a:r>
            <a:r>
              <a:rPr lang="en-US" sz="2400" u="sng" dirty="0">
                <a:solidFill>
                  <a:schemeClr val="accent1"/>
                </a:solidFill>
              </a:rPr>
              <a:t>cope </a:t>
            </a:r>
          </a:p>
          <a:p>
            <a:pPr>
              <a:buFont typeface="Arial" panose="020B0604020202020204" pitchFamily="34" charset="0"/>
              <a:buChar char="•"/>
            </a:pPr>
            <a:r>
              <a:rPr lang="en-US" b="0" dirty="0"/>
              <a:t>Limited evaluation of varying network densities and node distributions.</a:t>
            </a:r>
          </a:p>
          <a:p>
            <a:pPr>
              <a:buFont typeface="Arial" panose="020B0604020202020204" pitchFamily="34" charset="0"/>
              <a:buChar char="•"/>
            </a:pPr>
            <a:r>
              <a:rPr lang="en-US" b="0" dirty="0"/>
              <a:t>Simulations assume uniform node distribution and fixed density.</a:t>
            </a:r>
          </a:p>
          <a:p>
            <a:pPr>
              <a:buFont typeface="Arial" panose="020B0604020202020204" pitchFamily="34" charset="0"/>
              <a:buChar char="•"/>
            </a:pPr>
            <a:r>
              <a:rPr lang="en-US" b="0" dirty="0"/>
              <a:t>Scalability of the proposed algorithm in real-life large network</a:t>
            </a:r>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082636CB-E242-5F00-72CB-75871A31C664}"/>
              </a:ext>
            </a:extLst>
          </p:cNvPr>
          <p:cNvPicPr>
            <a:picLocks noChangeAspect="1"/>
          </p:cNvPicPr>
          <p:nvPr/>
        </p:nvPicPr>
        <p:blipFill>
          <a:blip r:embed="rId2"/>
          <a:stretch>
            <a:fillRect/>
          </a:stretch>
        </p:blipFill>
        <p:spPr>
          <a:xfrm>
            <a:off x="2808767" y="2739449"/>
            <a:ext cx="5527158" cy="3042079"/>
          </a:xfrm>
          <a:prstGeom prst="rect">
            <a:avLst/>
          </a:prstGeom>
        </p:spPr>
      </p:pic>
      <p:sp>
        <p:nvSpPr>
          <p:cNvPr id="6" name="TextBox 5">
            <a:extLst>
              <a:ext uri="{FF2B5EF4-FFF2-40B4-BE49-F238E27FC236}">
                <a16:creationId xmlns:a16="http://schemas.microsoft.com/office/drawing/2014/main" id="{82BA06B2-6F35-0E45-9565-8B1F338A64F1}"/>
              </a:ext>
            </a:extLst>
          </p:cNvPr>
          <p:cNvSpPr txBox="1"/>
          <p:nvPr/>
        </p:nvSpPr>
        <p:spPr>
          <a:xfrm>
            <a:off x="1924492" y="5919600"/>
            <a:ext cx="7125349" cy="31803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Arial" panose="020B0604020202020204" pitchFamily="34" charset="0"/>
                <a:ea typeface="Helvetica"/>
                <a:cs typeface="Arial" panose="020B0604020202020204" pitchFamily="34" charset="0"/>
                <a:sym typeface="Helvetica"/>
              </a:rPr>
              <a:t>How does this algorithm perform, in case of a large number of devices? Is this scalable? </a:t>
            </a:r>
          </a:p>
        </p:txBody>
      </p:sp>
    </p:spTree>
    <p:extLst>
      <p:ext uri="{BB962C8B-B14F-4D97-AF65-F5344CB8AC3E}">
        <p14:creationId xmlns:p14="http://schemas.microsoft.com/office/powerpoint/2010/main" val="81233276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55EAA-0C9D-435B-9040-6BFE9991B510}"/>
              </a:ext>
            </a:extLst>
          </p:cNvPr>
          <p:cNvSpPr>
            <a:spLocks noGrp="1"/>
          </p:cNvSpPr>
          <p:nvPr>
            <p:ph type="title"/>
          </p:nvPr>
        </p:nvSpPr>
        <p:spPr/>
        <p:txBody>
          <a:bodyPr/>
          <a:lstStyle/>
          <a:p>
            <a:r>
              <a:rPr lang="en-US" dirty="0"/>
              <a:t>Conclusion and Future Direction</a:t>
            </a:r>
          </a:p>
        </p:txBody>
      </p:sp>
      <p:sp>
        <p:nvSpPr>
          <p:cNvPr id="3" name="Content Placeholder 2">
            <a:extLst>
              <a:ext uri="{FF2B5EF4-FFF2-40B4-BE49-F238E27FC236}">
                <a16:creationId xmlns:a16="http://schemas.microsoft.com/office/drawing/2014/main" id="{DA7A55B7-5ECE-4251-A6B9-BCF84543593C}"/>
              </a:ext>
            </a:extLst>
          </p:cNvPr>
          <p:cNvSpPr>
            <a:spLocks noGrp="1"/>
          </p:cNvSpPr>
          <p:nvPr>
            <p:ph idx="1"/>
          </p:nvPr>
        </p:nvSpPr>
        <p:spPr>
          <a:xfrm>
            <a:off x="386862" y="854764"/>
            <a:ext cx="11418275" cy="5565913"/>
          </a:xfrm>
          <a:ln>
            <a:noFill/>
          </a:ln>
        </p:spPr>
        <p:txBody>
          <a:bodyPr/>
          <a:lstStyle/>
          <a:p>
            <a:endParaRPr lang="en-US" dirty="0"/>
          </a:p>
          <a:p>
            <a:pPr marL="223234" indent="0">
              <a:buNone/>
            </a:pPr>
            <a:endParaRPr lang="en-US" dirty="0"/>
          </a:p>
        </p:txBody>
      </p:sp>
      <p:sp>
        <p:nvSpPr>
          <p:cNvPr id="6" name="TextBox 5">
            <a:extLst>
              <a:ext uri="{FF2B5EF4-FFF2-40B4-BE49-F238E27FC236}">
                <a16:creationId xmlns:a16="http://schemas.microsoft.com/office/drawing/2014/main" id="{6FBEC9E8-948A-71D2-49C4-BA361A2E7FDA}"/>
              </a:ext>
            </a:extLst>
          </p:cNvPr>
          <p:cNvSpPr txBox="1"/>
          <p:nvPr/>
        </p:nvSpPr>
        <p:spPr>
          <a:xfrm>
            <a:off x="507705" y="1795556"/>
            <a:ext cx="10858500" cy="378565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The DDPG CAD algorithm substantially improves energy efficiency and collision avoidance for </a:t>
            </a:r>
            <a:r>
              <a:rPr lang="en-US" sz="2400" dirty="0" err="1">
                <a:latin typeface="Arial" panose="020B0604020202020204" pitchFamily="34" charset="0"/>
                <a:cs typeface="Arial" panose="020B0604020202020204" pitchFamily="34" charset="0"/>
              </a:rPr>
              <a:t>LoRaWAN</a:t>
            </a:r>
            <a:r>
              <a:rPr lang="en-US" sz="2400" dirty="0">
                <a:latin typeface="Arial" panose="020B0604020202020204" pitchFamily="34" charset="0"/>
                <a:cs typeface="Arial" panose="020B0604020202020204" pitchFamily="34" charset="0"/>
              </a:rPr>
              <a:t> networks.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Solving existing data collision and device starvation issues by improving the CAD algorithm </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Introduction of </a:t>
            </a:r>
            <a:r>
              <a:rPr lang="en-US" sz="2400" dirty="0" err="1">
                <a:latin typeface="Arial" panose="020B0604020202020204" pitchFamily="34" charset="0"/>
                <a:cs typeface="Arial" panose="020B0604020202020204" pitchFamily="34" charset="0"/>
              </a:rPr>
              <a:t>LoRaCAD</a:t>
            </a:r>
            <a:r>
              <a:rPr lang="en-US" sz="2400" dirty="0">
                <a:latin typeface="Arial" panose="020B0604020202020204" pitchFamily="34" charset="0"/>
                <a:cs typeface="Arial" panose="020B0604020202020204" pitchFamily="34" charset="0"/>
              </a:rPr>
              <a:t> simulator for simulating network environment </a:t>
            </a:r>
          </a:p>
          <a:p>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Future Expansion</a:t>
            </a:r>
          </a:p>
          <a:p>
            <a:pPr marL="800100" lvl="1" indent="-342900">
              <a:buFont typeface="Courier New" panose="02070309020205020404" pitchFamily="49" charset="0"/>
              <a:buChar char="o"/>
            </a:pPr>
            <a:r>
              <a:rPr lang="en-US" sz="2400" dirty="0">
                <a:latin typeface="Arial" panose="020B0604020202020204" pitchFamily="34" charset="0"/>
                <a:cs typeface="Arial" panose="020B0604020202020204" pitchFamily="34" charset="0"/>
              </a:rPr>
              <a:t>Real-world deployment and testing.</a:t>
            </a:r>
          </a:p>
          <a:p>
            <a:pPr marL="800100" lvl="1" indent="-342900">
              <a:buFont typeface="Courier New" panose="02070309020205020404" pitchFamily="49" charset="0"/>
              <a:buChar char="o"/>
            </a:pPr>
            <a:r>
              <a:rPr lang="en-US" sz="2400" dirty="0">
                <a:latin typeface="Arial" panose="020B0604020202020204" pitchFamily="34" charset="0"/>
                <a:cs typeface="Arial" panose="020B0604020202020204" pitchFamily="34" charset="0"/>
              </a:rPr>
              <a:t>Exploring other ML-based techniques and hybrid approaches.</a:t>
            </a:r>
          </a:p>
          <a:p>
            <a:pPr marL="800100" lvl="1" indent="-342900">
              <a:buFont typeface="Courier New" panose="02070309020205020404" pitchFamily="49" charset="0"/>
              <a:buChar char="o"/>
            </a:pPr>
            <a:r>
              <a:rPr lang="en-US" sz="2400" dirty="0">
                <a:latin typeface="Arial" panose="020B0604020202020204" pitchFamily="34" charset="0"/>
                <a:cs typeface="Arial" panose="020B0604020202020204" pitchFamily="34" charset="0"/>
              </a:rPr>
              <a:t>Applying the algorithm to different LPWAN technologies.</a:t>
            </a:r>
          </a:p>
        </p:txBody>
      </p:sp>
    </p:spTree>
    <p:extLst>
      <p:ext uri="{BB962C8B-B14F-4D97-AF65-F5344CB8AC3E}">
        <p14:creationId xmlns:p14="http://schemas.microsoft.com/office/powerpoint/2010/main" val="156483511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55EAA-0C9D-435B-9040-6BFE9991B510}"/>
              </a:ext>
            </a:extLst>
          </p:cNvPr>
          <p:cNvSpPr>
            <a:spLocks noGrp="1"/>
          </p:cNvSpPr>
          <p:nvPr>
            <p:ph type="title"/>
          </p:nvPr>
        </p:nvSpPr>
        <p:spPr/>
        <p:txBody>
          <a:bodyPr/>
          <a:lstStyle/>
          <a:p>
            <a:r>
              <a:rPr lang="en-US"/>
              <a:t>Paper Summary</a:t>
            </a:r>
          </a:p>
        </p:txBody>
      </p:sp>
      <p:sp>
        <p:nvSpPr>
          <p:cNvPr id="3" name="Content Placeholder 2">
            <a:extLst>
              <a:ext uri="{FF2B5EF4-FFF2-40B4-BE49-F238E27FC236}">
                <a16:creationId xmlns:a16="http://schemas.microsoft.com/office/drawing/2014/main" id="{DA7A55B7-5ECE-4251-A6B9-BCF84543593C}"/>
              </a:ext>
            </a:extLst>
          </p:cNvPr>
          <p:cNvSpPr>
            <a:spLocks noGrp="1"/>
          </p:cNvSpPr>
          <p:nvPr>
            <p:ph idx="1"/>
          </p:nvPr>
        </p:nvSpPr>
        <p:spPr>
          <a:xfrm>
            <a:off x="386862" y="854764"/>
            <a:ext cx="11418275" cy="5565913"/>
          </a:xfrm>
          <a:ln>
            <a:noFill/>
          </a:ln>
        </p:spPr>
        <p:txBody>
          <a:bodyPr lIns="0" tIns="0" rIns="0" bIns="0" anchor="t"/>
          <a:lstStyle/>
          <a:p>
            <a:pPr marL="624840" indent="-401320"/>
            <a:endParaRPr lang="en-US"/>
          </a:p>
          <a:p>
            <a:pPr marL="624840" indent="-401320"/>
            <a:endParaRPr lang="en-US"/>
          </a:p>
          <a:p>
            <a:pPr marL="624840" indent="-401320"/>
            <a:endParaRPr lang="en-US"/>
          </a:p>
          <a:p>
            <a:pPr marL="624840" indent="-401320"/>
            <a:endParaRPr lang="en-US"/>
          </a:p>
          <a:p>
            <a:pPr marL="624840" indent="-401320"/>
            <a:endParaRPr lang="en-US"/>
          </a:p>
          <a:p>
            <a:pPr marL="624840" indent="-401320"/>
            <a:endParaRPr lang="en-US"/>
          </a:p>
          <a:p>
            <a:pPr marL="624840" indent="-401320"/>
            <a:endParaRPr lang="en-US"/>
          </a:p>
        </p:txBody>
      </p:sp>
      <p:pic>
        <p:nvPicPr>
          <p:cNvPr id="7" name="Picture 6">
            <a:extLst>
              <a:ext uri="{FF2B5EF4-FFF2-40B4-BE49-F238E27FC236}">
                <a16:creationId xmlns:a16="http://schemas.microsoft.com/office/drawing/2014/main" id="{73E3DB82-BEB4-CA4B-2436-291B2B39E3A4}"/>
              </a:ext>
            </a:extLst>
          </p:cNvPr>
          <p:cNvPicPr>
            <a:picLocks noChangeAspect="1"/>
          </p:cNvPicPr>
          <p:nvPr/>
        </p:nvPicPr>
        <p:blipFill>
          <a:blip r:embed="rId2"/>
          <a:stretch>
            <a:fillRect/>
          </a:stretch>
        </p:blipFill>
        <p:spPr>
          <a:xfrm>
            <a:off x="168963" y="1543118"/>
            <a:ext cx="5495925" cy="1781175"/>
          </a:xfrm>
          <a:prstGeom prst="rect">
            <a:avLst/>
          </a:prstGeom>
        </p:spPr>
      </p:pic>
      <p:sp>
        <p:nvSpPr>
          <p:cNvPr id="8" name="TextBox 7">
            <a:extLst>
              <a:ext uri="{FF2B5EF4-FFF2-40B4-BE49-F238E27FC236}">
                <a16:creationId xmlns:a16="http://schemas.microsoft.com/office/drawing/2014/main" id="{9F18C778-A515-B352-E323-E6377009AA8A}"/>
              </a:ext>
            </a:extLst>
          </p:cNvPr>
          <p:cNvSpPr txBox="1"/>
          <p:nvPr/>
        </p:nvSpPr>
        <p:spPr>
          <a:xfrm>
            <a:off x="167510" y="948857"/>
            <a:ext cx="4663195" cy="4103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defTabSz="457200"/>
            <a:r>
              <a:rPr lang="en-US" sz="2000" b="1">
                <a:solidFill>
                  <a:srgbClr val="000000"/>
                </a:solidFill>
                <a:latin typeface="Arial"/>
                <a:cs typeface="Helvetica"/>
              </a:rPr>
              <a:t>IoT LoRa Overview</a:t>
            </a:r>
            <a:endParaRPr lang="en-US"/>
          </a:p>
        </p:txBody>
      </p:sp>
      <p:sp>
        <p:nvSpPr>
          <p:cNvPr id="10" name="TextBox 9">
            <a:extLst>
              <a:ext uri="{FF2B5EF4-FFF2-40B4-BE49-F238E27FC236}">
                <a16:creationId xmlns:a16="http://schemas.microsoft.com/office/drawing/2014/main" id="{E7406ABA-366D-17F5-EAC1-06D625B4BEEF}"/>
              </a:ext>
            </a:extLst>
          </p:cNvPr>
          <p:cNvSpPr txBox="1"/>
          <p:nvPr/>
        </p:nvSpPr>
        <p:spPr>
          <a:xfrm>
            <a:off x="6090424" y="979633"/>
            <a:ext cx="5614639" cy="4103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defTabSz="457200" latinLnBrk="1" hangingPunct="0"/>
            <a:r>
              <a:rPr lang="en-US" sz="2000" b="1">
                <a:latin typeface="Arial"/>
              </a:rPr>
              <a:t>Common Problems with LoRa - Collisions</a:t>
            </a:r>
          </a:p>
        </p:txBody>
      </p:sp>
      <p:pic>
        <p:nvPicPr>
          <p:cNvPr id="12" name="Picture 11" descr="A diagram of a diagram&#10;&#10;Description automatically generated">
            <a:extLst>
              <a:ext uri="{FF2B5EF4-FFF2-40B4-BE49-F238E27FC236}">
                <a16:creationId xmlns:a16="http://schemas.microsoft.com/office/drawing/2014/main" id="{ADB72094-0B1F-C8DB-5F94-357794591FEF}"/>
              </a:ext>
            </a:extLst>
          </p:cNvPr>
          <p:cNvPicPr>
            <a:picLocks noChangeAspect="1"/>
          </p:cNvPicPr>
          <p:nvPr/>
        </p:nvPicPr>
        <p:blipFill>
          <a:blip r:embed="rId3"/>
          <a:stretch>
            <a:fillRect/>
          </a:stretch>
        </p:blipFill>
        <p:spPr>
          <a:xfrm>
            <a:off x="6160817" y="1541192"/>
            <a:ext cx="5473854" cy="2391007"/>
          </a:xfrm>
          <a:prstGeom prst="rect">
            <a:avLst/>
          </a:prstGeom>
        </p:spPr>
      </p:pic>
      <p:sp>
        <p:nvSpPr>
          <p:cNvPr id="15" name="TextBox 14">
            <a:extLst>
              <a:ext uri="{FF2B5EF4-FFF2-40B4-BE49-F238E27FC236}">
                <a16:creationId xmlns:a16="http://schemas.microsoft.com/office/drawing/2014/main" id="{8104BD86-2872-DFDB-AAD1-15E821CD5E56}"/>
              </a:ext>
            </a:extLst>
          </p:cNvPr>
          <p:cNvSpPr txBox="1"/>
          <p:nvPr/>
        </p:nvSpPr>
        <p:spPr>
          <a:xfrm>
            <a:off x="301083" y="3639191"/>
            <a:ext cx="5363736" cy="194925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342900" indent="-342900" defTabSz="457200">
              <a:buFont typeface="Arial"/>
              <a:buChar char="•"/>
            </a:pPr>
            <a:r>
              <a:rPr lang="en-US" sz="2000" b="1">
                <a:latin typeface="Arial"/>
              </a:rPr>
              <a:t>One Proposed Solution – Channel Activation Detection (CAD)</a:t>
            </a:r>
            <a:endParaRPr lang="en-US">
              <a:latin typeface="Gill Sans Light"/>
            </a:endParaRPr>
          </a:p>
          <a:p>
            <a:pPr marL="800100" lvl="1" indent="-342900" defTabSz="457200">
              <a:buFont typeface="Courier New"/>
              <a:buChar char="o"/>
            </a:pPr>
            <a:r>
              <a:rPr lang="en-US" sz="2000" b="1">
                <a:latin typeface="Arial"/>
              </a:rPr>
              <a:t>Before an end device sends its data, it senses what channels on the gateway are busy and won't send the packet if there are all busy.</a:t>
            </a:r>
          </a:p>
        </p:txBody>
      </p:sp>
    </p:spTree>
    <p:extLst>
      <p:ext uri="{BB962C8B-B14F-4D97-AF65-F5344CB8AC3E}">
        <p14:creationId xmlns:p14="http://schemas.microsoft.com/office/powerpoint/2010/main" val="164144554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B1605-3CA8-C4C7-39CF-1280F9E425CB}"/>
              </a:ext>
            </a:extLst>
          </p:cNvPr>
          <p:cNvSpPr>
            <a:spLocks noGrp="1"/>
          </p:cNvSpPr>
          <p:nvPr>
            <p:ph type="title"/>
          </p:nvPr>
        </p:nvSpPr>
        <p:spPr/>
        <p:txBody>
          <a:bodyPr/>
          <a:lstStyle/>
          <a:p>
            <a:r>
              <a:rPr lang="en-US"/>
              <a:t>Paper Summary</a:t>
            </a:r>
          </a:p>
        </p:txBody>
      </p:sp>
      <p:sp>
        <p:nvSpPr>
          <p:cNvPr id="3" name="Content Placeholder 2">
            <a:extLst>
              <a:ext uri="{FF2B5EF4-FFF2-40B4-BE49-F238E27FC236}">
                <a16:creationId xmlns:a16="http://schemas.microsoft.com/office/drawing/2014/main" id="{D454FB96-ECD8-912C-25A2-5AAB16304BAC}"/>
              </a:ext>
            </a:extLst>
          </p:cNvPr>
          <p:cNvSpPr>
            <a:spLocks noGrp="1"/>
          </p:cNvSpPr>
          <p:nvPr>
            <p:ph idx="1"/>
          </p:nvPr>
        </p:nvSpPr>
        <p:spPr>
          <a:xfrm>
            <a:off x="166837" y="854764"/>
            <a:ext cx="11837247" cy="612913"/>
          </a:xfrm>
        </p:spPr>
        <p:txBody>
          <a:bodyPr lIns="0" tIns="0" rIns="0" bIns="0" anchor="t"/>
          <a:lstStyle/>
          <a:p>
            <a:pPr marL="223520" indent="0">
              <a:buNone/>
            </a:pPr>
            <a:r>
              <a:rPr lang="en-US"/>
              <a:t>CAD has a few edge cases that cause it to fail</a:t>
            </a:r>
          </a:p>
        </p:txBody>
      </p:sp>
      <p:pic>
        <p:nvPicPr>
          <p:cNvPr id="5" name="Picture 4" descr="A diagram of a device&#10;&#10;Description automatically generated">
            <a:extLst>
              <a:ext uri="{FF2B5EF4-FFF2-40B4-BE49-F238E27FC236}">
                <a16:creationId xmlns:a16="http://schemas.microsoft.com/office/drawing/2014/main" id="{4087AEF8-71FD-8065-3C9D-69646C42012C}"/>
              </a:ext>
            </a:extLst>
          </p:cNvPr>
          <p:cNvPicPr>
            <a:picLocks noChangeAspect="1"/>
          </p:cNvPicPr>
          <p:nvPr/>
        </p:nvPicPr>
        <p:blipFill>
          <a:blip r:embed="rId2"/>
          <a:stretch>
            <a:fillRect/>
          </a:stretch>
        </p:blipFill>
        <p:spPr>
          <a:xfrm>
            <a:off x="20296" y="1331200"/>
            <a:ext cx="8732922" cy="2809279"/>
          </a:xfrm>
          <a:prstGeom prst="rect">
            <a:avLst/>
          </a:prstGeom>
        </p:spPr>
      </p:pic>
      <p:sp>
        <p:nvSpPr>
          <p:cNvPr id="7" name="TextBox 6">
            <a:extLst>
              <a:ext uri="{FF2B5EF4-FFF2-40B4-BE49-F238E27FC236}">
                <a16:creationId xmlns:a16="http://schemas.microsoft.com/office/drawing/2014/main" id="{B881BB63-7ECE-3DB8-9FDE-F0A415CF530E}"/>
              </a:ext>
            </a:extLst>
          </p:cNvPr>
          <p:cNvSpPr txBox="1"/>
          <p:nvPr/>
        </p:nvSpPr>
        <p:spPr>
          <a:xfrm>
            <a:off x="319668" y="4411567"/>
            <a:ext cx="8430321" cy="84125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defTabSz="457200" latinLnBrk="1" hangingPunct="0"/>
            <a:r>
              <a:rPr lang="en-US" sz="2400" b="1">
                <a:latin typeface="Arial"/>
                <a:cs typeface="Arial"/>
              </a:rPr>
              <a:t>The writers realized if we add a small extra random delay, we can fix overlap problems.</a:t>
            </a:r>
          </a:p>
        </p:txBody>
      </p:sp>
    </p:spTree>
    <p:extLst>
      <p:ext uri="{BB962C8B-B14F-4D97-AF65-F5344CB8AC3E}">
        <p14:creationId xmlns:p14="http://schemas.microsoft.com/office/powerpoint/2010/main" val="402008556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78B9D-79BF-1353-ADA1-DDBCCBB8CBB7}"/>
              </a:ext>
            </a:extLst>
          </p:cNvPr>
          <p:cNvSpPr>
            <a:spLocks noGrp="1"/>
          </p:cNvSpPr>
          <p:nvPr>
            <p:ph type="title"/>
          </p:nvPr>
        </p:nvSpPr>
        <p:spPr/>
        <p:txBody>
          <a:bodyPr/>
          <a:lstStyle/>
          <a:p>
            <a:r>
              <a:rPr lang="en-US"/>
              <a:t>Paper Summary</a:t>
            </a:r>
          </a:p>
        </p:txBody>
      </p:sp>
      <p:sp>
        <p:nvSpPr>
          <p:cNvPr id="3" name="Content Placeholder 2">
            <a:extLst>
              <a:ext uri="{FF2B5EF4-FFF2-40B4-BE49-F238E27FC236}">
                <a16:creationId xmlns:a16="http://schemas.microsoft.com/office/drawing/2014/main" id="{B81BD8B8-3EC8-6308-B6C9-AD7F62533069}"/>
              </a:ext>
            </a:extLst>
          </p:cNvPr>
          <p:cNvSpPr>
            <a:spLocks noGrp="1"/>
          </p:cNvSpPr>
          <p:nvPr>
            <p:ph idx="1"/>
          </p:nvPr>
        </p:nvSpPr>
        <p:spPr/>
        <p:txBody>
          <a:bodyPr lIns="0" tIns="0" rIns="0" bIns="0" anchor="t"/>
          <a:lstStyle/>
          <a:p>
            <a:pPr marL="624840" indent="-401320">
              <a:buFont typeface="Arial"/>
              <a:buChar char="•"/>
            </a:pPr>
            <a:r>
              <a:rPr lang="en-US"/>
              <a:t>They use a Deep Deterministic Policy Gradient (DDPG) Reinforcement Learning algorithm to determine what this timer should be.</a:t>
            </a:r>
          </a:p>
          <a:p>
            <a:pPr marL="937260" lvl="1" indent="-401320">
              <a:buFont typeface="Courier New"/>
              <a:buChar char="o"/>
            </a:pPr>
            <a:r>
              <a:rPr lang="en-US"/>
              <a:t>Some labels include total delay</a:t>
            </a:r>
            <a:br>
              <a:rPr lang="en-US"/>
            </a:br>
            <a:r>
              <a:rPr lang="en-US"/>
              <a:t>time and energy consumption.</a:t>
            </a:r>
            <a:br>
              <a:rPr lang="en-US"/>
            </a:br>
            <a:r>
              <a:rPr lang="en-US"/>
              <a:t>Features include the </a:t>
            </a:r>
            <a:br>
              <a:rPr lang="en-US"/>
            </a:br>
            <a:r>
              <a:rPr lang="en-US"/>
              <a:t>characteristics of the </a:t>
            </a:r>
            <a:r>
              <a:rPr lang="en-US" err="1"/>
              <a:t>LoRaWAN</a:t>
            </a:r>
            <a:br>
              <a:rPr lang="en-US"/>
            </a:br>
            <a:r>
              <a:rPr lang="en-US"/>
              <a:t>system.</a:t>
            </a:r>
          </a:p>
        </p:txBody>
      </p:sp>
      <p:pic>
        <p:nvPicPr>
          <p:cNvPr id="5" name="Picture 4" descr="A diagram of a process&#10;&#10;Description automatically generated">
            <a:extLst>
              <a:ext uri="{FF2B5EF4-FFF2-40B4-BE49-F238E27FC236}">
                <a16:creationId xmlns:a16="http://schemas.microsoft.com/office/drawing/2014/main" id="{B011706C-2FEC-80AF-3014-46D652369385}"/>
              </a:ext>
            </a:extLst>
          </p:cNvPr>
          <p:cNvPicPr>
            <a:picLocks noChangeAspect="1"/>
          </p:cNvPicPr>
          <p:nvPr/>
        </p:nvPicPr>
        <p:blipFill>
          <a:blip r:embed="rId2"/>
          <a:stretch>
            <a:fillRect/>
          </a:stretch>
        </p:blipFill>
        <p:spPr>
          <a:xfrm>
            <a:off x="5132739" y="1591621"/>
            <a:ext cx="6875853" cy="2824478"/>
          </a:xfrm>
          <a:prstGeom prst="rect">
            <a:avLst/>
          </a:prstGeom>
        </p:spPr>
      </p:pic>
    </p:spTree>
    <p:extLst>
      <p:ext uri="{BB962C8B-B14F-4D97-AF65-F5344CB8AC3E}">
        <p14:creationId xmlns:p14="http://schemas.microsoft.com/office/powerpoint/2010/main" val="360542756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78B9D-79BF-1353-ADA1-DDBCCBB8CBB7}"/>
              </a:ext>
            </a:extLst>
          </p:cNvPr>
          <p:cNvSpPr>
            <a:spLocks noGrp="1"/>
          </p:cNvSpPr>
          <p:nvPr>
            <p:ph type="title"/>
          </p:nvPr>
        </p:nvSpPr>
        <p:spPr/>
        <p:txBody>
          <a:bodyPr/>
          <a:lstStyle/>
          <a:p>
            <a:r>
              <a:rPr lang="en-US"/>
              <a:t>Paper Summary</a:t>
            </a:r>
          </a:p>
        </p:txBody>
      </p:sp>
      <p:sp>
        <p:nvSpPr>
          <p:cNvPr id="3" name="Content Placeholder 2">
            <a:extLst>
              <a:ext uri="{FF2B5EF4-FFF2-40B4-BE49-F238E27FC236}">
                <a16:creationId xmlns:a16="http://schemas.microsoft.com/office/drawing/2014/main" id="{B81BD8B8-3EC8-6308-B6C9-AD7F62533069}"/>
              </a:ext>
            </a:extLst>
          </p:cNvPr>
          <p:cNvSpPr>
            <a:spLocks noGrp="1"/>
          </p:cNvSpPr>
          <p:nvPr>
            <p:ph idx="1"/>
          </p:nvPr>
        </p:nvSpPr>
        <p:spPr/>
        <p:txBody>
          <a:bodyPr lIns="0" tIns="0" rIns="0" bIns="0" anchor="t"/>
          <a:lstStyle/>
          <a:p>
            <a:pPr marL="624840" indent="-401320">
              <a:buFont typeface="Arial"/>
              <a:buChar char="•"/>
            </a:pPr>
            <a:r>
              <a:rPr lang="en-US"/>
              <a:t>Experimental Design</a:t>
            </a:r>
          </a:p>
          <a:p>
            <a:pPr marL="937260" lvl="1" indent="-401320">
              <a:buFont typeface="Courier New"/>
              <a:buChar char="o"/>
            </a:pPr>
            <a:r>
              <a:rPr lang="en-US"/>
              <a:t>In terms of LoRa, energy and packet delivery</a:t>
            </a:r>
            <a:br>
              <a:rPr lang="en-US">
                <a:solidFill>
                  <a:srgbClr val="000000"/>
                </a:solidFill>
              </a:rPr>
            </a:br>
            <a:r>
              <a:rPr lang="en-US"/>
              <a:t>ratio (PDR) are the most important metrics.</a:t>
            </a:r>
          </a:p>
          <a:p>
            <a:pPr marL="937260" lvl="1" indent="-401320">
              <a:buFont typeface="Courier New"/>
              <a:buChar char="o"/>
            </a:pPr>
            <a:r>
              <a:rPr lang="en-US"/>
              <a:t>Scalability and density are also important</a:t>
            </a:r>
            <a:br>
              <a:rPr lang="en-US">
                <a:solidFill>
                  <a:srgbClr val="000000"/>
                </a:solidFill>
              </a:rPr>
            </a:br>
            <a:r>
              <a:rPr lang="en-US"/>
              <a:t>features that also affect how good an algorithm</a:t>
            </a:r>
            <a:br>
              <a:rPr lang="en-US">
                <a:solidFill>
                  <a:srgbClr val="000000"/>
                </a:solidFill>
              </a:rPr>
            </a:br>
            <a:r>
              <a:rPr lang="en-US"/>
              <a:t>can be.</a:t>
            </a:r>
          </a:p>
          <a:p>
            <a:pPr marL="937260" lvl="1" indent="-401320">
              <a:buFont typeface="Courier New"/>
              <a:buChar char="o"/>
            </a:pPr>
            <a:r>
              <a:rPr lang="en-US"/>
              <a:t>The writers ran a 2-stage experiment</a:t>
            </a:r>
          </a:p>
          <a:p>
            <a:pPr marL="1249680" lvl="2" indent="-401320">
              <a:buFont typeface="Wingdings"/>
              <a:buChar char="§"/>
            </a:pPr>
            <a:r>
              <a:rPr lang="en-US"/>
              <a:t>Firstly, they ran their DDPG algorithm in a</a:t>
            </a:r>
            <a:br>
              <a:rPr lang="en-US">
                <a:solidFill>
                  <a:srgbClr val="000000"/>
                </a:solidFill>
              </a:rPr>
            </a:br>
            <a:r>
              <a:rPr lang="en-US"/>
              <a:t>simulated environment, to see if their scheduling</a:t>
            </a:r>
            <a:br>
              <a:rPr lang="en-US"/>
            </a:br>
            <a:r>
              <a:rPr lang="en-US"/>
              <a:t>algorithm has a discernible difference when compared to the baseline.</a:t>
            </a:r>
          </a:p>
          <a:p>
            <a:pPr marL="1249680" lvl="2" indent="-401320">
              <a:buFont typeface="Wingdings"/>
              <a:buChar char="§"/>
            </a:pPr>
            <a:r>
              <a:rPr lang="en-US"/>
              <a:t>Secondly, they ran their DDPG algorithm in two specific environments, an urban one and a rural one, to see how device density influences the system.</a:t>
            </a:r>
          </a:p>
        </p:txBody>
      </p:sp>
      <p:pic>
        <p:nvPicPr>
          <p:cNvPr id="4" name="Picture 3" descr="A table with text and numbers&#10;&#10;Description automatically generated">
            <a:extLst>
              <a:ext uri="{FF2B5EF4-FFF2-40B4-BE49-F238E27FC236}">
                <a16:creationId xmlns:a16="http://schemas.microsoft.com/office/drawing/2014/main" id="{A2111080-FC2C-9877-D99F-227AC3D87805}"/>
              </a:ext>
            </a:extLst>
          </p:cNvPr>
          <p:cNvPicPr>
            <a:picLocks noChangeAspect="1"/>
          </p:cNvPicPr>
          <p:nvPr/>
        </p:nvPicPr>
        <p:blipFill>
          <a:blip r:embed="rId2"/>
          <a:stretch>
            <a:fillRect/>
          </a:stretch>
        </p:blipFill>
        <p:spPr>
          <a:xfrm>
            <a:off x="6902837" y="850397"/>
            <a:ext cx="4705350" cy="3038475"/>
          </a:xfrm>
          <a:prstGeom prst="rect">
            <a:avLst/>
          </a:prstGeom>
        </p:spPr>
      </p:pic>
    </p:spTree>
    <p:extLst>
      <p:ext uri="{BB962C8B-B14F-4D97-AF65-F5344CB8AC3E}">
        <p14:creationId xmlns:p14="http://schemas.microsoft.com/office/powerpoint/2010/main" val="363713347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3E126-B0F2-369C-BBEC-45F303A93296}"/>
              </a:ext>
            </a:extLst>
          </p:cNvPr>
          <p:cNvSpPr>
            <a:spLocks noGrp="1"/>
          </p:cNvSpPr>
          <p:nvPr>
            <p:ph type="title"/>
          </p:nvPr>
        </p:nvSpPr>
        <p:spPr/>
        <p:txBody>
          <a:bodyPr/>
          <a:lstStyle/>
          <a:p>
            <a:r>
              <a:rPr lang="en-US"/>
              <a:t>Paper Summary</a:t>
            </a:r>
          </a:p>
        </p:txBody>
      </p:sp>
      <p:pic>
        <p:nvPicPr>
          <p:cNvPr id="5" name="Picture 4">
            <a:extLst>
              <a:ext uri="{FF2B5EF4-FFF2-40B4-BE49-F238E27FC236}">
                <a16:creationId xmlns:a16="http://schemas.microsoft.com/office/drawing/2014/main" id="{3880702C-CA61-3FA3-DDE1-614E356C418E}"/>
              </a:ext>
            </a:extLst>
          </p:cNvPr>
          <p:cNvPicPr>
            <a:picLocks noChangeAspect="1"/>
          </p:cNvPicPr>
          <p:nvPr/>
        </p:nvPicPr>
        <p:blipFill>
          <a:blip r:embed="rId2"/>
          <a:stretch>
            <a:fillRect/>
          </a:stretch>
        </p:blipFill>
        <p:spPr>
          <a:xfrm>
            <a:off x="445803" y="796729"/>
            <a:ext cx="9655343" cy="5263074"/>
          </a:xfrm>
          <a:prstGeom prst="rect">
            <a:avLst/>
          </a:prstGeom>
        </p:spPr>
      </p:pic>
    </p:spTree>
    <p:extLst>
      <p:ext uri="{BB962C8B-B14F-4D97-AF65-F5344CB8AC3E}">
        <p14:creationId xmlns:p14="http://schemas.microsoft.com/office/powerpoint/2010/main" val="340365350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55EAA-0C9D-435B-9040-6BFE9991B510}"/>
              </a:ext>
            </a:extLst>
          </p:cNvPr>
          <p:cNvSpPr>
            <a:spLocks noGrp="1"/>
          </p:cNvSpPr>
          <p:nvPr>
            <p:ph type="title"/>
          </p:nvPr>
        </p:nvSpPr>
        <p:spPr/>
        <p:txBody>
          <a:bodyPr/>
          <a:lstStyle/>
          <a:p>
            <a:r>
              <a:rPr lang="en-US"/>
              <a:t>Paper Strengths</a:t>
            </a:r>
          </a:p>
        </p:txBody>
      </p:sp>
      <p:sp>
        <p:nvSpPr>
          <p:cNvPr id="3" name="Content Placeholder 2">
            <a:extLst>
              <a:ext uri="{FF2B5EF4-FFF2-40B4-BE49-F238E27FC236}">
                <a16:creationId xmlns:a16="http://schemas.microsoft.com/office/drawing/2014/main" id="{DA7A55B7-5ECE-4251-A6B9-BCF84543593C}"/>
              </a:ext>
            </a:extLst>
          </p:cNvPr>
          <p:cNvSpPr>
            <a:spLocks noGrp="1"/>
          </p:cNvSpPr>
          <p:nvPr>
            <p:ph idx="1"/>
          </p:nvPr>
        </p:nvSpPr>
        <p:spPr>
          <a:xfrm>
            <a:off x="386862" y="719297"/>
            <a:ext cx="11418275" cy="5565913"/>
          </a:xfrm>
          <a:ln>
            <a:noFill/>
          </a:ln>
        </p:spPr>
        <p:txBody>
          <a:bodyPr lIns="0" tIns="0" rIns="0" bIns="0" anchor="t"/>
          <a:lstStyle/>
          <a:p>
            <a:pPr marL="223520" indent="0" algn="ctr">
              <a:buNone/>
            </a:pPr>
            <a:endParaRPr lang="en-US" sz="200" u="sng">
              <a:solidFill>
                <a:schemeClr val="accent1"/>
              </a:solidFill>
            </a:endParaRPr>
          </a:p>
          <a:p>
            <a:pPr marL="223520" indent="0" algn="ctr">
              <a:buNone/>
            </a:pPr>
            <a:r>
              <a:rPr lang="en-US" sz="3200" u="sng">
                <a:solidFill>
                  <a:schemeClr val="accent1"/>
                </a:solidFill>
              </a:rPr>
              <a:t>Novel Algorithmic Approach</a:t>
            </a:r>
          </a:p>
          <a:p>
            <a:pPr marL="566420" indent="-342900" algn="just"/>
            <a:endParaRPr lang="en-US" sz="900" b="0"/>
          </a:p>
          <a:p>
            <a:pPr marL="566420" indent="-342900" algn="just"/>
            <a:r>
              <a:rPr lang="en-US" sz="2000" b="0"/>
              <a:t>Deep Deterministic Policy Gradient (DDPG) algorithm for Channel Activity Detection (CAD) in LoRaWAN networks leverages reinforcement learning to enhance the efficiency and effectiveness of CAD, which can significantly reduce energy consumption and improve network performance.</a:t>
            </a:r>
            <a:endParaRPr lang="en-US"/>
          </a:p>
        </p:txBody>
      </p:sp>
      <p:pic>
        <p:nvPicPr>
          <p:cNvPr id="5" name="Picture 4">
            <a:extLst>
              <a:ext uri="{FF2B5EF4-FFF2-40B4-BE49-F238E27FC236}">
                <a16:creationId xmlns:a16="http://schemas.microsoft.com/office/drawing/2014/main" id="{98723004-442D-AE51-147C-F7261F316984}"/>
              </a:ext>
            </a:extLst>
          </p:cNvPr>
          <p:cNvPicPr>
            <a:picLocks noChangeAspect="1"/>
          </p:cNvPicPr>
          <p:nvPr/>
        </p:nvPicPr>
        <p:blipFill>
          <a:blip r:embed="rId2"/>
          <a:stretch>
            <a:fillRect/>
          </a:stretch>
        </p:blipFill>
        <p:spPr>
          <a:xfrm>
            <a:off x="2691382" y="3180273"/>
            <a:ext cx="6809234" cy="1680363"/>
          </a:xfrm>
          <a:prstGeom prst="rect">
            <a:avLst/>
          </a:prstGeom>
        </p:spPr>
      </p:pic>
      <p:sp>
        <p:nvSpPr>
          <p:cNvPr id="6" name="TextBox 5">
            <a:extLst>
              <a:ext uri="{FF2B5EF4-FFF2-40B4-BE49-F238E27FC236}">
                <a16:creationId xmlns:a16="http://schemas.microsoft.com/office/drawing/2014/main" id="{D0D22221-A376-6E0D-1A9B-101F34D66505}"/>
              </a:ext>
            </a:extLst>
          </p:cNvPr>
          <p:cNvSpPr txBox="1"/>
          <p:nvPr/>
        </p:nvSpPr>
        <p:spPr>
          <a:xfrm>
            <a:off x="2691382" y="4916333"/>
            <a:ext cx="4894610"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en-US" b="0" i="0" u="none" strike="noStrike" cap="none" spc="0" normalizeH="0" baseline="0">
                <a:ln>
                  <a:noFill/>
                </a:ln>
                <a:effectLst/>
                <a:uFillTx/>
                <a:latin typeface="Arial" panose="020B0604020202020204" pitchFamily="34" charset="0"/>
                <a:ea typeface="Helvetica"/>
                <a:cs typeface="Arial" panose="020B0604020202020204" pitchFamily="34" charset="0"/>
                <a:sym typeface="Helvetica"/>
              </a:rPr>
              <a:t>Figure 6: T</a:t>
            </a:r>
            <a:r>
              <a:rPr lang="en-US">
                <a:latin typeface="Arial" panose="020B0604020202020204" pitchFamily="34" charset="0"/>
                <a:cs typeface="Arial" panose="020B0604020202020204" pitchFamily="34" charset="0"/>
              </a:rPr>
              <a:t>he DDPG algorithm provides a new </a:t>
            </a:r>
          </a:p>
          <a:p>
            <a:pPr marL="0" marR="0" indent="0" algn="l" defTabSz="457200" rtl="0" fontAlgn="auto" latinLnBrk="1" hangingPunct="0">
              <a:lnSpc>
                <a:spcPct val="100000"/>
              </a:lnSpc>
              <a:spcBef>
                <a:spcPts val="0"/>
              </a:spcBef>
              <a:spcAft>
                <a:spcPts val="0"/>
              </a:spcAft>
              <a:buClrTx/>
              <a:buSzTx/>
              <a:buFontTx/>
              <a:buNone/>
              <a:tabLst/>
            </a:pPr>
            <a:r>
              <a:rPr lang="en-US">
                <a:latin typeface="Arial" panose="020B0604020202020204" pitchFamily="34" charset="0"/>
                <a:cs typeface="Arial" panose="020B0604020202020204" pitchFamily="34" charset="0"/>
              </a:rPr>
              <a:t>perspective on tackling CAD challenges</a:t>
            </a:r>
            <a:r>
              <a:rPr kumimoji="0" lang="en-US" b="0" i="0" u="none" strike="noStrike" cap="none" spc="0" normalizeH="0" baseline="0">
                <a:ln>
                  <a:noFill/>
                </a:ln>
                <a:effectLst/>
                <a:uFillTx/>
                <a:latin typeface="Arial" panose="020B0604020202020204" pitchFamily="34" charset="0"/>
                <a:ea typeface="Helvetica"/>
                <a:cs typeface="Arial" panose="020B0604020202020204" pitchFamily="34" charset="0"/>
                <a:sym typeface="Helvetica"/>
              </a:rPr>
              <a:t> </a:t>
            </a:r>
          </a:p>
        </p:txBody>
      </p:sp>
    </p:spTree>
    <p:extLst>
      <p:ext uri="{BB962C8B-B14F-4D97-AF65-F5344CB8AC3E}">
        <p14:creationId xmlns:p14="http://schemas.microsoft.com/office/powerpoint/2010/main" val="52832650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55EAA-0C9D-435B-9040-6BFE9991B510}"/>
              </a:ext>
            </a:extLst>
          </p:cNvPr>
          <p:cNvSpPr>
            <a:spLocks noGrp="1"/>
          </p:cNvSpPr>
          <p:nvPr>
            <p:ph type="title"/>
          </p:nvPr>
        </p:nvSpPr>
        <p:spPr/>
        <p:txBody>
          <a:bodyPr/>
          <a:lstStyle/>
          <a:p>
            <a:r>
              <a:rPr lang="en-US"/>
              <a:t>Paper Strengths</a:t>
            </a:r>
          </a:p>
        </p:txBody>
      </p:sp>
      <p:sp>
        <p:nvSpPr>
          <p:cNvPr id="3" name="Content Placeholder 2">
            <a:extLst>
              <a:ext uri="{FF2B5EF4-FFF2-40B4-BE49-F238E27FC236}">
                <a16:creationId xmlns:a16="http://schemas.microsoft.com/office/drawing/2014/main" id="{DA7A55B7-5ECE-4251-A6B9-BCF84543593C}"/>
              </a:ext>
            </a:extLst>
          </p:cNvPr>
          <p:cNvSpPr>
            <a:spLocks noGrp="1"/>
          </p:cNvSpPr>
          <p:nvPr>
            <p:ph idx="1"/>
          </p:nvPr>
        </p:nvSpPr>
        <p:spPr>
          <a:xfrm>
            <a:off x="386861" y="716692"/>
            <a:ext cx="11418275" cy="5565913"/>
          </a:xfrm>
          <a:ln>
            <a:noFill/>
          </a:ln>
        </p:spPr>
        <p:txBody>
          <a:bodyPr lIns="0" tIns="0" rIns="0" bIns="0" anchor="t"/>
          <a:lstStyle/>
          <a:p>
            <a:pPr marL="223520" indent="0" algn="ctr">
              <a:buNone/>
            </a:pPr>
            <a:endParaRPr lang="en-US" sz="200" u="sng">
              <a:solidFill>
                <a:schemeClr val="accent1"/>
              </a:solidFill>
            </a:endParaRPr>
          </a:p>
          <a:p>
            <a:pPr marL="223520" indent="0" algn="ctr">
              <a:buNone/>
            </a:pPr>
            <a:r>
              <a:rPr lang="en-US" sz="3200" u="sng">
                <a:solidFill>
                  <a:schemeClr val="accent1"/>
                </a:solidFill>
              </a:rPr>
              <a:t>Comprehensive Performance Evaluation</a:t>
            </a:r>
            <a:endParaRPr lang="en-US" sz="900" b="0"/>
          </a:p>
          <a:p>
            <a:pPr marL="566420" indent="-342900" algn="just"/>
            <a:endParaRPr lang="en-US" sz="900" b="0"/>
          </a:p>
          <a:p>
            <a:pPr marL="566420" indent="-342900" algn="just"/>
            <a:r>
              <a:rPr lang="en-US" sz="2000" b="0"/>
              <a:t>The paper provides a detailed performance evaluation of the proposed DDPG-CAD algorithm against traditional energy consumption, packet delivery ratio, and latency methods. Despite its limitations, the use of the LoRaCAD simulator allows for controlled comparisons that highlight the advantages of the proposed solution.</a:t>
            </a:r>
          </a:p>
        </p:txBody>
      </p:sp>
      <p:sp>
        <p:nvSpPr>
          <p:cNvPr id="6" name="TextBox 5">
            <a:extLst>
              <a:ext uri="{FF2B5EF4-FFF2-40B4-BE49-F238E27FC236}">
                <a16:creationId xmlns:a16="http://schemas.microsoft.com/office/drawing/2014/main" id="{D0D22221-A376-6E0D-1A9B-101F34D66505}"/>
              </a:ext>
            </a:extLst>
          </p:cNvPr>
          <p:cNvSpPr txBox="1"/>
          <p:nvPr/>
        </p:nvSpPr>
        <p:spPr>
          <a:xfrm>
            <a:off x="2591065" y="5310424"/>
            <a:ext cx="6638549"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just" defTabSz="457200" rtl="0" fontAlgn="auto" latinLnBrk="1" hangingPunct="0">
              <a:lnSpc>
                <a:spcPct val="100000"/>
              </a:lnSpc>
              <a:spcBef>
                <a:spcPts val="0"/>
              </a:spcBef>
              <a:spcAft>
                <a:spcPts val="0"/>
              </a:spcAft>
              <a:buClrTx/>
              <a:buSzTx/>
              <a:buFontTx/>
              <a:buNone/>
              <a:tabLst/>
            </a:pPr>
            <a:r>
              <a:rPr kumimoji="0" lang="en-US" b="0" i="0" u="none" strike="noStrike" cap="none" spc="0" normalizeH="0" baseline="0">
                <a:ln>
                  <a:noFill/>
                </a:ln>
                <a:effectLst/>
                <a:uFillTx/>
                <a:latin typeface="Arial" panose="020B0604020202020204" pitchFamily="34" charset="0"/>
                <a:ea typeface="Helvetica"/>
                <a:cs typeface="Arial" panose="020B0604020202020204" pitchFamily="34" charset="0"/>
                <a:sym typeface="Helvetica"/>
              </a:rPr>
              <a:t>Figure 7: LoRaCAD provides less energy, and less latency than </a:t>
            </a:r>
          </a:p>
          <a:p>
            <a:pPr marL="0" marR="0" indent="0" algn="just" defTabSz="457200" rtl="0" fontAlgn="auto" latinLnBrk="1" hangingPunct="0">
              <a:lnSpc>
                <a:spcPct val="100000"/>
              </a:lnSpc>
              <a:spcBef>
                <a:spcPts val="0"/>
              </a:spcBef>
              <a:spcAft>
                <a:spcPts val="0"/>
              </a:spcAft>
              <a:buClrTx/>
              <a:buSzTx/>
              <a:buFontTx/>
              <a:buNone/>
              <a:tabLst/>
            </a:pPr>
            <a:r>
              <a:rPr kumimoji="0" lang="en-US" b="0" i="0" u="none" strike="noStrike" cap="none" spc="0" normalizeH="0" baseline="0">
                <a:ln>
                  <a:noFill/>
                </a:ln>
                <a:effectLst/>
                <a:uFillTx/>
                <a:latin typeface="Arial" panose="020B0604020202020204" pitchFamily="34" charset="0"/>
                <a:ea typeface="Helvetica"/>
                <a:cs typeface="Arial" panose="020B0604020202020204" pitchFamily="34" charset="0"/>
                <a:sym typeface="Helvetica"/>
              </a:rPr>
              <a:t>traditional methods</a:t>
            </a:r>
          </a:p>
        </p:txBody>
      </p:sp>
      <p:grpSp>
        <p:nvGrpSpPr>
          <p:cNvPr id="12" name="Group 11">
            <a:extLst>
              <a:ext uri="{FF2B5EF4-FFF2-40B4-BE49-F238E27FC236}">
                <a16:creationId xmlns:a16="http://schemas.microsoft.com/office/drawing/2014/main" id="{BC968CEF-60B6-2F96-F6C8-7505DAC516DB}"/>
              </a:ext>
            </a:extLst>
          </p:cNvPr>
          <p:cNvGrpSpPr/>
          <p:nvPr/>
        </p:nvGrpSpPr>
        <p:grpSpPr>
          <a:xfrm>
            <a:off x="2591065" y="2927662"/>
            <a:ext cx="6314150" cy="2416986"/>
            <a:chOff x="2228757" y="2697625"/>
            <a:chExt cx="6314150" cy="2416986"/>
          </a:xfrm>
        </p:grpSpPr>
        <p:pic>
          <p:nvPicPr>
            <p:cNvPr id="9" name="Picture 8">
              <a:extLst>
                <a:ext uri="{FF2B5EF4-FFF2-40B4-BE49-F238E27FC236}">
                  <a16:creationId xmlns:a16="http://schemas.microsoft.com/office/drawing/2014/main" id="{9E8B7007-2144-65BF-6868-A1F9775251FA}"/>
                </a:ext>
              </a:extLst>
            </p:cNvPr>
            <p:cNvPicPr>
              <a:picLocks noChangeAspect="1"/>
            </p:cNvPicPr>
            <p:nvPr/>
          </p:nvPicPr>
          <p:blipFill>
            <a:blip r:embed="rId2"/>
            <a:stretch>
              <a:fillRect/>
            </a:stretch>
          </p:blipFill>
          <p:spPr>
            <a:xfrm>
              <a:off x="2228757" y="2697625"/>
              <a:ext cx="2895333" cy="2382762"/>
            </a:xfrm>
            <a:prstGeom prst="rect">
              <a:avLst/>
            </a:prstGeom>
          </p:spPr>
        </p:pic>
        <p:pic>
          <p:nvPicPr>
            <p:cNvPr id="11" name="Picture 10">
              <a:extLst>
                <a:ext uri="{FF2B5EF4-FFF2-40B4-BE49-F238E27FC236}">
                  <a16:creationId xmlns:a16="http://schemas.microsoft.com/office/drawing/2014/main" id="{FCEB000F-ADB9-0946-9BAD-2A7A986007FC}"/>
                </a:ext>
              </a:extLst>
            </p:cNvPr>
            <p:cNvPicPr>
              <a:picLocks noChangeAspect="1"/>
            </p:cNvPicPr>
            <p:nvPr/>
          </p:nvPicPr>
          <p:blipFill>
            <a:blip r:embed="rId3"/>
            <a:stretch>
              <a:fillRect/>
            </a:stretch>
          </p:blipFill>
          <p:spPr>
            <a:xfrm>
              <a:off x="5532033" y="2697625"/>
              <a:ext cx="3010874" cy="2416986"/>
            </a:xfrm>
            <a:prstGeom prst="rect">
              <a:avLst/>
            </a:prstGeom>
          </p:spPr>
        </p:pic>
      </p:grpSp>
    </p:spTree>
    <p:extLst>
      <p:ext uri="{BB962C8B-B14F-4D97-AF65-F5344CB8AC3E}">
        <p14:creationId xmlns:p14="http://schemas.microsoft.com/office/powerpoint/2010/main" val="176195959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55EAA-0C9D-435B-9040-6BFE9991B510}"/>
              </a:ext>
            </a:extLst>
          </p:cNvPr>
          <p:cNvSpPr>
            <a:spLocks noGrp="1"/>
          </p:cNvSpPr>
          <p:nvPr>
            <p:ph type="title"/>
          </p:nvPr>
        </p:nvSpPr>
        <p:spPr/>
        <p:txBody>
          <a:bodyPr/>
          <a:lstStyle/>
          <a:p>
            <a:r>
              <a:rPr lang="en-US"/>
              <a:t>Paper Strengths</a:t>
            </a:r>
          </a:p>
        </p:txBody>
      </p:sp>
      <p:sp>
        <p:nvSpPr>
          <p:cNvPr id="3" name="Content Placeholder 2">
            <a:extLst>
              <a:ext uri="{FF2B5EF4-FFF2-40B4-BE49-F238E27FC236}">
                <a16:creationId xmlns:a16="http://schemas.microsoft.com/office/drawing/2014/main" id="{DA7A55B7-5ECE-4251-A6B9-BCF84543593C}"/>
              </a:ext>
            </a:extLst>
          </p:cNvPr>
          <p:cNvSpPr>
            <a:spLocks noGrp="1"/>
          </p:cNvSpPr>
          <p:nvPr>
            <p:ph idx="1"/>
          </p:nvPr>
        </p:nvSpPr>
        <p:spPr>
          <a:xfrm>
            <a:off x="386861" y="716692"/>
            <a:ext cx="11418275" cy="5565913"/>
          </a:xfrm>
          <a:ln>
            <a:noFill/>
          </a:ln>
        </p:spPr>
        <p:txBody>
          <a:bodyPr lIns="0" tIns="0" rIns="0" bIns="0" anchor="t"/>
          <a:lstStyle/>
          <a:p>
            <a:pPr marL="223520" indent="0" algn="ctr">
              <a:buNone/>
            </a:pPr>
            <a:endParaRPr lang="en-US" sz="200" u="sng">
              <a:solidFill>
                <a:schemeClr val="accent1"/>
              </a:solidFill>
            </a:endParaRPr>
          </a:p>
          <a:p>
            <a:pPr marL="223520" indent="0" algn="ctr">
              <a:buNone/>
            </a:pPr>
            <a:r>
              <a:rPr lang="en-US" sz="3200" u="sng">
                <a:solidFill>
                  <a:schemeClr val="accent1"/>
                </a:solidFill>
              </a:rPr>
              <a:t>Real-World Applicability and Simulation</a:t>
            </a:r>
          </a:p>
          <a:p>
            <a:pPr marL="566420" indent="-342900" algn="just"/>
            <a:endParaRPr lang="en-US" sz="900" b="0"/>
          </a:p>
          <a:p>
            <a:pPr marL="566420" indent="-342900" algn="just"/>
            <a:r>
              <a:rPr lang="en-US" sz="2000" b="0"/>
              <a:t>The LoRaCAD simulator is specifically designed to test and validate CAD strategies in a controlled environment that closely mimics real-world conditions. The inclusion of realistic constraints and parameters in the simulations provides a robust validation of the proposed DDPG CAD approach.</a:t>
            </a:r>
          </a:p>
        </p:txBody>
      </p:sp>
      <p:sp>
        <p:nvSpPr>
          <p:cNvPr id="6" name="TextBox 5">
            <a:extLst>
              <a:ext uri="{FF2B5EF4-FFF2-40B4-BE49-F238E27FC236}">
                <a16:creationId xmlns:a16="http://schemas.microsoft.com/office/drawing/2014/main" id="{D0D22221-A376-6E0D-1A9B-101F34D66505}"/>
              </a:ext>
            </a:extLst>
          </p:cNvPr>
          <p:cNvSpPr txBox="1"/>
          <p:nvPr/>
        </p:nvSpPr>
        <p:spPr>
          <a:xfrm>
            <a:off x="1128458" y="5209216"/>
            <a:ext cx="966931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en-US" b="0" i="0" u="none" strike="noStrike" cap="none" spc="0" normalizeH="0" baseline="0">
                <a:ln>
                  <a:noFill/>
                </a:ln>
                <a:effectLst/>
                <a:uFillTx/>
                <a:latin typeface="Arial" panose="020B0604020202020204" pitchFamily="34" charset="0"/>
                <a:ea typeface="Helvetica"/>
                <a:cs typeface="Arial" panose="020B0604020202020204" pitchFamily="34" charset="0"/>
                <a:sym typeface="Helvetica"/>
              </a:rPr>
              <a:t>Figure 8: Real-world analysis shows better PDR and less energy consumption of DDPG_CAD</a:t>
            </a:r>
          </a:p>
        </p:txBody>
      </p:sp>
      <p:pic>
        <p:nvPicPr>
          <p:cNvPr id="5" name="Picture 4">
            <a:extLst>
              <a:ext uri="{FF2B5EF4-FFF2-40B4-BE49-F238E27FC236}">
                <a16:creationId xmlns:a16="http://schemas.microsoft.com/office/drawing/2014/main" id="{C2AAA2B4-99A5-6951-5D0C-35247ECDD611}"/>
              </a:ext>
            </a:extLst>
          </p:cNvPr>
          <p:cNvPicPr>
            <a:picLocks noChangeAspect="1"/>
          </p:cNvPicPr>
          <p:nvPr/>
        </p:nvPicPr>
        <p:blipFill>
          <a:blip r:embed="rId2"/>
          <a:stretch>
            <a:fillRect/>
          </a:stretch>
        </p:blipFill>
        <p:spPr>
          <a:xfrm>
            <a:off x="1083116" y="3042252"/>
            <a:ext cx="9300588" cy="2222168"/>
          </a:xfrm>
          <a:prstGeom prst="rect">
            <a:avLst/>
          </a:prstGeom>
        </p:spPr>
      </p:pic>
    </p:spTree>
    <p:extLst>
      <p:ext uri="{BB962C8B-B14F-4D97-AF65-F5344CB8AC3E}">
        <p14:creationId xmlns:p14="http://schemas.microsoft.com/office/powerpoint/2010/main" val="1451194674"/>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Light"/>
        <a:ea typeface="Gill Sans Light"/>
        <a:cs typeface="Gill Sans Light"/>
      </a:majorFont>
      <a:minorFont>
        <a:latin typeface="Gill Sans Light"/>
        <a:ea typeface="Gill Sans Light"/>
        <a:cs typeface="Gill Sans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25400" cap="flat">
          <a:solidFill>
            <a:srgbClr val="000000"/>
          </a:solidFill>
          <a:prstDash val="solid"/>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FICS Research template - wide.pptx" id="{7454FCA8-590D-4451-9206-889B825FDFD7}" vid="{D2508B6E-59A3-4D46-9DD4-65346D92B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5E2172C5ECC18428FFD5271C69556D2" ma:contentTypeVersion="13" ma:contentTypeDescription="Create a new document." ma:contentTypeScope="" ma:versionID="a0afb1888c427b7d04f41b99f5125deb">
  <xsd:schema xmlns:xsd="http://www.w3.org/2001/XMLSchema" xmlns:xs="http://www.w3.org/2001/XMLSchema" xmlns:p="http://schemas.microsoft.com/office/2006/metadata/properties" xmlns:ns2="39e9e875-4b09-4b43-9980-16c0b4197579" xmlns:ns3="1ed2092a-bff2-4e4c-98c7-303763e9c5c4" targetNamespace="http://schemas.microsoft.com/office/2006/metadata/properties" ma:root="true" ma:fieldsID="23150fa3efc75598e296dc638fd4d26e" ns2:_="" ns3:_="">
    <xsd:import namespace="39e9e875-4b09-4b43-9980-16c0b4197579"/>
    <xsd:import namespace="1ed2092a-bff2-4e4c-98c7-303763e9c5c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3:SharedWithUsers" minOccurs="0"/>
                <xsd:element ref="ns3:SharedWithDetails"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e9e875-4b09-4b43-9980-16c0b41975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ed2092a-bff2-4e4c-98c7-303763e9c5c4"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B8CBD8-DE51-45A2-8157-0B5619818785}">
  <ds:schemaRefs>
    <ds:schemaRef ds:uri="1ed2092a-bff2-4e4c-98c7-303763e9c5c4"/>
    <ds:schemaRef ds:uri="39e9e875-4b09-4b43-9980-16c0b419757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8DBAB1-2E48-4A54-8455-55BB41F8A1CF}">
  <ds:schemaRefs>
    <ds:schemaRef ds:uri="1ed2092a-bff2-4e4c-98c7-303763e9c5c4"/>
    <ds:schemaRef ds:uri="39e9e875-4b09-4b43-9980-16c0b419757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DECA1BD-6187-4AC5-A7DA-3E83933574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FICS Research template - wide</Template>
  <TotalTime>0</TotalTime>
  <Words>782</Words>
  <Application>Microsoft Office PowerPoint</Application>
  <PresentationFormat>Widescreen</PresentationFormat>
  <Paragraphs>92</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Courier New</vt:lpstr>
      <vt:lpstr>Gill Sans</vt:lpstr>
      <vt:lpstr>Gill Sans Light</vt:lpstr>
      <vt:lpstr>Helvetica</vt:lpstr>
      <vt:lpstr>Wingdings</vt:lpstr>
      <vt:lpstr>White</vt:lpstr>
      <vt:lpstr>DDPG CAD: Intelligent Channel Activity Detection Scheduling in Massive IoT LoRaWAN</vt:lpstr>
      <vt:lpstr>Paper Summary</vt:lpstr>
      <vt:lpstr>Paper Summary</vt:lpstr>
      <vt:lpstr>Paper Summary</vt:lpstr>
      <vt:lpstr>Paper Summary</vt:lpstr>
      <vt:lpstr>Paper Summary</vt:lpstr>
      <vt:lpstr>Paper Strengths</vt:lpstr>
      <vt:lpstr>Paper Strengths</vt:lpstr>
      <vt:lpstr>Paper Strengths</vt:lpstr>
      <vt:lpstr>Paper Strengths</vt:lpstr>
      <vt:lpstr>Paper Weaknesses</vt:lpstr>
      <vt:lpstr>Paper Weakness</vt:lpstr>
      <vt:lpstr>Paper Weakness</vt:lpstr>
      <vt:lpstr>Conclusion and Future Direction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Florida</dc:title>
  <dc:creator/>
  <cp:revision>2</cp:revision>
  <dcterms:created xsi:type="dcterms:W3CDTF">2016-09-20T17:26:14Z</dcterms:created>
  <dcterms:modified xsi:type="dcterms:W3CDTF">2025-01-02T23:58:58Z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0x010100F5E2172C5ECC18428FFD5271C69556D2</vt:lpwstr>
  </property>
</Properties>
</file>