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2" r:id="rId6"/>
    <p:sldId id="268" r:id="rId7"/>
    <p:sldId id="263" r:id="rId8"/>
    <p:sldId id="265" r:id="rId9"/>
    <p:sldId id="266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13655-AE02-79EC-6626-172AC492D2EC}" v="7" dt="2024-12-07T19:40:41.553"/>
    <p1510:client id="{15361436-FC7C-7959-21A7-6DD5C1E78AC2}" v="17" dt="2024-12-07T17:23:29.834"/>
    <p1510:client id="{37EA62D5-E320-C552-7852-451C4EDE6843}" v="329" dt="2024-12-07T17:44:54.174"/>
    <p1510:client id="{38549526-A86A-E8E6-88E5-666EC0F156C2}" v="637" dt="2024-12-07T16:52:58.805"/>
    <p1510:client id="{671385DC-6EC0-CE8E-EE3F-3B9D5187690B}" v="39" dt="2024-12-07T17:20:57.992"/>
    <p1510:client id="{C01B4D78-5B35-7871-DC29-E989BF7CB2C0}" v="1549" dt="2024-12-07T17:42:5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25" y="1987129"/>
            <a:ext cx="9693189" cy="200316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Project Title:</a:t>
            </a:r>
            <a:r>
              <a:rPr lang="en-US" sz="3600" dirty="0">
                <a:latin typeface="Times New Roman"/>
                <a:ea typeface="+mj-lt"/>
                <a:cs typeface="Times New Roman"/>
              </a:rPr>
              <a:t> Creating a </a:t>
            </a:r>
            <a:r>
              <a:rPr lang="en-US" sz="3600" dirty="0" err="1">
                <a:latin typeface="Times New Roman"/>
                <a:ea typeface="+mj-lt"/>
                <a:cs typeface="Times New Roman"/>
              </a:rPr>
              <a:t>SimObject</a:t>
            </a:r>
            <a:r>
              <a:rPr lang="en-US" sz="3600" dirty="0">
                <a:latin typeface="Times New Roman"/>
                <a:ea typeface="+mj-lt"/>
                <a:cs typeface="Times New Roman"/>
              </a:rPr>
              <a:t> , Adding Parameters to </a:t>
            </a:r>
            <a:r>
              <a:rPr lang="en-US" sz="3600" dirty="0" err="1">
                <a:latin typeface="Times New Roman"/>
                <a:ea typeface="+mj-lt"/>
                <a:cs typeface="Times New Roman"/>
              </a:rPr>
              <a:t>SimObjects</a:t>
            </a:r>
            <a:r>
              <a:rPr lang="en-US" sz="3600" dirty="0">
                <a:latin typeface="Times New Roman"/>
                <a:ea typeface="+mj-lt"/>
                <a:cs typeface="Times New Roman"/>
              </a:rPr>
              <a:t> and More Events, and Creating a Simple Cache Object and making enhancements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B084-57C8-7B3F-A60A-DD0A4C7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" y="-297294"/>
            <a:ext cx="10515600" cy="1325563"/>
          </a:xfrm>
        </p:spPr>
        <p:txBody>
          <a:bodyPr/>
          <a:lstStyle/>
          <a:p>
            <a:r>
              <a:rPr lang="en-US"/>
              <a:t>Result and deliverable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6B26-AA3B-193B-F23A-5AB95D4B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89" y="7135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Learned about implementing different data structure into the cache system.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Instead of using original unordered map, we had to utilize a 2 dimensional vector (vector of vectors) to allow for multiple sets.</a:t>
            </a:r>
          </a:p>
          <a:p>
            <a:r>
              <a:rPr lang="en-US"/>
              <a:t>Allows us to test hit/miss rates not only based on size, but also size and association type.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4064F-F1BF-751F-653D-6CAEB2DDED60}"/>
              </a:ext>
            </a:extLst>
          </p:cNvPr>
          <p:cNvSpPr txBox="1"/>
          <p:nvPr/>
        </p:nvSpPr>
        <p:spPr>
          <a:xfrm>
            <a:off x="1127971" y="4995385"/>
            <a:ext cx="2763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DebugInfo</a:t>
            </a:r>
            <a:r>
              <a:rPr lang="en-US"/>
              <a:t> displayed based on </a:t>
            </a:r>
            <a:r>
              <a:rPr lang="en-US" err="1"/>
              <a:t>debugInfo</a:t>
            </a:r>
            <a:r>
              <a:rPr lang="en-US"/>
              <a:t> bool being True.</a:t>
            </a:r>
          </a:p>
        </p:txBody>
      </p:sp>
    </p:spTree>
    <p:extLst>
      <p:ext uri="{BB962C8B-B14F-4D97-AF65-F5344CB8AC3E}">
        <p14:creationId xmlns:p14="http://schemas.microsoft.com/office/powerpoint/2010/main" val="82748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CBC-8C67-2D39-8269-E53843A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C8E72-DA97-05C0-51FF-EA451520CD5C}"/>
              </a:ext>
            </a:extLst>
          </p:cNvPr>
          <p:cNvSpPr txBox="1"/>
          <p:nvPr/>
        </p:nvSpPr>
        <p:spPr>
          <a:xfrm>
            <a:off x="722457" y="1658907"/>
            <a:ext cx="1041762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Completed tutorials on </a:t>
            </a:r>
            <a:r>
              <a:rPr lang="en-US" sz="2800" err="1">
                <a:ea typeface="+mn-lt"/>
                <a:cs typeface="+mn-lt"/>
              </a:rPr>
              <a:t>SimObjects</a:t>
            </a:r>
            <a:r>
              <a:rPr lang="en-US" sz="2800">
                <a:ea typeface="+mn-lt"/>
                <a:cs typeface="+mn-lt"/>
              </a:rPr>
              <a:t>, parameters, and events.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Added features like invocation counting and custom debug outputs.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Explored cache associativity with performance analysis.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Addressed TA feedback with meaningful enhancements.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Delivered practical tools for real-world gem5 simulations.</a:t>
            </a:r>
            <a:endParaRPr lang="en-US" sz="2800"/>
          </a:p>
          <a:p>
            <a:pPr algn="l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839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C99-07BD-71E8-7DE4-77847053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EE92-76EC-FB04-E269-99CBFC64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7177" cy="46659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Creating a </a:t>
            </a:r>
            <a:r>
              <a:rPr lang="en-US" b="1" dirty="0" err="1">
                <a:ea typeface="+mn-lt"/>
                <a:cs typeface="+mn-lt"/>
              </a:rPr>
              <a:t>SimObject</a:t>
            </a:r>
            <a:r>
              <a:rPr lang="en-US" b="1" dirty="0">
                <a:ea typeface="+mn-lt"/>
                <a:cs typeface="+mn-lt"/>
              </a:rPr>
              <a:t> - 1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Tutorial Goal</a:t>
            </a:r>
            <a:r>
              <a:rPr lang="en-US" dirty="0">
                <a:ea typeface="+mn-lt"/>
                <a:cs typeface="+mn-lt"/>
              </a:rPr>
              <a:t>: Learn to create a basic </a:t>
            </a:r>
            <a:r>
              <a:rPr lang="en-US" dirty="0" err="1">
                <a:ea typeface="+mn-lt"/>
                <a:cs typeface="+mn-lt"/>
              </a:rPr>
              <a:t>SimObject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Enhancement</a:t>
            </a:r>
            <a:r>
              <a:rPr lang="en-US" dirty="0">
                <a:ea typeface="+mn-lt"/>
                <a:cs typeface="+mn-lt"/>
              </a:rPr>
              <a:t>: Add a counter attribute to track the number of times the </a:t>
            </a:r>
            <a:r>
              <a:rPr lang="en-US" dirty="0" err="1">
                <a:ea typeface="+mn-lt"/>
                <a:cs typeface="+mn-lt"/>
              </a:rPr>
              <a:t>SimObject</a:t>
            </a:r>
            <a:r>
              <a:rPr lang="en-US" dirty="0">
                <a:ea typeface="+mn-lt"/>
                <a:cs typeface="+mn-lt"/>
              </a:rPr>
              <a:t> is invoked, providing a simple way to observe its behavior.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Adding Parameters to </a:t>
            </a:r>
            <a:r>
              <a:rPr lang="en-US" b="1" dirty="0" err="1">
                <a:ea typeface="+mn-lt"/>
                <a:cs typeface="+mn-lt"/>
              </a:rPr>
              <a:t>SimObjects</a:t>
            </a:r>
            <a:r>
              <a:rPr lang="en-US" b="1" dirty="0">
                <a:ea typeface="+mn-lt"/>
                <a:cs typeface="+mn-lt"/>
              </a:rPr>
              <a:t> and More Events - 2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Tutorial Goal</a:t>
            </a:r>
            <a:r>
              <a:rPr lang="en-US" dirty="0">
                <a:ea typeface="+mn-lt"/>
                <a:cs typeface="+mn-lt"/>
              </a:rPr>
              <a:t>: Explore adding parameters and events to </a:t>
            </a:r>
            <a:r>
              <a:rPr lang="en-US" dirty="0" err="1">
                <a:ea typeface="+mn-lt"/>
                <a:cs typeface="+mn-lt"/>
              </a:rPr>
              <a:t>SimObjects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Enhancement</a:t>
            </a:r>
            <a:r>
              <a:rPr lang="en-US" dirty="0">
                <a:ea typeface="+mn-lt"/>
                <a:cs typeface="+mn-lt"/>
              </a:rPr>
              <a:t>: Introduce a </a:t>
            </a:r>
            <a:r>
              <a:rPr lang="en-US" dirty="0">
                <a:latin typeface="Consolas"/>
              </a:rPr>
              <a:t>verbose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parameter to print debug information when enabled, showcasing conditional behavior.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Creating a Simple Cache Object - 3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Tutorial Goal</a:t>
            </a:r>
            <a:r>
              <a:rPr lang="en-US" dirty="0">
                <a:ea typeface="+mn-lt"/>
                <a:cs typeface="+mn-lt"/>
              </a:rPr>
              <a:t>: Build a basic cache object.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Enhancement</a:t>
            </a:r>
            <a:r>
              <a:rPr lang="en-US" dirty="0">
                <a:ea typeface="+mn-lt"/>
                <a:cs typeface="+mn-lt"/>
              </a:rPr>
              <a:t>: Add functionality to adjust cache associativity (e.g., from direct-mapped to 2-way associative), allowing users to see the impact of cache configurations.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866B-C16D-C255-123A-9605DC0D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D96C-E9FD-BF58-0A43-04AD3D72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825625"/>
            <a:ext cx="10724535" cy="4646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a </a:t>
            </a:r>
            <a:r>
              <a:rPr lang="en-US" dirty="0" err="1"/>
              <a:t>SimObject</a:t>
            </a:r>
            <a:r>
              <a:rPr lang="en-US" dirty="0"/>
              <a:t> Tutorial 1 – </a:t>
            </a:r>
            <a:r>
              <a:rPr lang="en-US" dirty="0">
                <a:solidFill>
                  <a:schemeClr val="accent6"/>
                </a:solidFill>
              </a:rPr>
              <a:t>Completed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93F132-3EC2-69C4-82B9-EC7B4E61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833"/>
          <a:stretch/>
        </p:blipFill>
        <p:spPr>
          <a:xfrm>
            <a:off x="131020" y="2724612"/>
            <a:ext cx="5602584" cy="2235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A2B30-28C0-9F94-DEB4-569DEE95BD18}"/>
              </a:ext>
            </a:extLst>
          </p:cNvPr>
          <p:cNvSpPr txBox="1"/>
          <p:nvPr/>
        </p:nvSpPr>
        <p:spPr>
          <a:xfrm>
            <a:off x="6824045" y="2353910"/>
            <a:ext cx="2930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Enhanced 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46F50-1DDF-F613-2475-1780BE076636}"/>
              </a:ext>
            </a:extLst>
          </p:cNvPr>
          <p:cNvSpPr txBox="1"/>
          <p:nvPr/>
        </p:nvSpPr>
        <p:spPr>
          <a:xfrm>
            <a:off x="914400" y="2334491"/>
            <a:ext cx="2493818" cy="374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Original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1B70F-7611-11CB-5B0F-20CB334254DA}"/>
              </a:ext>
            </a:extLst>
          </p:cNvPr>
          <p:cNvSpPr txBox="1"/>
          <p:nvPr/>
        </p:nvSpPr>
        <p:spPr>
          <a:xfrm>
            <a:off x="630836" y="5230658"/>
            <a:ext cx="45987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Enhancement: Added new parameters to create multiple simple objects in one runtime, and creating a count to keep track of how many "Hello World!" Objects are created during the run.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13D0-92B9-C719-3CFA-77E9F6A38B14}"/>
              </a:ext>
            </a:extLst>
          </p:cNvPr>
          <p:cNvSpPr txBox="1"/>
          <p:nvPr/>
        </p:nvSpPr>
        <p:spPr>
          <a:xfrm>
            <a:off x="7682118" y="1977112"/>
            <a:ext cx="388120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https://www.gem5.org/documentation/learning_gem5/part2/helloobject/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BF0B15-669D-37D1-E249-C59680DB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85" y="2723214"/>
            <a:ext cx="6332253" cy="37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B084-57C8-7B3F-A60A-DD0A4C7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" y="134027"/>
            <a:ext cx="10515600" cy="1325563"/>
          </a:xfrm>
        </p:spPr>
        <p:txBody>
          <a:bodyPr/>
          <a:lstStyle/>
          <a:p>
            <a:r>
              <a:rPr lang="en-US"/>
              <a:t>Result and Deliverable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6B26-AA3B-193B-F23A-5AB95D4B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5" y="11448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Learned how to add new parameters to </a:t>
            </a:r>
            <a:r>
              <a:rPr lang="en-US" err="1"/>
              <a:t>SimObjects</a:t>
            </a:r>
            <a:r>
              <a:rPr lang="en-US"/>
              <a:t> which have many real world use-cases</a:t>
            </a:r>
          </a:p>
          <a:p>
            <a:r>
              <a:rPr lang="en-US"/>
              <a:t>Parameter such as invocation count is helpful during simulations, such as those of processors.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More Object invocation can reflect heavy usage of hardware components or software functions. Having a count is a good for debugging and system wellness checks. </a:t>
            </a:r>
          </a:p>
          <a:p>
            <a:r>
              <a:rPr lang="en-US"/>
              <a:t>In case of bottlenecking of failure during a large simulation, an invocation count can show where or when such occurs.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4AFFABC-E1A5-658D-9DC1-9C5A6424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4" y="4925830"/>
            <a:ext cx="7648575" cy="179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4064F-F1BF-751F-653D-6CAEB2DDED60}"/>
              </a:ext>
            </a:extLst>
          </p:cNvPr>
          <p:cNvSpPr txBox="1"/>
          <p:nvPr/>
        </p:nvSpPr>
        <p:spPr>
          <a:xfrm>
            <a:off x="968644" y="5798949"/>
            <a:ext cx="2763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Added Functions to keep track of multiple object invocations:</a:t>
            </a:r>
          </a:p>
        </p:txBody>
      </p:sp>
    </p:spTree>
    <p:extLst>
      <p:ext uri="{BB962C8B-B14F-4D97-AF65-F5344CB8AC3E}">
        <p14:creationId xmlns:p14="http://schemas.microsoft.com/office/powerpoint/2010/main" val="39508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CBC-8C67-2D39-8269-E53843A6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4" y="-135728"/>
            <a:ext cx="10515600" cy="1325563"/>
          </a:xfrm>
        </p:spPr>
        <p:txBody>
          <a:bodyPr/>
          <a:lstStyle/>
          <a:p>
            <a:r>
              <a:rPr lang="en-US"/>
              <a:t>Result and Deliverable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17EF-5B68-7360-6F72-F7DC6302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54" y="1033872"/>
            <a:ext cx="110465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Parameters to Sim Projects and More events - </a:t>
            </a:r>
            <a:r>
              <a:rPr lang="en-US" dirty="0">
                <a:solidFill>
                  <a:schemeClr val="accent6"/>
                </a:solidFill>
              </a:rPr>
              <a:t>Completed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E899B79-30A1-DB3A-279B-B0B71666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" y="2087325"/>
            <a:ext cx="5860376" cy="2748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6E7AB-8908-B91E-FC92-5337A23507DF}"/>
              </a:ext>
            </a:extLst>
          </p:cNvPr>
          <p:cNvSpPr txBox="1"/>
          <p:nvPr/>
        </p:nvSpPr>
        <p:spPr>
          <a:xfrm>
            <a:off x="6893318" y="1504921"/>
            <a:ext cx="2320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Enhanced 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156FD-7872-8996-178C-5BDC7FE1EC7F}"/>
              </a:ext>
            </a:extLst>
          </p:cNvPr>
          <p:cNvSpPr txBox="1"/>
          <p:nvPr/>
        </p:nvSpPr>
        <p:spPr>
          <a:xfrm>
            <a:off x="222354" y="1712740"/>
            <a:ext cx="2154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Original Output: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E598-53F4-B27F-1553-1C7E5CA779E1}"/>
              </a:ext>
            </a:extLst>
          </p:cNvPr>
          <p:cNvSpPr txBox="1"/>
          <p:nvPr/>
        </p:nvSpPr>
        <p:spPr>
          <a:xfrm>
            <a:off x="145471" y="5058612"/>
            <a:ext cx="44678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Enhancement: Added new parameters to debug flag 'hello' to output number of bytes copied in each cycle as well as the current buffer usage after each cycle.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DDBE-4A3A-375B-21B3-45F98EB71FAF}"/>
              </a:ext>
            </a:extLst>
          </p:cNvPr>
          <p:cNvSpPr txBox="1"/>
          <p:nvPr/>
        </p:nvSpPr>
        <p:spPr>
          <a:xfrm>
            <a:off x="424835" y="1477552"/>
            <a:ext cx="390754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https://www.gem5.org/documentation/learning_gem5/part2/parameters/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83418F0-FE03-B1FE-CF17-06D93A72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02" y="1899257"/>
            <a:ext cx="6207235" cy="3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2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B084-57C8-7B3F-A60A-DD0A4C7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" y="-297294"/>
            <a:ext cx="10515600" cy="1325563"/>
          </a:xfrm>
        </p:spPr>
        <p:txBody>
          <a:bodyPr/>
          <a:lstStyle/>
          <a:p>
            <a:r>
              <a:rPr lang="en-US"/>
              <a:t>Result and Deliverable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6B26-AA3B-193B-F23A-5AB95D4B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89" y="7135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Learned about customizable debug output to diagnose specific issues.</a:t>
            </a:r>
          </a:p>
          <a:p>
            <a:r>
              <a:rPr lang="en-US"/>
              <a:t>Learned how to output specific information during debug to prevent cluttering or reliance on pre-built debug systems.</a:t>
            </a:r>
          </a:p>
          <a:p>
            <a:r>
              <a:rPr lang="en-US"/>
              <a:t>Can be scaled with larger simulations utilizing the same debug system.</a:t>
            </a:r>
          </a:p>
          <a:p>
            <a:r>
              <a:rPr lang="en-US"/>
              <a:t>Debug is built with a simple bool to enable or disable the debug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4064F-F1BF-751F-653D-6CAEB2DDED60}"/>
              </a:ext>
            </a:extLst>
          </p:cNvPr>
          <p:cNvSpPr txBox="1"/>
          <p:nvPr/>
        </p:nvSpPr>
        <p:spPr>
          <a:xfrm>
            <a:off x="1127971" y="4995385"/>
            <a:ext cx="2763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DebugInfo</a:t>
            </a:r>
            <a:r>
              <a:rPr lang="en-US"/>
              <a:t> displayed based on </a:t>
            </a:r>
            <a:r>
              <a:rPr lang="en-US" err="1"/>
              <a:t>debugInfo</a:t>
            </a:r>
            <a:r>
              <a:rPr lang="en-US"/>
              <a:t> bool being True.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7F4FF8D-F3FB-FA9F-53C8-FF914DFA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72" y="4664561"/>
            <a:ext cx="7562850" cy="790575"/>
          </a:xfrm>
          <a:prstGeom prst="rect">
            <a:avLst/>
          </a:prstGeo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4D768E64-DA41-5B0C-B99D-ADF79971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80" y="5393234"/>
            <a:ext cx="7038975" cy="866775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7327B9E-266E-F994-1A7C-93EE8876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562" y="3893462"/>
            <a:ext cx="7219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CBC-8C67-2D39-8269-E53843A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Deliverable cont.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C3086F-503C-B455-C5AA-CCB2AB61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09" y="3233143"/>
            <a:ext cx="5615493" cy="3489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BC286-36F7-3CD5-8D9A-9FDC9788071F}"/>
              </a:ext>
            </a:extLst>
          </p:cNvPr>
          <p:cNvSpPr txBox="1"/>
          <p:nvPr/>
        </p:nvSpPr>
        <p:spPr>
          <a:xfrm>
            <a:off x="966158" y="1781396"/>
            <a:ext cx="758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Creating a Simple Cache Object - </a:t>
            </a:r>
            <a:r>
              <a:rPr lang="en-US" sz="2800" dirty="0"/>
              <a:t>- </a:t>
            </a:r>
            <a:r>
              <a:rPr lang="en-US" sz="2800" dirty="0">
                <a:solidFill>
                  <a:schemeClr val="accent6"/>
                </a:solidFill>
              </a:rPr>
              <a:t>Completed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375A3-BFB1-B3E4-9204-271E0105D751}"/>
              </a:ext>
            </a:extLst>
          </p:cNvPr>
          <p:cNvSpPr txBox="1"/>
          <p:nvPr/>
        </p:nvSpPr>
        <p:spPr>
          <a:xfrm>
            <a:off x="1137544" y="2333281"/>
            <a:ext cx="388120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https://www.gem5.org/documentation/learning_gem5/part2/simplecache/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4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CBC-8C67-2D39-8269-E53843A6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0" y="74839"/>
            <a:ext cx="10515600" cy="1325563"/>
          </a:xfrm>
        </p:spPr>
        <p:txBody>
          <a:bodyPr/>
          <a:lstStyle/>
          <a:p>
            <a:r>
              <a:rPr lang="en-US"/>
              <a:t>Result and Deliverable cont.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33951E-90E0-DB73-2081-1277EE43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" r="126" b="126"/>
          <a:stretch/>
        </p:blipFill>
        <p:spPr>
          <a:xfrm>
            <a:off x="7806864" y="75008"/>
            <a:ext cx="3775943" cy="23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E76E5-EFA3-B274-096F-3195B2EFEC13}"/>
              </a:ext>
            </a:extLst>
          </p:cNvPr>
          <p:cNvSpPr txBox="1"/>
          <p:nvPr/>
        </p:nvSpPr>
        <p:spPr>
          <a:xfrm>
            <a:off x="907176" y="1319615"/>
            <a:ext cx="3879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Testing the Cache of 1kB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9D7E-CA1D-9FA0-17D5-73E64027D5E3}"/>
              </a:ext>
            </a:extLst>
          </p:cNvPr>
          <p:cNvSpPr txBox="1"/>
          <p:nvPr/>
        </p:nvSpPr>
        <p:spPr>
          <a:xfrm>
            <a:off x="306043" y="23102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Direct-Mapped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6D78F0-5B04-CBCA-8C99-C88E9C59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5" y="2798263"/>
            <a:ext cx="6230165" cy="373835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2DC8EC-9333-BD56-239E-F86BBCD5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97" y="3160134"/>
            <a:ext cx="5786005" cy="3377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CA8CB-9FD3-2E0B-602B-81669BCB8A06}"/>
              </a:ext>
            </a:extLst>
          </p:cNvPr>
          <p:cNvSpPr txBox="1"/>
          <p:nvPr/>
        </p:nvSpPr>
        <p:spPr>
          <a:xfrm>
            <a:off x="6436679" y="242797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 Way Set Associative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1751B-EB6B-E844-74B1-1D807E931AC7}"/>
              </a:ext>
            </a:extLst>
          </p:cNvPr>
          <p:cNvSpPr txBox="1"/>
          <p:nvPr/>
        </p:nvSpPr>
        <p:spPr>
          <a:xfrm>
            <a:off x="229842" y="6535851"/>
            <a:ext cx="5209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Hit Ratio changes from 0.913158 to 0.913261</a:t>
            </a:r>
          </a:p>
        </p:txBody>
      </p:sp>
    </p:spTree>
    <p:extLst>
      <p:ext uri="{BB962C8B-B14F-4D97-AF65-F5344CB8AC3E}">
        <p14:creationId xmlns:p14="http://schemas.microsoft.com/office/powerpoint/2010/main" val="25253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CBC-8C67-2D39-8269-E53843A6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5016"/>
            <a:ext cx="10515600" cy="1325563"/>
          </a:xfrm>
        </p:spPr>
        <p:txBody>
          <a:bodyPr/>
          <a:lstStyle/>
          <a:p>
            <a:r>
              <a:rPr lang="en-US"/>
              <a:t>Result and Deliverable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9E116-28CC-FDBF-775C-F2E4F402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9" y="87094"/>
            <a:ext cx="3830842" cy="2319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E76E5-EFA3-B274-096F-3195B2EFEC13}"/>
              </a:ext>
            </a:extLst>
          </p:cNvPr>
          <p:cNvSpPr txBox="1"/>
          <p:nvPr/>
        </p:nvSpPr>
        <p:spPr>
          <a:xfrm>
            <a:off x="359921" y="1153361"/>
            <a:ext cx="3581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Testing the Cache of 128 KB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9D7E-CA1D-9FA0-17D5-73E64027D5E3}"/>
              </a:ext>
            </a:extLst>
          </p:cNvPr>
          <p:cNvSpPr txBox="1"/>
          <p:nvPr/>
        </p:nvSpPr>
        <p:spPr>
          <a:xfrm>
            <a:off x="112079" y="222016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Direct Mapped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4BC0D5-23F9-4C37-DB03-EBA8D707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9" y="2690917"/>
            <a:ext cx="5987649" cy="369277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210672-8471-4728-0CF2-0DFA40CF1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906" y="2693532"/>
            <a:ext cx="5726952" cy="358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30548-9022-ECF3-4E11-D12F224D6B5F}"/>
              </a:ext>
            </a:extLst>
          </p:cNvPr>
          <p:cNvSpPr txBox="1"/>
          <p:nvPr/>
        </p:nvSpPr>
        <p:spPr>
          <a:xfrm>
            <a:off x="6097242" y="23240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 Way Set Associative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6852-0A59-4DCC-A079-0C822289D9D3}"/>
              </a:ext>
            </a:extLst>
          </p:cNvPr>
          <p:cNvSpPr txBox="1"/>
          <p:nvPr/>
        </p:nvSpPr>
        <p:spPr>
          <a:xfrm>
            <a:off x="229842" y="6494288"/>
            <a:ext cx="5915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Hit Ratio changes from 0.964345 to 0.933941</a:t>
            </a:r>
          </a:p>
        </p:txBody>
      </p:sp>
    </p:spTree>
    <p:extLst>
      <p:ext uri="{BB962C8B-B14F-4D97-AF65-F5344CB8AC3E}">
        <p14:creationId xmlns:p14="http://schemas.microsoft.com/office/powerpoint/2010/main" val="7017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645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Courier New</vt:lpstr>
      <vt:lpstr>Times New Roman</vt:lpstr>
      <vt:lpstr>office theme</vt:lpstr>
      <vt:lpstr>Project Title: Creating a SimObject , Adding Parameters to SimObjects and More Events, and Creating a Simple Cache Object and making enhancements</vt:lpstr>
      <vt:lpstr>Project Description </vt:lpstr>
      <vt:lpstr>Result and Deliverable</vt:lpstr>
      <vt:lpstr>Result and Deliverable cont.</vt:lpstr>
      <vt:lpstr>Result and Deliverable cont.</vt:lpstr>
      <vt:lpstr>Result and Deliverable cont. </vt:lpstr>
      <vt:lpstr>Result and Deliverable cont.</vt:lpstr>
      <vt:lpstr>Result and Deliverable cont.</vt:lpstr>
      <vt:lpstr>Result and Deliverable cont.</vt:lpstr>
      <vt:lpstr>Result and deliverable cont.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Ovishake Sen</cp:lastModifiedBy>
  <cp:revision>11</cp:revision>
  <dcterms:created xsi:type="dcterms:W3CDTF">2024-12-04T05:02:01Z</dcterms:created>
  <dcterms:modified xsi:type="dcterms:W3CDTF">2025-01-02T23:28:28Z</dcterms:modified>
</cp:coreProperties>
</file>