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[NAAN MUDHALVAN (Employee data).xlsx]Sheet2!PivotTable2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SCORE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Exceeds</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Sheet2!$C$3:$C$4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Sheet2!$D$3:$D$4</c:f>
              <c:strCache>
                <c:ptCount val="1"/>
                <c:pt idx="0">
                  <c:v>Needs Improvement</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Sheet2!$E$3:$E$4</c:f>
              <c:strCache>
                <c:ptCount val="1"/>
                <c:pt idx="0">
                  <c:v>PIP</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dLbls>
          <c:showLegendKey val="0"/>
          <c:showVal val="0"/>
          <c:showCatName val="0"/>
          <c:showSerName val="0"/>
          <c:showPercent val="0"/>
          <c:showBubbleSize val="0"/>
        </c:dLbls>
        <c:gapWidth val="219"/>
        <c:overlap val="-27"/>
        <c:axId val="192063984"/>
        <c:axId val="192064376"/>
      </c:barChart>
      <c:catAx>
        <c:axId val="192063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064376"/>
        <c:crosses val="autoZero"/>
        <c:auto val="1"/>
        <c:lblAlgn val="ctr"/>
        <c:lblOffset val="100"/>
        <c:noMultiLvlLbl val="0"/>
      </c:catAx>
      <c:valAx>
        <c:axId val="192064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0639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OVIYA VARSHINI.J</a:t>
            </a:r>
            <a:endParaRPr lang="en-US" sz="2400" dirty="0"/>
          </a:p>
          <a:p>
            <a:r>
              <a:rPr lang="en-US" sz="2400" dirty="0"/>
              <a:t>REGISTER </a:t>
            </a:r>
            <a:r>
              <a:rPr lang="en-US" sz="2400" dirty="0" smtClean="0"/>
              <a:t>NO: 122202192, asunm1353122202192</a:t>
            </a:r>
            <a:endParaRPr lang="en-US" sz="2400" dirty="0"/>
          </a:p>
          <a:p>
            <a:r>
              <a:rPr lang="en-US" sz="2400" dirty="0"/>
              <a:t>DEPARTMENT</a:t>
            </a:r>
            <a:r>
              <a:rPr lang="en-US" sz="2400" dirty="0" smtClean="0"/>
              <a:t>: B.COM (CORPORATE SECRETARYSHIP)</a:t>
            </a:r>
            <a:endParaRPr lang="en-US" sz="2400" dirty="0"/>
          </a:p>
          <a:p>
            <a:r>
              <a:rPr lang="en-US" sz="2400" dirty="0" smtClean="0"/>
              <a:t>COLLEGE: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13617" y="1600200"/>
            <a:ext cx="8439150" cy="2677656"/>
          </a:xfrm>
          <a:prstGeom prst="rect">
            <a:avLst/>
          </a:prstGeom>
          <a:noFill/>
        </p:spPr>
        <p:txBody>
          <a:bodyPr wrap="square" rtlCol="0">
            <a:spAutoFit/>
          </a:bodyPr>
          <a:lstStyle/>
          <a:p>
            <a:pPr marL="457200" indent="-457200">
              <a:buFont typeface="+mj-lt"/>
              <a:buAutoNum type="arabicPeriod"/>
            </a:pPr>
            <a:r>
              <a:rPr lang="en-IN" sz="2400" dirty="0" smtClean="0">
                <a:latin typeface="Trebuchet MS" panose="020B0603020202020204" pitchFamily="34" charset="0"/>
              </a:rPr>
              <a:t>DATA COLLECTION</a:t>
            </a:r>
          </a:p>
          <a:p>
            <a:pPr marL="457200" indent="-457200">
              <a:buFont typeface="+mj-lt"/>
              <a:buAutoNum type="arabicPeriod"/>
            </a:pPr>
            <a:r>
              <a:rPr lang="en-IN" sz="2400" dirty="0" smtClean="0">
                <a:latin typeface="Trebuchet MS" panose="020B0603020202020204" pitchFamily="34" charset="0"/>
              </a:rPr>
              <a:t>DATA CLEANING</a:t>
            </a:r>
          </a:p>
          <a:p>
            <a:pPr marL="457200" indent="-457200">
              <a:buFont typeface="+mj-lt"/>
              <a:buAutoNum type="arabicPeriod"/>
            </a:pPr>
            <a:r>
              <a:rPr lang="en-IN" sz="2400" dirty="0" smtClean="0">
                <a:latin typeface="Trebuchet MS" panose="020B0603020202020204" pitchFamily="34" charset="0"/>
              </a:rPr>
              <a:t>TECHNIQUE</a:t>
            </a:r>
          </a:p>
          <a:p>
            <a:pPr marL="457200" indent="-457200">
              <a:buFont typeface="+mj-lt"/>
              <a:buAutoNum type="arabicPeriod"/>
            </a:pPr>
            <a:r>
              <a:rPr lang="en-IN" sz="2400" dirty="0" smtClean="0">
                <a:latin typeface="Trebuchet MS" panose="020B0603020202020204" pitchFamily="34" charset="0"/>
              </a:rPr>
              <a:t>RESULTS</a:t>
            </a:r>
          </a:p>
          <a:p>
            <a:pPr marL="457200" indent="-457200">
              <a:buFont typeface="+mj-lt"/>
              <a:buAutoNum type="arabicPeriod"/>
            </a:pPr>
            <a:r>
              <a:rPr lang="en-IN" sz="2400" dirty="0" smtClean="0">
                <a:latin typeface="Trebuchet MS" panose="020B0603020202020204" pitchFamily="34" charset="0"/>
              </a:rPr>
              <a:t>PIVOT TABLE</a:t>
            </a:r>
          </a:p>
          <a:p>
            <a:pPr marL="457200" indent="-457200">
              <a:buFont typeface="+mj-lt"/>
              <a:buAutoNum type="arabicPeriod"/>
            </a:pPr>
            <a:r>
              <a:rPr lang="en-IN" sz="2400" dirty="0" smtClean="0">
                <a:latin typeface="Trebuchet MS" panose="020B0603020202020204" pitchFamily="34" charset="0"/>
              </a:rPr>
              <a:t>CHARTS</a:t>
            </a:r>
          </a:p>
          <a:p>
            <a:pPr marL="457200" indent="-457200">
              <a:buFont typeface="+mj-lt"/>
              <a:buAutoNum type="arabicPeriod"/>
            </a:pPr>
            <a:r>
              <a:rPr lang="en-IN" sz="2400" dirty="0" smtClean="0">
                <a:latin typeface="Trebuchet MS" panose="020B0603020202020204" pitchFamily="34" charset="0"/>
              </a:rPr>
              <a:t>GRAPHS</a:t>
            </a:r>
            <a:endParaRPr lang="en-IN" sz="2400"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93301137"/>
              </p:ext>
            </p:extLst>
          </p:nvPr>
        </p:nvGraphicFramePr>
        <p:xfrm>
          <a:off x="685800" y="1523999"/>
          <a:ext cx="6781800" cy="41148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09600" y="1447800"/>
            <a:ext cx="8001000" cy="4154984"/>
          </a:xfrm>
          <a:prstGeom prst="rect">
            <a:avLst/>
          </a:prstGeom>
        </p:spPr>
        <p:txBody>
          <a:bodyPr wrap="square">
            <a:spAutoFit/>
          </a:bodyPr>
          <a:lstStyle/>
          <a:p>
            <a:pPr algn="just"/>
            <a:r>
              <a:rPr lang="en-IN" sz="2400" dirty="0">
                <a:latin typeface="Trebuchet MS" panose="020B0603020202020204" pitchFamily="34" charset="0"/>
              </a:rPr>
              <a:t>	</a:t>
            </a:r>
            <a:r>
              <a:rPr lang="en-IN" sz="2400" dirty="0" smtClean="0">
                <a:latin typeface="Trebuchet MS" panose="020B0603020202020204" pitchFamily="34" charset="0"/>
              </a:rPr>
              <a:t>In </a:t>
            </a:r>
            <a:r>
              <a:rPr lang="en-IN" sz="2400" dirty="0">
                <a:latin typeface="Trebuchet MS" panose="020B0603020202020204" pitchFamily="34" charset="0"/>
              </a:rPr>
              <a:t>conclusion, using Excel for employee performance score analysis offers a cost-effective, customizable, and user-friendly solution for tracking and evaluating employee metrics. It enhances decision-making, transparency, and scalability while integrating seamlessly with other data sources. This approach provides valuable insights for performance improvement and strategic talent management. Additionally, Excel’s versatility allows for trend analysis and forecasting, helping organizations anticipate future needs and adjust strategies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Performance Score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138238" y="1967529"/>
            <a:ext cx="6096000" cy="3785652"/>
          </a:xfrm>
          <a:prstGeom prst="rect">
            <a:avLst/>
          </a:prstGeom>
        </p:spPr>
        <p:txBody>
          <a:bodyPr>
            <a:spAutoFit/>
          </a:bodyPr>
          <a:lstStyle/>
          <a:p>
            <a:pPr algn="just"/>
            <a:r>
              <a:rPr lang="en-IN" sz="2400" dirty="0" smtClean="0">
                <a:latin typeface="Trebuchet MS" panose="020B0603020202020204" pitchFamily="34" charset="0"/>
              </a:rPr>
              <a:t> 	</a:t>
            </a:r>
            <a:r>
              <a:rPr lang="en-IN" sz="2400" dirty="0" err="1" smtClean="0">
                <a:latin typeface="Trebuchet MS" panose="020B0603020202020204" pitchFamily="34" charset="0"/>
              </a:rPr>
              <a:t>Analyze</a:t>
            </a:r>
            <a:r>
              <a:rPr lang="en-IN" sz="2400" dirty="0" smtClean="0">
                <a:latin typeface="Trebuchet MS" panose="020B0603020202020204" pitchFamily="34" charset="0"/>
              </a:rPr>
              <a:t> </a:t>
            </a:r>
            <a:r>
              <a:rPr lang="en-IN" sz="2400" dirty="0">
                <a:latin typeface="Trebuchet MS" panose="020B0603020202020204" pitchFamily="34" charset="0"/>
              </a:rPr>
              <a:t>employee performance scores using Excel to identify trends, correlations, and performance patterns across different departments and roles. The goal is to uncover key factors influencing employee performance and provide actionable insights to enhance workforce productivity and support strategic decision-making in promotions, training, and resource allocation.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449160"/>
            <a:ext cx="7924800" cy="2677656"/>
          </a:xfrm>
          <a:prstGeom prst="rect">
            <a:avLst/>
          </a:prstGeom>
          <a:noFill/>
        </p:spPr>
        <p:txBody>
          <a:bodyPr wrap="square" rtlCol="0">
            <a:spAutoFit/>
          </a:bodyPr>
          <a:lstStyle/>
          <a:p>
            <a:pPr algn="just"/>
            <a:r>
              <a:rPr lang="en-IN" sz="2400" dirty="0" smtClean="0">
                <a:solidFill>
                  <a:srgbClr val="0D0D0D"/>
                </a:solidFill>
                <a:latin typeface="Trebuchet MS" panose="020B0603020202020204" pitchFamily="34" charset="0"/>
                <a:cs typeface="Times New Roman" panose="02020603050405020304" pitchFamily="18" charset="0"/>
              </a:rPr>
              <a:t>	Evaluate </a:t>
            </a:r>
            <a:r>
              <a:rPr lang="en-IN" sz="2400" dirty="0">
                <a:solidFill>
                  <a:srgbClr val="0D0D0D"/>
                </a:solidFill>
                <a:latin typeface="Trebuchet MS" panose="020B0603020202020204" pitchFamily="34" charset="0"/>
                <a:cs typeface="Times New Roman" panose="02020603050405020304" pitchFamily="18" charset="0"/>
              </a:rPr>
              <a:t>employee performance data to identify trends, strengths, and areas for improvement. Generate actionable insights to enhance HR strategies, optimise employee development, and support decision-making processes. Utilise Excel tools to provide a clear, data-driven overview of performance metrics, enabling targeted interventions and informed strategic planning.</a:t>
            </a:r>
            <a:endParaRPr lang="en-IN" sz="24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143000" y="1687354"/>
            <a:ext cx="6096000" cy="5170646"/>
          </a:xfrm>
          <a:prstGeom prst="rect">
            <a:avLst/>
          </a:prstGeom>
        </p:spPr>
        <p:txBody>
          <a:bodyPr>
            <a:spAutoFit/>
          </a:bodyPr>
          <a:lstStyle/>
          <a:p>
            <a:r>
              <a:rPr lang="en-IN" sz="2400" dirty="0">
                <a:latin typeface="Trebuchet MS" panose="020B0603020202020204" pitchFamily="34" charset="0"/>
              </a:rPr>
              <a:t>HR Managers: Make decisions on promotions, raises, and development</a:t>
            </a:r>
            <a:r>
              <a:rPr lang="en-IN" sz="2400" dirty="0" smtClean="0">
                <a:latin typeface="Trebuchet MS" panose="020B0603020202020204" pitchFamily="34" charset="0"/>
              </a:rPr>
              <a:t>.</a:t>
            </a:r>
          </a:p>
          <a:p>
            <a:endParaRPr lang="en-IN" sz="2400" dirty="0" smtClean="0">
              <a:latin typeface="Trebuchet MS" panose="020B0603020202020204" pitchFamily="34" charset="0"/>
            </a:endParaRPr>
          </a:p>
          <a:p>
            <a:pPr marL="342900" indent="-342900">
              <a:buAutoNum type="arabicPeriod"/>
            </a:pPr>
            <a:r>
              <a:rPr lang="en-IN" sz="2400" dirty="0" smtClean="0">
                <a:latin typeface="Trebuchet MS" panose="020B0603020202020204" pitchFamily="34" charset="0"/>
              </a:rPr>
              <a:t>Team </a:t>
            </a:r>
            <a:r>
              <a:rPr lang="en-IN" sz="2400" dirty="0">
                <a:latin typeface="Trebuchet MS" panose="020B0603020202020204" pitchFamily="34" charset="0"/>
              </a:rPr>
              <a:t>Leaders/Supervisors: Evaluate team performance and provide feedback</a:t>
            </a:r>
            <a:r>
              <a:rPr lang="en-IN" sz="2400" dirty="0" smtClean="0">
                <a:latin typeface="Trebuchet MS" panose="020B0603020202020204" pitchFamily="34" charset="0"/>
              </a:rPr>
              <a:t>.</a:t>
            </a:r>
          </a:p>
          <a:p>
            <a:pPr marL="342900" indent="-342900">
              <a:buAutoNum type="arabicPeriod"/>
            </a:pPr>
            <a:r>
              <a:rPr lang="en-IN" sz="2400" dirty="0" smtClean="0">
                <a:latin typeface="Trebuchet MS" panose="020B0603020202020204" pitchFamily="34" charset="0"/>
              </a:rPr>
              <a:t> </a:t>
            </a:r>
            <a:r>
              <a:rPr lang="en-IN" sz="2400" dirty="0">
                <a:latin typeface="Trebuchet MS" panose="020B0603020202020204" pitchFamily="34" charset="0"/>
              </a:rPr>
              <a:t>Department Heads: Assess team performance and manage resources</a:t>
            </a:r>
            <a:r>
              <a:rPr lang="en-IN" sz="2400" dirty="0" smtClean="0">
                <a:latin typeface="Trebuchet MS" panose="020B0603020202020204" pitchFamily="34" charset="0"/>
              </a:rPr>
              <a:t>.</a:t>
            </a:r>
          </a:p>
          <a:p>
            <a:pPr marL="342900" indent="-342900">
              <a:buAutoNum type="arabicPeriod"/>
            </a:pPr>
            <a:r>
              <a:rPr lang="en-IN" sz="2400" dirty="0" smtClean="0">
                <a:latin typeface="Trebuchet MS" panose="020B0603020202020204" pitchFamily="34" charset="0"/>
              </a:rPr>
              <a:t> </a:t>
            </a:r>
            <a:r>
              <a:rPr lang="en-IN" sz="2400" dirty="0">
                <a:latin typeface="Trebuchet MS" panose="020B0603020202020204" pitchFamily="34" charset="0"/>
              </a:rPr>
              <a:t>Senior Executives: Use aggregated data for strategic decisions</a:t>
            </a:r>
            <a:r>
              <a:rPr lang="en-IN" sz="2400" dirty="0" smtClean="0">
                <a:latin typeface="Trebuchet MS" panose="020B0603020202020204" pitchFamily="34" charset="0"/>
              </a:rPr>
              <a:t>.</a:t>
            </a:r>
          </a:p>
          <a:p>
            <a:pPr marL="342900" indent="-342900">
              <a:buAutoNum type="arabicPeriod"/>
            </a:pPr>
            <a:r>
              <a:rPr lang="en-IN" sz="2400" dirty="0" smtClean="0">
                <a:latin typeface="Trebuchet MS" panose="020B0603020202020204" pitchFamily="34" charset="0"/>
              </a:rPr>
              <a:t> </a:t>
            </a:r>
            <a:r>
              <a:rPr lang="en-IN" sz="2400" dirty="0">
                <a:latin typeface="Trebuchet MS" panose="020B0603020202020204" pitchFamily="34" charset="0"/>
              </a:rPr>
              <a:t>Employees: Review their own performance data for personal development</a:t>
            </a:r>
            <a:r>
              <a:rPr lang="en-IN" sz="2400" dirty="0" smtClean="0">
                <a:latin typeface="Trebuchet MS" panose="020B0603020202020204" pitchFamily="34" charset="0"/>
              </a:rPr>
              <a: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695574" y="1433195"/>
            <a:ext cx="6096000" cy="5062924"/>
          </a:xfrm>
          <a:prstGeom prst="rect">
            <a:avLst/>
          </a:prstGeom>
        </p:spPr>
        <p:txBody>
          <a:bodyPr>
            <a:spAutoFit/>
          </a:bodyPr>
          <a:lstStyle/>
          <a:p>
            <a:endParaRPr lang="en-IN" sz="1900" dirty="0" smtClean="0">
              <a:latin typeface="Trebuchet MS" panose="020B0603020202020204" pitchFamily="34" charset="0"/>
            </a:endParaRPr>
          </a:p>
          <a:p>
            <a:endParaRPr lang="en-IN" sz="1900" dirty="0" smtClean="0">
              <a:latin typeface="Trebuchet MS" panose="020B0603020202020204" pitchFamily="34" charset="0"/>
            </a:endParaRPr>
          </a:p>
          <a:p>
            <a:r>
              <a:rPr lang="en-IN" sz="1900" b="1" dirty="0" smtClean="0">
                <a:latin typeface="Trebuchet MS" panose="020B0603020202020204" pitchFamily="34" charset="0"/>
              </a:rPr>
              <a:t>Solution</a:t>
            </a:r>
            <a:r>
              <a:rPr lang="en-IN" sz="1900" b="1" dirty="0">
                <a:latin typeface="Trebuchet MS" panose="020B0603020202020204" pitchFamily="34" charset="0"/>
              </a:rPr>
              <a:t>: </a:t>
            </a:r>
            <a:r>
              <a:rPr lang="en-IN" sz="1900" dirty="0">
                <a:latin typeface="Trebuchet MS" panose="020B0603020202020204" pitchFamily="34" charset="0"/>
              </a:rPr>
              <a:t>Use Excel to track, </a:t>
            </a:r>
            <a:r>
              <a:rPr lang="en-IN" sz="1900" dirty="0" err="1">
                <a:latin typeface="Trebuchet MS" panose="020B0603020202020204" pitchFamily="34" charset="0"/>
              </a:rPr>
              <a:t>analyze</a:t>
            </a:r>
            <a:r>
              <a:rPr lang="en-IN" sz="1900" dirty="0">
                <a:latin typeface="Trebuchet MS" panose="020B0603020202020204" pitchFamily="34" charset="0"/>
              </a:rPr>
              <a:t>, and visualize employee performance through scorecards, formulas, and dashboards, enabling efficient and systematic performance reviews</a:t>
            </a:r>
            <a:r>
              <a:rPr lang="en-IN" sz="1900" dirty="0" smtClean="0">
                <a:latin typeface="Trebuchet MS" panose="020B0603020202020204" pitchFamily="34" charset="0"/>
              </a:rPr>
              <a:t>.</a:t>
            </a:r>
          </a:p>
          <a:p>
            <a:endParaRPr lang="en-IN" sz="1900" dirty="0" smtClean="0">
              <a:latin typeface="Trebuchet MS" panose="020B0603020202020204" pitchFamily="34" charset="0"/>
            </a:endParaRPr>
          </a:p>
          <a:p>
            <a:r>
              <a:rPr lang="en-IN" sz="1900" b="1" dirty="0" smtClean="0">
                <a:latin typeface="Trebuchet MS" panose="020B0603020202020204" pitchFamily="34" charset="0"/>
              </a:rPr>
              <a:t>Value </a:t>
            </a:r>
            <a:r>
              <a:rPr lang="en-IN" sz="1900" b="1" dirty="0">
                <a:latin typeface="Trebuchet MS" panose="020B0603020202020204" pitchFamily="34" charset="0"/>
              </a:rPr>
              <a:t>Proposition</a:t>
            </a:r>
            <a:r>
              <a:rPr lang="en-IN" sz="1900" dirty="0">
                <a:latin typeface="Trebuchet MS" panose="020B0603020202020204" pitchFamily="34" charset="0"/>
              </a:rPr>
              <a:t>: Excel enables informed decision-making, is cost-effective and customizable, offers ease of use, enhances transparency, scales with data growth, and integrates with other data sources. It provides actionable insights for performance improvement and strategic planning, making it a practical tool for managing and developing talent effectively. Additionally, it supports trend analysis and forecasting, helping organizations anticipate future performance needs and trends</a:t>
            </a:r>
            <a:r>
              <a:rPr lang="en-IN"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755332" y="1828800"/>
            <a:ext cx="6096000" cy="2092881"/>
          </a:xfrm>
          <a:prstGeom prst="rect">
            <a:avLst/>
          </a:prstGeom>
        </p:spPr>
        <p:txBody>
          <a:bodyPr>
            <a:spAutoFit/>
          </a:bodyPr>
          <a:lstStyle/>
          <a:p>
            <a:r>
              <a:rPr lang="en-IN" sz="2600" dirty="0">
                <a:latin typeface="Trebuchet MS" panose="020B0603020202020204" pitchFamily="34" charset="0"/>
              </a:rPr>
              <a:t>Employee Data: </a:t>
            </a:r>
            <a:r>
              <a:rPr lang="en-IN" sz="2600" dirty="0" err="1" smtClean="0">
                <a:latin typeface="Trebuchet MS" panose="020B0603020202020204" pitchFamily="34" charset="0"/>
              </a:rPr>
              <a:t>KaggleEmployee</a:t>
            </a:r>
            <a:endParaRPr lang="en-IN" sz="2600" dirty="0" smtClean="0">
              <a:latin typeface="Trebuchet MS" panose="020B0603020202020204" pitchFamily="34" charset="0"/>
            </a:endParaRPr>
          </a:p>
          <a:p>
            <a:r>
              <a:rPr lang="en-IN" sz="2600" dirty="0" smtClean="0">
                <a:latin typeface="Trebuchet MS" panose="020B0603020202020204" pitchFamily="34" charset="0"/>
              </a:rPr>
              <a:t>ID </a:t>
            </a:r>
            <a:r>
              <a:rPr lang="en-IN" sz="2600" dirty="0">
                <a:latin typeface="Trebuchet MS" panose="020B0603020202020204" pitchFamily="34" charset="0"/>
              </a:rPr>
              <a:t>Number : </a:t>
            </a:r>
            <a:r>
              <a:rPr lang="en-IN" sz="2600" dirty="0" smtClean="0">
                <a:latin typeface="Trebuchet MS" panose="020B0603020202020204" pitchFamily="34" charset="0"/>
              </a:rPr>
              <a:t>3434</a:t>
            </a:r>
          </a:p>
          <a:p>
            <a:r>
              <a:rPr lang="en-IN" sz="2600" dirty="0" smtClean="0">
                <a:latin typeface="Trebuchet MS" panose="020B0603020202020204" pitchFamily="34" charset="0"/>
              </a:rPr>
              <a:t>Business </a:t>
            </a:r>
            <a:r>
              <a:rPr lang="en-IN" sz="2600" dirty="0">
                <a:latin typeface="Trebuchet MS" panose="020B0603020202020204" pitchFamily="34" charset="0"/>
              </a:rPr>
              <a:t>Unit : </a:t>
            </a:r>
            <a:r>
              <a:rPr lang="en-IN" sz="2600" dirty="0" smtClean="0">
                <a:latin typeface="Trebuchet MS" panose="020B0603020202020204" pitchFamily="34" charset="0"/>
              </a:rPr>
              <a:t>WBL</a:t>
            </a:r>
          </a:p>
          <a:p>
            <a:r>
              <a:rPr lang="en-IN" sz="2600" dirty="0" smtClean="0">
                <a:latin typeface="Trebuchet MS" panose="020B0603020202020204" pitchFamily="34" charset="0"/>
              </a:rPr>
              <a:t>Hire </a:t>
            </a:r>
            <a:r>
              <a:rPr lang="en-IN" sz="2600" dirty="0">
                <a:latin typeface="Trebuchet MS" panose="020B0603020202020204" pitchFamily="34" charset="0"/>
              </a:rPr>
              <a:t>Date:  </a:t>
            </a:r>
            <a:r>
              <a:rPr lang="en-IN" sz="2600" dirty="0" smtClean="0">
                <a:latin typeface="Trebuchet MS" panose="020B0603020202020204" pitchFamily="34" charset="0"/>
              </a:rPr>
              <a:t>12.12.2022</a:t>
            </a:r>
          </a:p>
          <a:p>
            <a:r>
              <a:rPr lang="en-IN" sz="2600" dirty="0" smtClean="0">
                <a:latin typeface="Trebuchet MS" panose="020B0603020202020204" pitchFamily="34" charset="0"/>
              </a:rPr>
              <a:t>Manager’s </a:t>
            </a:r>
            <a:r>
              <a:rPr lang="en-IN" sz="2600" dirty="0">
                <a:latin typeface="Trebuchet MS" panose="020B0603020202020204" pitchFamily="34" charset="0"/>
              </a:rPr>
              <a:t>name or ID :Charity Miranda</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209800" y="1965988"/>
            <a:ext cx="8534018" cy="3847207"/>
          </a:xfrm>
          <a:prstGeom prst="rect">
            <a:avLst/>
          </a:prstGeom>
          <a:noFill/>
        </p:spPr>
        <p:txBody>
          <a:bodyPr wrap="square" rtlCol="0">
            <a:spAutoFit/>
          </a:bodyPr>
          <a:lstStyle/>
          <a:p>
            <a:r>
              <a:rPr lang="en-IN" sz="2400" b="1" dirty="0">
                <a:solidFill>
                  <a:srgbClr val="0D0D0D"/>
                </a:solidFill>
                <a:latin typeface="Trebuchet MS" panose="020B0603020202020204" pitchFamily="34" charset="0"/>
                <a:cs typeface="Times New Roman" panose="02020603050405020304" pitchFamily="18" charset="0"/>
              </a:rPr>
              <a:t>1. </a:t>
            </a:r>
            <a:r>
              <a:rPr lang="en-IN" sz="2400" b="1" dirty="0" smtClean="0">
                <a:solidFill>
                  <a:srgbClr val="0D0D0D"/>
                </a:solidFill>
                <a:latin typeface="Trebuchet MS" panose="020B0603020202020204" pitchFamily="34" charset="0"/>
                <a:cs typeface="Times New Roman" panose="02020603050405020304" pitchFamily="18" charset="0"/>
              </a:rPr>
              <a:t>Interactive </a:t>
            </a:r>
            <a:r>
              <a:rPr lang="en-IN" sz="2400" b="1" dirty="0">
                <a:solidFill>
                  <a:srgbClr val="0D0D0D"/>
                </a:solidFill>
                <a:latin typeface="Trebuchet MS" panose="020B0603020202020204" pitchFamily="34" charset="0"/>
                <a:cs typeface="Times New Roman" panose="02020603050405020304" pitchFamily="18" charset="0"/>
              </a:rPr>
              <a:t>Dashboards</a:t>
            </a:r>
            <a:r>
              <a:rPr lang="en-IN" sz="2400" dirty="0" smtClean="0">
                <a:solidFill>
                  <a:srgbClr val="0D0D0D"/>
                </a:solidFill>
                <a:latin typeface="Trebuchet MS" panose="020B0603020202020204" pitchFamily="34" charset="0"/>
                <a:cs typeface="Times New Roman" panose="02020603050405020304" pitchFamily="18" charset="0"/>
              </a:rPr>
              <a:t>: </a:t>
            </a:r>
            <a:r>
              <a:rPr lang="en-IN" sz="2400" dirty="0">
                <a:solidFill>
                  <a:srgbClr val="0D0D0D"/>
                </a:solidFill>
                <a:latin typeface="Trebuchet MS" panose="020B0603020202020204" pitchFamily="34" charset="0"/>
                <a:cs typeface="Times New Roman" panose="02020603050405020304" pitchFamily="18" charset="0"/>
              </a:rPr>
              <a:t>Create dynamic, interactive dashboards with slicers and filters </a:t>
            </a:r>
            <a:r>
              <a:rPr lang="en-IN" sz="2400" dirty="0" smtClean="0">
                <a:solidFill>
                  <a:srgbClr val="0D0D0D"/>
                </a:solidFill>
                <a:latin typeface="Trebuchet MS" panose="020B0603020202020204" pitchFamily="34" charset="0"/>
                <a:cs typeface="Times New Roman" panose="02020603050405020304" pitchFamily="18" charset="0"/>
              </a:rPr>
              <a:t>to allow </a:t>
            </a:r>
            <a:r>
              <a:rPr lang="en-IN" sz="2400" dirty="0">
                <a:solidFill>
                  <a:srgbClr val="0D0D0D"/>
                </a:solidFill>
                <a:latin typeface="Trebuchet MS" panose="020B0603020202020204" pitchFamily="34" charset="0"/>
                <a:cs typeface="Times New Roman" panose="02020603050405020304" pitchFamily="18" charset="0"/>
              </a:rPr>
              <a:t>personalized views of performance data across departments and roles</a:t>
            </a:r>
            <a:r>
              <a:rPr lang="en-IN" sz="2400" dirty="0" smtClean="0">
                <a:solidFill>
                  <a:srgbClr val="0D0D0D"/>
                </a:solidFill>
                <a:latin typeface="Trebuchet MS" panose="020B0603020202020204" pitchFamily="34" charset="0"/>
                <a:cs typeface="Times New Roman" panose="02020603050405020304" pitchFamily="18" charset="0"/>
              </a:rPr>
              <a:t>.</a:t>
            </a:r>
          </a:p>
          <a:p>
            <a:r>
              <a:rPr lang="en-IN" sz="2400" b="1" dirty="0" smtClean="0">
                <a:solidFill>
                  <a:srgbClr val="0D0D0D"/>
                </a:solidFill>
                <a:latin typeface="Trebuchet MS" panose="020B0603020202020204" pitchFamily="34" charset="0"/>
                <a:cs typeface="Times New Roman" panose="02020603050405020304" pitchFamily="18" charset="0"/>
              </a:rPr>
              <a:t>2</a:t>
            </a:r>
            <a:r>
              <a:rPr lang="en-IN" sz="2400" b="1" dirty="0">
                <a:solidFill>
                  <a:srgbClr val="0D0D0D"/>
                </a:solidFill>
                <a:latin typeface="Trebuchet MS" panose="020B0603020202020204" pitchFamily="34" charset="0"/>
                <a:cs typeface="Times New Roman" panose="02020603050405020304" pitchFamily="18" charset="0"/>
              </a:rPr>
              <a:t>. </a:t>
            </a:r>
            <a:r>
              <a:rPr lang="en-IN" sz="2400" b="1" dirty="0" smtClean="0">
                <a:solidFill>
                  <a:srgbClr val="0D0D0D"/>
                </a:solidFill>
                <a:latin typeface="Trebuchet MS" panose="020B0603020202020204" pitchFamily="34" charset="0"/>
                <a:cs typeface="Times New Roman" panose="02020603050405020304" pitchFamily="18" charset="0"/>
              </a:rPr>
              <a:t>Predictive </a:t>
            </a:r>
            <a:r>
              <a:rPr lang="en-IN" sz="2400" b="1" dirty="0">
                <a:solidFill>
                  <a:srgbClr val="0D0D0D"/>
                </a:solidFill>
                <a:latin typeface="Trebuchet MS" panose="020B0603020202020204" pitchFamily="34" charset="0"/>
                <a:cs typeface="Times New Roman" panose="02020603050405020304" pitchFamily="18" charset="0"/>
              </a:rPr>
              <a:t>Analytics</a:t>
            </a:r>
            <a:r>
              <a:rPr lang="en-IN" sz="2400" dirty="0" smtClean="0">
                <a:solidFill>
                  <a:srgbClr val="0D0D0D"/>
                </a:solidFill>
                <a:latin typeface="Trebuchet MS" panose="020B0603020202020204" pitchFamily="34" charset="0"/>
                <a:cs typeface="Times New Roman" panose="02020603050405020304" pitchFamily="18" charset="0"/>
              </a:rPr>
              <a:t>: </a:t>
            </a:r>
            <a:r>
              <a:rPr lang="en-IN" sz="2400" dirty="0">
                <a:solidFill>
                  <a:srgbClr val="0D0D0D"/>
                </a:solidFill>
                <a:latin typeface="Trebuchet MS" panose="020B0603020202020204" pitchFamily="34" charset="0"/>
                <a:cs typeface="Times New Roman" panose="02020603050405020304" pitchFamily="18" charset="0"/>
              </a:rPr>
              <a:t>Use Excel's advanced tools to forecast future performance trends based on historical data, enabling proactive management decisions</a:t>
            </a:r>
            <a:r>
              <a:rPr lang="en-IN" sz="2400" dirty="0" smtClean="0">
                <a:solidFill>
                  <a:srgbClr val="0D0D0D"/>
                </a:solidFill>
                <a:latin typeface="Trebuchet MS" panose="020B0603020202020204" pitchFamily="34" charset="0"/>
                <a:cs typeface="Times New Roman" panose="02020603050405020304" pitchFamily="18" charset="0"/>
              </a:rPr>
              <a:t>.</a:t>
            </a:r>
          </a:p>
          <a:p>
            <a:r>
              <a:rPr lang="en-IN" sz="2400" b="1" dirty="0" smtClean="0">
                <a:solidFill>
                  <a:srgbClr val="0D0D0D"/>
                </a:solidFill>
                <a:latin typeface="Trebuchet MS" panose="020B0603020202020204" pitchFamily="34" charset="0"/>
                <a:cs typeface="Times New Roman" panose="02020603050405020304" pitchFamily="18" charset="0"/>
              </a:rPr>
              <a:t>3</a:t>
            </a:r>
            <a:r>
              <a:rPr lang="en-IN" sz="2400" b="1" dirty="0">
                <a:solidFill>
                  <a:srgbClr val="0D0D0D"/>
                </a:solidFill>
                <a:latin typeface="Trebuchet MS" panose="020B0603020202020204" pitchFamily="34" charset="0"/>
                <a:cs typeface="Times New Roman" panose="02020603050405020304" pitchFamily="18" charset="0"/>
              </a:rPr>
              <a:t>. </a:t>
            </a:r>
            <a:r>
              <a:rPr lang="en-IN" sz="2400" b="1" dirty="0" smtClean="0">
                <a:solidFill>
                  <a:srgbClr val="0D0D0D"/>
                </a:solidFill>
                <a:latin typeface="Trebuchet MS" panose="020B0603020202020204" pitchFamily="34" charset="0"/>
                <a:cs typeface="Times New Roman" panose="02020603050405020304" pitchFamily="18" charset="0"/>
              </a:rPr>
              <a:t>Automated </a:t>
            </a:r>
            <a:r>
              <a:rPr lang="en-IN" sz="2400" b="1" dirty="0">
                <a:solidFill>
                  <a:srgbClr val="0D0D0D"/>
                </a:solidFill>
                <a:latin typeface="Trebuchet MS" panose="020B0603020202020204" pitchFamily="34" charset="0"/>
                <a:cs typeface="Times New Roman" panose="02020603050405020304" pitchFamily="18" charset="0"/>
              </a:rPr>
              <a:t>Insights</a:t>
            </a:r>
            <a:r>
              <a:rPr lang="en-IN" sz="2400" dirty="0" smtClean="0">
                <a:solidFill>
                  <a:srgbClr val="0D0D0D"/>
                </a:solidFill>
                <a:latin typeface="Trebuchet MS" panose="020B0603020202020204" pitchFamily="34" charset="0"/>
                <a:cs typeface="Times New Roman" panose="02020603050405020304" pitchFamily="18" charset="0"/>
              </a:rPr>
              <a:t>: </a:t>
            </a:r>
            <a:r>
              <a:rPr lang="en-IN" sz="2400" dirty="0">
                <a:solidFill>
                  <a:srgbClr val="0D0D0D"/>
                </a:solidFill>
                <a:latin typeface="Trebuchet MS" panose="020B0603020202020204" pitchFamily="34" charset="0"/>
                <a:cs typeface="Times New Roman" panose="02020603050405020304" pitchFamily="18" charset="0"/>
              </a:rPr>
              <a:t>Implement automated reports and visualizations that provide real-time, data-driven insights and recommendations, reducing manual effort and enhancing decision-making</a:t>
            </a:r>
            <a:r>
              <a:rPr lang="en-IN" sz="2800" dirty="0">
                <a:solidFill>
                  <a:srgbClr val="0D0D0D"/>
                </a:solidFill>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253</TotalTime>
  <Words>374</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19</cp:revision>
  <dcterms:created xsi:type="dcterms:W3CDTF">2024-03-29T15:07:22Z</dcterms:created>
  <dcterms:modified xsi:type="dcterms:W3CDTF">2024-08-31T11:45:26Z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