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ployee%20dataset%20Vandhana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dataset Vandhana1]Employee dataset Vandhana!PivotTable1</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'Employee dataset Vandhana'!$B$3:$B$4</c:f>
              <c:strCache>
                <c:ptCount val="1"/>
                <c:pt idx="0">
                  <c:v>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'Employee dataset Vandhana'!$C$3:$C$4</c:f>
              <c:strCache>
                <c:ptCount val="1"/>
                <c:pt idx="0">
                  <c:v>LOW</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'Employee dataset Vandhana'!$D$3:$D$4</c:f>
              <c:strCache>
                <c:ptCount val="1"/>
                <c:pt idx="0">
                  <c:v>MED</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'Employee dataset Vandhana'!$E$3:$E$4</c:f>
              <c:strCache>
                <c:ptCount val="1"/>
                <c:pt idx="0">
                  <c:v>VERY HIGH</c:v>
                </c:pt>
              </c:strCache>
            </c:strRef>
          </c:tx>
          <c:invertIfNegative val="0"/>
          <c:cat>
            <c:strRef>
              <c:f>'Employee dataset Vandhana'!$A$5:$A$15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 Vandhana'!$E$5:$E$15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43682432"/>
        <c:axId val="43901312"/>
      </c:barChart>
      <c:catAx>
        <c:axId val="43682432"/>
        <c:scaling>
          <c:orientation val="minMax"/>
        </c:scaling>
        <c:delete val="0"/>
        <c:axPos val="b"/>
        <c:majorTickMark val="out"/>
        <c:minorTickMark val="none"/>
        <c:tickLblPos val="nextTo"/>
        <c:crossAx val="43901312"/>
        <c:crosses val="autoZero"/>
        <c:auto val="1"/>
        <c:lblAlgn val="ctr"/>
        <c:lblOffset val="100"/>
        <c:noMultiLvlLbl val="0"/>
      </c:catAx>
      <c:valAx>
        <c:axId val="43901312"/>
        <c:scaling>
          <c:orientation val="minMax"/>
        </c:scaling>
        <c:delete val="0"/>
        <c:axPos val="l"/>
        <c:majorGridlines/>
        <c:numFmt formatCode="General" sourceLinked="1"/>
        <c:majorTickMark val="out"/>
        <c:minorTickMark val="none"/>
        <c:tickLblPos val="nextTo"/>
        <c:crossAx val="4368243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74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4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2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73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7" name="Holder 3"/>
          <p:cNvSpPr>
            <a:spLocks noGrp="1"/>
          </p:cNvSpPr>
          <p:nvPr>
            <p:ph type="body" idx="1"/>
          </p:nvPr>
        </p:nvSpPr>
        <p:spPr>
          <a:xfrm>
            <a:off x="609600" y="1577340"/>
            <a:ext cx="10972800" cy="266700"/>
          </a:xfrm>
        </p:spPr>
        <p:txBody>
          <a:bodyPr bIns="0" lIns="0" rIns="0" tIns="0"/>
          <a:p/>
        </p:txBody>
      </p:sp>
      <p:sp>
        <p:nvSpPr>
          <p:cNvPr id="104873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4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1" name=""/>
        <p:cNvGrpSpPr/>
        <p:nvPr/>
      </p:nvGrpSpPr>
      <p:grpSpPr>
        <a:xfrm>
          <a:off x="0" y="0"/>
          <a:ext cx="0" cy="0"/>
          <a:chOff x="0" y="0"/>
          <a:chExt cx="0" cy="0"/>
        </a:xfrm>
      </p:grpSpPr>
      <p:sp>
        <p:nvSpPr>
          <p:cNvPr id="104874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4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4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4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4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5" name=""/>
        <p:cNvGrpSpPr/>
        <p:nvPr/>
      </p:nvGrpSpPr>
      <p:grpSpPr>
        <a:xfrm>
          <a:off x="0" y="0"/>
          <a:ext cx="0" cy="0"/>
          <a:chOff x="0" y="0"/>
          <a:chExt cx="0" cy="0"/>
        </a:xfrm>
      </p:grpSpPr>
      <p:sp>
        <p:nvSpPr>
          <p:cNvPr id="104871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71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7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8" name=""/>
        <p:cNvGrpSpPr/>
        <p:nvPr/>
      </p:nvGrpSpPr>
      <p:grpSpPr>
        <a:xfrm>
          <a:off x="0" y="0"/>
          <a:ext cx="0" cy="0"/>
          <a:chOff x="0" y="0"/>
          <a:chExt cx="0" cy="0"/>
        </a:xfrm>
      </p:grpSpPr>
      <p:sp>
        <p:nvSpPr>
          <p:cNvPr id="104872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26" name="Holder 3"/>
          <p:cNvSpPr>
            <a:spLocks noGrp="1"/>
          </p:cNvSpPr>
          <p:nvPr>
            <p:ph type="body" idx="1"/>
          </p:nvPr>
        </p:nvSpPr>
        <p:spPr>
          <a:xfrm>
            <a:off x="609600" y="1577340"/>
            <a:ext cx="10972800" cy="266700"/>
          </a:xfrm>
        </p:spPr>
        <p:txBody>
          <a:bodyPr bIns="0" lIns="0" rIns="0" tIns="0"/>
          <a:p/>
        </p:txBody>
      </p:sp>
      <p:sp>
        <p:nvSpPr>
          <p:cNvPr id="104872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9" name=""/>
        <p:cNvGrpSpPr/>
        <p:nvPr/>
      </p:nvGrpSpPr>
      <p:grpSpPr>
        <a:xfrm>
          <a:off x="0" y="0"/>
          <a:ext cx="0" cy="0"/>
          <a:chOff x="0" y="0"/>
          <a:chExt cx="0" cy="0"/>
        </a:xfrm>
      </p:grpSpPr>
      <p:sp>
        <p:nvSpPr>
          <p:cNvPr id="104873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3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3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3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6" name=""/>
        <p:cNvGrpSpPr/>
        <p:nvPr/>
      </p:nvGrpSpPr>
      <p:grpSpPr>
        <a:xfrm>
          <a:off x="0" y="0"/>
          <a:ext cx="0" cy="0"/>
          <a:chOff x="0" y="0"/>
          <a:chExt cx="0" cy="0"/>
        </a:xfrm>
      </p:grpSpPr>
      <p:sp>
        <p:nvSpPr>
          <p:cNvPr id="104871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8"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99"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700"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701"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702"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703"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704"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705"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706"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707"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708"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709"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710"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711"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 OVIYA.B</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6</a:t>
            </a:r>
            <a:r>
              <a:rPr dirty="0" sz="2400" lang="en-US"/>
              <a:t>5</a:t>
            </a:r>
            <a:r>
              <a:rPr dirty="0" sz="2400" lang="en-US"/>
              <a:t>2</a:t>
            </a:r>
            <a:r>
              <a:rPr dirty="0" sz="2400" lang="en-US"/>
              <a:t>4</a:t>
            </a:r>
            <a:endParaRPr altLang="en-US" lang="zh-CN"/>
          </a:p>
          <a:p>
            <a:r>
              <a:rPr altLang="en-US" dirty="0" sz="2400" lang="en-US"/>
              <a:t>N</a:t>
            </a:r>
            <a:r>
              <a:rPr altLang="en-US" dirty="0" sz="2400" lang="en-US"/>
              <a:t>M</a:t>
            </a:r>
            <a:r>
              <a:rPr altLang="en-US" dirty="0" sz="2400" lang="en-US"/>
              <a:t> </a:t>
            </a:r>
            <a:r>
              <a:rPr altLang="en-US" dirty="0" sz="2400" lang="en-US"/>
              <a:t>I</a:t>
            </a:r>
            <a:r>
              <a:rPr altLang="en-US" dirty="0" sz="2400" lang="en-US"/>
              <a:t>D</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a:t>
            </a:r>
            <a:r>
              <a:rPr altLang="en-US" dirty="0" sz="2400" lang="en-US"/>
              <a:t> </a:t>
            </a:r>
            <a:r>
              <a:rPr altLang="en-US" dirty="0" sz="2400" lang="en-US"/>
              <a:t>2FAEFB6BD977F56819E4C28B2CD51503</a:t>
            </a:r>
            <a:endParaRPr altLang="en-US" lang="zh-CN"/>
          </a:p>
          <a:p>
            <a:r>
              <a:rPr dirty="0" sz="2400" lang="en-US"/>
              <a:t>DEPARTMENT: COMMERCE, B. Com(general) </a:t>
            </a:r>
            <a:endParaRPr altLang="en-US" lang="zh-CN"/>
          </a:p>
          <a:p>
            <a:r>
              <a:rPr dirty="0" sz="2400" lang="en-US"/>
              <a:t>COLLEGE : AGURCHAND MANMULL JAIN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652845" y="156521"/>
            <a:ext cx="424581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048747"/>
          <p:cNvSpPr txBox="1"/>
          <p:nvPr/>
        </p:nvSpPr>
        <p:spPr>
          <a:xfrm>
            <a:off x="1003847" y="893757"/>
            <a:ext cx="11188153" cy="6377940"/>
          </a:xfrm>
          <a:prstGeom prst="rect"/>
        </p:spPr>
        <p:txBody>
          <a:bodyPr rtlCol="0" wrap="square">
            <a:spAutoFit/>
          </a:bodyPr>
          <a:p>
            <a:r>
              <a:rPr sz="2800" lang="en-IN">
                <a:solidFill>
                  <a:srgbClr val="000000"/>
                </a:solidFill>
              </a:rPr>
              <a:t>DATA COLLECTION :
 Employee dataset collected from Edunet dashboard in naan mudhalvan portal.
FEATURE COLLECTION :
In the data collection highlighted the important topics for the employee performance analysis.
The highlighted headings are Emp.ID, first name, last name, business unit, employee status, employee type, employee classification type, gender code, performance score, current employee rating, performance level.
DATA CLEANING :
By applying the filtering option removed all the blank space in employee dataset.
Using filtering option especially removed the blank from exit date column.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TextBox 1048759"/>
          <p:cNvSpPr txBox="1"/>
          <p:nvPr/>
        </p:nvSpPr>
        <p:spPr>
          <a:xfrm rot="17869">
            <a:off x="659695" y="450109"/>
            <a:ext cx="10698400" cy="5958842"/>
          </a:xfrm>
          <a:prstGeom prst="rect"/>
        </p:spPr>
        <p:txBody>
          <a:bodyPr rtlCol="0" wrap="square">
            <a:spAutoFit/>
          </a:bodyPr>
          <a:p>
            <a:r>
              <a:rPr sz="2800" lang="en-IN">
                <a:solidFill>
                  <a:srgbClr val="000000"/>
                </a:solidFill>
              </a:rPr>
              <a:t>SUMMARY :
By selecting all the columns in dataset, then selected pivot table option.
 In pivot table by highlighting the some side headings in values enter count of first name, in rows enter business unit, in columns enter performance level, in filter enter gender code to get the summary.
Then the data will turned into table format.
Visualization :
After analyzing the table then prepare a graph.
Now, we can visualize the graph for an employee performance analysis.
With this progress we can regularly review the employee’s progress, provide ongoing feedback and adjust the growth plan as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Table 1"/>
          <p:cNvGraphicFramePr>
            <a:graphicFrameLocks noGrp="1"/>
          </p:cNvGraphicFramePr>
          <p:nvPr/>
        </p:nvGraphicFramePr>
        <p:xfrm>
          <a:off x="609601" y="1524006"/>
          <a:ext cx="7924799" cy="4462455"/>
        </p:xfrm>
        <a:graphic>
          <a:graphicData uri="http://schemas.openxmlformats.org/drawingml/2006/table">
            <a:tbl>
              <a:tblPr>
                <a:tableStyleId>{5C22544A-7EE6-4342-B048-85BDC9FD1C3A}</a:tableStyleId>
              </a:tblPr>
              <a:tblGrid>
                <a:gridCol w="2176095"/>
                <a:gridCol w="1929322"/>
                <a:gridCol w="628150"/>
                <a:gridCol w="605717"/>
                <a:gridCol w="1256303"/>
                <a:gridCol w="1329212"/>
              </a:tblGrid>
              <a:tr h="297497">
                <a:tc>
                  <a:txBody>
                    <a:bodyPr/>
                    <a:p>
                      <a:pPr algn="l" fontAlgn="b"/>
                      <a:r>
                        <a:rPr b="1" dirty="0" sz="1400" lang="en-IN" strike="noStrike" u="none" smtClean="0">
                          <a:effectLst/>
                        </a:rPr>
                        <a:t>Gender Code</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(All)</a:t>
                      </a:r>
                      <a:endParaRPr b="1" dirty="0" sz="14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r>
              <a:tr h="297497">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c>
                  <a:txBody>
                    <a:bodyPr/>
                    <a:p>
                      <a:pPr algn="l" fontAlgn="b"/>
                      <a:endParaRPr b="0" sz="1100" i="0" lang="en-IN" strike="noStrike" u="none">
                        <a:solidFill>
                          <a:srgbClr val="000000"/>
                        </a:solidFill>
                        <a:effectLst/>
                        <a:latin typeface="Calibri"/>
                      </a:endParaRPr>
                    </a:p>
                  </a:txBody>
                  <a:tcPr marL="9525" marR="9525" marT="9525" marB="0" anchor="b"/>
                </a:tc>
              </a:tr>
              <a:tr h="297497">
                <a:tc>
                  <a:txBody>
                    <a:bodyPr/>
                    <a:p>
                      <a:pPr algn="l" fontAlgn="b"/>
                      <a:r>
                        <a:rPr b="1" dirty="0" sz="1400" lang="en-IN" strike="noStrike" u="none">
                          <a:effectLst/>
                        </a:rPr>
                        <a:t>Count of </a:t>
                      </a:r>
                      <a:r>
                        <a:rPr b="1" dirty="0" sz="1400" lang="en-IN" strike="noStrike" u="none" smtClean="0">
                          <a:effectLst/>
                        </a:rPr>
                        <a:t>First Name</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Column Labels</a:t>
                      </a:r>
                      <a:endParaRPr b="1" dirty="0" sz="1400" i="0" lang="en-IN" strike="noStrike" u="none">
                        <a:solidFill>
                          <a:srgbClr val="000000"/>
                        </a:solidFill>
                        <a:effectLst/>
                        <a:latin typeface="Calibri"/>
                      </a:endParaRPr>
                    </a:p>
                  </a:txBody>
                  <a:tcPr marL="9525" marR="9525" marT="9525" marB="0" anchor="b"/>
                </a:tc>
                <a:tc>
                  <a:txBody>
                    <a:bodyPr/>
                    <a:p>
                      <a:pPr algn="l" fontAlgn="b"/>
                      <a:endParaRPr b="1" sz="1400" i="0" lang="en-IN" strike="noStrike" u="none">
                        <a:solidFill>
                          <a:srgbClr val="000000"/>
                        </a:solidFill>
                        <a:effectLst/>
                        <a:latin typeface="Calibri"/>
                      </a:endParaRPr>
                    </a:p>
                  </a:txBody>
                  <a:tcPr marL="9525" marR="9525" marT="9525" marB="0" anchor="b"/>
                </a:tc>
                <a:tc>
                  <a:txBody>
                    <a:bodyPr/>
                    <a:p>
                      <a:pPr algn="l" fontAlgn="b"/>
                      <a:endParaRPr b="1" sz="1400" i="0" lang="en-IN" strike="noStrike" u="none">
                        <a:solidFill>
                          <a:srgbClr val="000000"/>
                        </a:solidFill>
                        <a:effectLst/>
                        <a:latin typeface="Calibri"/>
                      </a:endParaRPr>
                    </a:p>
                  </a:txBody>
                  <a:tcPr marL="9525" marR="9525" marT="9525" marB="0" anchor="b"/>
                </a:tc>
                <a:tc>
                  <a:txBody>
                    <a:bodyPr/>
                    <a:p>
                      <a:pPr algn="l" fontAlgn="b"/>
                      <a:endParaRPr b="1" sz="1400" i="0" lang="en-IN" strike="noStrike" u="none">
                        <a:solidFill>
                          <a:srgbClr val="000000"/>
                        </a:solidFill>
                        <a:effectLst/>
                        <a:latin typeface="Calibri"/>
                      </a:endParaRPr>
                    </a:p>
                  </a:txBody>
                  <a:tcPr marL="9525" marR="9525" marT="9525" marB="0" anchor="b"/>
                </a:tc>
                <a:tc>
                  <a:txBody>
                    <a:bodyPr/>
                    <a:p>
                      <a:pPr algn="l" fontAlgn="b"/>
                      <a:endParaRPr b="1" sz="1400" i="0" lang="en-IN" strike="noStrike" u="none">
                        <a:solidFill>
                          <a:srgbClr val="000000"/>
                        </a:solidFill>
                        <a:effectLst/>
                        <a:latin typeface="Calibri"/>
                      </a:endParaRPr>
                    </a:p>
                  </a:txBody>
                  <a:tcPr marL="9525" marR="9525" marT="9525" marB="0" anchor="b"/>
                </a:tc>
              </a:tr>
              <a:tr h="297497">
                <a:tc>
                  <a:txBody>
                    <a:bodyPr/>
                    <a:p>
                      <a:pPr algn="l" fontAlgn="b"/>
                      <a:r>
                        <a:rPr b="1" dirty="0" sz="1400" lang="en-IN" strike="noStrike" u="none">
                          <a:effectLst/>
                        </a:rPr>
                        <a:t>Row Labels</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HIGH</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LOW</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MED</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VERY HIGH</a:t>
                      </a:r>
                      <a:endParaRPr b="1" dirty="0" sz="1400" i="0" lang="en-IN" strike="noStrike" u="none">
                        <a:solidFill>
                          <a:srgbClr val="000000"/>
                        </a:solidFill>
                        <a:effectLst/>
                        <a:latin typeface="Calibri"/>
                      </a:endParaRPr>
                    </a:p>
                  </a:txBody>
                  <a:tcPr marL="9525" marR="9525" marT="9525" marB="0" anchor="b"/>
                </a:tc>
                <a:tc>
                  <a:txBody>
                    <a:bodyPr/>
                    <a:p>
                      <a:pPr algn="l" fontAlgn="b"/>
                      <a:r>
                        <a:rPr b="1" dirty="0" sz="1400" lang="en-IN" strike="noStrike" u="none">
                          <a:effectLst/>
                        </a:rPr>
                        <a:t>Grand Total</a:t>
                      </a:r>
                      <a:endParaRPr b="1" dirty="0" sz="14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BPC</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16</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34</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85</a:t>
                      </a:r>
                      <a:endParaRPr b="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15</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150</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CCDR</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18</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47</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65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145</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EW</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21</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41</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78</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14</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154</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MSC</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17</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39</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92</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9</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157</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NEL</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21</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41</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77</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154</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PL</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29</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33</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69</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12</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143</a:t>
                      </a:r>
                      <a:endParaRPr b="0" sz="1800" i="0" lang="en-IN" strike="noStrike" u="none">
                        <a:solidFill>
                          <a:srgbClr val="000000"/>
                        </a:solidFill>
                        <a:effectLst/>
                        <a:latin typeface="Calibri"/>
                      </a:endParaRPr>
                    </a:p>
                  </a:txBody>
                  <a:tcPr marL="9525" marR="9525" marT="9525" marB="0" anchor="b"/>
                </a:tc>
              </a:tr>
              <a:tr h="297497">
                <a:tc>
                  <a:txBody>
                    <a:bodyPr/>
                    <a:p>
                      <a:pPr algn="l" fontAlgn="b"/>
                      <a:r>
                        <a:rPr dirty="0" sz="1800" lang="en-IN" strike="noStrike" u="none">
                          <a:effectLst/>
                        </a:rPr>
                        <a:t>PYZ</a:t>
                      </a:r>
                      <a:endParaRPr b="0" dirty="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26</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41</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75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157</a:t>
                      </a:r>
                      <a:endParaRPr b="0" sz="1800" i="0" lang="en-IN" strike="noStrike" u="none">
                        <a:solidFill>
                          <a:srgbClr val="000000"/>
                        </a:solidFill>
                        <a:effectLst/>
                        <a:latin typeface="Calibri"/>
                      </a:endParaRPr>
                    </a:p>
                  </a:txBody>
                  <a:tcPr marL="9525" marR="9525" marT="9525" marB="0" anchor="b"/>
                </a:tc>
              </a:tr>
              <a:tr h="297497">
                <a:tc>
                  <a:txBody>
                    <a:bodyPr/>
                    <a:p>
                      <a:pPr algn="l" fontAlgn="b"/>
                      <a:r>
                        <a:rPr sz="1800" lang="en-IN" strike="noStrike" u="none">
                          <a:effectLst/>
                        </a:rPr>
                        <a:t>SVG</a:t>
                      </a:r>
                      <a:endParaRPr b="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26</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43</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82</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16</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167</a:t>
                      </a:r>
                      <a:endParaRPr b="0" sz="1800" i="0" lang="en-IN" strike="noStrike" u="none">
                        <a:solidFill>
                          <a:srgbClr val="000000"/>
                        </a:solidFill>
                        <a:effectLst/>
                        <a:latin typeface="Calibri"/>
                      </a:endParaRPr>
                    </a:p>
                  </a:txBody>
                  <a:tcPr marL="9525" marR="9525" marT="9525" marB="0" anchor="b"/>
                </a:tc>
              </a:tr>
              <a:tr h="297497">
                <a:tc>
                  <a:txBody>
                    <a:bodyPr/>
                    <a:p>
                      <a:pPr algn="l" fontAlgn="b"/>
                      <a:r>
                        <a:rPr sz="1800" lang="en-IN" strike="noStrike" u="none">
                          <a:effectLst/>
                        </a:rPr>
                        <a:t>TNS</a:t>
                      </a:r>
                      <a:endParaRPr b="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21</a:t>
                      </a:r>
                      <a:endParaRPr b="0" dirty="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45</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71</a:t>
                      </a:r>
                      <a:endParaRPr b="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13</a:t>
                      </a:r>
                      <a:endParaRPr b="0" dirty="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150</a:t>
                      </a:r>
                      <a:endParaRPr b="0" dirty="0" sz="1800" i="0" lang="en-IN" strike="noStrike" u="none">
                        <a:solidFill>
                          <a:srgbClr val="000000"/>
                        </a:solidFill>
                        <a:effectLst/>
                        <a:latin typeface="Calibri"/>
                      </a:endParaRPr>
                    </a:p>
                  </a:txBody>
                  <a:tcPr marL="9525" marR="9525" marT="9525" marB="0" anchor="b"/>
                </a:tc>
              </a:tr>
              <a:tr h="297497">
                <a:tc>
                  <a:txBody>
                    <a:bodyPr/>
                    <a:p>
                      <a:pPr algn="l" fontAlgn="b"/>
                      <a:r>
                        <a:rPr sz="1800" lang="en-IN" strike="noStrike" u="none">
                          <a:effectLst/>
                        </a:rPr>
                        <a:t>WBL</a:t>
                      </a:r>
                      <a:endParaRPr b="0" sz="1800" i="0" lang="en-IN" strike="noStrike" u="none">
                        <a:solidFill>
                          <a:srgbClr val="000000"/>
                        </a:solidFill>
                        <a:effectLst/>
                        <a:latin typeface="Calibri"/>
                      </a:endParaRPr>
                    </a:p>
                  </a:txBody>
                  <a:tcPr marL="9525" marR="9525" marT="9525" marB="0" anchor="b"/>
                </a:tc>
                <a:tc>
                  <a:txBody>
                    <a:bodyPr/>
                    <a:p>
                      <a:pPr algn="r" fontAlgn="b"/>
                      <a:r>
                        <a:rPr sz="1800" lang="en-IN" strike="noStrike" u="none">
                          <a:effectLst/>
                        </a:rPr>
                        <a:t>25</a:t>
                      </a:r>
                      <a:endParaRPr b="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34</a:t>
                      </a:r>
                      <a:endParaRPr b="0" dirty="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84</a:t>
                      </a:r>
                      <a:endParaRPr b="0" dirty="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13</a:t>
                      </a:r>
                      <a:endParaRPr b="0" dirty="0" sz="1800" i="0" lang="en-IN" strike="noStrike" u="none">
                        <a:solidFill>
                          <a:srgbClr val="000000"/>
                        </a:solidFill>
                        <a:effectLst/>
                        <a:latin typeface="Calibri"/>
                      </a:endParaRPr>
                    </a:p>
                  </a:txBody>
                  <a:tcPr marL="9525" marR="9525" marT="9525" marB="0" anchor="b"/>
                </a:tc>
                <a:tc>
                  <a:txBody>
                    <a:bodyPr/>
                    <a:p>
                      <a:pPr algn="r" fontAlgn="b"/>
                      <a:r>
                        <a:rPr dirty="0" sz="1800" lang="en-IN" strike="noStrike" u="none">
                          <a:effectLst/>
                        </a:rPr>
                        <a:t>156</a:t>
                      </a:r>
                      <a:endParaRPr b="0" dirty="0" sz="1800" i="0" lang="en-IN" strike="noStrike" u="none">
                        <a:solidFill>
                          <a:srgbClr val="000000"/>
                        </a:solidFill>
                        <a:effectLst/>
                        <a:latin typeface="Calibri"/>
                      </a:endParaRPr>
                    </a:p>
                  </a:txBody>
                  <a:tcPr marL="9525" marR="9525" marT="9525" marB="0" anchor="b"/>
                </a:tc>
              </a:tr>
              <a:tr h="297497">
                <a:tc>
                  <a:txBody>
                    <a:bodyPr/>
                    <a:p>
                      <a:pPr algn="l" fontAlgn="b"/>
                      <a:r>
                        <a:rPr b="1" dirty="0" sz="1400" lang="en-IN" strike="noStrike" u="none">
                          <a:effectLst/>
                        </a:rPr>
                        <a:t>Grand Total</a:t>
                      </a:r>
                      <a:endParaRPr b="1" dirty="0" sz="1400" i="0" lang="en-IN" strike="noStrike" u="none">
                        <a:solidFill>
                          <a:srgbClr val="000000"/>
                        </a:solidFill>
                        <a:effectLst/>
                        <a:latin typeface="Calibri"/>
                      </a:endParaRPr>
                    </a:p>
                  </a:txBody>
                  <a:tcPr marL="9525" marR="9525" marT="9525" marB="0" anchor="b"/>
                </a:tc>
                <a:tc>
                  <a:txBody>
                    <a:bodyPr/>
                    <a:p>
                      <a:pPr algn="r" fontAlgn="b"/>
                      <a:r>
                        <a:rPr b="1" dirty="0" sz="1400" lang="en-IN" strike="noStrike" u="none">
                          <a:effectLst/>
                        </a:rPr>
                        <a:t>220</a:t>
                      </a:r>
                      <a:endParaRPr b="1" dirty="0" sz="1400" i="0" lang="en-IN" strike="noStrike" u="none">
                        <a:solidFill>
                          <a:srgbClr val="000000"/>
                        </a:solidFill>
                        <a:effectLst/>
                        <a:latin typeface="Calibri"/>
                      </a:endParaRPr>
                    </a:p>
                  </a:txBody>
                  <a:tcPr marL="9525" marR="9525" marT="9525" marB="0" anchor="b"/>
                </a:tc>
                <a:tc>
                  <a:txBody>
                    <a:bodyPr/>
                    <a:p>
                      <a:pPr algn="r" fontAlgn="b"/>
                      <a:r>
                        <a:rPr b="1" dirty="0" sz="1400" lang="en-IN" strike="noStrike" u="none">
                          <a:effectLst/>
                        </a:rPr>
                        <a:t>398</a:t>
                      </a:r>
                      <a:endParaRPr b="1" dirty="0" sz="1400" i="0" lang="en-IN" strike="noStrike" u="none">
                        <a:solidFill>
                          <a:srgbClr val="000000"/>
                        </a:solidFill>
                        <a:effectLst/>
                        <a:latin typeface="Calibri"/>
                      </a:endParaRPr>
                    </a:p>
                  </a:txBody>
                  <a:tcPr marL="9525" marR="9525" marT="9525" marB="0" anchor="b"/>
                </a:tc>
                <a:tc>
                  <a:txBody>
                    <a:bodyPr/>
                    <a:p>
                      <a:pPr algn="r" fontAlgn="b"/>
                      <a:r>
                        <a:rPr b="1" dirty="0" sz="1400" lang="en-IN" strike="noStrike" u="none">
                          <a:effectLst/>
                        </a:rPr>
                        <a:t>778</a:t>
                      </a:r>
                      <a:endParaRPr b="1" dirty="0" sz="1400" i="0" lang="en-IN" strike="noStrike" u="none">
                        <a:solidFill>
                          <a:srgbClr val="000000"/>
                        </a:solidFill>
                        <a:effectLst/>
                        <a:latin typeface="Calibri"/>
                      </a:endParaRPr>
                    </a:p>
                  </a:txBody>
                  <a:tcPr marL="9525" marR="9525" marT="9525" marB="0" anchor="b"/>
                </a:tc>
                <a:tc>
                  <a:txBody>
                    <a:bodyPr/>
                    <a:p>
                      <a:pPr algn="r" fontAlgn="b"/>
                      <a:r>
                        <a:rPr b="1" dirty="0" sz="1400" lang="en-IN" strike="noStrike" u="none">
                          <a:effectLst/>
                        </a:rPr>
                        <a:t>137</a:t>
                      </a:r>
                      <a:endParaRPr b="1" dirty="0" sz="1400" i="0" lang="en-IN" strike="noStrike" u="none">
                        <a:solidFill>
                          <a:srgbClr val="000000"/>
                        </a:solidFill>
                        <a:effectLst/>
                        <a:latin typeface="Calibri"/>
                      </a:endParaRPr>
                    </a:p>
                  </a:txBody>
                  <a:tcPr marL="9525" marR="9525" marT="9525" marB="0" anchor="b"/>
                </a:tc>
                <a:tc>
                  <a:txBody>
                    <a:bodyPr/>
                    <a:p>
                      <a:pPr algn="r" fontAlgn="b"/>
                      <a:r>
                        <a:rPr b="1" dirty="0" sz="1400" lang="en-IN" strike="noStrike" u="none">
                          <a:effectLst/>
                        </a:rPr>
                        <a:t>1533</a:t>
                      </a:r>
                      <a:endParaRPr b="1" dirty="0" sz="1400" i="0" lang="en-IN" strike="noStrike" u="none">
                        <a:solidFill>
                          <a:srgbClr val="000000"/>
                        </a:solidFill>
                        <a:effectLst/>
                        <a:latin typeface="Calibri"/>
                      </a:endParaRPr>
                    </a:p>
                  </a:txBody>
                  <a:tcPr marL="9525" marR="9525" marT="9525" marB="0" anchor="b"/>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aphicFrame>
        <p:nvGraphicFramePr>
          <p:cNvPr id="4194305" name="Chart 1"/>
          <p:cNvGraphicFramePr>
            <a:graphicFrameLocks/>
          </p:cNvGraphicFramePr>
          <p:nvPr/>
        </p:nvGraphicFramePr>
        <p:xfrm>
          <a:off x="914400" y="1524000"/>
          <a:ext cx="7315200" cy="4191000"/>
        </p:xfrm>
        <a:graphic>
          <a:graphicData uri="http://schemas.openxmlformats.org/drawingml/2006/chart">
            <c:chart xmlns:c="http://schemas.openxmlformats.org/drawingml/2006/chart" xmlns:r="http://schemas.openxmlformats.org/officeDocument/2006/relationships" r:id="rId1"/>
          </a:graphicData>
        </a:graphic>
      </p:graphicFrame>
      <p:sp>
        <p:nvSpPr>
          <p:cNvPr id="1048693" name="TextBox 2"/>
          <p:cNvSpPr txBox="1"/>
          <p:nvPr/>
        </p:nvSpPr>
        <p:spPr>
          <a:xfrm>
            <a:off x="685800" y="457200"/>
            <a:ext cx="4876800" cy="830997"/>
          </a:xfrm>
          <a:prstGeom prst="rect"/>
          <a:noFill/>
        </p:spPr>
        <p:txBody>
          <a:bodyPr rtlCol="0" wrap="square">
            <a:spAutoFit/>
          </a:bodyPr>
          <a:p>
            <a:r>
              <a:rPr b="1" dirty="0" sz="4800" lang="en-IN">
                <a:latin typeface="Trebuchet MS" pitchFamily="34" charset="0"/>
              </a:rPr>
              <a:t>R</a:t>
            </a:r>
            <a:r>
              <a:rPr b="1" dirty="0" sz="4800" lang="en-IN" spc="-40">
                <a:latin typeface="Trebuchet MS" pitchFamily="34" charset="0"/>
              </a:rPr>
              <a:t>E</a:t>
            </a:r>
            <a:r>
              <a:rPr b="1" dirty="0" sz="4800" lang="en-IN" spc="15">
                <a:latin typeface="Trebuchet MS" pitchFamily="34" charset="0"/>
              </a:rPr>
              <a:t>S</a:t>
            </a:r>
            <a:r>
              <a:rPr b="1" dirty="0" sz="4800" lang="en-IN" spc="-30">
                <a:latin typeface="Trebuchet MS" pitchFamily="34" charset="0"/>
              </a:rPr>
              <a:t>U</a:t>
            </a:r>
            <a:r>
              <a:rPr b="1" dirty="0" sz="4800" lang="en-IN" spc="-405">
                <a:latin typeface="Trebuchet MS" pitchFamily="34" charset="0"/>
              </a:rPr>
              <a:t>L</a:t>
            </a:r>
            <a:r>
              <a:rPr b="1" dirty="0" sz="4800" lang="en-IN">
                <a:latin typeface="Trebuchet MS" pitchFamily="34" charset="0"/>
              </a:rPr>
              <a:t>TS</a:t>
            </a:r>
          </a:p>
        </p:txBody>
      </p:sp>
      <p:sp>
        <p:nvSpPr>
          <p:cNvPr id="1048694" name="TextBox 3"/>
          <p:cNvSpPr txBox="1"/>
          <p:nvPr/>
        </p:nvSpPr>
        <p:spPr>
          <a:xfrm>
            <a:off x="4343400" y="1103531"/>
            <a:ext cx="2743200" cy="369332"/>
          </a:xfrm>
          <a:prstGeom prst="rect"/>
          <a:noFill/>
        </p:spPr>
        <p:txBody>
          <a:bodyPr rtlCol="0" wrap="square">
            <a:spAutoFit/>
          </a:bodyPr>
          <a:p>
            <a:r>
              <a:rPr dirty="0" lang="en-US" smtClean="0"/>
              <a:t>Performance</a:t>
            </a:r>
            <a:endParaRPr dirty="0" lang="en-IN"/>
          </a:p>
        </p:txBody>
      </p:sp>
      <p:sp>
        <p:nvSpPr>
          <p:cNvPr id="1048695" name="TextBox 4"/>
          <p:cNvSpPr txBox="1"/>
          <p:nvPr/>
        </p:nvSpPr>
        <p:spPr>
          <a:xfrm>
            <a:off x="2514600" y="5867400"/>
            <a:ext cx="3200400" cy="369332"/>
          </a:xfrm>
          <a:prstGeom prst="rect"/>
          <a:noFill/>
        </p:spPr>
        <p:txBody>
          <a:bodyPr rtlCol="0" wrap="square">
            <a:spAutoFit/>
          </a:bodyPr>
          <a:p>
            <a:r>
              <a:rPr dirty="0" lang="en-US" smtClean="0"/>
              <a:t>Business unit</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6" name="Title 1048595"/>
          <p:cNvSpPr>
            <a:spLocks noGrp="1"/>
          </p:cNvSpPr>
          <p:nvPr>
            <p:ph type="ctrTitle"/>
          </p:nvPr>
        </p:nvSpPr>
        <p:spPr>
          <a:xfrm>
            <a:off x="325970" y="717647"/>
            <a:ext cx="2236124" cy="482600"/>
          </a:xfrm>
        </p:spPr>
        <p:txBody>
          <a:bodyPr/>
          <a:p>
            <a:r>
              <a:rPr b="1" lang="en-US"/>
              <a:t>Conclusion</a:t>
            </a:r>
            <a:endParaRPr b="1" lang="en-IN"/>
          </a:p>
        </p:txBody>
      </p:sp>
      <p:sp>
        <p:nvSpPr>
          <p:cNvPr id="1048697" name="Subtitle 1048596"/>
          <p:cNvSpPr>
            <a:spLocks noGrp="1"/>
          </p:cNvSpPr>
          <p:nvPr>
            <p:ph type="subTitle" idx="4"/>
          </p:nvPr>
        </p:nvSpPr>
        <p:spPr>
          <a:xfrm rot="21600000">
            <a:off x="1444031" y="2895599"/>
            <a:ext cx="6816340" cy="1066800"/>
          </a:xfrm>
        </p:spPr>
        <p:txBody>
          <a:bodyPr/>
          <a:p>
            <a:r>
              <a:rPr lang="en-US"/>
              <a:t>performance appraisal is an important process that provides numerous benefits to both employees and organizations. It helps employees identify areas for improvement, set goals, receive feedback, and receive recognition for their achievements.</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48666"/>
          <p:cNvSpPr txBox="1"/>
          <p:nvPr/>
        </p:nvSpPr>
        <p:spPr>
          <a:xfrm rot="42832" flipH="1">
            <a:off x="8867648" y="3175081"/>
            <a:ext cx="26944" cy="510541"/>
          </a:xfrm>
          <a:prstGeom prst="rect"/>
        </p:spPr>
        <p:txBody>
          <a:bodyPr rtlCol="0" wrap="square">
            <a:spAutoFit/>
          </a:bodyPr>
          <a:p>
            <a:endParaRPr sz="2800" lang="en-IN">
              <a:solidFill>
                <a:srgbClr val="000000"/>
              </a:solidFill>
            </a:endParaRPr>
          </a:p>
        </p:txBody>
      </p:sp>
      <p:sp>
        <p:nvSpPr>
          <p:cNvPr id="1048650" name="TextBox 1048667"/>
          <p:cNvSpPr txBox="1"/>
          <p:nvPr/>
        </p:nvSpPr>
        <p:spPr>
          <a:xfrm>
            <a:off x="676274" y="2918459"/>
            <a:ext cx="8141205" cy="1767840"/>
          </a:xfrm>
          <a:prstGeom prst="rect"/>
        </p:spPr>
        <p:txBody>
          <a:bodyPr rtlCol="0" wrap="square">
            <a:spAutoFit/>
          </a:bodyPr>
          <a:p>
            <a:r>
              <a:rPr sz="2800" lang="en-US">
                <a:solidFill>
                  <a:srgbClr val="000000"/>
                </a:solidFill>
              </a:rPr>
              <a:t>Performance analysis provide a  stepping - stone for the employees and supervisor to identify and discuss areas where performance can be improved.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048674"/>
          <p:cNvSpPr txBox="1"/>
          <p:nvPr/>
        </p:nvSpPr>
        <p:spPr>
          <a:xfrm rot="21600000">
            <a:off x="1214896" y="2246313"/>
            <a:ext cx="7476207" cy="2606042"/>
          </a:xfrm>
          <a:prstGeom prst="rect"/>
        </p:spPr>
        <p:txBody>
          <a:bodyPr rtlCol="0" wrap="square">
            <a:spAutoFit/>
          </a:bodyPr>
          <a:p>
            <a:r>
              <a:rPr sz="2800" lang="en-US">
                <a:solidFill>
                  <a:srgbClr val="000000"/>
                </a:solidFill>
              </a:rPr>
              <a:t>It provides  a comprehensive overview of an employee's performance , highlighting strengths, areas of improvement and goals for future development . It serves as a valuable tools for employees , managers, HR department to progress and support growth.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048680"/>
          <p:cNvSpPr txBox="1"/>
          <p:nvPr/>
        </p:nvSpPr>
        <p:spPr>
          <a:xfrm>
            <a:off x="1554624" y="2509978"/>
            <a:ext cx="5455775" cy="2186940"/>
          </a:xfrm>
          <a:prstGeom prst="rect"/>
        </p:spPr>
        <p:txBody>
          <a:bodyPr rtlCol="0" wrap="square">
            <a:spAutoFit/>
          </a:bodyPr>
          <a:p>
            <a:r>
              <a:rPr sz="2800" lang="en-US">
                <a:solidFill>
                  <a:srgbClr val="000000"/>
                </a:solidFill>
              </a:rPr>
              <a:t>1. Employees</a:t>
            </a:r>
            <a:endParaRPr sz="2800" lang="en-IN">
              <a:solidFill>
                <a:srgbClr val="000000"/>
              </a:solidFill>
            </a:endParaRPr>
          </a:p>
          <a:p>
            <a:r>
              <a:rPr sz="2800" lang="en-US">
                <a:solidFill>
                  <a:srgbClr val="000000"/>
                </a:solidFill>
              </a:rPr>
              <a:t>2.Managers/ Supervisor</a:t>
            </a:r>
            <a:endParaRPr sz="2800" lang="en-IN">
              <a:solidFill>
                <a:srgbClr val="000000"/>
              </a:solidFill>
            </a:endParaRPr>
          </a:p>
          <a:p>
            <a:r>
              <a:rPr sz="2800" lang="en-US">
                <a:solidFill>
                  <a:srgbClr val="000000"/>
                </a:solidFill>
              </a:rPr>
              <a:t>3.HR department</a:t>
            </a:r>
            <a:endParaRPr sz="2800" lang="en-IN">
              <a:solidFill>
                <a:srgbClr val="000000"/>
              </a:solidFill>
            </a:endParaRPr>
          </a:p>
          <a:p>
            <a:r>
              <a:rPr sz="2800" lang="en-US">
                <a:solidFill>
                  <a:srgbClr val="000000"/>
                </a:solidFill>
              </a:rPr>
              <a:t>4.Leadership/executive team</a:t>
            </a:r>
            <a:endParaRPr sz="2800" lang="en-IN">
              <a:solidFill>
                <a:srgbClr val="000000"/>
              </a:solidFill>
            </a:endParaRPr>
          </a:p>
          <a:p>
            <a:r>
              <a:rPr sz="2800" lang="en-US">
                <a:solidFill>
                  <a:srgbClr val="000000"/>
                </a:solidFill>
              </a:rPr>
              <a:t>5. Succession planning team</a:t>
            </a:r>
            <a:endParaRPr sz="2800" lang="en-IN">
              <a:solidFill>
                <a:srgbClr val="000000"/>
              </a:solidFill>
            </a:endParaRPr>
          </a:p>
        </p:txBody>
      </p:sp>
      <p:pic>
        <p:nvPicPr>
          <p:cNvPr id="2097163" name="Picture 2097165"/>
          <p:cNvPicPr>
            <a:picLocks/>
          </p:cNvPicPr>
          <p:nvPr/>
        </p:nvPicPr>
        <p:blipFill>
          <a:blip xmlns:r="http://schemas.openxmlformats.org/officeDocument/2006/relationships" r:embed="rId2"/>
          <a:stretch>
            <a:fillRect/>
          </a:stretch>
        </p:blipFill>
        <p:spPr>
          <a:xfrm>
            <a:off x="6795917" y="1065902"/>
            <a:ext cx="2788221" cy="293591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370656" y="291464"/>
            <a:ext cx="9748880"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1048686"/>
          <p:cNvSpPr txBox="1"/>
          <p:nvPr/>
        </p:nvSpPr>
        <p:spPr>
          <a:xfrm rot="40574">
            <a:off x="2053795" y="1302370"/>
            <a:ext cx="8506620" cy="5120640"/>
          </a:xfrm>
          <a:prstGeom prst="rect"/>
        </p:spPr>
        <p:txBody>
          <a:bodyPr rtlCol="0" wrap="square">
            <a:spAutoFit/>
          </a:bodyPr>
          <a:p>
            <a:r>
              <a:rPr sz="2800" lang="en-US">
                <a:solidFill>
                  <a:srgbClr val="000000"/>
                </a:solidFill>
              </a:rPr>
              <a:t>1.Graphic rating scales</a:t>
            </a:r>
            <a:endParaRPr sz="2800" lang="en-IN">
              <a:solidFill>
                <a:srgbClr val="000000"/>
              </a:solidFill>
            </a:endParaRPr>
          </a:p>
          <a:p>
            <a:r>
              <a:rPr sz="2800" lang="en-US">
                <a:solidFill>
                  <a:srgbClr val="000000"/>
                </a:solidFill>
              </a:rPr>
              <a:t>                        A numerical scale to rate employee performance. </a:t>
            </a:r>
            <a:endParaRPr sz="2800" lang="en-IN">
              <a:solidFill>
                <a:srgbClr val="000000"/>
              </a:solidFill>
            </a:endParaRPr>
          </a:p>
          <a:p>
            <a:r>
              <a:rPr sz="2800" lang="en-US">
                <a:solidFill>
                  <a:srgbClr val="000000"/>
                </a:solidFill>
              </a:rPr>
              <a:t>2.Behaviorlly anchored rating scale</a:t>
            </a:r>
            <a:endParaRPr sz="2800" lang="en-IN">
              <a:solidFill>
                <a:srgbClr val="000000"/>
              </a:solidFill>
            </a:endParaRPr>
          </a:p>
          <a:p>
            <a:r>
              <a:rPr sz="2800" lang="en-US">
                <a:solidFill>
                  <a:srgbClr val="000000"/>
                </a:solidFill>
              </a:rPr>
              <a:t>                         Rates performance based on specific behaviors. </a:t>
            </a:r>
            <a:endParaRPr sz="2800" lang="en-IN">
              <a:solidFill>
                <a:srgbClr val="000000"/>
              </a:solidFill>
            </a:endParaRPr>
          </a:p>
          <a:p>
            <a:r>
              <a:rPr sz="2800" lang="en-US">
                <a:solidFill>
                  <a:srgbClr val="000000"/>
                </a:solidFill>
              </a:rPr>
              <a:t>3.Management by objectives</a:t>
            </a:r>
            <a:endParaRPr sz="2800" lang="en-IN">
              <a:solidFill>
                <a:srgbClr val="000000"/>
              </a:solidFill>
            </a:endParaRPr>
          </a:p>
          <a:p>
            <a:r>
              <a:rPr sz="2800" lang="en-US">
                <a:solidFill>
                  <a:srgbClr val="000000"/>
                </a:solidFill>
              </a:rPr>
              <a:t>                         Sets specific measurable goals and evaluate progress. </a:t>
            </a:r>
            <a:endParaRPr sz="2800" lang="en-IN">
              <a:solidFill>
                <a:srgbClr val="000000"/>
              </a:solidFill>
            </a:endParaRPr>
          </a:p>
          <a:p>
            <a:r>
              <a:rPr sz="2800" lang="en-US">
                <a:solidFill>
                  <a:srgbClr val="000000"/>
                </a:solidFill>
              </a:rPr>
              <a:t>4. Job description analysis</a:t>
            </a:r>
            <a:endParaRPr sz="2800" lang="en-IN">
              <a:solidFill>
                <a:srgbClr val="000000"/>
              </a:solidFill>
            </a:endParaRPr>
          </a:p>
          <a:p>
            <a:r>
              <a:rPr sz="2800" lang="en-US">
                <a:solidFill>
                  <a:srgbClr val="000000"/>
                </a:solidFill>
              </a:rPr>
              <a:t>                           Evaluate performance based on job responsibilities and requirements.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1048688"/>
          <p:cNvSpPr txBox="1"/>
          <p:nvPr/>
        </p:nvSpPr>
        <p:spPr>
          <a:xfrm>
            <a:off x="348624" y="1318260"/>
            <a:ext cx="9665278" cy="5539740"/>
          </a:xfrm>
          <a:prstGeom prst="rect"/>
        </p:spPr>
        <p:txBody>
          <a:bodyPr rtlCol="0" wrap="square">
            <a:spAutoFit/>
          </a:bodyPr>
          <a:p>
            <a:pPr indent="0" marL="0">
              <a:buNone/>
            </a:pPr>
            <a:r>
              <a:rPr sz="2800" lang="en-US">
                <a:solidFill>
                  <a:srgbClr val="000000"/>
                </a:solidFill>
              </a:rPr>
              <a:t>1.</a:t>
            </a:r>
            <a:r>
              <a:rPr sz="2800" lang="en-IN">
                <a:solidFill>
                  <a:srgbClr val="000000"/>
                </a:solidFill>
              </a:rPr>
              <a:t>Employee dataset from kaggle website 
</a:t>
            </a:r>
            <a:r>
              <a:rPr sz="2800" lang="en-US">
                <a:solidFill>
                  <a:srgbClr val="000000"/>
                </a:solidFill>
              </a:rPr>
              <a:t>2.</a:t>
            </a:r>
            <a:r>
              <a:rPr sz="2800" lang="en-IN">
                <a:solidFill>
                  <a:srgbClr val="000000"/>
                </a:solidFill>
              </a:rPr>
              <a:t>There are 26 features 
</a:t>
            </a:r>
            <a:r>
              <a:rPr sz="2800" lang="en-US">
                <a:solidFill>
                  <a:srgbClr val="000000"/>
                </a:solidFill>
              </a:rPr>
              <a:t>3.</a:t>
            </a:r>
            <a:r>
              <a:rPr sz="2800" lang="en-IN">
                <a:solidFill>
                  <a:srgbClr val="000000"/>
                </a:solidFill>
              </a:rPr>
              <a:t>I took 9 features for this employee analyst 
       </a:t>
            </a:r>
            <a:r>
              <a:rPr sz="2800" lang="en-US">
                <a:solidFill>
                  <a:srgbClr val="000000"/>
                </a:solidFill>
              </a:rPr>
              <a:t> </a:t>
            </a:r>
            <a:r>
              <a:rPr sz="2800" lang="en-IN">
                <a:solidFill>
                  <a:srgbClr val="000000"/>
                </a:solidFill>
              </a:rPr>
              <a:t>Employee id 
       </a:t>
            </a:r>
            <a:r>
              <a:rPr sz="2800" lang="en-US">
                <a:solidFill>
                  <a:srgbClr val="000000"/>
                </a:solidFill>
              </a:rPr>
              <a:t> </a:t>
            </a:r>
            <a:r>
              <a:rPr sz="2800" lang="en-IN">
                <a:solidFill>
                  <a:srgbClr val="000000"/>
                </a:solidFill>
              </a:rPr>
              <a:t>First name 
         Last name 
         Employee type 
         Performance level 
         Current employee rating 
          Gender - male, female 
           Employee classification type 
           Business unit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990805" y="3130041"/>
            <a:ext cx="7374332" cy="929640"/>
          </a:xfrm>
          <a:prstGeom prst="rect"/>
          <a:noFill/>
        </p:spPr>
        <p:txBody>
          <a:bodyPr rtlCol="0" wrap="square">
            <a:spAutoFit/>
          </a:bodyPr>
          <a:p>
            <a:r>
              <a:rPr dirty="0" sz="2800" lang="en-US">
                <a:latin typeface="Times New Roman" panose="02020603050405020304" pitchFamily="18" charset="0"/>
                <a:cs typeface="Times New Roman" panose="02020603050405020304" pitchFamily="18" charset="0"/>
              </a:rPr>
              <a:t>Performance level= </a:t>
            </a:r>
            <a:r>
              <a:rPr dirty="0" sz="2800" lang="en-IN">
                <a:latin typeface="Times New Roman" panose="02020603050405020304" pitchFamily="18" charset="0"/>
                <a:cs typeface="Times New Roman" panose="02020603050405020304" pitchFamily="18" charset="0"/>
              </a:rPr>
              <a:t>IFS(Z8&gt;=5,"VERY HIGH",Z8&gt;=4,"HIGH",Z8&gt;=3,"MED", 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Dinakar</cp:lastModifiedBy>
  <dcterms:created xsi:type="dcterms:W3CDTF">2024-03-26T10:07:22Z</dcterms:created>
  <dcterms:modified xsi:type="dcterms:W3CDTF">2024-09-09T14:23:31Z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7ea355a34d764f8fbc7747836c6eca75</vt:lpwstr>
  </property>
</Properties>
</file>