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2" r:id="rId3"/>
    <p:sldId id="282" r:id="rId4"/>
    <p:sldId id="275" r:id="rId5"/>
    <p:sldId id="270" r:id="rId6"/>
    <p:sldId id="284" r:id="rId7"/>
    <p:sldId id="285" r:id="rId8"/>
    <p:sldId id="283" r:id="rId9"/>
    <p:sldId id="278" r:id="rId10"/>
    <p:sldId id="277" r:id="rId11"/>
    <p:sldId id="281" r:id="rId12"/>
    <p:sldId id="28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1" d="100"/>
          <a:sy n="61" d="100"/>
        </p:scale>
        <p:origin x="84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27F4E-ECC7-4617-88DB-C11A94CD797B}" type="datetimeFigureOut">
              <a:rPr lang="en-GB" smtClean="0"/>
              <a:t>13/11/2022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E6F94-4869-4AB8-A185-1C5C98F47E76}" type="slidenum">
              <a:rPr lang="en-GB" smtClean="0"/>
              <a:t>‹#›</a:t>
            </a:fld>
            <a:endParaRPr lang="en-GB"/>
          </a:p>
        </p:txBody>
      </p:sp>
    </p:spTree>
    <p:extLst>
      <p:ext uri="{BB962C8B-B14F-4D97-AF65-F5344CB8AC3E}">
        <p14:creationId xmlns:p14="http://schemas.microsoft.com/office/powerpoint/2010/main" val="310684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4</a:t>
            </a:fld>
            <a:endParaRPr lang="en-GB"/>
          </a:p>
        </p:txBody>
      </p:sp>
    </p:spTree>
    <p:extLst>
      <p:ext uri="{BB962C8B-B14F-4D97-AF65-F5344CB8AC3E}">
        <p14:creationId xmlns:p14="http://schemas.microsoft.com/office/powerpoint/2010/main" val="150605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5</a:t>
            </a:fld>
            <a:endParaRPr lang="en-GB"/>
          </a:p>
        </p:txBody>
      </p:sp>
    </p:spTree>
    <p:extLst>
      <p:ext uri="{BB962C8B-B14F-4D97-AF65-F5344CB8AC3E}">
        <p14:creationId xmlns:p14="http://schemas.microsoft.com/office/powerpoint/2010/main" val="140178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6</a:t>
            </a:fld>
            <a:endParaRPr lang="en-GB"/>
          </a:p>
        </p:txBody>
      </p:sp>
    </p:spTree>
    <p:extLst>
      <p:ext uri="{BB962C8B-B14F-4D97-AF65-F5344CB8AC3E}">
        <p14:creationId xmlns:p14="http://schemas.microsoft.com/office/powerpoint/2010/main" val="6218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7</a:t>
            </a:fld>
            <a:endParaRPr lang="en-GB"/>
          </a:p>
        </p:txBody>
      </p:sp>
    </p:spTree>
    <p:extLst>
      <p:ext uri="{BB962C8B-B14F-4D97-AF65-F5344CB8AC3E}">
        <p14:creationId xmlns:p14="http://schemas.microsoft.com/office/powerpoint/2010/main" val="3672220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9</a:t>
            </a:fld>
            <a:endParaRPr lang="en-GB"/>
          </a:p>
        </p:txBody>
      </p:sp>
    </p:spTree>
    <p:extLst>
      <p:ext uri="{BB962C8B-B14F-4D97-AF65-F5344CB8AC3E}">
        <p14:creationId xmlns:p14="http://schemas.microsoft.com/office/powerpoint/2010/main" val="220397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10</a:t>
            </a:fld>
            <a:endParaRPr lang="en-GB"/>
          </a:p>
        </p:txBody>
      </p:sp>
    </p:spTree>
    <p:extLst>
      <p:ext uri="{BB962C8B-B14F-4D97-AF65-F5344CB8AC3E}">
        <p14:creationId xmlns:p14="http://schemas.microsoft.com/office/powerpoint/2010/main" val="209638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11</a:t>
            </a:fld>
            <a:endParaRPr lang="en-GB"/>
          </a:p>
        </p:txBody>
      </p:sp>
    </p:spTree>
    <p:extLst>
      <p:ext uri="{BB962C8B-B14F-4D97-AF65-F5344CB8AC3E}">
        <p14:creationId xmlns:p14="http://schemas.microsoft.com/office/powerpoint/2010/main" val="221066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E6F94-4869-4AB8-A185-1C5C98F47E76}" type="slidenum">
              <a:rPr lang="en-GB" smtClean="0"/>
              <a:t>12</a:t>
            </a:fld>
            <a:endParaRPr lang="en-GB"/>
          </a:p>
        </p:txBody>
      </p:sp>
    </p:spTree>
    <p:extLst>
      <p:ext uri="{BB962C8B-B14F-4D97-AF65-F5344CB8AC3E}">
        <p14:creationId xmlns:p14="http://schemas.microsoft.com/office/powerpoint/2010/main" val="24951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vuowo-Rukevwe/G2M-insight-for-Cab-Invest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3" y="278295"/>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38505" y="1888356"/>
            <a:ext cx="10946769" cy="3200876"/>
          </a:xfrm>
          <a:prstGeom prst="rect">
            <a:avLst/>
          </a:prstGeom>
          <a:solidFill>
            <a:srgbClr val="3B3B3B"/>
          </a:solidFill>
        </p:spPr>
        <p:txBody>
          <a:bodyPr wrap="square" rtlCol="0">
            <a:spAutoFit/>
          </a:bodyPr>
          <a:lstStyle/>
          <a:p>
            <a:r>
              <a:rPr lang="en-US" sz="8000" dirty="0">
                <a:solidFill>
                  <a:srgbClr val="FF6600"/>
                </a:solidFill>
              </a:rPr>
              <a:t>Exploratory Data Analysis</a:t>
            </a:r>
          </a:p>
          <a:p>
            <a:r>
              <a:rPr lang="en-US" sz="4800" dirty="0">
                <a:solidFill>
                  <a:srgbClr val="FF6600"/>
                </a:solidFill>
              </a:rPr>
              <a:t>G2M Insight for Cab Investment</a:t>
            </a:r>
          </a:p>
          <a:p>
            <a:endParaRPr lang="en-US" sz="4000" dirty="0"/>
          </a:p>
          <a:p>
            <a:r>
              <a:rPr lang="en-US" sz="2800" b="1" dirty="0">
                <a:solidFill>
                  <a:schemeClr val="bg1"/>
                </a:solidFill>
              </a:rPr>
              <a:t>July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595" y="1374060"/>
            <a:ext cx="4486808" cy="5293757"/>
          </a:xfrm>
          <a:prstGeom prst="rect">
            <a:avLst/>
          </a:prstGeom>
          <a:noFill/>
        </p:spPr>
        <p:txBody>
          <a:bodyPr wrap="square" rtlCol="0">
            <a:spAutoFit/>
          </a:bodyPr>
          <a:lstStyle/>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that majority of the profit generated by both companies are mostly from Middle and High income customers.</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B39FE1-0669-8E68-9F78-78AEA09E8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0" y="1611175"/>
            <a:ext cx="5360187" cy="5111217"/>
          </a:xfrm>
          <a:prstGeom prst="rect">
            <a:avLst/>
          </a:prstGeom>
        </p:spPr>
      </p:pic>
      <p:sp>
        <p:nvSpPr>
          <p:cNvPr id="7" name="TextBox 6">
            <a:extLst>
              <a:ext uri="{FF2B5EF4-FFF2-40B4-BE49-F238E27FC236}">
                <a16:creationId xmlns:a16="http://schemas.microsoft.com/office/drawing/2014/main" id="{30AEAD3C-67D6-E312-B1D2-2C8771A948F0}"/>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Profit in Income</a:t>
            </a:r>
          </a:p>
        </p:txBody>
      </p:sp>
    </p:spTree>
    <p:extLst>
      <p:ext uri="{BB962C8B-B14F-4D97-AF65-F5344CB8AC3E}">
        <p14:creationId xmlns:p14="http://schemas.microsoft.com/office/powerpoint/2010/main" val="397098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985" y="886021"/>
            <a:ext cx="10988041" cy="5788317"/>
          </a:xfrm>
        </p:spPr>
        <p:txBody>
          <a:bodyPr>
            <a:noAutofit/>
          </a:bodyPr>
          <a:lstStyle/>
          <a:p>
            <a:r>
              <a:rPr lang="en-US" sz="2000" b="1" dirty="0">
                <a:latin typeface="Times New Roman" panose="02020603050405020304" pitchFamily="18" charset="0"/>
                <a:cs typeface="Times New Roman" panose="02020603050405020304" pitchFamily="18" charset="0"/>
              </a:rPr>
              <a:t>Profit analysis: </a:t>
            </a:r>
            <a:r>
              <a:rPr lang="en-GB" sz="2000" dirty="0">
                <a:latin typeface="Times New Roman" panose="02020603050405020304" pitchFamily="18" charset="0"/>
                <a:cs typeface="Times New Roman" panose="02020603050405020304" pitchFamily="18" charset="0"/>
              </a:rPr>
              <a:t>Yellow cab company compared to pink has a larger percentage of total rides, percentage of total profit, and profit per ride.</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Customer Base : </a:t>
            </a:r>
            <a:r>
              <a:rPr lang="en-US" sz="2000" dirty="0">
                <a:latin typeface="Times New Roman" panose="02020603050405020304" pitchFamily="18" charset="0"/>
                <a:cs typeface="Times New Roman" panose="02020603050405020304" pitchFamily="18" charset="0"/>
              </a:rPr>
              <a:t>Yellow cab has higher customer base in general across the US cities when compared to pink cab.</a:t>
            </a:r>
          </a:p>
          <a:p>
            <a:r>
              <a:rPr lang="en-US" sz="2000" b="1" dirty="0">
                <a:latin typeface="Times New Roman" panose="02020603050405020304" pitchFamily="18" charset="0"/>
                <a:cs typeface="Times New Roman" panose="02020603050405020304" pitchFamily="18" charset="0"/>
              </a:rPr>
              <a:t>Average Profit per KM: </a:t>
            </a:r>
            <a:r>
              <a:rPr lang="en-US" sz="2000" dirty="0">
                <a:latin typeface="Times New Roman" panose="02020603050405020304" pitchFamily="18" charset="0"/>
                <a:cs typeface="Times New Roman" panose="02020603050405020304" pitchFamily="18" charset="0"/>
              </a:rPr>
              <a:t>Yellow cab’s average profit per KM is almost 3x times the average profit per KM of the Pink cab.</a:t>
            </a:r>
          </a:p>
          <a:p>
            <a:r>
              <a:rPr lang="en-GB" sz="2000" b="1" dirty="0">
                <a:latin typeface="Times New Roman" panose="02020603050405020304" pitchFamily="18" charset="0"/>
                <a:cs typeface="Times New Roman" panose="02020603050405020304" pitchFamily="18" charset="0"/>
              </a:rPr>
              <a:t>Income base: </a:t>
            </a:r>
            <a:r>
              <a:rPr lang="en-GB" sz="2000" dirty="0">
                <a:latin typeface="Times New Roman" panose="02020603050405020304" pitchFamily="18" charset="0"/>
                <a:cs typeface="Times New Roman" panose="02020603050405020304" pitchFamily="18" charset="0"/>
              </a:rPr>
              <a:t>Yellow Cab Company generally reaches consumers from all income brackets, albeit at a lower rate than Pink Cab Company, which isn't the most popular option for lower income class.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Age group analysis: </a:t>
            </a:r>
            <a:r>
              <a:rPr lang="en-US" sz="2000" dirty="0">
                <a:latin typeface="Times New Roman" panose="02020603050405020304" pitchFamily="18" charset="0"/>
                <a:cs typeface="Times New Roman" panose="02020603050405020304" pitchFamily="18" charset="0"/>
              </a:rPr>
              <a:t>Both yellow and pink cab company showed similar trend in the age segments, with most of their customers falling between the ages of 26 and 40.</a:t>
            </a:r>
          </a:p>
          <a:p>
            <a:pPr marL="0" indent="0" algn="just">
              <a:buNone/>
            </a:pPr>
            <a:r>
              <a:rPr lang="en-US" sz="2000" dirty="0">
                <a:latin typeface="Times New Roman" panose="02020603050405020304" pitchFamily="18" charset="0"/>
                <a:cs typeface="Times New Roman" panose="02020603050405020304" pitchFamily="18" charset="0"/>
              </a:rPr>
              <a:t>After successfully carrying out of analysis on Yellow and Pink Cab Company, I can boldly recommend the company that will bring high percentage of cash if XYZ private Investment company is to take the step of investing their money in the cab company. Base on the features that were evaluated, Yellow Cab company seems to have very high value in terms of Gender, City,  Age group, Day profit, and Yearly profit than Pink Cab company.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Therefore, I strongly recommend that you should invest your money in Yellow cab company </a:t>
            </a:r>
          </a:p>
          <a:p>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642235-B93B-D613-882C-F9C4694E6891}"/>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Summary / Conclusion</a:t>
            </a:r>
          </a:p>
        </p:txBody>
      </p:sp>
    </p:spTree>
    <p:extLst>
      <p:ext uri="{BB962C8B-B14F-4D97-AF65-F5344CB8AC3E}">
        <p14:creationId xmlns:p14="http://schemas.microsoft.com/office/powerpoint/2010/main" val="241316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559902"/>
            <a:ext cx="11049000" cy="4842112"/>
          </a:xfrm>
        </p:spPr>
        <p:txBody>
          <a:bodyPr>
            <a:normAutofit/>
          </a:bodyPr>
          <a:lstStyle/>
          <a:p>
            <a:pPr marL="41910" marR="0" indent="0" algn="just">
              <a:spcBef>
                <a:spcPts val="0"/>
              </a:spcBef>
              <a:spcAft>
                <a:spcPts val="0"/>
              </a:spcAft>
              <a:buNone/>
            </a:pPr>
            <a:r>
              <a:rPr lang="en-US" sz="2000" dirty="0">
                <a:latin typeface="Times New Roman" panose="02020603050405020304" pitchFamily="18" charset="0"/>
                <a:cs typeface="Times New Roman" panose="02020603050405020304" pitchFamily="18" charset="0"/>
                <a:hlinkClick r:id="rId3"/>
              </a:rPr>
              <a:t>Ovuowo-Rukevwe/G2M-insight-for-Cab-Investment (github.com)</a:t>
            </a: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6EE0A33-5BFD-EAF5-0ACF-F6B6ACBFD75D}"/>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err="1">
                <a:solidFill>
                  <a:srgbClr val="FF6600"/>
                </a:solidFill>
                <a:latin typeface="Times New Roman" panose="02020603050405020304" pitchFamily="18" charset="0"/>
                <a:cs typeface="Times New Roman" panose="02020603050405020304" pitchFamily="18" charset="0"/>
              </a:rPr>
              <a:t>Github</a:t>
            </a:r>
            <a:r>
              <a:rPr lang="en-US" sz="3200" dirty="0">
                <a:solidFill>
                  <a:srgbClr val="FF6600"/>
                </a:solidFill>
                <a:latin typeface="Times New Roman" panose="02020603050405020304" pitchFamily="18" charset="0"/>
                <a:cs typeface="Times New Roman" panose="02020603050405020304" pitchFamily="18" charset="0"/>
              </a:rPr>
              <a:t> Repo</a:t>
            </a:r>
          </a:p>
        </p:txBody>
      </p:sp>
    </p:spTree>
    <p:extLst>
      <p:ext uri="{BB962C8B-B14F-4D97-AF65-F5344CB8AC3E}">
        <p14:creationId xmlns:p14="http://schemas.microsoft.com/office/powerpoint/2010/main" val="121477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28650" y="628649"/>
            <a:ext cx="6911340" cy="5654041"/>
          </a:xfrm>
          <a:solidFill>
            <a:srgbClr val="3B3B3B"/>
          </a:solidFill>
        </p:spPr>
        <p:txBody>
          <a:bodyPr vert="vert270" anchor="ctr" anchorCtr="0"/>
          <a:lstStyle/>
          <a:p>
            <a:r>
              <a:rPr lang="en-US" b="1" dirty="0">
                <a:solidFill>
                  <a:srgbClr val="FF6600"/>
                </a:solidFill>
                <a:latin typeface="Times New Roman" panose="02020603050405020304" pitchFamily="18" charset="0"/>
                <a:cs typeface="Times New Roman" panose="02020603050405020304" pitchFamily="18" charset="0"/>
              </a:rPr>
              <a:t>G2M</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001" y="297858"/>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F45E4-3276-A343-C8A2-F3CA423AF46B}"/>
              </a:ext>
            </a:extLst>
          </p:cNvPr>
          <p:cNvSpPr txBox="1"/>
          <p:nvPr/>
        </p:nvSpPr>
        <p:spPr>
          <a:xfrm>
            <a:off x="692740" y="1310640"/>
            <a:ext cx="11169470" cy="493057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Executive Summary</a:t>
            </a:r>
          </a:p>
          <a:p>
            <a:pPr algn="just"/>
            <a:r>
              <a:rPr lang="en-US" sz="2400" dirty="0">
                <a:latin typeface="Times New Roman" panose="02020603050405020304" pitchFamily="18" charset="0"/>
                <a:cs typeface="Times New Roman" panose="02020603050405020304" pitchFamily="18" charset="0"/>
              </a:rPr>
              <a:t>XYZ is a private equity firm in US. Due to remarkable growth in the Cab Industry in last few years and</a:t>
            </a:r>
          </a:p>
          <a:p>
            <a:pPr algn="just"/>
            <a:r>
              <a:rPr lang="en-US" sz="2400" dirty="0">
                <a:latin typeface="Times New Roman" panose="02020603050405020304" pitchFamily="18" charset="0"/>
                <a:cs typeface="Times New Roman" panose="02020603050405020304" pitchFamily="18" charset="0"/>
              </a:rPr>
              <a:t>multiple key players in the market, it is planning for an investment in Cab industry.</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Problem Statement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actionable insights to help XYZ firm in identifying the right company for making investment.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Below is the analysis for XYZ</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Understanding</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Cab company with high percentage profit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Recommendations for investment</a:t>
            </a:r>
          </a:p>
        </p:txBody>
      </p:sp>
      <p:sp>
        <p:nvSpPr>
          <p:cNvPr id="5" name="TextBox 4">
            <a:extLst>
              <a:ext uri="{FF2B5EF4-FFF2-40B4-BE49-F238E27FC236}">
                <a16:creationId xmlns:a16="http://schemas.microsoft.com/office/drawing/2014/main" id="{A4E2B8F6-43DE-032A-3F12-8E2CCD9AD313}"/>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018384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C73CC-3EA9-1CBB-6D2A-C436197CBEDC}"/>
              </a:ext>
            </a:extLst>
          </p:cNvPr>
          <p:cNvSpPr txBox="1"/>
          <p:nvPr/>
        </p:nvSpPr>
        <p:spPr>
          <a:xfrm>
            <a:off x="903532" y="1240663"/>
            <a:ext cx="11155412"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Features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Timeframe of the data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2016/01/31 - 2018/12/31</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Total data points </a:t>
            </a:r>
            <a:r>
              <a:rPr lang="en-US" sz="2400" b="1" dirty="0">
                <a:latin typeface="Times New Roman" panose="02020603050405020304" pitchFamily="18" charset="0"/>
                <a:cs typeface="Times New Roman" panose="02020603050405020304" pitchFamily="18" charset="0"/>
              </a:rPr>
              <a:t>: 348546</a:t>
            </a: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Assumptions</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Price_Charged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Cost_of_Trip</a:t>
            </a:r>
            <a:r>
              <a:rPr lang="en-US" sz="2400" dirty="0">
                <a:latin typeface="Times New Roman" panose="02020603050405020304" pitchFamily="18" charset="0"/>
                <a:cs typeface="Times New Roman" panose="02020603050405020304" pitchFamily="18" charset="0"/>
              </a:rPr>
              <a:t> features are used to calculate profit.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company feature contains two categorical values which are Yellow and Pink cab</a:t>
            </a:r>
          </a:p>
          <a:p>
            <a:pPr algn="just"/>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49A97E-75E6-43A3-2D8D-0A2B35D4C305}"/>
              </a:ext>
            </a:extLst>
          </p:cNvPr>
          <p:cNvSpPr txBox="1"/>
          <p:nvPr/>
        </p:nvSpPr>
        <p:spPr>
          <a:xfrm>
            <a:off x="0" y="1"/>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APPROACH AND EDA </a:t>
            </a:r>
          </a:p>
        </p:txBody>
      </p:sp>
    </p:spTree>
    <p:extLst>
      <p:ext uri="{BB962C8B-B14F-4D97-AF65-F5344CB8AC3E}">
        <p14:creationId xmlns:p14="http://schemas.microsoft.com/office/powerpoint/2010/main" val="25307571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 y="990220"/>
            <a:ext cx="4486808" cy="5601533"/>
          </a:xfrm>
          <a:prstGeom prst="rect">
            <a:avLst/>
          </a:prstGeom>
          <a:noFill/>
        </p:spPr>
        <p:txBody>
          <a:bodyPr wrap="square" rtlCol="0">
            <a:spAutoFit/>
          </a:bodyPr>
          <a:lstStyle/>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a significant difference in profit between the two company. The Yellow cab recorded the highest profit average in New York City and Silicon Valley</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DBC04C-0311-E41C-DE7C-66041577E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783" y="1202013"/>
            <a:ext cx="7223097" cy="5587420"/>
          </a:xfrm>
          <a:prstGeom prst="rect">
            <a:avLst/>
          </a:prstGeom>
        </p:spPr>
      </p:pic>
      <p:sp>
        <p:nvSpPr>
          <p:cNvPr id="8" name="TextBox 7">
            <a:extLst>
              <a:ext uri="{FF2B5EF4-FFF2-40B4-BE49-F238E27FC236}">
                <a16:creationId xmlns:a16="http://schemas.microsoft.com/office/drawing/2014/main" id="{D2079CD5-E7F1-A901-6C1C-7948D4FEA72B}"/>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City profit Analysis</a:t>
            </a:r>
          </a:p>
        </p:txBody>
      </p:sp>
    </p:spTree>
    <p:extLst>
      <p:ext uri="{BB962C8B-B14F-4D97-AF65-F5344CB8AC3E}">
        <p14:creationId xmlns:p14="http://schemas.microsoft.com/office/powerpoint/2010/main" val="5014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flipH="1">
            <a:off x="145542" y="1453321"/>
            <a:ext cx="3223349" cy="3785652"/>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the increase and decrease of the daily profit. Yellow cab company makes more profit that pink cab company</a:t>
            </a: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0F972900-8D29-7EC8-0FED-BF42F03D3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283" y="1714487"/>
            <a:ext cx="7943908" cy="3429025"/>
          </a:xfrm>
          <a:prstGeom prst="rect">
            <a:avLst/>
          </a:prstGeom>
        </p:spPr>
      </p:pic>
      <p:sp>
        <p:nvSpPr>
          <p:cNvPr id="14" name="TextBox 13">
            <a:extLst>
              <a:ext uri="{FF2B5EF4-FFF2-40B4-BE49-F238E27FC236}">
                <a16:creationId xmlns:a16="http://schemas.microsoft.com/office/drawing/2014/main" id="{2D5C3FC7-36AC-5095-B48F-C8AF144BFCB4}"/>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Day profit Analysis</a:t>
            </a:r>
          </a:p>
        </p:txBody>
      </p:sp>
    </p:spTree>
    <p:extLst>
      <p:ext uri="{BB962C8B-B14F-4D97-AF65-F5344CB8AC3E}">
        <p14:creationId xmlns:p14="http://schemas.microsoft.com/office/powerpoint/2010/main" val="386853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flipH="1">
            <a:off x="1033499" y="4525821"/>
            <a:ext cx="10789920" cy="3447098"/>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Profit Percentage per year chart shows the Yellow Cab company earns more than the Pink Cab company</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a significant difference between the two company, with Yellow Cab coming out tops of the company.</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a difference in the profit margin between Yellow cab and Pink Cab. The two companies recorded their highest profit in 2017. </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record for the pink cab company is very poor</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1753ACC7-62C7-6D13-1515-7DC9AAC4D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826" y="838201"/>
            <a:ext cx="7417593" cy="3597634"/>
          </a:xfrm>
          <a:prstGeom prst="rect">
            <a:avLst/>
          </a:prstGeom>
        </p:spPr>
      </p:pic>
      <p:sp>
        <p:nvSpPr>
          <p:cNvPr id="2" name="TextBox 1">
            <a:extLst>
              <a:ext uri="{FF2B5EF4-FFF2-40B4-BE49-F238E27FC236}">
                <a16:creationId xmlns:a16="http://schemas.microsoft.com/office/drawing/2014/main" id="{9748D53A-D831-EE89-76B0-5D5A99D2C795}"/>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Yearly profit in Percentage</a:t>
            </a:r>
          </a:p>
        </p:txBody>
      </p:sp>
      <p:pic>
        <p:nvPicPr>
          <p:cNvPr id="3" name="Picture 2">
            <a:extLst>
              <a:ext uri="{FF2B5EF4-FFF2-40B4-BE49-F238E27FC236}">
                <a16:creationId xmlns:a16="http://schemas.microsoft.com/office/drawing/2014/main" id="{3E439B57-42DF-A83C-327C-6E0F3EF9D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96" y="608630"/>
            <a:ext cx="4713622" cy="3742390"/>
          </a:xfrm>
          <a:prstGeom prst="rect">
            <a:avLst/>
          </a:prstGeom>
        </p:spPr>
      </p:pic>
    </p:spTree>
    <p:extLst>
      <p:ext uri="{BB962C8B-B14F-4D97-AF65-F5344CB8AC3E}">
        <p14:creationId xmlns:p14="http://schemas.microsoft.com/office/powerpoint/2010/main" val="10307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flipH="1">
            <a:off x="755142" y="1171381"/>
            <a:ext cx="3223349" cy="1631216"/>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Average Profit per year shows that there’s a huge profit margin per Kilometre between the 2 companies. </a:t>
            </a:r>
          </a:p>
        </p:txBody>
      </p:sp>
      <p:pic>
        <p:nvPicPr>
          <p:cNvPr id="7" name="Picture 6">
            <a:extLst>
              <a:ext uri="{FF2B5EF4-FFF2-40B4-BE49-F238E27FC236}">
                <a16:creationId xmlns:a16="http://schemas.microsoft.com/office/drawing/2014/main" id="{6F16DC9D-3F5F-AF93-0150-7AB06B504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118" y="1501320"/>
            <a:ext cx="6676062" cy="4933731"/>
          </a:xfrm>
          <a:prstGeom prst="rect">
            <a:avLst/>
          </a:prstGeom>
        </p:spPr>
      </p:pic>
      <p:sp>
        <p:nvSpPr>
          <p:cNvPr id="2" name="TextBox 1">
            <a:extLst>
              <a:ext uri="{FF2B5EF4-FFF2-40B4-BE49-F238E27FC236}">
                <a16:creationId xmlns:a16="http://schemas.microsoft.com/office/drawing/2014/main" id="{E9290CF2-0B9C-D4CE-ADC5-5457C43D604E}"/>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Average profit per KM</a:t>
            </a:r>
          </a:p>
        </p:txBody>
      </p:sp>
    </p:spTree>
    <p:extLst>
      <p:ext uri="{BB962C8B-B14F-4D97-AF65-F5344CB8AC3E}">
        <p14:creationId xmlns:p14="http://schemas.microsoft.com/office/powerpoint/2010/main" val="296219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49A97E-75E6-43A3-2D8D-0A2B35D4C305}"/>
              </a:ext>
            </a:extLst>
          </p:cNvPr>
          <p:cNvSpPr txBox="1"/>
          <p:nvPr/>
        </p:nvSpPr>
        <p:spPr>
          <a:xfrm>
            <a:off x="0" y="1"/>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Total Ride</a:t>
            </a:r>
          </a:p>
        </p:txBody>
      </p:sp>
      <p:pic>
        <p:nvPicPr>
          <p:cNvPr id="3" name="Picture 2">
            <a:extLst>
              <a:ext uri="{FF2B5EF4-FFF2-40B4-BE49-F238E27FC236}">
                <a16:creationId xmlns:a16="http://schemas.microsoft.com/office/drawing/2014/main" id="{809C6C88-A1A4-A8E7-640D-BE71D12F1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86" y="2123578"/>
            <a:ext cx="10296600" cy="3257574"/>
          </a:xfrm>
          <a:prstGeom prst="rect">
            <a:avLst/>
          </a:prstGeom>
        </p:spPr>
      </p:pic>
    </p:spTree>
    <p:extLst>
      <p:ext uri="{BB962C8B-B14F-4D97-AF65-F5344CB8AC3E}">
        <p14:creationId xmlns:p14="http://schemas.microsoft.com/office/powerpoint/2010/main" val="34887719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240" y="1274970"/>
            <a:ext cx="4486808" cy="5601533"/>
          </a:xfrm>
          <a:prstGeom prst="rect">
            <a:avLst/>
          </a:prstGeom>
          <a:noFill/>
        </p:spPr>
        <p:txBody>
          <a:bodyPr wrap="square" rtlCol="0">
            <a:spAutoFit/>
          </a:bodyPr>
          <a:lstStyle/>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chart shows that majority of the profit generated by both companies are mostly from customers within the age of 26-40 years, followed by the 41-60 age category.</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1610B-E238-C366-92CE-D01088003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274970"/>
            <a:ext cx="6614160" cy="4937247"/>
          </a:xfrm>
          <a:prstGeom prst="rect">
            <a:avLst/>
          </a:prstGeom>
        </p:spPr>
      </p:pic>
      <p:sp>
        <p:nvSpPr>
          <p:cNvPr id="10" name="TextBox 9">
            <a:extLst>
              <a:ext uri="{FF2B5EF4-FFF2-40B4-BE49-F238E27FC236}">
                <a16:creationId xmlns:a16="http://schemas.microsoft.com/office/drawing/2014/main" id="{D95EFE87-8D0E-C3E1-F36C-A75C15285F45}"/>
              </a:ext>
            </a:extLst>
          </p:cNvPr>
          <p:cNvSpPr txBox="1"/>
          <p:nvPr/>
        </p:nvSpPr>
        <p:spPr>
          <a:xfrm>
            <a:off x="0" y="-60959"/>
            <a:ext cx="12192000" cy="584775"/>
          </a:xfrm>
          <a:prstGeom prst="rect">
            <a:avLst/>
          </a:prstGeom>
          <a:solidFill>
            <a:srgbClr val="3B3B3B"/>
          </a:solidFill>
        </p:spPr>
        <p:txBody>
          <a:bodyPr wrap="square" rtlCol="0">
            <a:spAutoFit/>
          </a:bodyPr>
          <a:lstStyle/>
          <a:p>
            <a:pPr algn="ctr"/>
            <a:r>
              <a:rPr lang="en-US" sz="3200" dirty="0">
                <a:solidFill>
                  <a:srgbClr val="FF6600"/>
                </a:solidFill>
                <a:latin typeface="Times New Roman" panose="02020603050405020304" pitchFamily="18" charset="0"/>
                <a:cs typeface="Times New Roman" panose="02020603050405020304" pitchFamily="18" charset="0"/>
              </a:rPr>
              <a:t>Age group Profit</a:t>
            </a:r>
          </a:p>
        </p:txBody>
      </p:sp>
    </p:spTree>
    <p:extLst>
      <p:ext uri="{BB962C8B-B14F-4D97-AF65-F5344CB8AC3E}">
        <p14:creationId xmlns:p14="http://schemas.microsoft.com/office/powerpoint/2010/main" val="1697842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1892</TotalTime>
  <Words>616</Words>
  <Application>Microsoft Office PowerPoint</Application>
  <PresentationFormat>Widescreen</PresentationFormat>
  <Paragraphs>108</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G2M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Olutayo OLADEINBO</dc:creator>
  <cp:lastModifiedBy>Ovuowo Rukevwe</cp:lastModifiedBy>
  <cp:revision>44</cp:revision>
  <dcterms:created xsi:type="dcterms:W3CDTF">2022-07-20T13:54:51Z</dcterms:created>
  <dcterms:modified xsi:type="dcterms:W3CDTF">2022-11-13T22:20:44Z</dcterms:modified>
</cp:coreProperties>
</file>