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9" r:id="rId1"/>
  </p:sldMasterIdLst>
  <p:notesMasterIdLst>
    <p:notesMasterId r:id="rId17"/>
  </p:notesMasterIdLst>
  <p:sldIdLst>
    <p:sldId id="286" r:id="rId2"/>
    <p:sldId id="257" r:id="rId3"/>
    <p:sldId id="258" r:id="rId4"/>
    <p:sldId id="289" r:id="rId5"/>
    <p:sldId id="288" r:id="rId6"/>
    <p:sldId id="290" r:id="rId7"/>
    <p:sldId id="291" r:id="rId8"/>
    <p:sldId id="293" r:id="rId9"/>
    <p:sldId id="296" r:id="rId10"/>
    <p:sldId id="294" r:id="rId11"/>
    <p:sldId id="292" r:id="rId12"/>
    <p:sldId id="297" r:id="rId13"/>
    <p:sldId id="298" r:id="rId14"/>
    <p:sldId id="266" r:id="rId15"/>
    <p:sldId id="269"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Roboto Medium" panose="020B0604020202020204" charset="0"/>
      <p:regular r:id="rId22"/>
      <p:bold r:id="rId23"/>
      <p:italic r:id="rId24"/>
      <p:boldItalic r:id="rId25"/>
    </p:embeddedFont>
    <p:embeddedFont>
      <p:font typeface="Corbel" panose="020B0503020204020204" pitchFamily="34" charset="0"/>
      <p:regular r:id="rId26"/>
      <p:bold r:id="rId27"/>
      <p:italic r:id="rId28"/>
      <p:boldItalic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EE4B89-95F5-4135-97B4-79CBD628D3BB}">
  <a:tblStyle styleId="{D2EE4B89-95F5-4135-97B4-79CBD628D3B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023" y="3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5944b29600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15944b29600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944b29600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g15944b29600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5944b29600_2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15944b29600_2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5944b29600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5944b29600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66309061"/>
      </p:ext>
    </p:extLst>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18627835"/>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1479428"/>
      </p:ext>
    </p:extLst>
  </p:cSld>
  <p:clrMapOvr>
    <a:masterClrMapping/>
  </p:clrMapOvr>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63118469"/>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28452716"/>
      </p:ext>
    </p:extLst>
  </p:cSld>
  <p:clrMapOvr>
    <a:masterClrMapping/>
  </p:clrMapOvr>
  <p:timing>
    <p:tnLst>
      <p:par>
        <p:cTn id="1" dur="indefinite" restart="never" nodeType="tmRoot"/>
      </p:par>
    </p:tn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49488113"/>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0784866"/>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92740717"/>
      </p:ext>
    </p:extLst>
  </p:cSld>
  <p:clrMapOvr>
    <a:masterClrMapping/>
  </p:clrMapOvr>
  <p:timing>
    <p:tnLst>
      <p:par>
        <p:cTn id="1" dur="indefinite" restart="never" nodeType="tmRoot"/>
      </p:par>
    </p:tnLst>
  </p:timing>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87857028"/>
      </p:ext>
    </p:extLst>
  </p:cSld>
  <p:clrMapOvr>
    <a:masterClrMapping/>
  </p:clrMapOvr>
  <p:timing>
    <p:tnLst>
      <p:par>
        <p:cTn id="1" dur="indefinite" restart="never" nodeType="tmRoot"/>
      </p:par>
    </p:tnLst>
  </p:timing>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99861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9"/>
        <p:cNvGrpSpPr/>
        <p:nvPr/>
      </p:nvGrpSpPr>
      <p:grpSpPr>
        <a:xfrm>
          <a:off x="0" y="0"/>
          <a:ext cx="0" cy="0"/>
          <a:chOff x="0" y="0"/>
          <a:chExt cx="0" cy="0"/>
        </a:xfrm>
      </p:grpSpPr>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46069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13893" y="4400349"/>
            <a:ext cx="41337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937110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53116111"/>
      </p:ext>
    </p:extLst>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71537401"/>
      </p:ext>
    </p:extLst>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7461014"/>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7607380"/>
      </p:ext>
    </p:extLst>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48828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4637514"/>
      </p:ext>
    </p:extLst>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05284383"/>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48A87A34-81AB-432B-8DAE-1953F412C126}" type="datetimeFigureOut">
              <a:rPr lang="en-US" smtClean="0"/>
              <a:pPr/>
              <a:t>9/30/2022</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5996621"/>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hf sldNum="0"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p14"/>
          <p:cNvSpPr txBox="1">
            <a:spLocks/>
          </p:cNvSpPr>
          <p:nvPr/>
        </p:nvSpPr>
        <p:spPr>
          <a:xfrm>
            <a:off x="2012950" y="393700"/>
            <a:ext cx="6419850" cy="1054100"/>
          </a:xfrm>
          <a:prstGeom prst="rect">
            <a:avLst/>
          </a:prstGeom>
          <a:effectLst/>
        </p:spPr>
        <p:txBody>
          <a:bodyPr spcFirstLastPara="1" vert="horz" wrap="square" lIns="91425" tIns="91425" rIns="91425" bIns="91425" rtlCol="0" anchor="ctr" anchorCtr="0">
            <a:no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ts val="0"/>
              </a:spcBef>
              <a:buClr>
                <a:schemeClr val="dk1"/>
              </a:buClr>
              <a:buSzPts val="3300"/>
              <a:buFont typeface="Calibri"/>
              <a:buNone/>
            </a:pPr>
            <a:r>
              <a:rPr lang="en-US" sz="4800" b="1" dirty="0" smtClean="0">
                <a:solidFill>
                  <a:srgbClr val="FF0000"/>
                </a:solidFill>
              </a:rPr>
              <a:t>Wine Quality Report</a:t>
            </a:r>
            <a:endParaRPr lang="en-US" sz="4800" b="1"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812" y="1339850"/>
            <a:ext cx="4524375" cy="2819400"/>
          </a:xfrm>
          <a:prstGeom prst="rect">
            <a:avLst/>
          </a:prstGeom>
        </p:spPr>
      </p:pic>
    </p:spTree>
    <p:extLst>
      <p:ext uri="{BB962C8B-B14F-4D97-AF65-F5344CB8AC3E}">
        <p14:creationId xmlns:p14="http://schemas.microsoft.com/office/powerpoint/2010/main" val="3393588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58;p23"/>
          <p:cNvSpPr/>
          <p:nvPr/>
        </p:nvSpPr>
        <p:spPr>
          <a:xfrm>
            <a:off x="5109882" y="0"/>
            <a:ext cx="4034118"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1" i="0" u="none" strike="noStrike" cap="none" dirty="0">
              <a:solidFill>
                <a:schemeClr val="lt1"/>
              </a:solidFill>
              <a:latin typeface="Calibri"/>
              <a:ea typeface="Calibri"/>
              <a:cs typeface="Calibri"/>
              <a:sym typeface="Calibri"/>
            </a:endParaRPr>
          </a:p>
        </p:txBody>
      </p:sp>
      <p:sp>
        <p:nvSpPr>
          <p:cNvPr id="8" name="Google Shape;119;p18"/>
          <p:cNvSpPr txBox="1">
            <a:spLocks/>
          </p:cNvSpPr>
          <p:nvPr/>
        </p:nvSpPr>
        <p:spPr>
          <a:xfrm>
            <a:off x="1165411" y="777671"/>
            <a:ext cx="3633695" cy="2440638"/>
          </a:xfrm>
          <a:prstGeom prst="rect">
            <a:avLst/>
          </a:prstGeom>
          <a:noFill/>
          <a:ln>
            <a:noFill/>
          </a:ln>
        </p:spPr>
        <p:txBody>
          <a:bodyPr spcFirstLastPara="1" wrap="square" lIns="68575" tIns="34275" rIns="68575" bIns="3427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pPr algn="ctr">
              <a:lnSpc>
                <a:spcPct val="115000"/>
              </a:lnSpc>
            </a:pPr>
            <a:r>
              <a:rPr lang="en-US" sz="1400" b="1" dirty="0" smtClean="0">
                <a:solidFill>
                  <a:schemeClr val="accent1"/>
                </a:solidFill>
              </a:rPr>
              <a:t>Chlorides</a:t>
            </a:r>
          </a:p>
          <a:p>
            <a:pPr algn="just">
              <a:lnSpc>
                <a:spcPct val="115000"/>
              </a:lnSpc>
            </a:pPr>
            <a:endParaRPr lang="en-US" sz="1200" b="1" dirty="0">
              <a:solidFill>
                <a:schemeClr val="bg1"/>
              </a:solidFill>
            </a:endParaRPr>
          </a:p>
          <a:p>
            <a:pPr algn="just">
              <a:lnSpc>
                <a:spcPct val="115000"/>
              </a:lnSpc>
            </a:pPr>
            <a:r>
              <a:rPr lang="en-US" sz="1200" b="1" dirty="0"/>
              <a:t>chloride in wine (which is then expressed as the concentration of sodium chloride [</a:t>
            </a:r>
            <a:r>
              <a:rPr lang="en-US" sz="1200" b="1" dirty="0" err="1"/>
              <a:t>NaCl</a:t>
            </a:r>
            <a:r>
              <a:rPr lang="en-US" sz="1200" b="1" dirty="0"/>
              <a:t>]). The Australian Food Standards Code specifies, “A wine must not contain more than 1000mg/L soluble chlorides expressed as sodium chloride”. This equates to 606mg/L of chloride ions</a:t>
            </a:r>
            <a:r>
              <a:rPr lang="en-US" sz="1200" b="1" dirty="0" smtClean="0"/>
              <a:t>.</a:t>
            </a:r>
          </a:p>
          <a:p>
            <a:pPr algn="just">
              <a:lnSpc>
                <a:spcPct val="115000"/>
              </a:lnSpc>
            </a:pPr>
            <a:endParaRPr lang="en-US" sz="1200" b="1" dirty="0">
              <a:solidFill>
                <a:schemeClr val="tx1"/>
              </a:solidFill>
            </a:endParaRPr>
          </a:p>
          <a:p>
            <a:pPr algn="just">
              <a:lnSpc>
                <a:spcPct val="115000"/>
              </a:lnSpc>
            </a:pPr>
            <a:r>
              <a:rPr lang="en-US" sz="1200" b="1" dirty="0" smtClean="0">
                <a:solidFill>
                  <a:schemeClr val="tx1"/>
                </a:solidFill>
              </a:rPr>
              <a:t>If the chlorides reduces the quality of the wine increases</a:t>
            </a:r>
            <a:endParaRPr lang="en-US" sz="1200" b="1" dirty="0" smtClean="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5270" y="959225"/>
            <a:ext cx="3712143" cy="3391596"/>
          </a:xfrm>
          <a:prstGeom prst="rect">
            <a:avLst/>
          </a:prstGeom>
        </p:spPr>
      </p:pic>
    </p:spTree>
    <p:extLst>
      <p:ext uri="{BB962C8B-B14F-4D97-AF65-F5344CB8AC3E}">
        <p14:creationId xmlns:p14="http://schemas.microsoft.com/office/powerpoint/2010/main" val="2204670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58;p23"/>
          <p:cNvSpPr/>
          <p:nvPr/>
        </p:nvSpPr>
        <p:spPr>
          <a:xfrm>
            <a:off x="5109882" y="0"/>
            <a:ext cx="4034118"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1" i="0" u="none" strike="noStrike" cap="none" dirty="0">
              <a:solidFill>
                <a:schemeClr val="lt1"/>
              </a:solidFill>
              <a:latin typeface="Calibri"/>
              <a:ea typeface="Calibri"/>
              <a:cs typeface="Calibri"/>
              <a:sym typeface="Calibri"/>
            </a:endParaRPr>
          </a:p>
        </p:txBody>
      </p:sp>
      <p:sp>
        <p:nvSpPr>
          <p:cNvPr id="8" name="Google Shape;119;p18"/>
          <p:cNvSpPr txBox="1">
            <a:spLocks/>
          </p:cNvSpPr>
          <p:nvPr/>
        </p:nvSpPr>
        <p:spPr>
          <a:xfrm>
            <a:off x="1165411" y="565304"/>
            <a:ext cx="3633695" cy="2865370"/>
          </a:xfrm>
          <a:prstGeom prst="rect">
            <a:avLst/>
          </a:prstGeom>
          <a:noFill/>
          <a:ln>
            <a:noFill/>
          </a:ln>
        </p:spPr>
        <p:txBody>
          <a:bodyPr spcFirstLastPara="1" wrap="square" lIns="68575" tIns="34275" rIns="68575" bIns="3427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pPr algn="ctr">
              <a:lnSpc>
                <a:spcPct val="115000"/>
              </a:lnSpc>
            </a:pPr>
            <a:r>
              <a:rPr lang="en-US" sz="1400" b="1" dirty="0" err="1" smtClean="0">
                <a:solidFill>
                  <a:schemeClr val="accent1"/>
                </a:solidFill>
              </a:rPr>
              <a:t>Sulphates</a:t>
            </a:r>
            <a:endParaRPr lang="en-US" sz="1400" b="1" dirty="0" smtClean="0">
              <a:solidFill>
                <a:schemeClr val="accent1"/>
              </a:solidFill>
            </a:endParaRPr>
          </a:p>
          <a:p>
            <a:pPr algn="just">
              <a:lnSpc>
                <a:spcPct val="115000"/>
              </a:lnSpc>
            </a:pPr>
            <a:endParaRPr lang="en-US" sz="1200" b="1" dirty="0">
              <a:solidFill>
                <a:schemeClr val="bg1"/>
              </a:solidFill>
            </a:endParaRPr>
          </a:p>
          <a:p>
            <a:pPr algn="just">
              <a:lnSpc>
                <a:spcPct val="115000"/>
              </a:lnSpc>
            </a:pPr>
            <a:r>
              <a:rPr lang="en-US" sz="1200" b="1" dirty="0"/>
              <a:t>A</a:t>
            </a:r>
            <a:r>
              <a:rPr lang="en-US" sz="1200" b="1" dirty="0" smtClean="0"/>
              <a:t> </a:t>
            </a:r>
            <a:r>
              <a:rPr lang="en-US" sz="1200" b="1" dirty="0"/>
              <a:t>wine additive which can contribute to sulfur dioxide gas (S02) levels, </a:t>
            </a:r>
            <a:r>
              <a:rPr lang="en-US" sz="1200" b="1" dirty="0" smtClean="0"/>
              <a:t>which </a:t>
            </a:r>
            <a:r>
              <a:rPr lang="en-US" sz="1200" b="1" dirty="0"/>
              <a:t>acts as an </a:t>
            </a:r>
            <a:r>
              <a:rPr lang="en-US" sz="1200" b="1" dirty="0" smtClean="0"/>
              <a:t>antimicrobial. Sulfites </a:t>
            </a:r>
            <a:r>
              <a:rPr lang="en-US" sz="1200" b="1" dirty="0"/>
              <a:t>are a chemical compound used to improve the appearance, taste, and shelf life of wine and other products</a:t>
            </a:r>
            <a:r>
              <a:rPr lang="en-US" sz="1200" b="1" dirty="0" smtClean="0">
                <a:solidFill>
                  <a:schemeClr val="tx1"/>
                </a:solidFill>
              </a:rPr>
              <a:t>. </a:t>
            </a:r>
            <a:r>
              <a:rPr lang="en-US" sz="1200" b="1" dirty="0"/>
              <a:t> A well made dry red wine typically has about 50 mg/l sulfites. Wines with lower acidity need more sulfites than higher acidity wines</a:t>
            </a:r>
            <a:r>
              <a:rPr lang="en-US" sz="1200" b="1" dirty="0" smtClean="0"/>
              <a:t>.</a:t>
            </a:r>
          </a:p>
          <a:p>
            <a:pPr algn="just">
              <a:lnSpc>
                <a:spcPct val="115000"/>
              </a:lnSpc>
            </a:pPr>
            <a:endParaRPr lang="en-US" sz="1200" b="1" dirty="0">
              <a:solidFill>
                <a:schemeClr val="tx1"/>
              </a:solidFill>
            </a:endParaRPr>
          </a:p>
          <a:p>
            <a:pPr algn="just">
              <a:lnSpc>
                <a:spcPct val="115000"/>
              </a:lnSpc>
            </a:pPr>
            <a:r>
              <a:rPr lang="en-US" sz="1200" b="1" dirty="0" smtClean="0">
                <a:solidFill>
                  <a:schemeClr val="tx1"/>
                </a:solidFill>
              </a:rPr>
              <a:t>The more the </a:t>
            </a:r>
            <a:r>
              <a:rPr lang="en-US" sz="1200" b="1" dirty="0" err="1" smtClean="0">
                <a:solidFill>
                  <a:schemeClr val="tx1"/>
                </a:solidFill>
              </a:rPr>
              <a:t>sulphates</a:t>
            </a:r>
            <a:r>
              <a:rPr lang="en-US" sz="1200" b="1" dirty="0" smtClean="0">
                <a:solidFill>
                  <a:schemeClr val="tx1"/>
                </a:solidFill>
              </a:rPr>
              <a:t> acid, the more the wine increases in quality.</a:t>
            </a:r>
            <a:endParaRPr lang="en-US" sz="1200" b="1" dirty="0">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3164" y="890493"/>
            <a:ext cx="3784768" cy="3601460"/>
          </a:xfrm>
          <a:prstGeom prst="rect">
            <a:avLst/>
          </a:prstGeom>
        </p:spPr>
      </p:pic>
    </p:spTree>
    <p:extLst>
      <p:ext uri="{BB962C8B-B14F-4D97-AF65-F5344CB8AC3E}">
        <p14:creationId xmlns:p14="http://schemas.microsoft.com/office/powerpoint/2010/main" val="788209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58;p23"/>
          <p:cNvSpPr/>
          <p:nvPr/>
        </p:nvSpPr>
        <p:spPr>
          <a:xfrm>
            <a:off x="5109882" y="0"/>
            <a:ext cx="4034118"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1" i="0" u="none" strike="noStrike" cap="none" dirty="0">
              <a:solidFill>
                <a:schemeClr val="lt1"/>
              </a:solidFill>
              <a:latin typeface="Calibri"/>
              <a:ea typeface="Calibri"/>
              <a:cs typeface="Calibri"/>
              <a:sym typeface="Calibri"/>
            </a:endParaRPr>
          </a:p>
        </p:txBody>
      </p:sp>
      <p:sp>
        <p:nvSpPr>
          <p:cNvPr id="8" name="Google Shape;119;p18"/>
          <p:cNvSpPr txBox="1">
            <a:spLocks/>
          </p:cNvSpPr>
          <p:nvPr/>
        </p:nvSpPr>
        <p:spPr>
          <a:xfrm>
            <a:off x="1165411" y="512213"/>
            <a:ext cx="3633695" cy="2971552"/>
          </a:xfrm>
          <a:prstGeom prst="rect">
            <a:avLst/>
          </a:prstGeom>
          <a:noFill/>
          <a:ln>
            <a:noFill/>
          </a:ln>
        </p:spPr>
        <p:txBody>
          <a:bodyPr spcFirstLastPara="1" wrap="square" lIns="68575" tIns="34275" rIns="68575" bIns="3427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pPr algn="ctr">
              <a:lnSpc>
                <a:spcPct val="115000"/>
              </a:lnSpc>
            </a:pPr>
            <a:r>
              <a:rPr lang="en-US" sz="1600" b="1" dirty="0" smtClean="0">
                <a:solidFill>
                  <a:schemeClr val="accent1"/>
                </a:solidFill>
                <a:latin typeface="Roboto" panose="020B0604020202020204" charset="0"/>
                <a:ea typeface="Roboto" panose="020B0604020202020204" charset="0"/>
              </a:rPr>
              <a:t>Fixed </a:t>
            </a:r>
            <a:r>
              <a:rPr lang="en-US" sz="1600" b="1" dirty="0" smtClean="0">
                <a:solidFill>
                  <a:schemeClr val="accent1"/>
                </a:solidFill>
                <a:latin typeface="Roboto" panose="020B0604020202020204" charset="0"/>
                <a:ea typeface="Roboto" panose="020B0604020202020204" charset="0"/>
              </a:rPr>
              <a:t>Acidity</a:t>
            </a:r>
          </a:p>
          <a:p>
            <a:pPr algn="ctr">
              <a:lnSpc>
                <a:spcPct val="115000"/>
              </a:lnSpc>
            </a:pPr>
            <a:endParaRPr lang="en-US" sz="1600" b="1" dirty="0" smtClean="0">
              <a:solidFill>
                <a:schemeClr val="accent1"/>
              </a:solidFill>
              <a:latin typeface="Roboto" panose="020B0604020202020204" charset="0"/>
              <a:ea typeface="Roboto" panose="020B0604020202020204" charset="0"/>
            </a:endParaRPr>
          </a:p>
          <a:p>
            <a:pPr algn="just">
              <a:lnSpc>
                <a:spcPct val="115000"/>
              </a:lnSpc>
            </a:pPr>
            <a:r>
              <a:rPr lang="en-US" sz="1200" b="1" dirty="0" smtClean="0">
                <a:latin typeface="Roboto" panose="020B0604020202020204" charset="0"/>
                <a:ea typeface="Roboto" panose="020B0604020202020204" charset="0"/>
              </a:rPr>
              <a:t>Is </a:t>
            </a:r>
            <a:r>
              <a:rPr lang="en-US" sz="1200" b="1" dirty="0">
                <a:latin typeface="Roboto" panose="020B0604020202020204" charset="0"/>
                <a:ea typeface="Roboto" panose="020B0604020202020204" charset="0"/>
              </a:rPr>
              <a:t>a measurement of the total concentration of </a:t>
            </a:r>
            <a:r>
              <a:rPr lang="en-US" sz="1200" b="1" dirty="0" err="1">
                <a:latin typeface="Roboto" panose="020B0604020202020204" charset="0"/>
                <a:ea typeface="Roboto" panose="020B0604020202020204" charset="0"/>
              </a:rPr>
              <a:t>titratable</a:t>
            </a:r>
            <a:r>
              <a:rPr lang="en-US" sz="1200" b="1" dirty="0">
                <a:latin typeface="Roboto" panose="020B0604020202020204" charset="0"/>
                <a:ea typeface="Roboto" panose="020B0604020202020204" charset="0"/>
              </a:rPr>
              <a:t> acids and free hydrogen ions present in your wine. Total acidity and </a:t>
            </a:r>
            <a:r>
              <a:rPr lang="en-US" sz="1200" b="1" dirty="0" err="1">
                <a:latin typeface="Roboto" panose="020B0604020202020204" charset="0"/>
                <a:ea typeface="Roboto" panose="020B0604020202020204" charset="0"/>
              </a:rPr>
              <a:t>titratable</a:t>
            </a:r>
            <a:r>
              <a:rPr lang="en-US" sz="1200" b="1" dirty="0">
                <a:latin typeface="Roboto" panose="020B0604020202020204" charset="0"/>
                <a:ea typeface="Roboto" panose="020B0604020202020204" charset="0"/>
              </a:rPr>
              <a:t> acidity are not the same thing and the terms should not be used </a:t>
            </a:r>
            <a:r>
              <a:rPr lang="en-US" sz="1200" b="1" dirty="0" smtClean="0">
                <a:latin typeface="Roboto" panose="020B0604020202020204" charset="0"/>
                <a:ea typeface="Roboto" panose="020B0604020202020204" charset="0"/>
              </a:rPr>
              <a:t>interchangeable. </a:t>
            </a:r>
          </a:p>
          <a:p>
            <a:pPr algn="just">
              <a:lnSpc>
                <a:spcPct val="115000"/>
              </a:lnSpc>
            </a:pPr>
            <a:endParaRPr lang="en-US" sz="1200" b="1" dirty="0">
              <a:latin typeface="Roboto" panose="020B0604020202020204" charset="0"/>
              <a:ea typeface="Roboto" panose="020B0604020202020204" charset="0"/>
            </a:endParaRPr>
          </a:p>
          <a:p>
            <a:pPr algn="just">
              <a:lnSpc>
                <a:spcPct val="115000"/>
              </a:lnSpc>
            </a:pPr>
            <a:r>
              <a:rPr lang="en-US" sz="1200" b="1" dirty="0" smtClean="0">
                <a:latin typeface="Roboto" panose="020B0604020202020204" charset="0"/>
                <a:ea typeface="Roboto" panose="020B0604020202020204" charset="0"/>
              </a:rPr>
              <a:t>The predominant </a:t>
            </a:r>
            <a:r>
              <a:rPr lang="en-US" sz="1200" b="1" dirty="0">
                <a:latin typeface="Roboto" panose="020B0604020202020204" charset="0"/>
                <a:ea typeface="Roboto" panose="020B0604020202020204" charset="0"/>
              </a:rPr>
              <a:t>fixed acids found in wines are tartaric, malic, citric, and succinic. Their respective levels found in wine can vary greatly but in general one would expect to see 1,000 to 4,000 mg/L tartaric acid</a:t>
            </a:r>
            <a:endParaRPr lang="en-US" sz="400" b="1" dirty="0">
              <a:solidFill>
                <a:schemeClr val="tx1"/>
              </a:solidFill>
              <a:latin typeface="Roboto" panose="020B0604020202020204" charset="0"/>
              <a:ea typeface="Roboto" panose="020B060402020202020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7225" y="741489"/>
            <a:ext cx="3607652" cy="3472495"/>
          </a:xfrm>
          <a:prstGeom prst="rect">
            <a:avLst/>
          </a:prstGeom>
        </p:spPr>
      </p:pic>
    </p:spTree>
    <p:extLst>
      <p:ext uri="{BB962C8B-B14F-4D97-AF65-F5344CB8AC3E}">
        <p14:creationId xmlns:p14="http://schemas.microsoft.com/office/powerpoint/2010/main" val="3275550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58;p23"/>
          <p:cNvSpPr/>
          <p:nvPr/>
        </p:nvSpPr>
        <p:spPr>
          <a:xfrm>
            <a:off x="4595906" y="0"/>
            <a:ext cx="4548094"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1" i="0" u="none" strike="noStrike" cap="none" dirty="0">
              <a:solidFill>
                <a:schemeClr val="lt1"/>
              </a:solidFill>
              <a:latin typeface="Calibri"/>
              <a:ea typeface="Calibri"/>
              <a:cs typeface="Calibri"/>
              <a:sym typeface="Calibri"/>
            </a:endParaRPr>
          </a:p>
        </p:txBody>
      </p:sp>
      <p:sp>
        <p:nvSpPr>
          <p:cNvPr id="8" name="Google Shape;119;p18"/>
          <p:cNvSpPr txBox="1">
            <a:spLocks/>
          </p:cNvSpPr>
          <p:nvPr/>
        </p:nvSpPr>
        <p:spPr>
          <a:xfrm>
            <a:off x="1016000" y="705224"/>
            <a:ext cx="3209364" cy="1909723"/>
          </a:xfrm>
          <a:prstGeom prst="rect">
            <a:avLst/>
          </a:prstGeom>
          <a:noFill/>
          <a:ln>
            <a:noFill/>
          </a:ln>
        </p:spPr>
        <p:txBody>
          <a:bodyPr spcFirstLastPara="1" wrap="square" lIns="68575" tIns="34275" rIns="68575" bIns="3427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pPr algn="ctr">
              <a:lnSpc>
                <a:spcPct val="115000"/>
              </a:lnSpc>
            </a:pPr>
            <a:r>
              <a:rPr lang="en-US" sz="1600" b="1" dirty="0" smtClean="0">
                <a:solidFill>
                  <a:schemeClr val="accent1"/>
                </a:solidFill>
              </a:rPr>
              <a:t>Correlation Between data</a:t>
            </a:r>
            <a:endParaRPr lang="en-US" sz="1600" b="1" dirty="0" smtClean="0">
              <a:solidFill>
                <a:schemeClr val="accent1"/>
              </a:solidFill>
            </a:endParaRPr>
          </a:p>
          <a:p>
            <a:pPr algn="ctr">
              <a:lnSpc>
                <a:spcPct val="115000"/>
              </a:lnSpc>
            </a:pPr>
            <a:endParaRPr lang="en-US" sz="1600" b="1" dirty="0" smtClean="0">
              <a:solidFill>
                <a:schemeClr val="accent1"/>
              </a:solidFill>
            </a:endParaRPr>
          </a:p>
          <a:p>
            <a:pPr algn="just">
              <a:lnSpc>
                <a:spcPct val="115000"/>
              </a:lnSpc>
            </a:pPr>
            <a:r>
              <a:rPr lang="en-US" sz="1200" b="1" dirty="0" smtClean="0">
                <a:solidFill>
                  <a:schemeClr val="tx1"/>
                </a:solidFill>
              </a:rPr>
              <a:t>From the correlation map, we can see that the wine has a good quality in terms of alcohol, citric acid, </a:t>
            </a:r>
            <a:r>
              <a:rPr lang="en-US" sz="1200" b="1" dirty="0" err="1" smtClean="0">
                <a:solidFill>
                  <a:schemeClr val="tx1"/>
                </a:solidFill>
              </a:rPr>
              <a:t>sulphates</a:t>
            </a:r>
            <a:r>
              <a:rPr lang="en-US" sz="1200" b="1" dirty="0" smtClean="0">
                <a:solidFill>
                  <a:schemeClr val="tx1"/>
                </a:solidFill>
              </a:rPr>
              <a:t>, fixed acidity. If the volume of these  factors increases, the quality of the wine increases, other wise the wine loss it quality.</a:t>
            </a:r>
            <a:endParaRPr lang="en-US" sz="1200" b="1" dirty="0">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3962" y="705224"/>
            <a:ext cx="4265016" cy="3629936"/>
          </a:xfrm>
          <a:prstGeom prst="rect">
            <a:avLst/>
          </a:prstGeom>
        </p:spPr>
      </p:pic>
    </p:spTree>
    <p:extLst>
      <p:ext uri="{BB962C8B-B14F-4D97-AF65-F5344CB8AC3E}">
        <p14:creationId xmlns:p14="http://schemas.microsoft.com/office/powerpoint/2010/main" val="2552342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1384650" y="1380800"/>
            <a:ext cx="3226800" cy="1518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dirty="0"/>
              <a:t>Model Used</a:t>
            </a:r>
            <a:endParaRPr b="1" dirty="0"/>
          </a:p>
        </p:txBody>
      </p:sp>
      <p:sp>
        <p:nvSpPr>
          <p:cNvPr id="167" name="Google Shape;167;p24"/>
          <p:cNvSpPr txBox="1">
            <a:spLocks noGrp="1"/>
          </p:cNvSpPr>
          <p:nvPr>
            <p:ph type="body" idx="2"/>
          </p:nvPr>
        </p:nvSpPr>
        <p:spPr>
          <a:xfrm>
            <a:off x="4939500" y="1490400"/>
            <a:ext cx="3837000" cy="1054104"/>
          </a:xfrm>
          <a:prstGeom prst="rect">
            <a:avLst/>
          </a:prstGeom>
          <a:noFill/>
          <a:ln>
            <a:noFill/>
          </a:ln>
        </p:spPr>
        <p:txBody>
          <a:bodyPr spcFirstLastPara="1" wrap="square" lIns="68575" tIns="34275" rIns="68575" bIns="34275" anchor="t" anchorCtr="0">
            <a:spAutoFit/>
          </a:bodyPr>
          <a:lstStyle/>
          <a:p>
            <a:pPr marL="457200" lvl="0" indent="-330200" algn="l" rtl="0">
              <a:lnSpc>
                <a:spcPct val="200000"/>
              </a:lnSpc>
              <a:spcBef>
                <a:spcPts val="0"/>
              </a:spcBef>
              <a:spcAft>
                <a:spcPts val="0"/>
              </a:spcAft>
              <a:buSzPts val="1600"/>
              <a:buChar char="●"/>
            </a:pPr>
            <a:r>
              <a:rPr lang="en" sz="1600" b="1" dirty="0"/>
              <a:t>Random Forest Classifier</a:t>
            </a:r>
            <a:endParaRPr sz="1600" b="1" dirty="0"/>
          </a:p>
          <a:p>
            <a:pPr marL="457200" lvl="0" indent="-330200" algn="l" rtl="0">
              <a:lnSpc>
                <a:spcPct val="200000"/>
              </a:lnSpc>
              <a:spcBef>
                <a:spcPts val="0"/>
              </a:spcBef>
              <a:spcAft>
                <a:spcPts val="0"/>
              </a:spcAft>
              <a:buSzPts val="1600"/>
              <a:buChar char="●"/>
            </a:pPr>
            <a:r>
              <a:rPr lang="en" sz="1600" b="1" dirty="0"/>
              <a:t>K Nearest Neighbours </a:t>
            </a:r>
            <a:r>
              <a:rPr lang="en" sz="1600" b="1" dirty="0" smtClean="0"/>
              <a:t>Classifier</a:t>
            </a:r>
            <a:endParaRPr sz="16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p:nvPr/>
        </p:nvSpPr>
        <p:spPr>
          <a:xfrm>
            <a:off x="-15900" y="-62250"/>
            <a:ext cx="9175800" cy="526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5" name="Google Shape;185;p27"/>
          <p:cNvSpPr txBox="1">
            <a:spLocks noGrp="1"/>
          </p:cNvSpPr>
          <p:nvPr>
            <p:ph type="title"/>
          </p:nvPr>
        </p:nvSpPr>
        <p:spPr>
          <a:xfrm>
            <a:off x="547025" y="817772"/>
            <a:ext cx="8222100" cy="838800"/>
          </a:xfrm>
          <a:prstGeom prst="rect">
            <a:avLst/>
          </a:prstGeom>
          <a:noFill/>
          <a:ln>
            <a:noFill/>
          </a:ln>
        </p:spPr>
        <p:txBody>
          <a:bodyPr spcFirstLastPara="1" wrap="square" lIns="68575" tIns="34275" rIns="68575" bIns="34275" anchor="ctr" anchorCtr="0">
            <a:normAutofit/>
          </a:bodyPr>
          <a:lstStyle/>
          <a:p>
            <a:pPr marL="0" lvl="0" indent="0" algn="ctr" rtl="0">
              <a:lnSpc>
                <a:spcPct val="100000"/>
              </a:lnSpc>
              <a:spcBef>
                <a:spcPts val="0"/>
              </a:spcBef>
              <a:spcAft>
                <a:spcPts val="0"/>
              </a:spcAft>
              <a:buNone/>
            </a:pPr>
            <a:r>
              <a:rPr lang="en" b="1"/>
              <a:t>Thank You</a:t>
            </a:r>
            <a:endParaRPr b="1"/>
          </a:p>
        </p:txBody>
      </p:sp>
      <p:pic>
        <p:nvPicPr>
          <p:cNvPr id="186" name="Google Shape;186;p27"/>
          <p:cNvPicPr preferRelativeResize="0"/>
          <p:nvPr/>
        </p:nvPicPr>
        <p:blipFill>
          <a:blip r:embed="rId3">
            <a:alphaModFix/>
          </a:blip>
          <a:stretch>
            <a:fillRect/>
          </a:stretch>
        </p:blipFill>
        <p:spPr>
          <a:xfrm>
            <a:off x="2752751" y="2250274"/>
            <a:ext cx="3638500" cy="2030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3371898" y="792949"/>
            <a:ext cx="2969135" cy="60780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100000"/>
              </a:lnSpc>
              <a:spcBef>
                <a:spcPts val="0"/>
              </a:spcBef>
              <a:spcAft>
                <a:spcPts val="0"/>
              </a:spcAft>
              <a:buNone/>
            </a:pPr>
            <a:r>
              <a:rPr lang="en-US" b="1" dirty="0" smtClean="0">
                <a:latin typeface="Roboto" panose="020B0604020202020204" charset="0"/>
                <a:ea typeface="Roboto" panose="020B0604020202020204" charset="0"/>
              </a:rPr>
              <a:t>CONTRIBUTORS</a:t>
            </a:r>
            <a:endParaRPr lang="en-US" b="1" dirty="0">
              <a:latin typeface="Roboto" panose="020B0604020202020204" charset="0"/>
              <a:ea typeface="Roboto" panose="020B0604020202020204" charset="0"/>
            </a:endParaRPr>
          </a:p>
        </p:txBody>
      </p:sp>
      <p:graphicFrame>
        <p:nvGraphicFramePr>
          <p:cNvPr id="97" name="Google Shape;97;p15"/>
          <p:cNvGraphicFramePr/>
          <p:nvPr>
            <p:extLst>
              <p:ext uri="{D42A27DB-BD31-4B8C-83A1-F6EECF244321}">
                <p14:modId xmlns:p14="http://schemas.microsoft.com/office/powerpoint/2010/main" val="436493086"/>
              </p:ext>
            </p:extLst>
          </p:nvPr>
        </p:nvGraphicFramePr>
        <p:xfrm>
          <a:off x="1029112" y="1802641"/>
          <a:ext cx="7886625" cy="2245828"/>
        </p:xfrm>
        <a:graphic>
          <a:graphicData uri="http://schemas.openxmlformats.org/drawingml/2006/table">
            <a:tbl>
              <a:tblPr firstRow="1" firstCol="1" bandRow="1">
                <a:noFill/>
                <a:tableStyleId>{D2EE4B89-95F5-4135-97B4-79CBD628D3BB}</a:tableStyleId>
              </a:tblPr>
              <a:tblGrid>
                <a:gridCol w="1685875">
                  <a:extLst>
                    <a:ext uri="{9D8B030D-6E8A-4147-A177-3AD203B41FA5}">
                      <a16:colId xmlns:a16="http://schemas.microsoft.com/office/drawing/2014/main" val="20000"/>
                    </a:ext>
                  </a:extLst>
                </a:gridCol>
                <a:gridCol w="1743350">
                  <a:extLst>
                    <a:ext uri="{9D8B030D-6E8A-4147-A177-3AD203B41FA5}">
                      <a16:colId xmlns:a16="http://schemas.microsoft.com/office/drawing/2014/main" val="20001"/>
                    </a:ext>
                  </a:extLst>
                </a:gridCol>
                <a:gridCol w="1117575">
                  <a:extLst>
                    <a:ext uri="{9D8B030D-6E8A-4147-A177-3AD203B41FA5}">
                      <a16:colId xmlns:a16="http://schemas.microsoft.com/office/drawing/2014/main" val="20002"/>
                    </a:ext>
                  </a:extLst>
                </a:gridCol>
                <a:gridCol w="1762500">
                  <a:extLst>
                    <a:ext uri="{9D8B030D-6E8A-4147-A177-3AD203B41FA5}">
                      <a16:colId xmlns:a16="http://schemas.microsoft.com/office/drawing/2014/main" val="20003"/>
                    </a:ext>
                  </a:extLst>
                </a:gridCol>
                <a:gridCol w="1577325">
                  <a:extLst>
                    <a:ext uri="{9D8B030D-6E8A-4147-A177-3AD203B41FA5}">
                      <a16:colId xmlns:a16="http://schemas.microsoft.com/office/drawing/2014/main" val="20004"/>
                    </a:ext>
                  </a:extLst>
                </a:gridCol>
              </a:tblGrid>
              <a:tr h="548650">
                <a:tc>
                  <a:txBody>
                    <a:bodyPr/>
                    <a:lstStyle/>
                    <a:p>
                      <a:pPr marL="91440" marR="0" lvl="0" indent="0" algn="just" rtl="0">
                        <a:lnSpc>
                          <a:spcPct val="107000"/>
                        </a:lnSpc>
                        <a:spcBef>
                          <a:spcPts val="0"/>
                        </a:spcBef>
                        <a:spcAft>
                          <a:spcPts val="0"/>
                        </a:spcAft>
                        <a:buNone/>
                      </a:pPr>
                      <a:r>
                        <a:rPr lang="en" sz="1200" u="none" strike="noStrike" cap="none" dirty="0">
                          <a:latin typeface="Roboto"/>
                          <a:ea typeface="Roboto"/>
                          <a:cs typeface="Roboto"/>
                          <a:sym typeface="Roboto"/>
                        </a:rPr>
                        <a:t>Name </a:t>
                      </a:r>
                      <a:endParaRPr sz="1200" u="none" strike="noStrike" cap="none" dirty="0">
                        <a:latin typeface="Roboto"/>
                        <a:ea typeface="Roboto"/>
                        <a:cs typeface="Roboto"/>
                        <a:sym typeface="Roboto"/>
                      </a:endParaRPr>
                    </a:p>
                  </a:txBody>
                  <a:tcPr marL="146300" marR="51425" marT="182875" marB="182875">
                    <a:lnT w="9525" cap="flat" cmpd="sng">
                      <a:solidFill>
                        <a:schemeClr val="accent6"/>
                      </a:solidFill>
                      <a:prstDash val="solid"/>
                      <a:round/>
                      <a:headEnd type="none" w="sm" len="sm"/>
                      <a:tailEnd type="none" w="sm" len="sm"/>
                    </a:lnT>
                  </a:tcPr>
                </a:tc>
                <a:tc>
                  <a:txBody>
                    <a:bodyPr/>
                    <a:lstStyle/>
                    <a:p>
                      <a:pPr marL="91440" marR="0" lvl="0" indent="0" algn="just" rtl="0">
                        <a:lnSpc>
                          <a:spcPct val="107000"/>
                        </a:lnSpc>
                        <a:spcBef>
                          <a:spcPts val="0"/>
                        </a:spcBef>
                        <a:spcAft>
                          <a:spcPts val="0"/>
                        </a:spcAft>
                        <a:buNone/>
                      </a:pPr>
                      <a:r>
                        <a:rPr lang="en" sz="1200" u="none" strike="noStrike" cap="none">
                          <a:latin typeface="Roboto"/>
                          <a:ea typeface="Roboto"/>
                          <a:cs typeface="Roboto"/>
                          <a:sym typeface="Roboto"/>
                        </a:rPr>
                        <a:t>Email </a:t>
                      </a:r>
                      <a:endParaRPr sz="1200" u="none" strike="noStrike" cap="none">
                        <a:latin typeface="Roboto"/>
                        <a:ea typeface="Roboto"/>
                        <a:cs typeface="Roboto"/>
                        <a:sym typeface="Roboto"/>
                      </a:endParaRPr>
                    </a:p>
                  </a:txBody>
                  <a:tcPr marL="146300" marR="51425" marT="182875" marB="182875">
                    <a:lnT w="9525" cap="flat" cmpd="sng">
                      <a:solidFill>
                        <a:schemeClr val="lt1"/>
                      </a:solidFill>
                      <a:prstDash val="solid"/>
                      <a:round/>
                      <a:headEnd type="none" w="sm" len="sm"/>
                      <a:tailEnd type="none" w="sm" len="sm"/>
                    </a:lnT>
                  </a:tcPr>
                </a:tc>
                <a:tc>
                  <a:txBody>
                    <a:bodyPr/>
                    <a:lstStyle/>
                    <a:p>
                      <a:pPr marL="91440" marR="0" lvl="0" indent="0" algn="just" rtl="0">
                        <a:lnSpc>
                          <a:spcPct val="107000"/>
                        </a:lnSpc>
                        <a:spcBef>
                          <a:spcPts val="0"/>
                        </a:spcBef>
                        <a:spcAft>
                          <a:spcPts val="0"/>
                        </a:spcAft>
                        <a:buNone/>
                      </a:pPr>
                      <a:r>
                        <a:rPr lang="en" sz="1200" u="none" strike="noStrike" cap="none">
                          <a:latin typeface="Roboto"/>
                          <a:ea typeface="Roboto"/>
                          <a:cs typeface="Roboto"/>
                          <a:sym typeface="Roboto"/>
                        </a:rPr>
                        <a:t>Country</a:t>
                      </a:r>
                      <a:endParaRPr sz="1200" u="none" strike="noStrike" cap="none">
                        <a:latin typeface="Roboto"/>
                        <a:ea typeface="Roboto"/>
                        <a:cs typeface="Roboto"/>
                        <a:sym typeface="Roboto"/>
                      </a:endParaRPr>
                    </a:p>
                  </a:txBody>
                  <a:tcPr marL="146300" marR="51425" marT="182875" marB="182875"/>
                </a:tc>
                <a:tc>
                  <a:txBody>
                    <a:bodyPr/>
                    <a:lstStyle/>
                    <a:p>
                      <a:pPr marL="91440" marR="0" lvl="0" indent="0" algn="just" rtl="0">
                        <a:lnSpc>
                          <a:spcPct val="107000"/>
                        </a:lnSpc>
                        <a:spcBef>
                          <a:spcPts val="0"/>
                        </a:spcBef>
                        <a:spcAft>
                          <a:spcPts val="0"/>
                        </a:spcAft>
                        <a:buNone/>
                      </a:pPr>
                      <a:r>
                        <a:rPr lang="en" sz="1200" u="none" strike="noStrike" cap="none">
                          <a:latin typeface="Roboto"/>
                          <a:ea typeface="Roboto"/>
                          <a:cs typeface="Roboto"/>
                          <a:sym typeface="Roboto"/>
                        </a:rPr>
                        <a:t>College/Company</a:t>
                      </a:r>
                      <a:endParaRPr sz="1200" u="none" strike="noStrike" cap="none">
                        <a:latin typeface="Roboto"/>
                        <a:ea typeface="Roboto"/>
                        <a:cs typeface="Roboto"/>
                        <a:sym typeface="Roboto"/>
                      </a:endParaRPr>
                    </a:p>
                  </a:txBody>
                  <a:tcPr marL="146300" marR="51425" marT="182875" marB="182875"/>
                </a:tc>
                <a:tc>
                  <a:txBody>
                    <a:bodyPr/>
                    <a:lstStyle/>
                    <a:p>
                      <a:pPr marL="91440" marR="0" lvl="0" indent="0" algn="just" rtl="0">
                        <a:lnSpc>
                          <a:spcPct val="107000"/>
                        </a:lnSpc>
                        <a:spcBef>
                          <a:spcPts val="0"/>
                        </a:spcBef>
                        <a:spcAft>
                          <a:spcPts val="0"/>
                        </a:spcAft>
                        <a:buNone/>
                      </a:pPr>
                      <a:r>
                        <a:rPr lang="en" sz="1200" u="none" strike="noStrike" cap="none">
                          <a:latin typeface="Roboto"/>
                          <a:ea typeface="Roboto"/>
                          <a:cs typeface="Roboto"/>
                          <a:sym typeface="Roboto"/>
                        </a:rPr>
                        <a:t>Specialization</a:t>
                      </a:r>
                      <a:endParaRPr sz="1200" u="none" strike="noStrike" cap="none">
                        <a:latin typeface="Roboto"/>
                        <a:ea typeface="Roboto"/>
                        <a:cs typeface="Roboto"/>
                        <a:sym typeface="Roboto"/>
                      </a:endParaRPr>
                    </a:p>
                  </a:txBody>
                  <a:tcPr marL="146300" marR="51425" marT="182875" marB="182875"/>
                </a:tc>
                <a:extLst>
                  <a:ext uri="{0D108BD9-81ED-4DB2-BD59-A6C34878D82A}">
                    <a16:rowId xmlns:a16="http://schemas.microsoft.com/office/drawing/2014/main" val="10000"/>
                  </a:ext>
                </a:extLst>
              </a:tr>
              <a:tr h="548650">
                <a:tc>
                  <a:txBody>
                    <a:bodyPr/>
                    <a:lstStyle/>
                    <a:p>
                      <a:pPr marL="91440" marR="0" lvl="0" indent="0" algn="just" rtl="0">
                        <a:lnSpc>
                          <a:spcPct val="107000"/>
                        </a:lnSpc>
                        <a:spcBef>
                          <a:spcPts val="0"/>
                        </a:spcBef>
                        <a:spcAft>
                          <a:spcPts val="0"/>
                        </a:spcAft>
                        <a:buNone/>
                      </a:pPr>
                      <a:r>
                        <a:rPr lang="en" sz="1200" b="0" u="none" strike="noStrike" cap="none">
                          <a:latin typeface="Roboto Medium"/>
                          <a:ea typeface="Roboto Medium"/>
                          <a:cs typeface="Roboto Medium"/>
                          <a:sym typeface="Roboto Medium"/>
                        </a:rPr>
                        <a:t>Fabian</a:t>
                      </a:r>
                      <a:r>
                        <a:rPr lang="en" sz="1200" b="0">
                          <a:latin typeface="Roboto Medium"/>
                          <a:ea typeface="Roboto Medium"/>
                          <a:cs typeface="Roboto Medium"/>
                          <a:sym typeface="Roboto Medium"/>
                        </a:rPr>
                        <a:t> </a:t>
                      </a:r>
                      <a:r>
                        <a:rPr lang="en" sz="1200" b="0" u="none" strike="noStrike" cap="none">
                          <a:latin typeface="Roboto Medium"/>
                          <a:ea typeface="Roboto Medium"/>
                          <a:cs typeface="Roboto Medium"/>
                          <a:sym typeface="Roboto Medium"/>
                        </a:rPr>
                        <a:t>Umeh</a:t>
                      </a:r>
                      <a:endParaRPr sz="1200" b="0" u="none" strike="noStrike" cap="none">
                        <a:latin typeface="Roboto Medium"/>
                        <a:ea typeface="Roboto Medium"/>
                        <a:cs typeface="Roboto Medium"/>
                        <a:sym typeface="Roboto Medium"/>
                      </a:endParaRPr>
                    </a:p>
                  </a:txBody>
                  <a:tcPr marL="146300" marR="51425" marT="182875" marB="182875"/>
                </a:tc>
                <a:tc>
                  <a:txBody>
                    <a:bodyPr/>
                    <a:lstStyle/>
                    <a:p>
                      <a:pPr marL="91440" marR="0" lvl="0" indent="0" algn="just" rtl="0">
                        <a:lnSpc>
                          <a:spcPct val="107000"/>
                        </a:lnSpc>
                        <a:spcBef>
                          <a:spcPts val="0"/>
                        </a:spcBef>
                        <a:spcAft>
                          <a:spcPts val="0"/>
                        </a:spcAft>
                        <a:buNone/>
                      </a:pPr>
                      <a:r>
                        <a:rPr lang="en" sz="800" u="none" strike="noStrike" cap="none">
                          <a:solidFill>
                            <a:srgbClr val="666666"/>
                          </a:solidFill>
                          <a:latin typeface="Roboto Medium"/>
                          <a:ea typeface="Roboto Medium"/>
                          <a:cs typeface="Roboto Medium"/>
                          <a:sym typeface="Roboto Medium"/>
                        </a:rPr>
                        <a:t>Fabianumeh335@gmail.com</a:t>
                      </a:r>
                      <a:endParaRPr sz="800" u="none" strike="noStrike" cap="none">
                        <a:solidFill>
                          <a:srgbClr val="666666"/>
                        </a:solidFill>
                        <a:latin typeface="Roboto Medium"/>
                        <a:ea typeface="Roboto Medium"/>
                        <a:cs typeface="Roboto Medium"/>
                        <a:sym typeface="Roboto Medium"/>
                      </a:endParaRPr>
                    </a:p>
                  </a:txBody>
                  <a:tcPr marL="146300" marR="51425" marT="182875" marB="182875"/>
                </a:tc>
                <a:tc>
                  <a:txBody>
                    <a:bodyPr/>
                    <a:lstStyle/>
                    <a:p>
                      <a:pPr marL="91440" marR="0" lvl="0" indent="0" algn="just" rtl="0">
                        <a:lnSpc>
                          <a:spcPct val="107000"/>
                        </a:lnSpc>
                        <a:spcBef>
                          <a:spcPts val="0"/>
                        </a:spcBef>
                        <a:spcAft>
                          <a:spcPts val="0"/>
                        </a:spcAft>
                        <a:buNone/>
                      </a:pPr>
                      <a:r>
                        <a:rPr lang="en" sz="800" u="none" strike="noStrike" cap="none">
                          <a:solidFill>
                            <a:srgbClr val="666666"/>
                          </a:solidFill>
                          <a:latin typeface="Roboto Medium"/>
                          <a:ea typeface="Roboto Medium"/>
                          <a:cs typeface="Roboto Medium"/>
                          <a:sym typeface="Roboto Medium"/>
                        </a:rPr>
                        <a:t>UK</a:t>
                      </a:r>
                      <a:endParaRPr sz="800" u="none" strike="noStrike" cap="none">
                        <a:solidFill>
                          <a:srgbClr val="666666"/>
                        </a:solidFill>
                        <a:latin typeface="Roboto Medium"/>
                        <a:ea typeface="Roboto Medium"/>
                        <a:cs typeface="Roboto Medium"/>
                        <a:sym typeface="Roboto Medium"/>
                      </a:endParaRPr>
                    </a:p>
                  </a:txBody>
                  <a:tcPr marL="146300" marR="51425" marT="182875" marB="182875"/>
                </a:tc>
                <a:tc>
                  <a:txBody>
                    <a:bodyPr/>
                    <a:lstStyle/>
                    <a:p>
                      <a:pPr marL="91440" marR="0" lvl="0" indent="0" algn="just" rtl="0">
                        <a:lnSpc>
                          <a:spcPct val="107000"/>
                        </a:lnSpc>
                        <a:spcBef>
                          <a:spcPts val="0"/>
                        </a:spcBef>
                        <a:spcAft>
                          <a:spcPts val="0"/>
                        </a:spcAft>
                        <a:buNone/>
                      </a:pPr>
                      <a:r>
                        <a:rPr lang="en" sz="800" u="none" strike="noStrike" cap="none">
                          <a:solidFill>
                            <a:srgbClr val="666666"/>
                          </a:solidFill>
                          <a:latin typeface="Roboto Medium"/>
                          <a:ea typeface="Roboto Medium"/>
                          <a:cs typeface="Roboto Medium"/>
                          <a:sym typeface="Roboto Medium"/>
                        </a:rPr>
                        <a:t>Teesside</a:t>
                      </a:r>
                      <a:r>
                        <a:rPr lang="en" sz="800">
                          <a:solidFill>
                            <a:srgbClr val="666666"/>
                          </a:solidFill>
                          <a:latin typeface="Roboto Medium"/>
                          <a:ea typeface="Roboto Medium"/>
                          <a:cs typeface="Roboto Medium"/>
                          <a:sym typeface="Roboto Medium"/>
                        </a:rPr>
                        <a:t> </a:t>
                      </a:r>
                      <a:r>
                        <a:rPr lang="en" sz="800" u="none" strike="noStrike" cap="none">
                          <a:solidFill>
                            <a:srgbClr val="666666"/>
                          </a:solidFill>
                          <a:latin typeface="Roboto Medium"/>
                          <a:ea typeface="Roboto Medium"/>
                          <a:cs typeface="Roboto Medium"/>
                          <a:sym typeface="Roboto Medium"/>
                        </a:rPr>
                        <a:t>University</a:t>
                      </a:r>
                      <a:endParaRPr sz="800" u="none" strike="noStrike" cap="none">
                        <a:solidFill>
                          <a:srgbClr val="666666"/>
                        </a:solidFill>
                        <a:latin typeface="Roboto Medium"/>
                        <a:ea typeface="Roboto Medium"/>
                        <a:cs typeface="Roboto Medium"/>
                        <a:sym typeface="Roboto Medium"/>
                      </a:endParaRPr>
                    </a:p>
                  </a:txBody>
                  <a:tcPr marL="146300" marR="51425" marT="182875" marB="182875"/>
                </a:tc>
                <a:tc>
                  <a:txBody>
                    <a:bodyPr/>
                    <a:lstStyle/>
                    <a:p>
                      <a:pPr marL="91440" marR="0" lvl="0" indent="0" algn="just" rtl="0">
                        <a:lnSpc>
                          <a:spcPct val="107000"/>
                        </a:lnSpc>
                        <a:spcBef>
                          <a:spcPts val="0"/>
                        </a:spcBef>
                        <a:spcAft>
                          <a:spcPts val="0"/>
                        </a:spcAft>
                        <a:buNone/>
                      </a:pPr>
                      <a:r>
                        <a:rPr lang="en" sz="800" u="none" strike="noStrike" cap="none">
                          <a:solidFill>
                            <a:srgbClr val="666666"/>
                          </a:solidFill>
                          <a:latin typeface="Roboto Medium"/>
                          <a:ea typeface="Roboto Medium"/>
                          <a:cs typeface="Roboto Medium"/>
                          <a:sym typeface="Roboto Medium"/>
                        </a:rPr>
                        <a:t>Data Science</a:t>
                      </a:r>
                      <a:endParaRPr sz="800" u="none" strike="noStrike" cap="none">
                        <a:solidFill>
                          <a:srgbClr val="666666"/>
                        </a:solidFill>
                        <a:latin typeface="Roboto Medium"/>
                        <a:ea typeface="Roboto Medium"/>
                        <a:cs typeface="Roboto Medium"/>
                        <a:sym typeface="Roboto Medium"/>
                      </a:endParaRPr>
                    </a:p>
                  </a:txBody>
                  <a:tcPr marL="146300" marR="51425" marT="182875" marB="182875"/>
                </a:tc>
                <a:extLst>
                  <a:ext uri="{0D108BD9-81ED-4DB2-BD59-A6C34878D82A}">
                    <a16:rowId xmlns:a16="http://schemas.microsoft.com/office/drawing/2014/main" val="10001"/>
                  </a:ext>
                </a:extLst>
              </a:tr>
              <a:tr h="548650">
                <a:tc>
                  <a:txBody>
                    <a:bodyPr/>
                    <a:lstStyle/>
                    <a:p>
                      <a:pPr marL="91440" marR="0" lvl="0" indent="0" algn="just" rtl="0">
                        <a:lnSpc>
                          <a:spcPct val="107000"/>
                        </a:lnSpc>
                        <a:spcBef>
                          <a:spcPts val="0"/>
                        </a:spcBef>
                        <a:spcAft>
                          <a:spcPts val="0"/>
                        </a:spcAft>
                        <a:buNone/>
                      </a:pPr>
                      <a:r>
                        <a:rPr lang="en" sz="1200" b="0" u="none" strike="noStrike" cap="none">
                          <a:latin typeface="Roboto Medium"/>
                          <a:ea typeface="Roboto Medium"/>
                          <a:cs typeface="Roboto Medium"/>
                          <a:sym typeface="Roboto Medium"/>
                        </a:rPr>
                        <a:t>Rukevwe</a:t>
                      </a:r>
                      <a:r>
                        <a:rPr lang="en" sz="1200" b="0">
                          <a:latin typeface="Roboto Medium"/>
                          <a:ea typeface="Roboto Medium"/>
                          <a:cs typeface="Roboto Medium"/>
                          <a:sym typeface="Roboto Medium"/>
                        </a:rPr>
                        <a:t> </a:t>
                      </a:r>
                      <a:r>
                        <a:rPr lang="en" sz="1200" b="0" u="none" strike="noStrike" cap="none">
                          <a:latin typeface="Roboto Medium"/>
                          <a:ea typeface="Roboto Medium"/>
                          <a:cs typeface="Roboto Medium"/>
                          <a:sym typeface="Roboto Medium"/>
                        </a:rPr>
                        <a:t>Ovuowo</a:t>
                      </a:r>
                      <a:endParaRPr sz="1200" b="0" u="none" strike="noStrike" cap="none">
                        <a:latin typeface="Roboto Medium"/>
                        <a:ea typeface="Roboto Medium"/>
                        <a:cs typeface="Roboto Medium"/>
                        <a:sym typeface="Roboto Medium"/>
                      </a:endParaRPr>
                    </a:p>
                  </a:txBody>
                  <a:tcPr marL="146300" marR="51425" marT="182875" marB="182875"/>
                </a:tc>
                <a:tc>
                  <a:txBody>
                    <a:bodyPr/>
                    <a:lstStyle/>
                    <a:p>
                      <a:pPr marL="91440" marR="0" lvl="0" indent="0" algn="just" rtl="0">
                        <a:lnSpc>
                          <a:spcPct val="107000"/>
                        </a:lnSpc>
                        <a:spcBef>
                          <a:spcPts val="0"/>
                        </a:spcBef>
                        <a:spcAft>
                          <a:spcPts val="0"/>
                        </a:spcAft>
                        <a:buNone/>
                      </a:pPr>
                      <a:r>
                        <a:rPr lang="en" sz="800" u="none" strike="noStrike" cap="none">
                          <a:solidFill>
                            <a:srgbClr val="666666"/>
                          </a:solidFill>
                          <a:latin typeface="Roboto Medium"/>
                          <a:ea typeface="Roboto Medium"/>
                          <a:cs typeface="Roboto Medium"/>
                          <a:sym typeface="Roboto Medium"/>
                        </a:rPr>
                        <a:t>rukevwe10@gmail.com </a:t>
                      </a:r>
                      <a:endParaRPr sz="800" u="none" strike="noStrike" cap="none">
                        <a:solidFill>
                          <a:srgbClr val="666666"/>
                        </a:solidFill>
                        <a:latin typeface="Roboto Medium"/>
                        <a:ea typeface="Roboto Medium"/>
                        <a:cs typeface="Roboto Medium"/>
                        <a:sym typeface="Roboto Medium"/>
                      </a:endParaRPr>
                    </a:p>
                  </a:txBody>
                  <a:tcPr marL="146300" marR="51425" marT="182875" marB="182875"/>
                </a:tc>
                <a:tc>
                  <a:txBody>
                    <a:bodyPr/>
                    <a:lstStyle/>
                    <a:p>
                      <a:pPr marL="91440" marR="0" lvl="0" indent="0" algn="just" rtl="0">
                        <a:lnSpc>
                          <a:spcPct val="107000"/>
                        </a:lnSpc>
                        <a:spcBef>
                          <a:spcPts val="0"/>
                        </a:spcBef>
                        <a:spcAft>
                          <a:spcPts val="0"/>
                        </a:spcAft>
                        <a:buNone/>
                      </a:pPr>
                      <a:r>
                        <a:rPr lang="en" sz="800" u="none" strike="noStrike" cap="none">
                          <a:solidFill>
                            <a:srgbClr val="666666"/>
                          </a:solidFill>
                          <a:latin typeface="Roboto Medium"/>
                          <a:ea typeface="Roboto Medium"/>
                          <a:cs typeface="Roboto Medium"/>
                          <a:sym typeface="Roboto Medium"/>
                        </a:rPr>
                        <a:t>Nigeria</a:t>
                      </a:r>
                      <a:endParaRPr sz="800" u="none" strike="noStrike" cap="none">
                        <a:solidFill>
                          <a:srgbClr val="666666"/>
                        </a:solidFill>
                        <a:latin typeface="Roboto Medium"/>
                        <a:ea typeface="Roboto Medium"/>
                        <a:cs typeface="Roboto Medium"/>
                        <a:sym typeface="Roboto Medium"/>
                      </a:endParaRPr>
                    </a:p>
                  </a:txBody>
                  <a:tcPr marL="146300" marR="51425" marT="182875" marB="182875"/>
                </a:tc>
                <a:tc>
                  <a:txBody>
                    <a:bodyPr/>
                    <a:lstStyle/>
                    <a:p>
                      <a:pPr marL="91440" marR="0" lvl="0" indent="0" algn="just" rtl="0">
                        <a:lnSpc>
                          <a:spcPct val="107000"/>
                        </a:lnSpc>
                        <a:spcBef>
                          <a:spcPts val="0"/>
                        </a:spcBef>
                        <a:spcAft>
                          <a:spcPts val="0"/>
                        </a:spcAft>
                        <a:buNone/>
                      </a:pPr>
                      <a:r>
                        <a:rPr lang="en" sz="800" u="none" strike="noStrike" cap="none">
                          <a:solidFill>
                            <a:srgbClr val="666666"/>
                          </a:solidFill>
                          <a:latin typeface="Roboto Medium"/>
                          <a:ea typeface="Roboto Medium"/>
                          <a:cs typeface="Roboto Medium"/>
                          <a:sym typeface="Roboto Medium"/>
                        </a:rPr>
                        <a:t>GBG Data science</a:t>
                      </a:r>
                      <a:r>
                        <a:rPr lang="en" sz="800">
                          <a:solidFill>
                            <a:srgbClr val="666666"/>
                          </a:solidFill>
                          <a:latin typeface="Roboto Medium"/>
                          <a:ea typeface="Roboto Medium"/>
                          <a:cs typeface="Roboto Medium"/>
                          <a:sym typeface="Roboto Medium"/>
                        </a:rPr>
                        <a:t> </a:t>
                      </a:r>
                      <a:r>
                        <a:rPr lang="en" sz="800" u="none" strike="noStrike" cap="none">
                          <a:solidFill>
                            <a:srgbClr val="666666"/>
                          </a:solidFill>
                          <a:latin typeface="Roboto Medium"/>
                          <a:ea typeface="Roboto Medium"/>
                          <a:cs typeface="Roboto Medium"/>
                          <a:sym typeface="Roboto Medium"/>
                        </a:rPr>
                        <a:t>Academy</a:t>
                      </a:r>
                      <a:endParaRPr sz="800" u="none" strike="noStrike" cap="none">
                        <a:solidFill>
                          <a:srgbClr val="666666"/>
                        </a:solidFill>
                        <a:latin typeface="Roboto Medium"/>
                        <a:ea typeface="Roboto Medium"/>
                        <a:cs typeface="Roboto Medium"/>
                        <a:sym typeface="Roboto Medium"/>
                      </a:endParaRPr>
                    </a:p>
                  </a:txBody>
                  <a:tcPr marL="146300" marR="51425" marT="182875" marB="182875"/>
                </a:tc>
                <a:tc>
                  <a:txBody>
                    <a:bodyPr/>
                    <a:lstStyle/>
                    <a:p>
                      <a:pPr marL="91440" marR="0" lvl="0" indent="0" algn="just" rtl="0">
                        <a:lnSpc>
                          <a:spcPct val="107000"/>
                        </a:lnSpc>
                        <a:spcBef>
                          <a:spcPts val="0"/>
                        </a:spcBef>
                        <a:spcAft>
                          <a:spcPts val="0"/>
                        </a:spcAft>
                        <a:buNone/>
                      </a:pPr>
                      <a:r>
                        <a:rPr lang="en" sz="800" u="none" strike="noStrike" cap="none">
                          <a:solidFill>
                            <a:srgbClr val="666666"/>
                          </a:solidFill>
                          <a:latin typeface="Roboto Medium"/>
                          <a:ea typeface="Roboto Medium"/>
                          <a:cs typeface="Roboto Medium"/>
                          <a:sym typeface="Roboto Medium"/>
                        </a:rPr>
                        <a:t>Data Science</a:t>
                      </a:r>
                      <a:endParaRPr sz="800" u="none" strike="noStrike" cap="none">
                        <a:solidFill>
                          <a:srgbClr val="666666"/>
                        </a:solidFill>
                        <a:latin typeface="Roboto Medium"/>
                        <a:ea typeface="Roboto Medium"/>
                        <a:cs typeface="Roboto Medium"/>
                        <a:sym typeface="Roboto Medium"/>
                      </a:endParaRPr>
                    </a:p>
                  </a:txBody>
                  <a:tcPr marL="146300" marR="51425" marT="182875" marB="182875"/>
                </a:tc>
                <a:extLst>
                  <a:ext uri="{0D108BD9-81ED-4DB2-BD59-A6C34878D82A}">
                    <a16:rowId xmlns:a16="http://schemas.microsoft.com/office/drawing/2014/main" val="10002"/>
                  </a:ext>
                </a:extLst>
              </a:tr>
              <a:tr h="548650">
                <a:tc>
                  <a:txBody>
                    <a:bodyPr/>
                    <a:lstStyle/>
                    <a:p>
                      <a:pPr marL="91440" marR="0" lvl="0" indent="0" algn="just" rtl="0">
                        <a:lnSpc>
                          <a:spcPct val="107000"/>
                        </a:lnSpc>
                        <a:spcBef>
                          <a:spcPts val="0"/>
                        </a:spcBef>
                        <a:spcAft>
                          <a:spcPts val="0"/>
                        </a:spcAft>
                        <a:buNone/>
                      </a:pPr>
                      <a:r>
                        <a:rPr lang="en" sz="1200" b="0" u="none" strike="noStrike" cap="none">
                          <a:latin typeface="Roboto Medium"/>
                          <a:ea typeface="Roboto Medium"/>
                          <a:cs typeface="Roboto Medium"/>
                          <a:sym typeface="Roboto Medium"/>
                        </a:rPr>
                        <a:t>Olutayo</a:t>
                      </a:r>
                      <a:r>
                        <a:rPr lang="en" sz="1200" b="0">
                          <a:latin typeface="Roboto Medium"/>
                          <a:ea typeface="Roboto Medium"/>
                          <a:cs typeface="Roboto Medium"/>
                          <a:sym typeface="Roboto Medium"/>
                        </a:rPr>
                        <a:t> </a:t>
                      </a:r>
                      <a:r>
                        <a:rPr lang="en" sz="1200" b="0" u="none" strike="noStrike" cap="none">
                          <a:latin typeface="Roboto Medium"/>
                          <a:ea typeface="Roboto Medium"/>
                          <a:cs typeface="Roboto Medium"/>
                          <a:sym typeface="Roboto Medium"/>
                        </a:rPr>
                        <a:t>Oladeinbo</a:t>
                      </a:r>
                      <a:endParaRPr sz="1200" b="0" u="none" strike="noStrike" cap="none">
                        <a:latin typeface="Roboto Medium"/>
                        <a:ea typeface="Roboto Medium"/>
                        <a:cs typeface="Roboto Medium"/>
                        <a:sym typeface="Roboto Medium"/>
                      </a:endParaRPr>
                    </a:p>
                  </a:txBody>
                  <a:tcPr marL="146300" marR="51425" marT="182875" marB="182875"/>
                </a:tc>
                <a:tc>
                  <a:txBody>
                    <a:bodyPr/>
                    <a:lstStyle/>
                    <a:p>
                      <a:pPr marL="91440" marR="0" lvl="0" indent="0" algn="just" rtl="0">
                        <a:lnSpc>
                          <a:spcPct val="107000"/>
                        </a:lnSpc>
                        <a:spcBef>
                          <a:spcPts val="0"/>
                        </a:spcBef>
                        <a:spcAft>
                          <a:spcPts val="0"/>
                        </a:spcAft>
                        <a:buNone/>
                      </a:pPr>
                      <a:r>
                        <a:rPr lang="en" sz="800" u="none" strike="noStrike" cap="none">
                          <a:solidFill>
                            <a:srgbClr val="666666"/>
                          </a:solidFill>
                          <a:latin typeface="Roboto Medium"/>
                          <a:ea typeface="Roboto Medium"/>
                          <a:cs typeface="Roboto Medium"/>
                          <a:sym typeface="Roboto Medium"/>
                        </a:rPr>
                        <a:t>oladeinboolutayo@yahoo.com</a:t>
                      </a:r>
                      <a:endParaRPr sz="800" u="none" strike="noStrike" cap="none">
                        <a:solidFill>
                          <a:srgbClr val="666666"/>
                        </a:solidFill>
                        <a:latin typeface="Roboto Medium"/>
                        <a:ea typeface="Roboto Medium"/>
                        <a:cs typeface="Roboto Medium"/>
                        <a:sym typeface="Roboto Medium"/>
                      </a:endParaRPr>
                    </a:p>
                  </a:txBody>
                  <a:tcPr marL="146300" marR="51425" marT="182875" marB="182875"/>
                </a:tc>
                <a:tc>
                  <a:txBody>
                    <a:bodyPr/>
                    <a:lstStyle/>
                    <a:p>
                      <a:pPr marL="91440" marR="0" lvl="0" indent="0" algn="just" rtl="0">
                        <a:lnSpc>
                          <a:spcPct val="107000"/>
                        </a:lnSpc>
                        <a:spcBef>
                          <a:spcPts val="0"/>
                        </a:spcBef>
                        <a:spcAft>
                          <a:spcPts val="0"/>
                        </a:spcAft>
                        <a:buNone/>
                      </a:pPr>
                      <a:r>
                        <a:rPr lang="en" sz="800" u="none" strike="noStrike" cap="none">
                          <a:solidFill>
                            <a:srgbClr val="666666"/>
                          </a:solidFill>
                          <a:latin typeface="Roboto Medium"/>
                          <a:ea typeface="Roboto Medium"/>
                          <a:cs typeface="Roboto Medium"/>
                          <a:sym typeface="Roboto Medium"/>
                        </a:rPr>
                        <a:t>UK</a:t>
                      </a:r>
                      <a:endParaRPr sz="800" u="none" strike="noStrike" cap="none">
                        <a:solidFill>
                          <a:srgbClr val="666666"/>
                        </a:solidFill>
                        <a:latin typeface="Roboto Medium"/>
                        <a:ea typeface="Roboto Medium"/>
                        <a:cs typeface="Roboto Medium"/>
                        <a:sym typeface="Roboto Medium"/>
                      </a:endParaRPr>
                    </a:p>
                  </a:txBody>
                  <a:tcPr marL="146300" marR="51425" marT="182875" marB="182875"/>
                </a:tc>
                <a:tc>
                  <a:txBody>
                    <a:bodyPr/>
                    <a:lstStyle/>
                    <a:p>
                      <a:pPr marL="91440" marR="0" lvl="0" indent="0" algn="just" rtl="0">
                        <a:lnSpc>
                          <a:spcPct val="107000"/>
                        </a:lnSpc>
                        <a:spcBef>
                          <a:spcPts val="0"/>
                        </a:spcBef>
                        <a:spcAft>
                          <a:spcPts val="0"/>
                        </a:spcAft>
                        <a:buNone/>
                      </a:pPr>
                      <a:r>
                        <a:rPr lang="en" sz="800" u="none" strike="noStrike" cap="none">
                          <a:solidFill>
                            <a:srgbClr val="666666"/>
                          </a:solidFill>
                          <a:latin typeface="Roboto Medium"/>
                          <a:ea typeface="Roboto Medium"/>
                          <a:cs typeface="Roboto Medium"/>
                          <a:sym typeface="Roboto Medium"/>
                        </a:rPr>
                        <a:t>Teesside</a:t>
                      </a:r>
                      <a:r>
                        <a:rPr lang="en" sz="800">
                          <a:solidFill>
                            <a:srgbClr val="666666"/>
                          </a:solidFill>
                          <a:latin typeface="Roboto Medium"/>
                          <a:ea typeface="Roboto Medium"/>
                          <a:cs typeface="Roboto Medium"/>
                          <a:sym typeface="Roboto Medium"/>
                        </a:rPr>
                        <a:t> </a:t>
                      </a:r>
                      <a:r>
                        <a:rPr lang="en" sz="800" u="none" strike="noStrike" cap="none">
                          <a:solidFill>
                            <a:srgbClr val="666666"/>
                          </a:solidFill>
                          <a:latin typeface="Roboto Medium"/>
                          <a:ea typeface="Roboto Medium"/>
                          <a:cs typeface="Roboto Medium"/>
                          <a:sym typeface="Roboto Medium"/>
                        </a:rPr>
                        <a:t>University</a:t>
                      </a:r>
                      <a:endParaRPr sz="800" u="none" strike="noStrike" cap="none">
                        <a:solidFill>
                          <a:srgbClr val="666666"/>
                        </a:solidFill>
                        <a:latin typeface="Roboto Medium"/>
                        <a:ea typeface="Roboto Medium"/>
                        <a:cs typeface="Roboto Medium"/>
                        <a:sym typeface="Roboto Medium"/>
                      </a:endParaRPr>
                    </a:p>
                  </a:txBody>
                  <a:tcPr marL="146300" marR="51425" marT="182875" marB="182875"/>
                </a:tc>
                <a:tc>
                  <a:txBody>
                    <a:bodyPr/>
                    <a:lstStyle/>
                    <a:p>
                      <a:pPr marL="91440" marR="0" lvl="0" indent="0" algn="just" rtl="0">
                        <a:lnSpc>
                          <a:spcPct val="107000"/>
                        </a:lnSpc>
                        <a:spcBef>
                          <a:spcPts val="0"/>
                        </a:spcBef>
                        <a:spcAft>
                          <a:spcPts val="0"/>
                        </a:spcAft>
                        <a:buNone/>
                      </a:pPr>
                      <a:r>
                        <a:rPr lang="en" sz="800" u="none" strike="noStrike" cap="none" dirty="0">
                          <a:solidFill>
                            <a:srgbClr val="666666"/>
                          </a:solidFill>
                          <a:latin typeface="Roboto Medium"/>
                          <a:ea typeface="Roboto Medium"/>
                          <a:cs typeface="Roboto Medium"/>
                          <a:sym typeface="Roboto Medium"/>
                        </a:rPr>
                        <a:t>Data Science</a:t>
                      </a:r>
                      <a:endParaRPr sz="800" u="none" strike="noStrike" cap="none" dirty="0">
                        <a:solidFill>
                          <a:srgbClr val="666666"/>
                        </a:solidFill>
                        <a:latin typeface="Roboto Medium"/>
                        <a:ea typeface="Roboto Medium"/>
                        <a:cs typeface="Roboto Medium"/>
                        <a:sym typeface="Roboto Medium"/>
                      </a:endParaRPr>
                    </a:p>
                  </a:txBody>
                  <a:tcPr marL="146300" marR="51425" marT="182875" marB="182875"/>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subTitle" idx="1"/>
          </p:nvPr>
        </p:nvSpPr>
        <p:spPr>
          <a:xfrm>
            <a:off x="1651000" y="557784"/>
            <a:ext cx="5715000" cy="3970287"/>
          </a:xfrm>
          <a:prstGeom prst="rect">
            <a:avLst/>
          </a:prstGeom>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b="1" dirty="0">
                <a:solidFill>
                  <a:schemeClr val="accent1"/>
                </a:solidFill>
                <a:latin typeface="Roboto" panose="020B0604020202020204" charset="0"/>
                <a:ea typeface="Roboto" panose="020B0604020202020204" charset="0"/>
              </a:rPr>
              <a:t>Problem </a:t>
            </a:r>
            <a:r>
              <a:rPr lang="en" sz="1600" b="1" dirty="0" smtClean="0">
                <a:solidFill>
                  <a:schemeClr val="accent1"/>
                </a:solidFill>
                <a:latin typeface="Roboto" panose="020B0604020202020204" charset="0"/>
                <a:ea typeface="Roboto" panose="020B0604020202020204" charset="0"/>
              </a:rPr>
              <a:t>statement</a:t>
            </a:r>
          </a:p>
          <a:p>
            <a:pPr marL="0" lvl="0" indent="0" algn="l" rtl="0">
              <a:lnSpc>
                <a:spcPct val="150000"/>
              </a:lnSpc>
              <a:spcBef>
                <a:spcPts val="0"/>
              </a:spcBef>
              <a:spcAft>
                <a:spcPts val="0"/>
              </a:spcAft>
              <a:buNone/>
            </a:pPr>
            <a:endParaRPr lang="en" sz="1600" b="1" dirty="0">
              <a:solidFill>
                <a:schemeClr val="accent1"/>
              </a:solidFill>
              <a:latin typeface="Roboto" panose="020B0604020202020204" charset="0"/>
              <a:ea typeface="Roboto" panose="020B0604020202020204" charset="0"/>
            </a:endParaRPr>
          </a:p>
          <a:p>
            <a:pPr marL="0" lvl="0" indent="0" algn="l" rtl="0">
              <a:lnSpc>
                <a:spcPct val="150000"/>
              </a:lnSpc>
              <a:spcBef>
                <a:spcPts val="0"/>
              </a:spcBef>
              <a:spcAft>
                <a:spcPts val="0"/>
              </a:spcAft>
              <a:buNone/>
            </a:pPr>
            <a:r>
              <a:rPr lang="en" sz="1200" b="1" dirty="0">
                <a:latin typeface="Roboto" panose="020B0604020202020204" charset="0"/>
                <a:ea typeface="Roboto" panose="020B0604020202020204" charset="0"/>
              </a:rPr>
              <a:t/>
            </a:r>
            <a:br>
              <a:rPr lang="en" sz="1200" b="1" dirty="0">
                <a:latin typeface="Roboto" panose="020B0604020202020204" charset="0"/>
                <a:ea typeface="Roboto" panose="020B0604020202020204" charset="0"/>
              </a:rPr>
            </a:br>
            <a:r>
              <a:rPr lang="en" sz="1200" b="1" dirty="0" smtClean="0">
                <a:latin typeface="Roboto" panose="020B0604020202020204" charset="0"/>
                <a:ea typeface="Roboto" panose="020B0604020202020204" charset="0"/>
              </a:rPr>
              <a:t>The Purpose  of this data analysis is to predict the quality of a wine based on certain key physiochemical characteristics</a:t>
            </a:r>
          </a:p>
          <a:p>
            <a:pPr marL="0" lvl="0" indent="0" algn="l" rtl="0">
              <a:lnSpc>
                <a:spcPct val="150000"/>
              </a:lnSpc>
              <a:spcBef>
                <a:spcPts val="0"/>
              </a:spcBef>
              <a:spcAft>
                <a:spcPts val="0"/>
              </a:spcAft>
              <a:buNone/>
            </a:pPr>
            <a:endParaRPr lang="en" sz="1200" b="1" dirty="0" smtClean="0">
              <a:latin typeface="Roboto" panose="020B0604020202020204" charset="0"/>
              <a:ea typeface="Roboto" panose="020B0604020202020204" charset="0"/>
            </a:endParaRPr>
          </a:p>
          <a:p>
            <a:pPr marL="171450" lvl="0" indent="-171450" algn="l" rtl="0">
              <a:lnSpc>
                <a:spcPct val="150000"/>
              </a:lnSpc>
              <a:spcBef>
                <a:spcPts val="0"/>
              </a:spcBef>
              <a:spcAft>
                <a:spcPts val="0"/>
              </a:spcAft>
              <a:buFont typeface="Arial" panose="020B0604020202020204" pitchFamily="34" charset="0"/>
              <a:buChar char="•"/>
            </a:pPr>
            <a:r>
              <a:rPr lang="en" sz="1200" b="1" dirty="0" smtClean="0">
                <a:latin typeface="Roboto" panose="020B0604020202020204" charset="0"/>
                <a:ea typeface="Roboto" panose="020B0604020202020204" charset="0"/>
              </a:rPr>
              <a:t>Residual sugars</a:t>
            </a:r>
          </a:p>
          <a:p>
            <a:pPr marL="171450" lvl="0" indent="-171450" algn="l" rtl="0">
              <a:lnSpc>
                <a:spcPct val="150000"/>
              </a:lnSpc>
              <a:spcBef>
                <a:spcPts val="0"/>
              </a:spcBef>
              <a:spcAft>
                <a:spcPts val="0"/>
              </a:spcAft>
              <a:buFont typeface="Arial" panose="020B0604020202020204" pitchFamily="34" charset="0"/>
              <a:buChar char="•"/>
            </a:pPr>
            <a:r>
              <a:rPr lang="en" sz="1200" b="1" dirty="0" smtClean="0">
                <a:latin typeface="Roboto" panose="020B0604020202020204" charset="0"/>
                <a:ea typeface="Roboto" panose="020B0604020202020204" charset="0"/>
              </a:rPr>
              <a:t>Alcohol content</a:t>
            </a:r>
          </a:p>
          <a:p>
            <a:pPr marL="171450" lvl="0" indent="-171450" algn="l" rtl="0">
              <a:lnSpc>
                <a:spcPct val="150000"/>
              </a:lnSpc>
              <a:spcBef>
                <a:spcPts val="0"/>
              </a:spcBef>
              <a:spcAft>
                <a:spcPts val="0"/>
              </a:spcAft>
              <a:buFont typeface="Arial" panose="020B0604020202020204" pitchFamily="34" charset="0"/>
              <a:buChar char="•"/>
            </a:pPr>
            <a:r>
              <a:rPr lang="en" sz="1200" b="1" dirty="0" smtClean="0">
                <a:latin typeface="Roboto" panose="020B0604020202020204" charset="0"/>
                <a:ea typeface="Roboto" panose="020B0604020202020204" charset="0"/>
              </a:rPr>
              <a:t>Surfur  dioxide</a:t>
            </a:r>
          </a:p>
          <a:p>
            <a:pPr marL="171450" lvl="0" indent="-171450" algn="l" rtl="0">
              <a:lnSpc>
                <a:spcPct val="150000"/>
              </a:lnSpc>
              <a:spcBef>
                <a:spcPts val="0"/>
              </a:spcBef>
              <a:spcAft>
                <a:spcPts val="0"/>
              </a:spcAft>
              <a:buFont typeface="Arial" panose="020B0604020202020204" pitchFamily="34" charset="0"/>
              <a:buChar char="•"/>
            </a:pPr>
            <a:r>
              <a:rPr lang="en" sz="1200" b="1" dirty="0" smtClean="0">
                <a:latin typeface="Roboto" panose="020B0604020202020204" charset="0"/>
                <a:ea typeface="Roboto" panose="020B0604020202020204" charset="0"/>
              </a:rPr>
              <a:t>Volatile acididty</a:t>
            </a:r>
          </a:p>
          <a:p>
            <a:pPr marL="171450" lvl="0" indent="-171450" algn="l" rtl="0">
              <a:lnSpc>
                <a:spcPct val="150000"/>
              </a:lnSpc>
              <a:spcBef>
                <a:spcPts val="0"/>
              </a:spcBef>
              <a:spcAft>
                <a:spcPts val="0"/>
              </a:spcAft>
              <a:buFont typeface="Arial" panose="020B0604020202020204" pitchFamily="34" charset="0"/>
              <a:buChar char="•"/>
            </a:pPr>
            <a:r>
              <a:rPr lang="en" sz="1200" b="1" dirty="0" smtClean="0">
                <a:latin typeface="Roboto" panose="020B0604020202020204" charset="0"/>
                <a:ea typeface="Roboto" panose="020B0604020202020204" charset="0"/>
              </a:rPr>
              <a:t>Citric acid</a:t>
            </a:r>
          </a:p>
          <a:p>
            <a:pPr marL="171450" lvl="0" indent="-171450" algn="l" rtl="0">
              <a:lnSpc>
                <a:spcPct val="150000"/>
              </a:lnSpc>
              <a:spcBef>
                <a:spcPts val="0"/>
              </a:spcBef>
              <a:spcAft>
                <a:spcPts val="0"/>
              </a:spcAft>
              <a:buFont typeface="Arial" panose="020B0604020202020204" pitchFamily="34" charset="0"/>
              <a:buChar char="•"/>
            </a:pPr>
            <a:r>
              <a:rPr lang="en-US" sz="1200" b="1" dirty="0" smtClean="0">
                <a:latin typeface="Roboto" panose="020B0604020202020204" charset="0"/>
                <a:ea typeface="Roboto" panose="020B0604020202020204" charset="0"/>
              </a:rPr>
              <a:t>F</a:t>
            </a:r>
            <a:r>
              <a:rPr lang="en" sz="1200" b="1" dirty="0" smtClean="0">
                <a:latin typeface="Roboto" panose="020B0604020202020204" charset="0"/>
                <a:ea typeface="Roboto" panose="020B0604020202020204" charset="0"/>
              </a:rPr>
              <a:t>ixed acididty</a:t>
            </a:r>
          </a:p>
          <a:p>
            <a:pPr marL="171450" lvl="0" indent="-171450" algn="l" rtl="0">
              <a:lnSpc>
                <a:spcPct val="150000"/>
              </a:lnSpc>
              <a:spcBef>
                <a:spcPts val="0"/>
              </a:spcBef>
              <a:spcAft>
                <a:spcPts val="0"/>
              </a:spcAft>
              <a:buFont typeface="Arial" panose="020B0604020202020204" pitchFamily="34" charset="0"/>
              <a:buChar char="•"/>
            </a:pPr>
            <a:r>
              <a:rPr lang="en" sz="1200" b="1" dirty="0" smtClean="0">
                <a:latin typeface="Roboto" panose="020B0604020202020204" charset="0"/>
                <a:ea typeface="Roboto" panose="020B0604020202020204" charset="0"/>
              </a:rPr>
              <a:t>Chloride</a:t>
            </a:r>
            <a:endParaRPr sz="1200" b="1" dirty="0">
              <a:latin typeface="Roboto" panose="020B0604020202020204" charset="0"/>
              <a:ea typeface="Roboto"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58;p23"/>
          <p:cNvSpPr/>
          <p:nvPr/>
        </p:nvSpPr>
        <p:spPr>
          <a:xfrm>
            <a:off x="5109882" y="0"/>
            <a:ext cx="4034118"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1" i="0" u="none" strike="noStrike" cap="none" dirty="0">
              <a:solidFill>
                <a:schemeClr val="lt1"/>
              </a:solidFill>
              <a:latin typeface="Calibri"/>
              <a:ea typeface="Calibri"/>
              <a:cs typeface="Calibri"/>
              <a:sym typeface="Calibri"/>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9882" y="690264"/>
            <a:ext cx="3912428" cy="3902672"/>
          </a:xfrm>
          <a:prstGeom prst="rect">
            <a:avLst/>
          </a:prstGeom>
        </p:spPr>
      </p:pic>
      <p:sp>
        <p:nvSpPr>
          <p:cNvPr id="10" name="TextBox 9"/>
          <p:cNvSpPr txBox="1"/>
          <p:nvPr/>
        </p:nvSpPr>
        <p:spPr>
          <a:xfrm flipH="1">
            <a:off x="1173880" y="803817"/>
            <a:ext cx="3652948" cy="3154710"/>
          </a:xfrm>
          <a:prstGeom prst="rect">
            <a:avLst/>
          </a:prstGeom>
          <a:noFill/>
        </p:spPr>
        <p:txBody>
          <a:bodyPr wrap="square" rtlCol="0">
            <a:spAutoFit/>
          </a:bodyPr>
          <a:lstStyle/>
          <a:p>
            <a:pPr algn="ctr"/>
            <a:r>
              <a:rPr lang="en-US" sz="1600" b="1" dirty="0" smtClean="0">
                <a:solidFill>
                  <a:schemeClr val="accent1"/>
                </a:solidFill>
                <a:latin typeface="Roboto" panose="020B0604020202020204" charset="0"/>
                <a:ea typeface="Roboto" panose="020B0604020202020204" charset="0"/>
              </a:rPr>
              <a:t>What makes a wine Quality?</a:t>
            </a:r>
          </a:p>
          <a:p>
            <a:pPr algn="just"/>
            <a:endParaRPr lang="en-US" sz="1600" b="1" dirty="0" smtClean="0">
              <a:solidFill>
                <a:schemeClr val="tx1"/>
              </a:solidFill>
              <a:latin typeface="Roboto" panose="020B0604020202020204" charset="0"/>
              <a:ea typeface="Roboto" panose="020B0604020202020204" charset="0"/>
            </a:endParaRPr>
          </a:p>
          <a:p>
            <a:pPr algn="just"/>
            <a:endParaRPr lang="en-US" sz="1100" b="1" dirty="0" smtClean="0">
              <a:solidFill>
                <a:schemeClr val="tx1"/>
              </a:solidFill>
              <a:latin typeface="Roboto" panose="020B0604020202020204" charset="0"/>
              <a:ea typeface="Roboto" panose="020B0604020202020204" charset="0"/>
            </a:endParaRPr>
          </a:p>
          <a:p>
            <a:pPr algn="just"/>
            <a:r>
              <a:rPr lang="en-US" sz="1200" b="1" dirty="0" smtClean="0">
                <a:solidFill>
                  <a:schemeClr val="tx1"/>
                </a:solidFill>
                <a:latin typeface="Roboto" panose="020B0604020202020204" charset="0"/>
                <a:ea typeface="Roboto" panose="020B0604020202020204" charset="0"/>
              </a:rPr>
              <a:t>Many factors determine the quality of a wine. The types of grapes used, the condition of the environment, as well as growing  methods can all affect a wine’s quality.</a:t>
            </a:r>
          </a:p>
          <a:p>
            <a:pPr algn="just"/>
            <a:endParaRPr lang="en-US" sz="1200" b="1" dirty="0">
              <a:solidFill>
                <a:schemeClr val="tx1"/>
              </a:solidFill>
              <a:latin typeface="Roboto" panose="020B0604020202020204" charset="0"/>
              <a:ea typeface="Roboto" panose="020B0604020202020204" charset="0"/>
            </a:endParaRPr>
          </a:p>
          <a:p>
            <a:pPr algn="just"/>
            <a:r>
              <a:rPr lang="en-US" sz="1200" b="1" dirty="0" smtClean="0">
                <a:solidFill>
                  <a:schemeClr val="tx1"/>
                </a:solidFill>
                <a:latin typeface="Roboto" panose="020B0604020202020204" charset="0"/>
                <a:ea typeface="Roboto" panose="020B0604020202020204" charset="0"/>
              </a:rPr>
              <a:t>There are official formulas that wine tasters use to determine the quality of taste:</a:t>
            </a:r>
          </a:p>
          <a:p>
            <a:pPr algn="just"/>
            <a:endParaRPr lang="en-US" sz="1200" b="1" dirty="0">
              <a:solidFill>
                <a:schemeClr val="tx1"/>
              </a:solidFill>
              <a:latin typeface="Roboto" panose="020B0604020202020204" charset="0"/>
              <a:ea typeface="Roboto" panose="020B0604020202020204" charset="0"/>
            </a:endParaRPr>
          </a:p>
          <a:p>
            <a:pPr algn="just"/>
            <a:r>
              <a:rPr lang="en-US" sz="1200" b="1" dirty="0" smtClean="0">
                <a:solidFill>
                  <a:schemeClr val="tx1"/>
                </a:solidFill>
                <a:latin typeface="Roboto" panose="020B0604020202020204" charset="0"/>
                <a:ea typeface="Roboto" panose="020B0604020202020204" charset="0"/>
              </a:rPr>
              <a:t>Sweet Taste = sugar +alcohols</a:t>
            </a:r>
          </a:p>
          <a:p>
            <a:pPr algn="just"/>
            <a:r>
              <a:rPr lang="en-US" sz="1200" b="1" dirty="0" smtClean="0">
                <a:solidFill>
                  <a:schemeClr val="tx1"/>
                </a:solidFill>
                <a:latin typeface="Roboto" panose="020B0604020202020204" charset="0"/>
                <a:ea typeface="Roboto" panose="020B0604020202020204" charset="0"/>
              </a:rPr>
              <a:t>Acid Taste = acids + Bitter Taste(phenols).</a:t>
            </a:r>
          </a:p>
          <a:p>
            <a:pPr algn="just"/>
            <a:endParaRPr lang="en-US" sz="1200" b="1" dirty="0">
              <a:solidFill>
                <a:schemeClr val="tx1"/>
              </a:solidFill>
              <a:latin typeface="Roboto" panose="020B0604020202020204" charset="0"/>
              <a:ea typeface="Roboto" panose="020B0604020202020204" charset="0"/>
            </a:endParaRPr>
          </a:p>
          <a:p>
            <a:pPr algn="just"/>
            <a:r>
              <a:rPr lang="en-US" sz="1200" b="1" dirty="0" smtClean="0">
                <a:solidFill>
                  <a:schemeClr val="tx1"/>
                </a:solidFill>
                <a:latin typeface="Roboto" panose="020B0604020202020204" charset="0"/>
                <a:ea typeface="Roboto" panose="020B0604020202020204" charset="0"/>
              </a:rPr>
              <a:t>There are many factors that contribute to a wine’s quality.</a:t>
            </a:r>
            <a:endParaRPr lang="en-US" sz="1200" b="1" dirty="0">
              <a:solidFill>
                <a:schemeClr val="tx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20991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58;p23"/>
          <p:cNvSpPr/>
          <p:nvPr/>
        </p:nvSpPr>
        <p:spPr>
          <a:xfrm>
            <a:off x="5109882" y="0"/>
            <a:ext cx="4034118"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1" i="0" u="none" strike="noStrike" cap="none" dirty="0">
              <a:solidFill>
                <a:schemeClr val="lt1"/>
              </a:solidFill>
              <a:latin typeface="Calibri"/>
              <a:ea typeface="Calibri"/>
              <a:cs typeface="Calibri"/>
              <a:sym typeface="Calibri"/>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9882" y="872565"/>
            <a:ext cx="4002168" cy="3583209"/>
          </a:xfrm>
          <a:prstGeom prst="rect">
            <a:avLst/>
          </a:prstGeom>
        </p:spPr>
      </p:pic>
      <p:sp>
        <p:nvSpPr>
          <p:cNvPr id="8" name="Google Shape;119;p18"/>
          <p:cNvSpPr txBox="1">
            <a:spLocks/>
          </p:cNvSpPr>
          <p:nvPr/>
        </p:nvSpPr>
        <p:spPr>
          <a:xfrm>
            <a:off x="1350681" y="740247"/>
            <a:ext cx="3221319" cy="3113130"/>
          </a:xfrm>
          <a:prstGeom prst="rect">
            <a:avLst/>
          </a:prstGeom>
          <a:noFill/>
          <a:ln>
            <a:noFill/>
          </a:ln>
        </p:spPr>
        <p:txBody>
          <a:bodyPr spcFirstLastPara="1" wrap="square" lIns="68575" tIns="34275" rIns="68575" bIns="3427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pPr algn="ctr">
              <a:lnSpc>
                <a:spcPct val="115000"/>
              </a:lnSpc>
            </a:pPr>
            <a:r>
              <a:rPr lang="en-US" sz="1600" b="1" dirty="0" smtClean="0">
                <a:solidFill>
                  <a:schemeClr val="accent1"/>
                </a:solidFill>
              </a:rPr>
              <a:t>Residual Sugar</a:t>
            </a:r>
          </a:p>
          <a:p>
            <a:pPr algn="just">
              <a:lnSpc>
                <a:spcPct val="115000"/>
              </a:lnSpc>
            </a:pPr>
            <a:endParaRPr lang="en-US" sz="1200" b="1" dirty="0">
              <a:solidFill>
                <a:schemeClr val="bg1"/>
              </a:solidFill>
            </a:endParaRPr>
          </a:p>
          <a:p>
            <a:pPr algn="just">
              <a:lnSpc>
                <a:spcPct val="115000"/>
              </a:lnSpc>
            </a:pPr>
            <a:r>
              <a:rPr lang="en-US" sz="1200" b="1" dirty="0" smtClean="0">
                <a:solidFill>
                  <a:schemeClr val="tx1"/>
                </a:solidFill>
              </a:rPr>
              <a:t>Residual Sugar is one of many factors that contribute to the sweetness of a wine .</a:t>
            </a:r>
          </a:p>
          <a:p>
            <a:pPr algn="just">
              <a:lnSpc>
                <a:spcPct val="115000"/>
              </a:lnSpc>
            </a:pPr>
            <a:endParaRPr lang="en-US" sz="1200" b="1" dirty="0">
              <a:solidFill>
                <a:schemeClr val="tx1"/>
              </a:solidFill>
            </a:endParaRPr>
          </a:p>
          <a:p>
            <a:pPr algn="just">
              <a:lnSpc>
                <a:spcPct val="115000"/>
              </a:lnSpc>
            </a:pPr>
            <a:r>
              <a:rPr lang="en-US" sz="1200" b="1" dirty="0" smtClean="0">
                <a:solidFill>
                  <a:schemeClr val="tx1"/>
                </a:solidFill>
              </a:rPr>
              <a:t>It is the natural sugar  from the grapes that is leftover after the fermentation process is completed. </a:t>
            </a:r>
          </a:p>
          <a:p>
            <a:pPr algn="just">
              <a:lnSpc>
                <a:spcPct val="115000"/>
              </a:lnSpc>
            </a:pPr>
            <a:endParaRPr lang="en-US" sz="1200" b="1" dirty="0">
              <a:solidFill>
                <a:schemeClr val="tx1"/>
              </a:solidFill>
            </a:endParaRPr>
          </a:p>
          <a:p>
            <a:pPr algn="just">
              <a:lnSpc>
                <a:spcPct val="115000"/>
              </a:lnSpc>
            </a:pPr>
            <a:r>
              <a:rPr lang="en-US" sz="1200" b="1" dirty="0" smtClean="0">
                <a:solidFill>
                  <a:schemeClr val="tx1"/>
                </a:solidFill>
              </a:rPr>
              <a:t>If the residual sugar is high the wine as a good quality else the wine as a bad quality.</a:t>
            </a:r>
          </a:p>
          <a:p>
            <a:pPr algn="just">
              <a:lnSpc>
                <a:spcPct val="115000"/>
              </a:lnSpc>
            </a:pPr>
            <a:endParaRPr lang="en-US" sz="1200" b="1" dirty="0">
              <a:solidFill>
                <a:schemeClr val="tx1"/>
              </a:solidFill>
            </a:endParaRPr>
          </a:p>
          <a:p>
            <a:pPr algn="just">
              <a:lnSpc>
                <a:spcPct val="115000"/>
              </a:lnSpc>
            </a:pPr>
            <a:r>
              <a:rPr lang="en-US" sz="1200" b="1" dirty="0" smtClean="0">
                <a:solidFill>
                  <a:schemeClr val="tx1"/>
                </a:solidFill>
              </a:rPr>
              <a:t>As the residual sugar increases, the quality of the wine increases</a:t>
            </a:r>
            <a:endParaRPr lang="en-US" sz="1200" b="1" dirty="0">
              <a:solidFill>
                <a:schemeClr val="tx1"/>
              </a:solidFill>
            </a:endParaRPr>
          </a:p>
        </p:txBody>
      </p:sp>
    </p:spTree>
    <p:extLst>
      <p:ext uri="{BB962C8B-B14F-4D97-AF65-F5344CB8AC3E}">
        <p14:creationId xmlns:p14="http://schemas.microsoft.com/office/powerpoint/2010/main" val="1840122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58;p23"/>
          <p:cNvSpPr/>
          <p:nvPr/>
        </p:nvSpPr>
        <p:spPr>
          <a:xfrm>
            <a:off x="5109882" y="0"/>
            <a:ext cx="4034118"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1" i="0" u="none" strike="noStrike" cap="none" dirty="0">
              <a:solidFill>
                <a:schemeClr val="lt1"/>
              </a:solidFill>
              <a:latin typeface="Calibri"/>
              <a:ea typeface="Calibri"/>
              <a:cs typeface="Calibri"/>
              <a:sym typeface="Calibri"/>
            </a:endParaRPr>
          </a:p>
        </p:txBody>
      </p:sp>
      <p:sp>
        <p:nvSpPr>
          <p:cNvPr id="8" name="Google Shape;119;p18"/>
          <p:cNvSpPr txBox="1">
            <a:spLocks/>
          </p:cNvSpPr>
          <p:nvPr/>
        </p:nvSpPr>
        <p:spPr>
          <a:xfrm>
            <a:off x="1165411" y="547607"/>
            <a:ext cx="3633695" cy="2900764"/>
          </a:xfrm>
          <a:prstGeom prst="rect">
            <a:avLst/>
          </a:prstGeom>
          <a:noFill/>
          <a:ln>
            <a:noFill/>
          </a:ln>
        </p:spPr>
        <p:txBody>
          <a:bodyPr spcFirstLastPara="1" wrap="square" lIns="68575" tIns="34275" rIns="68575" bIns="3427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pPr algn="ctr">
              <a:lnSpc>
                <a:spcPct val="115000"/>
              </a:lnSpc>
            </a:pPr>
            <a:r>
              <a:rPr lang="en-US" sz="1600" b="1" dirty="0" smtClean="0">
                <a:solidFill>
                  <a:schemeClr val="accent1"/>
                </a:solidFill>
              </a:rPr>
              <a:t>Alcohol</a:t>
            </a:r>
          </a:p>
          <a:p>
            <a:pPr algn="just">
              <a:lnSpc>
                <a:spcPct val="115000"/>
              </a:lnSpc>
            </a:pPr>
            <a:endParaRPr lang="en-US" sz="1200" b="1" dirty="0">
              <a:solidFill>
                <a:schemeClr val="bg1"/>
              </a:solidFill>
            </a:endParaRPr>
          </a:p>
          <a:p>
            <a:pPr algn="just">
              <a:lnSpc>
                <a:spcPct val="115000"/>
              </a:lnSpc>
            </a:pPr>
            <a:r>
              <a:rPr lang="en-US" sz="1200" b="1" dirty="0" smtClean="0">
                <a:solidFill>
                  <a:schemeClr val="tx1"/>
                </a:solidFill>
              </a:rPr>
              <a:t>Alcohol is the result of yeast converting sugar during fermentation. Too much alcohol leads to hot wine. Higher alcohol content is  acceptable for fortified or dessert wines.</a:t>
            </a:r>
          </a:p>
          <a:p>
            <a:pPr algn="just">
              <a:lnSpc>
                <a:spcPct val="115000"/>
              </a:lnSpc>
            </a:pPr>
            <a:endParaRPr lang="en-US" sz="1200" b="1" dirty="0">
              <a:solidFill>
                <a:schemeClr val="tx1"/>
              </a:solidFill>
            </a:endParaRPr>
          </a:p>
          <a:p>
            <a:pPr algn="just">
              <a:lnSpc>
                <a:spcPct val="115000"/>
              </a:lnSpc>
            </a:pPr>
            <a:r>
              <a:rPr lang="en-US" sz="1200" b="1" dirty="0" smtClean="0">
                <a:solidFill>
                  <a:schemeClr val="tx1"/>
                </a:solidFill>
              </a:rPr>
              <a:t>The alcohol content is measured in alcohol by volume. Wines contain between 9% to 16% alcohol.</a:t>
            </a:r>
          </a:p>
          <a:p>
            <a:pPr algn="just">
              <a:lnSpc>
                <a:spcPct val="115000"/>
              </a:lnSpc>
            </a:pPr>
            <a:endParaRPr lang="en-US" sz="1200" b="1" dirty="0">
              <a:solidFill>
                <a:schemeClr val="tx1"/>
              </a:solidFill>
            </a:endParaRPr>
          </a:p>
          <a:p>
            <a:pPr algn="just">
              <a:lnSpc>
                <a:spcPct val="115000"/>
              </a:lnSpc>
            </a:pPr>
            <a:r>
              <a:rPr lang="en-US" sz="1200" b="1" dirty="0" smtClean="0">
                <a:solidFill>
                  <a:schemeClr val="tx1"/>
                </a:solidFill>
              </a:rPr>
              <a:t>The wine quality increases when the volume of alcohol also increases, other wise it losses it quality.</a:t>
            </a:r>
            <a:endParaRPr lang="en-US" sz="1200"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9882" y="902446"/>
            <a:ext cx="4001582" cy="3623209"/>
          </a:xfrm>
          <a:prstGeom prst="rect">
            <a:avLst/>
          </a:prstGeom>
        </p:spPr>
      </p:pic>
    </p:spTree>
    <p:extLst>
      <p:ext uri="{BB962C8B-B14F-4D97-AF65-F5344CB8AC3E}">
        <p14:creationId xmlns:p14="http://schemas.microsoft.com/office/powerpoint/2010/main" val="1824953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58;p23"/>
          <p:cNvSpPr/>
          <p:nvPr/>
        </p:nvSpPr>
        <p:spPr>
          <a:xfrm>
            <a:off x="5109882" y="0"/>
            <a:ext cx="4034118"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1" i="0" u="none" strike="noStrike" cap="none" dirty="0">
              <a:solidFill>
                <a:schemeClr val="lt1"/>
              </a:solidFill>
              <a:latin typeface="Calibri"/>
              <a:ea typeface="Calibri"/>
              <a:cs typeface="Calibri"/>
              <a:sym typeface="Calibri"/>
            </a:endParaRPr>
          </a:p>
        </p:txBody>
      </p:sp>
      <p:sp>
        <p:nvSpPr>
          <p:cNvPr id="8" name="Google Shape;119;p18"/>
          <p:cNvSpPr txBox="1">
            <a:spLocks/>
          </p:cNvSpPr>
          <p:nvPr/>
        </p:nvSpPr>
        <p:spPr>
          <a:xfrm>
            <a:off x="1165411" y="547608"/>
            <a:ext cx="3633695" cy="2900764"/>
          </a:xfrm>
          <a:prstGeom prst="rect">
            <a:avLst/>
          </a:prstGeom>
          <a:noFill/>
          <a:ln>
            <a:noFill/>
          </a:ln>
        </p:spPr>
        <p:txBody>
          <a:bodyPr spcFirstLastPara="1" wrap="square" lIns="68575" tIns="34275" rIns="68575" bIns="3427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pPr algn="ctr">
              <a:lnSpc>
                <a:spcPct val="115000"/>
              </a:lnSpc>
            </a:pPr>
            <a:r>
              <a:rPr lang="en-US" sz="1600" b="1" dirty="0" smtClean="0">
                <a:solidFill>
                  <a:schemeClr val="accent1"/>
                </a:solidFill>
              </a:rPr>
              <a:t>Volatile Acidity</a:t>
            </a:r>
          </a:p>
          <a:p>
            <a:pPr algn="just">
              <a:lnSpc>
                <a:spcPct val="115000"/>
              </a:lnSpc>
            </a:pPr>
            <a:endParaRPr lang="en-US" sz="1200" b="1" dirty="0">
              <a:solidFill>
                <a:schemeClr val="bg1"/>
              </a:solidFill>
            </a:endParaRPr>
          </a:p>
          <a:p>
            <a:pPr algn="just">
              <a:lnSpc>
                <a:spcPct val="115000"/>
              </a:lnSpc>
            </a:pPr>
            <a:r>
              <a:rPr lang="en-US" sz="1200" b="1" dirty="0" smtClean="0">
                <a:solidFill>
                  <a:schemeClr val="tx1"/>
                </a:solidFill>
              </a:rPr>
              <a:t>Volatile acidity refers to the steam distillable acids present in wine.</a:t>
            </a:r>
          </a:p>
          <a:p>
            <a:pPr algn="just">
              <a:lnSpc>
                <a:spcPct val="115000"/>
              </a:lnSpc>
            </a:pPr>
            <a:endParaRPr lang="en-US" sz="1200" b="1" dirty="0">
              <a:solidFill>
                <a:schemeClr val="tx1"/>
              </a:solidFill>
            </a:endParaRPr>
          </a:p>
          <a:p>
            <a:pPr algn="just">
              <a:lnSpc>
                <a:spcPct val="115000"/>
              </a:lnSpc>
            </a:pPr>
            <a:r>
              <a:rPr lang="en-US" sz="1200" b="1" dirty="0" smtClean="0">
                <a:solidFill>
                  <a:schemeClr val="tx1"/>
                </a:solidFill>
              </a:rPr>
              <a:t>Primarily acetic acid,  but also lactic, formic, butyric and propionic acids may be used. These acids must be distilled from the wine before completion. If not monitor, too much acid will lead to the wine spoiling.</a:t>
            </a:r>
          </a:p>
          <a:p>
            <a:pPr algn="just">
              <a:lnSpc>
                <a:spcPct val="115000"/>
              </a:lnSpc>
            </a:pPr>
            <a:endParaRPr lang="en-US" sz="1200" b="1" dirty="0">
              <a:solidFill>
                <a:schemeClr val="tx1"/>
              </a:solidFill>
            </a:endParaRPr>
          </a:p>
          <a:p>
            <a:pPr algn="just">
              <a:lnSpc>
                <a:spcPct val="115000"/>
              </a:lnSpc>
            </a:pPr>
            <a:r>
              <a:rPr lang="en-US" sz="1200" b="1" dirty="0" smtClean="0">
                <a:solidFill>
                  <a:schemeClr val="tx1"/>
                </a:solidFill>
              </a:rPr>
              <a:t>From the analysis, we can see that little volume of volatile acidity leads to good quality wine.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879" y="957656"/>
            <a:ext cx="3662123" cy="3390080"/>
          </a:xfrm>
          <a:prstGeom prst="rect">
            <a:avLst/>
          </a:prstGeom>
        </p:spPr>
      </p:pic>
    </p:spTree>
    <p:extLst>
      <p:ext uri="{BB962C8B-B14F-4D97-AF65-F5344CB8AC3E}">
        <p14:creationId xmlns:p14="http://schemas.microsoft.com/office/powerpoint/2010/main" val="3164992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58;p23"/>
          <p:cNvSpPr/>
          <p:nvPr/>
        </p:nvSpPr>
        <p:spPr>
          <a:xfrm>
            <a:off x="5109882" y="0"/>
            <a:ext cx="4034118"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1" i="0" u="none" strike="noStrike" cap="none" dirty="0">
              <a:solidFill>
                <a:schemeClr val="lt1"/>
              </a:solidFill>
              <a:latin typeface="Calibri"/>
              <a:ea typeface="Calibri"/>
              <a:cs typeface="Calibri"/>
              <a:sym typeface="Calibri"/>
            </a:endParaRPr>
          </a:p>
        </p:txBody>
      </p:sp>
      <p:sp>
        <p:nvSpPr>
          <p:cNvPr id="8" name="Google Shape;119;p18"/>
          <p:cNvSpPr txBox="1">
            <a:spLocks/>
          </p:cNvSpPr>
          <p:nvPr/>
        </p:nvSpPr>
        <p:spPr>
          <a:xfrm>
            <a:off x="1165411" y="547609"/>
            <a:ext cx="3633695" cy="2900764"/>
          </a:xfrm>
          <a:prstGeom prst="rect">
            <a:avLst/>
          </a:prstGeom>
          <a:noFill/>
          <a:ln>
            <a:noFill/>
          </a:ln>
        </p:spPr>
        <p:txBody>
          <a:bodyPr spcFirstLastPara="1" wrap="square" lIns="68575" tIns="34275" rIns="68575" bIns="3427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pPr algn="ctr">
              <a:lnSpc>
                <a:spcPct val="115000"/>
              </a:lnSpc>
            </a:pPr>
            <a:r>
              <a:rPr lang="en-US" sz="1600" b="1" dirty="0" smtClean="0">
                <a:solidFill>
                  <a:schemeClr val="accent1"/>
                </a:solidFill>
              </a:rPr>
              <a:t>Citric Acid</a:t>
            </a:r>
          </a:p>
          <a:p>
            <a:pPr algn="just">
              <a:lnSpc>
                <a:spcPct val="115000"/>
              </a:lnSpc>
            </a:pPr>
            <a:endParaRPr lang="en-US" sz="1200" b="1" dirty="0">
              <a:solidFill>
                <a:schemeClr val="bg1"/>
              </a:solidFill>
            </a:endParaRPr>
          </a:p>
          <a:p>
            <a:pPr algn="just">
              <a:lnSpc>
                <a:spcPct val="115000"/>
              </a:lnSpc>
            </a:pPr>
            <a:r>
              <a:rPr lang="en-US" sz="1200" b="1" dirty="0" smtClean="0">
                <a:solidFill>
                  <a:schemeClr val="tx1"/>
                </a:solidFill>
              </a:rPr>
              <a:t>Citric acid is measured separately from the rest of the fixed acids, and most of it is consumed during fermentation.</a:t>
            </a:r>
          </a:p>
          <a:p>
            <a:pPr algn="just">
              <a:lnSpc>
                <a:spcPct val="115000"/>
              </a:lnSpc>
            </a:pPr>
            <a:endParaRPr lang="en-US" sz="1200" b="1" dirty="0">
              <a:solidFill>
                <a:schemeClr val="tx1"/>
              </a:solidFill>
            </a:endParaRPr>
          </a:p>
          <a:p>
            <a:pPr algn="just">
              <a:lnSpc>
                <a:spcPct val="115000"/>
              </a:lnSpc>
            </a:pPr>
            <a:r>
              <a:rPr lang="en-US" sz="1200" b="1" dirty="0" smtClean="0">
                <a:solidFill>
                  <a:schemeClr val="tx1"/>
                </a:solidFill>
              </a:rPr>
              <a:t>However, wine makers will often add it to a wine that is too basic. </a:t>
            </a:r>
          </a:p>
          <a:p>
            <a:pPr algn="just">
              <a:lnSpc>
                <a:spcPct val="115000"/>
              </a:lnSpc>
            </a:pPr>
            <a:endParaRPr lang="en-US" sz="1200" b="1" dirty="0">
              <a:solidFill>
                <a:schemeClr val="tx1"/>
              </a:solidFill>
            </a:endParaRPr>
          </a:p>
          <a:p>
            <a:pPr algn="just">
              <a:lnSpc>
                <a:spcPct val="115000"/>
              </a:lnSpc>
            </a:pPr>
            <a:r>
              <a:rPr lang="en-US" sz="1200" b="1" dirty="0" smtClean="0">
                <a:solidFill>
                  <a:schemeClr val="tx1"/>
                </a:solidFill>
              </a:rPr>
              <a:t>Citric acid gives wine its freshness.</a:t>
            </a:r>
          </a:p>
          <a:p>
            <a:pPr algn="just">
              <a:lnSpc>
                <a:spcPct val="115000"/>
              </a:lnSpc>
            </a:pPr>
            <a:endParaRPr lang="en-US" sz="1200" b="1" dirty="0">
              <a:solidFill>
                <a:schemeClr val="tx1"/>
              </a:solidFill>
            </a:endParaRPr>
          </a:p>
          <a:p>
            <a:pPr algn="just">
              <a:lnSpc>
                <a:spcPct val="115000"/>
              </a:lnSpc>
            </a:pPr>
            <a:r>
              <a:rPr lang="en-US" sz="1200" b="1" dirty="0" smtClean="0">
                <a:solidFill>
                  <a:schemeClr val="tx1"/>
                </a:solidFill>
              </a:rPr>
              <a:t>From the diagram, we can see that as the citric acid increases, the quality of the wine increases.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2342" y="823116"/>
            <a:ext cx="3840792" cy="3665213"/>
          </a:xfrm>
          <a:prstGeom prst="rect">
            <a:avLst/>
          </a:prstGeom>
        </p:spPr>
      </p:pic>
    </p:spTree>
    <p:extLst>
      <p:ext uri="{BB962C8B-B14F-4D97-AF65-F5344CB8AC3E}">
        <p14:creationId xmlns:p14="http://schemas.microsoft.com/office/powerpoint/2010/main" val="3072048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58;p23"/>
          <p:cNvSpPr/>
          <p:nvPr/>
        </p:nvSpPr>
        <p:spPr>
          <a:xfrm>
            <a:off x="5109882" y="0"/>
            <a:ext cx="4034118"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1" i="0" u="none" strike="noStrike" cap="none" dirty="0">
              <a:solidFill>
                <a:schemeClr val="lt1"/>
              </a:solidFill>
              <a:latin typeface="Calibri"/>
              <a:ea typeface="Calibri"/>
              <a:cs typeface="Calibri"/>
              <a:sym typeface="Calibri"/>
            </a:endParaRPr>
          </a:p>
        </p:txBody>
      </p:sp>
      <p:sp>
        <p:nvSpPr>
          <p:cNvPr id="8" name="Google Shape;119;p18"/>
          <p:cNvSpPr txBox="1">
            <a:spLocks/>
          </p:cNvSpPr>
          <p:nvPr/>
        </p:nvSpPr>
        <p:spPr>
          <a:xfrm>
            <a:off x="1075765" y="468050"/>
            <a:ext cx="3622874" cy="2900764"/>
          </a:xfrm>
          <a:prstGeom prst="rect">
            <a:avLst/>
          </a:prstGeom>
          <a:noFill/>
          <a:ln>
            <a:noFill/>
          </a:ln>
        </p:spPr>
        <p:txBody>
          <a:bodyPr spcFirstLastPara="1" wrap="square" lIns="68575" tIns="34275" rIns="68575" bIns="3427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pPr algn="ctr">
              <a:lnSpc>
                <a:spcPct val="115000"/>
              </a:lnSpc>
            </a:pPr>
            <a:r>
              <a:rPr lang="en-US" sz="1600" b="1" dirty="0" smtClean="0">
                <a:solidFill>
                  <a:schemeClr val="accent1"/>
                </a:solidFill>
              </a:rPr>
              <a:t>Sulfur dioxide</a:t>
            </a:r>
          </a:p>
          <a:p>
            <a:pPr algn="just">
              <a:lnSpc>
                <a:spcPct val="115000"/>
              </a:lnSpc>
            </a:pPr>
            <a:endParaRPr lang="en-US" sz="1200" b="1" dirty="0">
              <a:solidFill>
                <a:schemeClr val="bg1"/>
              </a:solidFill>
            </a:endParaRPr>
          </a:p>
          <a:p>
            <a:pPr algn="just">
              <a:lnSpc>
                <a:spcPct val="115000"/>
              </a:lnSpc>
            </a:pPr>
            <a:r>
              <a:rPr lang="en-US" sz="1200" b="1" dirty="0" smtClean="0">
                <a:solidFill>
                  <a:schemeClr val="tx1"/>
                </a:solidFill>
              </a:rPr>
              <a:t>Sulfur dioxide contains the following:</a:t>
            </a:r>
          </a:p>
          <a:p>
            <a:pPr algn="just">
              <a:lnSpc>
                <a:spcPct val="115000"/>
              </a:lnSpc>
            </a:pPr>
            <a:r>
              <a:rPr lang="en-US" sz="1200" b="1" dirty="0" smtClean="0">
                <a:solidFill>
                  <a:schemeClr val="tx1"/>
                </a:solidFill>
              </a:rPr>
              <a:t>1. Source of antioxidants. It helps to preserve quality and freshness</a:t>
            </a:r>
          </a:p>
          <a:p>
            <a:pPr algn="just">
              <a:lnSpc>
                <a:spcPct val="115000"/>
              </a:lnSpc>
            </a:pPr>
            <a:r>
              <a:rPr lang="en-US" sz="1200" b="1" dirty="0" smtClean="0">
                <a:solidFill>
                  <a:schemeClr val="tx1"/>
                </a:solidFill>
              </a:rPr>
              <a:t>2. Sulfur dioxide is added to a wine to combat the growth of harmful bacteria.</a:t>
            </a:r>
          </a:p>
          <a:p>
            <a:pPr algn="just">
              <a:lnSpc>
                <a:spcPct val="115000"/>
              </a:lnSpc>
            </a:pPr>
            <a:r>
              <a:rPr lang="en-US" sz="1200" b="1" dirty="0" smtClean="0">
                <a:solidFill>
                  <a:schemeClr val="tx1"/>
                </a:solidFill>
              </a:rPr>
              <a:t>3. Excess </a:t>
            </a:r>
            <a:r>
              <a:rPr lang="en-US" sz="1200" b="1" dirty="0">
                <a:solidFill>
                  <a:schemeClr val="tx1"/>
                </a:solidFill>
              </a:rPr>
              <a:t>Sulfur dioxide </a:t>
            </a:r>
            <a:r>
              <a:rPr lang="en-US" sz="1200" b="1" dirty="0" smtClean="0">
                <a:solidFill>
                  <a:schemeClr val="tx1"/>
                </a:solidFill>
              </a:rPr>
              <a:t> can kill good yeast and a pungent odor is a sign of excess.</a:t>
            </a:r>
          </a:p>
          <a:p>
            <a:pPr algn="just">
              <a:lnSpc>
                <a:spcPct val="115000"/>
              </a:lnSpc>
            </a:pPr>
            <a:endParaRPr lang="en-US" sz="1200" b="1" dirty="0">
              <a:solidFill>
                <a:schemeClr val="tx1"/>
              </a:solidFill>
            </a:endParaRPr>
          </a:p>
          <a:p>
            <a:pPr algn="just">
              <a:lnSpc>
                <a:spcPct val="115000"/>
              </a:lnSpc>
            </a:pPr>
            <a:r>
              <a:rPr lang="en-US" sz="1200" b="1" dirty="0" smtClean="0">
                <a:solidFill>
                  <a:schemeClr val="tx1"/>
                </a:solidFill>
              </a:rPr>
              <a:t>Can’t make a wine  containing no sulfur dioxide </a:t>
            </a:r>
            <a:br>
              <a:rPr lang="en-US" sz="1200" b="1" dirty="0" smtClean="0">
                <a:solidFill>
                  <a:schemeClr val="tx1"/>
                </a:solidFill>
              </a:rPr>
            </a:br>
            <a:endParaRPr lang="en-US" sz="1200" b="1" dirty="0" smtClean="0">
              <a:solidFill>
                <a:schemeClr val="tx1"/>
              </a:solidFill>
            </a:endParaRPr>
          </a:p>
          <a:p>
            <a:pPr marL="228600" indent="-228600" algn="just">
              <a:lnSpc>
                <a:spcPct val="115000"/>
              </a:lnSpc>
              <a:buAutoNum type="arabicPeriod"/>
            </a:pPr>
            <a:endParaRPr lang="en-US" sz="1200"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1478" y="976301"/>
            <a:ext cx="3390925" cy="3190898"/>
          </a:xfrm>
          <a:prstGeom prst="rect">
            <a:avLst/>
          </a:prstGeom>
        </p:spPr>
      </p:pic>
    </p:spTree>
    <p:extLst>
      <p:ext uri="{BB962C8B-B14F-4D97-AF65-F5344CB8AC3E}">
        <p14:creationId xmlns:p14="http://schemas.microsoft.com/office/powerpoint/2010/main" val="17117044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212</TotalTime>
  <Words>691</Words>
  <Application>Microsoft Office PowerPoint</Application>
  <PresentationFormat>On-screen Show (16:9)</PresentationFormat>
  <Paragraphs>106</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Arial</vt:lpstr>
      <vt:lpstr>Roboto Medium</vt:lpstr>
      <vt:lpstr>Corbel</vt:lpstr>
      <vt:lpstr>Roboto</vt:lpstr>
      <vt:lpstr>Parallax</vt:lpstr>
      <vt:lpstr>PowerPoint Presentation</vt:lpstr>
      <vt:lpstr>CONTRIBUTORS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Used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on Customer Churn Prediction</dc:title>
  <dc:creator>PC</dc:creator>
  <cp:lastModifiedBy>Ovuowo Rukevwe</cp:lastModifiedBy>
  <cp:revision>29</cp:revision>
  <dcterms:modified xsi:type="dcterms:W3CDTF">2022-09-30T08:59:33Z</dcterms:modified>
</cp:coreProperties>
</file>