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4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7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0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4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885" y="915382"/>
            <a:ext cx="9448800" cy="1825096"/>
          </a:xfrm>
        </p:spPr>
        <p:txBody>
          <a:bodyPr/>
          <a:lstStyle/>
          <a:p>
            <a:r>
              <a:rPr lang="en-US" dirty="0"/>
              <a:t>Edge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85" y="4668714"/>
            <a:ext cx="5553808" cy="136378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Karthick M - </a:t>
            </a:r>
            <a:r>
              <a:rPr lang="en-US" dirty="0"/>
              <a:t>cb.en.u4ece21121</a:t>
            </a:r>
          </a:p>
          <a:p>
            <a:r>
              <a:rPr lang="en-US" sz="2400" dirty="0"/>
              <a:t>Ovya S J - </a:t>
            </a:r>
            <a:r>
              <a:rPr lang="en-US" dirty="0"/>
              <a:t>cb.en.u4ece21134</a:t>
            </a:r>
          </a:p>
          <a:p>
            <a:r>
              <a:rPr lang="en-US" sz="2400" dirty="0"/>
              <a:t>G.R.Prakalya - </a:t>
            </a:r>
            <a:r>
              <a:rPr lang="en-US" dirty="0"/>
              <a:t>cb.en.u4cce21018</a:t>
            </a:r>
          </a:p>
          <a:p>
            <a:r>
              <a:rPr lang="en-US" sz="2400" dirty="0"/>
              <a:t>Rishikumar K - </a:t>
            </a:r>
            <a:r>
              <a:rPr lang="en-US" dirty="0"/>
              <a:t>cb.en.u4cce21053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4885" y="3112477"/>
            <a:ext cx="576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To perform wavelet based edge detection using scale multiplication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7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</a:t>
            </a:r>
            <a:r>
              <a:rPr lang="en-US" dirty="0"/>
              <a:t>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Prewitt Operator</a:t>
            </a:r>
            <a:r>
              <a:rPr lang="en-US" b="1" dirty="0"/>
              <a:t>: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30" y="2299449"/>
            <a:ext cx="3223539" cy="746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3830" y="3032825"/>
            <a:ext cx="79863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dirty="0">
                <a:solidFill>
                  <a:srgbClr val="273239"/>
                </a:solidFill>
                <a:latin typeface="Nunito"/>
              </a:rPr>
              <a:t>Advantages: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Good performance on detecting vertical and horizontal edges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Best operator to detect the orientation of an image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Nunito"/>
              </a:rPr>
              <a:t/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b="1" i="1" dirty="0">
                <a:solidFill>
                  <a:srgbClr val="273239"/>
                </a:solidFill>
                <a:latin typeface="Nunito"/>
              </a:rPr>
              <a:t>Limitations: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The magnitude of coefficient is fixed and cannot be changed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Diagonal direction points are not preserved always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68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</a:t>
            </a:r>
            <a:r>
              <a:rPr lang="en-US" dirty="0"/>
              <a:t>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900" b="1" dirty="0"/>
              <a:t>Robert Operator: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fontAlgn="base"/>
            <a:endParaRPr lang="en-US" b="1" i="1" dirty="0">
              <a:solidFill>
                <a:srgbClr val="273239"/>
              </a:solidFill>
              <a:latin typeface="Nunito"/>
            </a:endParaRPr>
          </a:p>
          <a:p>
            <a:pPr fontAlgn="base"/>
            <a:r>
              <a:rPr lang="en-US" sz="4900" b="1" i="1" dirty="0">
                <a:solidFill>
                  <a:srgbClr val="273239"/>
                </a:solidFill>
                <a:latin typeface="Nunito"/>
              </a:rPr>
              <a:t>Advantages:</a:t>
            </a:r>
            <a:r>
              <a:rPr lang="en-US" sz="4900" dirty="0">
                <a:solidFill>
                  <a:srgbClr val="273239"/>
                </a:solidFill>
                <a:latin typeface="Nunito"/>
              </a:rPr>
              <a:t> </a:t>
            </a:r>
            <a:br>
              <a:rPr lang="en-US" sz="4900" dirty="0">
                <a:solidFill>
                  <a:srgbClr val="273239"/>
                </a:solidFill>
                <a:latin typeface="Nunito"/>
              </a:rPr>
            </a:br>
            <a:r>
              <a:rPr lang="en-US" sz="4900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4900" dirty="0">
                <a:solidFill>
                  <a:srgbClr val="273239"/>
                </a:solidFill>
                <a:latin typeface="Nunito"/>
              </a:rPr>
              <a:t>Detection of edges and orientation are very easy</a:t>
            </a:r>
          </a:p>
          <a:p>
            <a:pPr fontAlgn="base">
              <a:buFont typeface="+mj-lt"/>
              <a:buAutoNum type="arabicPeriod"/>
            </a:pPr>
            <a:r>
              <a:rPr lang="en-US" sz="4900" dirty="0">
                <a:solidFill>
                  <a:srgbClr val="273239"/>
                </a:solidFill>
                <a:latin typeface="Nunito"/>
              </a:rPr>
              <a:t>Diagonal direction points are preserved</a:t>
            </a:r>
          </a:p>
          <a:p>
            <a:pPr fontAlgn="base"/>
            <a:r>
              <a:rPr lang="en-US" sz="4900" dirty="0">
                <a:solidFill>
                  <a:srgbClr val="273239"/>
                </a:solidFill>
                <a:latin typeface="Nunito"/>
              </a:rPr>
              <a:t/>
            </a:r>
            <a:br>
              <a:rPr lang="en-US" sz="4900" dirty="0">
                <a:solidFill>
                  <a:srgbClr val="273239"/>
                </a:solidFill>
                <a:latin typeface="Nunito"/>
              </a:rPr>
            </a:br>
            <a:r>
              <a:rPr lang="en-US" sz="4900" b="1" i="1" dirty="0">
                <a:solidFill>
                  <a:srgbClr val="273239"/>
                </a:solidFill>
                <a:latin typeface="Nunito"/>
              </a:rPr>
              <a:t>Limitations:</a:t>
            </a:r>
            <a:r>
              <a:rPr lang="en-US" sz="4900" dirty="0">
                <a:solidFill>
                  <a:srgbClr val="273239"/>
                </a:solidFill>
                <a:latin typeface="Nunito"/>
              </a:rPr>
              <a:t> </a:t>
            </a:r>
            <a:br>
              <a:rPr lang="en-US" sz="4900" dirty="0">
                <a:solidFill>
                  <a:srgbClr val="273239"/>
                </a:solidFill>
                <a:latin typeface="Nunito"/>
              </a:rPr>
            </a:br>
            <a:r>
              <a:rPr lang="en-US" sz="4900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4900" dirty="0">
                <a:solidFill>
                  <a:srgbClr val="273239"/>
                </a:solidFill>
                <a:latin typeface="Nunito"/>
              </a:rPr>
              <a:t>Very sensitive to noise</a:t>
            </a:r>
          </a:p>
          <a:p>
            <a:pPr fontAlgn="base">
              <a:buFont typeface="+mj-lt"/>
              <a:buAutoNum type="arabicPeriod"/>
            </a:pPr>
            <a:r>
              <a:rPr lang="en-US" sz="4900" dirty="0">
                <a:solidFill>
                  <a:srgbClr val="273239"/>
                </a:solidFill>
                <a:latin typeface="Nunito"/>
              </a:rPr>
              <a:t>Not very accurate in edge detection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Nunito"/>
              </a:rPr>
              <a:t/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endParaRPr lang="en-US" dirty="0">
              <a:solidFill>
                <a:srgbClr val="273239"/>
              </a:solidFill>
              <a:latin typeface="Nunit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69" y="2416692"/>
            <a:ext cx="2423370" cy="4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4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</a:t>
            </a:r>
            <a:r>
              <a:rPr lang="en-US"/>
              <a:t>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6400" b="1" dirty="0"/>
              <a:t>Canny Operator:</a:t>
            </a:r>
          </a:p>
          <a:p>
            <a:pPr fontAlgn="base"/>
            <a:r>
              <a:rPr lang="en-US" sz="6400" dirty="0">
                <a:solidFill>
                  <a:srgbClr val="273239"/>
                </a:solidFill>
                <a:latin typeface="Nunito"/>
              </a:rPr>
              <a:t>Detects edges based on three criteria: </a:t>
            </a:r>
            <a:r>
              <a:rPr lang="en-US" sz="6400">
                <a:solidFill>
                  <a:srgbClr val="273239"/>
                </a:solidFill>
                <a:latin typeface="Nunito"/>
              </a:rPr>
              <a:t/>
            </a:r>
            <a:br>
              <a:rPr lang="en-US" sz="6400">
                <a:solidFill>
                  <a:srgbClr val="273239"/>
                </a:solidFill>
                <a:latin typeface="Nunito"/>
              </a:rPr>
            </a:br>
            <a:endParaRPr lang="en-US" sz="6400" dirty="0">
              <a:solidFill>
                <a:srgbClr val="273239"/>
              </a:solidFill>
              <a:latin typeface="Nunito"/>
            </a:endParaRPr>
          </a:p>
          <a:p>
            <a:pPr fontAlgn="base"/>
            <a:r>
              <a:rPr lang="en-US" sz="6400">
                <a:solidFill>
                  <a:srgbClr val="273239"/>
                </a:solidFill>
                <a:latin typeface="Nunito"/>
              </a:rPr>
              <a:t>Low </a:t>
            </a:r>
            <a:r>
              <a:rPr lang="en-US" sz="6400" dirty="0">
                <a:solidFill>
                  <a:srgbClr val="273239"/>
                </a:solidFill>
                <a:latin typeface="Nunito"/>
              </a:rPr>
              <a:t>error rate. </a:t>
            </a:r>
            <a:br>
              <a:rPr lang="en-US" sz="6400" dirty="0">
                <a:solidFill>
                  <a:srgbClr val="273239"/>
                </a:solidFill>
                <a:latin typeface="Nunito"/>
              </a:rPr>
            </a:br>
            <a:endParaRPr lang="en-US" sz="6400" dirty="0">
              <a:solidFill>
                <a:srgbClr val="273239"/>
              </a:solidFill>
              <a:latin typeface="Nunito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6400" dirty="0">
                <a:solidFill>
                  <a:srgbClr val="273239"/>
                </a:solidFill>
                <a:latin typeface="Nunito"/>
              </a:rPr>
              <a:t>Edge points must be accurately localized. </a:t>
            </a:r>
            <a:br>
              <a:rPr lang="en-US" sz="6400" dirty="0">
                <a:solidFill>
                  <a:srgbClr val="273239"/>
                </a:solidFill>
                <a:latin typeface="Nunito"/>
              </a:rPr>
            </a:br>
            <a:endParaRPr lang="en-US" sz="6400" dirty="0">
              <a:solidFill>
                <a:srgbClr val="273239"/>
              </a:solidFill>
              <a:latin typeface="Nunito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6400" dirty="0">
                <a:solidFill>
                  <a:srgbClr val="273239"/>
                </a:solidFill>
                <a:latin typeface="Nunito"/>
              </a:rPr>
              <a:t>There should be just one single edge response.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6400" dirty="0"/>
          </a:p>
          <a:p>
            <a:pPr marL="0" indent="0" fontAlgn="base">
              <a:buNone/>
            </a:pPr>
            <a:r>
              <a:rPr lang="en-US" sz="6400" b="1" i="1" dirty="0">
                <a:solidFill>
                  <a:srgbClr val="273239"/>
                </a:solidFill>
                <a:latin typeface="Nunito"/>
              </a:rPr>
              <a:t>Advantages:</a:t>
            </a:r>
            <a:r>
              <a:rPr lang="en-US" sz="6400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marL="0" indent="0" fontAlgn="base">
              <a:buNone/>
            </a:pP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>
                <a:solidFill>
                  <a:srgbClr val="273239"/>
                </a:solidFill>
                <a:latin typeface="Nunito"/>
              </a:rPr>
              <a:t>It has good localization.</a:t>
            </a:r>
          </a:p>
          <a:p>
            <a:pPr marL="0" indent="0" fontAlgn="base">
              <a:buNone/>
            </a:pPr>
            <a:r>
              <a:rPr lang="en-US" sz="6400" dirty="0">
                <a:solidFill>
                  <a:srgbClr val="273239"/>
                </a:solidFill>
                <a:latin typeface="Nunito"/>
              </a:rPr>
              <a:t>It extract image features without altering the features.</a:t>
            </a:r>
          </a:p>
          <a:p>
            <a:pPr marL="0" indent="0" fontAlgn="base">
              <a:buNone/>
            </a:pPr>
            <a:r>
              <a:rPr lang="en-US" sz="6400" dirty="0">
                <a:solidFill>
                  <a:srgbClr val="273239"/>
                </a:solidFill>
                <a:latin typeface="Nunito"/>
              </a:rPr>
              <a:t>Less Sensitive to noise.</a:t>
            </a:r>
          </a:p>
          <a:p>
            <a:pPr fontAlgn="base"/>
            <a:r>
              <a:rPr lang="en-US" sz="4900" dirty="0">
                <a:solidFill>
                  <a:srgbClr val="273239"/>
                </a:solidFill>
                <a:latin typeface="Nunito"/>
              </a:rPr>
              <a:t/>
            </a:r>
            <a:br>
              <a:rPr lang="en-US" sz="4900" dirty="0">
                <a:solidFill>
                  <a:srgbClr val="273239"/>
                </a:solidFill>
                <a:latin typeface="Nunit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12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53" y="87923"/>
            <a:ext cx="6013939" cy="657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Edge</a:t>
            </a:r>
            <a:r>
              <a:rPr lang="en-US" dirty="0"/>
              <a:t>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</a:t>
            </a:r>
            <a:r>
              <a:rPr lang="en-US" dirty="0"/>
              <a:t> </a:t>
            </a:r>
            <a:r>
              <a:rPr lang="en-US" dirty="0" err="1"/>
              <a:t>seperate</a:t>
            </a:r>
            <a:r>
              <a:rPr lang="en-US" dirty="0"/>
              <a:t> boundaries of one region from another.</a:t>
            </a:r>
            <a:endParaRPr lang="en-IN" dirty="0"/>
          </a:p>
        </p:txBody>
      </p:sp>
      <p:pic>
        <p:nvPicPr>
          <p:cNvPr id="1026" name="Picture 2" descr="How Image Edge Detection Works. This week's edition — edge detection in… |  by Aryaman Shard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86" y="3086921"/>
            <a:ext cx="3701560" cy="29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Fingerprint</a:t>
            </a:r>
            <a:r>
              <a:rPr lang="en-US" dirty="0"/>
              <a:t> recognition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Edge</a:t>
            </a:r>
            <a:r>
              <a:rPr lang="en-US" dirty="0"/>
              <a:t> map for satellite images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License</a:t>
            </a:r>
            <a:r>
              <a:rPr lang="en-US" dirty="0"/>
              <a:t> plate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Medical diagnosis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</a:t>
            </a:r>
            <a:r>
              <a:rPr lang="en-US" dirty="0"/>
              <a:t> self driving cars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32" y="4242527"/>
            <a:ext cx="3038447" cy="139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77" y="1967067"/>
            <a:ext cx="3404596" cy="1890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58" y="4183796"/>
            <a:ext cx="3557622" cy="14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7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Features</a:t>
            </a:r>
            <a:r>
              <a:rPr lang="en-US" dirty="0"/>
              <a:t> extracted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Discontinuties</a:t>
            </a:r>
            <a:r>
              <a:rPr lang="en-IN" dirty="0"/>
              <a:t>.</a:t>
            </a:r>
          </a:p>
          <a:p>
            <a:r>
              <a:rPr lang="en-IN" dirty="0"/>
              <a:t>Contours.</a:t>
            </a:r>
          </a:p>
          <a:p>
            <a:r>
              <a:rPr lang="en-IN" dirty="0"/>
              <a:t>Direction</a:t>
            </a:r>
            <a:r>
              <a:rPr lang="en-US" dirty="0"/>
              <a:t> and magnitude of edges.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92" y="4206622"/>
            <a:ext cx="647700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Wavelet</a:t>
            </a:r>
            <a:r>
              <a:rPr lang="en-US" dirty="0"/>
              <a:t> decomposition:</a:t>
            </a:r>
          </a:p>
          <a:p>
            <a:pPr marL="0" indent="0">
              <a:buNone/>
            </a:pPr>
            <a:r>
              <a:rPr lang="en-US" dirty="0"/>
              <a:t>  Implementing on both original and scaled image.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47647"/>
            <a:ext cx="5391150" cy="1228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30" y="2496062"/>
            <a:ext cx="4343401" cy="3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9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Scale</a:t>
            </a:r>
            <a:r>
              <a:rPr lang="en-US" b="1" dirty="0"/>
              <a:t> Multiplication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N" dirty="0"/>
              <a:t>Multiplying</a:t>
            </a:r>
            <a:r>
              <a:rPr lang="en-US" dirty="0"/>
              <a:t> horizontal of original with horizontal of scaled image.</a:t>
            </a:r>
          </a:p>
          <a:p>
            <a:pPr marL="0" indent="0">
              <a:buNone/>
            </a:pPr>
            <a:r>
              <a:rPr lang="en-US" dirty="0"/>
              <a:t>Likewise for the vertical components.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Edge map:</a:t>
            </a:r>
          </a:p>
          <a:p>
            <a:pPr marL="0" indent="0">
              <a:buNone/>
            </a:pPr>
            <a:r>
              <a:rPr lang="en-US" dirty="0"/>
              <a:t> Taking the square root of horizontal and vertical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90089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 err="1"/>
              <a:t>Thresholding</a:t>
            </a:r>
            <a:r>
              <a:rPr lang="en-IN" b="1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Hard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Soft: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53" y="2764860"/>
            <a:ext cx="2293819" cy="624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53" y="4125610"/>
            <a:ext cx="253768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Choice</a:t>
            </a:r>
            <a:r>
              <a:rPr lang="en-US" dirty="0" smtClean="0"/>
              <a:t> of </a:t>
            </a:r>
            <a:r>
              <a:rPr lang="en-US" dirty="0"/>
              <a:t>wavelets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mtClean="0"/>
              <a:t>Haar</a:t>
            </a:r>
            <a:r>
              <a:rPr lang="en-US" smtClean="0"/>
              <a:t> </a:t>
            </a:r>
            <a:r>
              <a:rPr lang="en-US" dirty="0" smtClean="0"/>
              <a:t>– chosen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Efficient</a:t>
            </a:r>
            <a:r>
              <a:rPr lang="en-US" dirty="0"/>
              <a:t> </a:t>
            </a:r>
            <a:r>
              <a:rPr lang="en-US" dirty="0" smtClean="0"/>
              <a:t>decomposition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Supports </a:t>
            </a:r>
            <a:r>
              <a:rPr lang="en-US" dirty="0" smtClean="0"/>
              <a:t>multiresolution</a:t>
            </a:r>
            <a:r>
              <a:rPr lang="en-US" dirty="0"/>
              <a:t> </a:t>
            </a:r>
            <a:r>
              <a:rPr lang="en-US" dirty="0" smtClean="0"/>
              <a:t>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Detects </a:t>
            </a:r>
            <a:r>
              <a:rPr lang="en-US" dirty="0" smtClean="0"/>
              <a:t>sharp</a:t>
            </a:r>
            <a:r>
              <a:rPr lang="en-US" dirty="0"/>
              <a:t> </a:t>
            </a:r>
            <a:r>
              <a:rPr lang="en-US" dirty="0" smtClean="0"/>
              <a:t>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</a:t>
            </a:r>
            <a:r>
              <a:rPr lang="en-US" dirty="0" smtClean="0"/>
              <a:t>duplication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22845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</a:t>
            </a:r>
            <a:r>
              <a:rPr lang="en-US" dirty="0"/>
              <a:t>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Sobel Edge Detection: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Discrete differentiation operator. </a:t>
            </a:r>
          </a:p>
          <a:p>
            <a:pPr fontAlgn="base"/>
            <a:r>
              <a:rPr lang="en-US" b="1" i="1" dirty="0">
                <a:solidFill>
                  <a:srgbClr val="273239"/>
                </a:solidFill>
                <a:latin typeface="Nunito"/>
              </a:rPr>
              <a:t>Advantages: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Simple and time efficient computation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Very easy at searching for smooth edges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Nunito"/>
              </a:rPr>
              <a:t/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b="1" i="1" dirty="0">
                <a:solidFill>
                  <a:srgbClr val="273239"/>
                </a:solidFill>
                <a:latin typeface="Nunito"/>
              </a:rPr>
              <a:t>Limitations: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Not very accurate in edge detection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Detect with thick and rough edges does not give appropriate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04" y="2048608"/>
            <a:ext cx="3520745" cy="6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18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344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Wingdings</vt:lpstr>
      <vt:lpstr>Retrospect</vt:lpstr>
      <vt:lpstr>Edge Detection</vt:lpstr>
      <vt:lpstr>Edge detection</vt:lpstr>
      <vt:lpstr>Applications</vt:lpstr>
      <vt:lpstr>Features extracted</vt:lpstr>
      <vt:lpstr>Process</vt:lpstr>
      <vt:lpstr>Process</vt:lpstr>
      <vt:lpstr>Process</vt:lpstr>
      <vt:lpstr>Choice of wavelets</vt:lpstr>
      <vt:lpstr>Other techniques</vt:lpstr>
      <vt:lpstr>Other techniques</vt:lpstr>
      <vt:lpstr>Other techniques</vt:lpstr>
      <vt:lpstr>Other techniques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oviya</dc:creator>
  <cp:lastModifiedBy>oviya</cp:lastModifiedBy>
  <cp:revision>23</cp:revision>
  <dcterms:created xsi:type="dcterms:W3CDTF">2024-12-09T14:04:00Z</dcterms:created>
  <dcterms:modified xsi:type="dcterms:W3CDTF">2024-12-10T04:31:45Z</dcterms:modified>
</cp:coreProperties>
</file>