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73" r:id="rId6"/>
    <p:sldId id="266" r:id="rId7"/>
    <p:sldId id="274" r:id="rId8"/>
    <p:sldId id="264" r:id="rId9"/>
    <p:sldId id="275" r:id="rId10"/>
    <p:sldId id="260" r:id="rId11"/>
    <p:sldId id="276" r:id="rId12"/>
    <p:sldId id="263" r:id="rId13"/>
    <p:sldId id="277" r:id="rId14"/>
    <p:sldId id="265" r:id="rId15"/>
    <p:sldId id="278" r:id="rId16"/>
    <p:sldId id="267" r:id="rId17"/>
    <p:sldId id="279" r:id="rId18"/>
    <p:sldId id="259" r:id="rId19"/>
    <p:sldId id="280" r:id="rId20"/>
    <p:sldId id="261" r:id="rId21"/>
    <p:sldId id="281" r:id="rId22"/>
    <p:sldId id="270" r:id="rId23"/>
    <p:sldId id="282" r:id="rId24"/>
    <p:sldId id="271" r:id="rId25"/>
    <p:sldId id="283" r:id="rId26"/>
    <p:sldId id="269" r:id="rId27"/>
    <p:sldId id="285" r:id="rId28"/>
    <p:sldId id="268"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MT2022114 Dhruv Kothari" initials="D" lastIdx="1" clrIdx="0">
    <p:extLst>
      <p:ext uri="{19B8F6BF-5375-455C-9EA6-DF929625EA0E}">
        <p15:presenceInfo xmlns:p15="http://schemas.microsoft.com/office/powerpoint/2012/main" userId="S::Dhruv.Kothari@iiitb.ac.in::ae570056-16e1-48f9-a210-46f54fa7df3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2" d="100"/>
          <a:sy n="102" d="100"/>
        </p:scale>
        <p:origin x="15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MT2022114 Dhruv Kothari" userId="ae570056-16e1-48f9-a210-46f54fa7df3a" providerId="ADAL" clId="{7097349E-F54D-46E4-AC9C-86B4D4C750BC}"/>
    <pc:docChg chg="undo custSel addSld delSld modSld sldOrd">
      <pc:chgData name="IMT2022114 Dhruv Kothari" userId="ae570056-16e1-48f9-a210-46f54fa7df3a" providerId="ADAL" clId="{7097349E-F54D-46E4-AC9C-86B4D4C750BC}" dt="2024-09-16T17:28:27.570" v="3407" actId="20577"/>
      <pc:docMkLst>
        <pc:docMk/>
      </pc:docMkLst>
      <pc:sldChg chg="modSp mod">
        <pc:chgData name="IMT2022114 Dhruv Kothari" userId="ae570056-16e1-48f9-a210-46f54fa7df3a" providerId="ADAL" clId="{7097349E-F54D-46E4-AC9C-86B4D4C750BC}" dt="2024-09-16T15:57:56.789" v="31" actId="20577"/>
        <pc:sldMkLst>
          <pc:docMk/>
          <pc:sldMk cId="95992585" sldId="256"/>
        </pc:sldMkLst>
        <pc:spChg chg="mod">
          <ac:chgData name="IMT2022114 Dhruv Kothari" userId="ae570056-16e1-48f9-a210-46f54fa7df3a" providerId="ADAL" clId="{7097349E-F54D-46E4-AC9C-86B4D4C750BC}" dt="2024-09-16T15:57:56.789" v="31" actId="20577"/>
          <ac:spMkLst>
            <pc:docMk/>
            <pc:sldMk cId="95992585" sldId="256"/>
            <ac:spMk id="2" creationId="{56D34FBA-A0FF-4A13-94C4-2AC7FABECB30}"/>
          </ac:spMkLst>
        </pc:spChg>
      </pc:sldChg>
      <pc:sldChg chg="addSp delSp modSp mod">
        <pc:chgData name="IMT2022114 Dhruv Kothari" userId="ae570056-16e1-48f9-a210-46f54fa7df3a" providerId="ADAL" clId="{7097349E-F54D-46E4-AC9C-86B4D4C750BC}" dt="2024-09-16T16:19:25.197" v="312" actId="21"/>
        <pc:sldMkLst>
          <pc:docMk/>
          <pc:sldMk cId="95992585" sldId="258"/>
        </pc:sldMkLst>
        <pc:spChg chg="add mod">
          <ac:chgData name="IMT2022114 Dhruv Kothari" userId="ae570056-16e1-48f9-a210-46f54fa7df3a" providerId="ADAL" clId="{7097349E-F54D-46E4-AC9C-86B4D4C750BC}" dt="2024-09-16T16:18:08.527" v="302" actId="208"/>
          <ac:spMkLst>
            <pc:docMk/>
            <pc:sldMk cId="95992585" sldId="258"/>
            <ac:spMk id="2" creationId="{6FE07212-1D6C-9156-39BC-C172245BC34D}"/>
          </ac:spMkLst>
        </pc:spChg>
        <pc:spChg chg="add del">
          <ac:chgData name="IMT2022114 Dhruv Kothari" userId="ae570056-16e1-48f9-a210-46f54fa7df3a" providerId="ADAL" clId="{7097349E-F54D-46E4-AC9C-86B4D4C750BC}" dt="2024-09-16T16:18:32.051" v="304" actId="11529"/>
          <ac:spMkLst>
            <pc:docMk/>
            <pc:sldMk cId="95992585" sldId="258"/>
            <ac:spMk id="4" creationId="{93F7BD63-23AD-0C4E-8449-C5EE653E2E59}"/>
          </ac:spMkLst>
        </pc:spChg>
        <pc:spChg chg="add mod">
          <ac:chgData name="IMT2022114 Dhruv Kothari" userId="ae570056-16e1-48f9-a210-46f54fa7df3a" providerId="ADAL" clId="{7097349E-F54D-46E4-AC9C-86B4D4C750BC}" dt="2024-09-16T16:19:07.636" v="310" actId="208"/>
          <ac:spMkLst>
            <pc:docMk/>
            <pc:sldMk cId="95992585" sldId="258"/>
            <ac:spMk id="5" creationId="{72A5A703-7EDE-B633-6BAA-E5F9159D0EAF}"/>
          </ac:spMkLst>
        </pc:spChg>
        <pc:spChg chg="add del">
          <ac:chgData name="IMT2022114 Dhruv Kothari" userId="ae570056-16e1-48f9-a210-46f54fa7df3a" providerId="ADAL" clId="{7097349E-F54D-46E4-AC9C-86B4D4C750BC}" dt="2024-09-16T16:19:25.197" v="312" actId="21"/>
          <ac:spMkLst>
            <pc:docMk/>
            <pc:sldMk cId="95992585" sldId="258"/>
            <ac:spMk id="6" creationId="{617E8E9C-DB41-EDD3-D0F5-BA2F2E0C3BD7}"/>
          </ac:spMkLst>
        </pc:spChg>
      </pc:sldChg>
      <pc:sldChg chg="add del">
        <pc:chgData name="IMT2022114 Dhruv Kothari" userId="ae570056-16e1-48f9-a210-46f54fa7df3a" providerId="ADAL" clId="{7097349E-F54D-46E4-AC9C-86B4D4C750BC}" dt="2024-09-16T17:02:33.905" v="1898" actId="47"/>
        <pc:sldMkLst>
          <pc:docMk/>
          <pc:sldMk cId="95992585" sldId="259"/>
        </pc:sldMkLst>
      </pc:sldChg>
      <pc:sldChg chg="ord">
        <pc:chgData name="IMT2022114 Dhruv Kothari" userId="ae570056-16e1-48f9-a210-46f54fa7df3a" providerId="ADAL" clId="{7097349E-F54D-46E4-AC9C-86B4D4C750BC}" dt="2024-09-16T15:55:14.800" v="8"/>
        <pc:sldMkLst>
          <pc:docMk/>
          <pc:sldMk cId="95992585" sldId="260"/>
        </pc:sldMkLst>
      </pc:sldChg>
      <pc:sldChg chg="del">
        <pc:chgData name="IMT2022114 Dhruv Kothari" userId="ae570056-16e1-48f9-a210-46f54fa7df3a" providerId="ADAL" clId="{7097349E-F54D-46E4-AC9C-86B4D4C750BC}" dt="2024-09-16T15:54:50.171" v="4" actId="2696"/>
        <pc:sldMkLst>
          <pc:docMk/>
          <pc:sldMk cId="95992585" sldId="261"/>
        </pc:sldMkLst>
      </pc:sldChg>
      <pc:sldChg chg="add ord">
        <pc:chgData name="IMT2022114 Dhruv Kothari" userId="ae570056-16e1-48f9-a210-46f54fa7df3a" providerId="ADAL" clId="{7097349E-F54D-46E4-AC9C-86B4D4C750BC}" dt="2024-09-16T15:57:00.051" v="29"/>
        <pc:sldMkLst>
          <pc:docMk/>
          <pc:sldMk cId="867546676" sldId="261"/>
        </pc:sldMkLst>
      </pc:sldChg>
      <pc:sldChg chg="del">
        <pc:chgData name="IMT2022114 Dhruv Kothari" userId="ae570056-16e1-48f9-a210-46f54fa7df3a" providerId="ADAL" clId="{7097349E-F54D-46E4-AC9C-86B4D4C750BC}" dt="2024-09-16T15:54:27.794" v="2" actId="2696"/>
        <pc:sldMkLst>
          <pc:docMk/>
          <pc:sldMk cId="95992585" sldId="262"/>
        </pc:sldMkLst>
      </pc:sldChg>
      <pc:sldChg chg="add del">
        <pc:chgData name="IMT2022114 Dhruv Kothari" userId="ae570056-16e1-48f9-a210-46f54fa7df3a" providerId="ADAL" clId="{7097349E-F54D-46E4-AC9C-86B4D4C750BC}" dt="2024-09-16T17:16:11.343" v="2621" actId="47"/>
        <pc:sldMkLst>
          <pc:docMk/>
          <pc:sldMk cId="1047958212" sldId="262"/>
        </pc:sldMkLst>
      </pc:sldChg>
      <pc:sldChg chg="ord">
        <pc:chgData name="IMT2022114 Dhruv Kothari" userId="ae570056-16e1-48f9-a210-46f54fa7df3a" providerId="ADAL" clId="{7097349E-F54D-46E4-AC9C-86B4D4C750BC}" dt="2024-09-16T15:55:15.769" v="10"/>
        <pc:sldMkLst>
          <pc:docMk/>
          <pc:sldMk cId="95992585" sldId="263"/>
        </pc:sldMkLst>
      </pc:sldChg>
      <pc:sldChg chg="ord">
        <pc:chgData name="IMT2022114 Dhruv Kothari" userId="ae570056-16e1-48f9-a210-46f54fa7df3a" providerId="ADAL" clId="{7097349E-F54D-46E4-AC9C-86B4D4C750BC}" dt="2024-09-16T15:55:30.621" v="14"/>
        <pc:sldMkLst>
          <pc:docMk/>
          <pc:sldMk cId="95992585" sldId="264"/>
        </pc:sldMkLst>
      </pc:sldChg>
      <pc:sldChg chg="ord">
        <pc:chgData name="IMT2022114 Dhruv Kothari" userId="ae570056-16e1-48f9-a210-46f54fa7df3a" providerId="ADAL" clId="{7097349E-F54D-46E4-AC9C-86B4D4C750BC}" dt="2024-09-16T15:55:18.275" v="12"/>
        <pc:sldMkLst>
          <pc:docMk/>
          <pc:sldMk cId="95992585" sldId="265"/>
        </pc:sldMkLst>
      </pc:sldChg>
      <pc:sldChg chg="ord">
        <pc:chgData name="IMT2022114 Dhruv Kothari" userId="ae570056-16e1-48f9-a210-46f54fa7df3a" providerId="ADAL" clId="{7097349E-F54D-46E4-AC9C-86B4D4C750BC}" dt="2024-09-16T15:55:10.616" v="6"/>
        <pc:sldMkLst>
          <pc:docMk/>
          <pc:sldMk cId="95992585" sldId="266"/>
        </pc:sldMkLst>
      </pc:sldChg>
      <pc:sldChg chg="ord">
        <pc:chgData name="IMT2022114 Dhruv Kothari" userId="ae570056-16e1-48f9-a210-46f54fa7df3a" providerId="ADAL" clId="{7097349E-F54D-46E4-AC9C-86B4D4C750BC}" dt="2024-09-16T15:55:45.365" v="18"/>
        <pc:sldMkLst>
          <pc:docMk/>
          <pc:sldMk cId="95992585" sldId="267"/>
        </pc:sldMkLst>
      </pc:sldChg>
      <pc:sldChg chg="ord">
        <pc:chgData name="IMT2022114 Dhruv Kothari" userId="ae570056-16e1-48f9-a210-46f54fa7df3a" providerId="ADAL" clId="{7097349E-F54D-46E4-AC9C-86B4D4C750BC}" dt="2024-09-16T17:22:39.854" v="3042"/>
        <pc:sldMkLst>
          <pc:docMk/>
          <pc:sldMk cId="95992585" sldId="268"/>
        </pc:sldMkLst>
      </pc:sldChg>
      <pc:sldChg chg="ord">
        <pc:chgData name="IMT2022114 Dhruv Kothari" userId="ae570056-16e1-48f9-a210-46f54fa7df3a" providerId="ADAL" clId="{7097349E-F54D-46E4-AC9C-86B4D4C750BC}" dt="2024-09-16T15:55:54.411" v="22"/>
        <pc:sldMkLst>
          <pc:docMk/>
          <pc:sldMk cId="95992585" sldId="270"/>
        </pc:sldMkLst>
      </pc:sldChg>
      <pc:sldChg chg="ord">
        <pc:chgData name="IMT2022114 Dhruv Kothari" userId="ae570056-16e1-48f9-a210-46f54fa7df3a" providerId="ADAL" clId="{7097349E-F54D-46E4-AC9C-86B4D4C750BC}" dt="2024-09-16T15:56:00.883" v="26"/>
        <pc:sldMkLst>
          <pc:docMk/>
          <pc:sldMk cId="95992585" sldId="271"/>
        </pc:sldMkLst>
      </pc:sldChg>
      <pc:sldChg chg="modSp new mod">
        <pc:chgData name="IMT2022114 Dhruv Kothari" userId="ae570056-16e1-48f9-a210-46f54fa7df3a" providerId="ADAL" clId="{7097349E-F54D-46E4-AC9C-86B4D4C750BC}" dt="2024-09-16T16:24:43.377" v="656" actId="20577"/>
        <pc:sldMkLst>
          <pc:docMk/>
          <pc:sldMk cId="1213993320" sldId="272"/>
        </pc:sldMkLst>
        <pc:spChg chg="mod">
          <ac:chgData name="IMT2022114 Dhruv Kothari" userId="ae570056-16e1-48f9-a210-46f54fa7df3a" providerId="ADAL" clId="{7097349E-F54D-46E4-AC9C-86B4D4C750BC}" dt="2024-09-16T16:00:44.019" v="84"/>
          <ac:spMkLst>
            <pc:docMk/>
            <pc:sldMk cId="1213993320" sldId="272"/>
            <ac:spMk id="2" creationId="{ED30716D-A30B-A559-6C87-C84A3683C5DD}"/>
          </ac:spMkLst>
        </pc:spChg>
        <pc:spChg chg="mod">
          <ac:chgData name="IMT2022114 Dhruv Kothari" userId="ae570056-16e1-48f9-a210-46f54fa7df3a" providerId="ADAL" clId="{7097349E-F54D-46E4-AC9C-86B4D4C750BC}" dt="2024-09-16T16:24:43.377" v="656" actId="20577"/>
          <ac:spMkLst>
            <pc:docMk/>
            <pc:sldMk cId="1213993320" sldId="272"/>
            <ac:spMk id="3" creationId="{39CD4EC5-49AA-52F9-77A8-47AD0EA6E644}"/>
          </ac:spMkLst>
        </pc:spChg>
      </pc:sldChg>
      <pc:sldChg chg="new del">
        <pc:chgData name="IMT2022114 Dhruv Kothari" userId="ae570056-16e1-48f9-a210-46f54fa7df3a" providerId="ADAL" clId="{7097349E-F54D-46E4-AC9C-86B4D4C750BC}" dt="2024-09-16T15:59:07.877" v="33" actId="47"/>
        <pc:sldMkLst>
          <pc:docMk/>
          <pc:sldMk cId="3301827936" sldId="272"/>
        </pc:sldMkLst>
      </pc:sldChg>
      <pc:sldChg chg="modSp new mod">
        <pc:chgData name="IMT2022114 Dhruv Kothari" userId="ae570056-16e1-48f9-a210-46f54fa7df3a" providerId="ADAL" clId="{7097349E-F54D-46E4-AC9C-86B4D4C750BC}" dt="2024-09-16T16:25:04.632" v="706" actId="20577"/>
        <pc:sldMkLst>
          <pc:docMk/>
          <pc:sldMk cId="779002850" sldId="273"/>
        </pc:sldMkLst>
        <pc:spChg chg="mod">
          <ac:chgData name="IMT2022114 Dhruv Kothari" userId="ae570056-16e1-48f9-a210-46f54fa7df3a" providerId="ADAL" clId="{7097349E-F54D-46E4-AC9C-86B4D4C750BC}" dt="2024-09-16T16:25:04.632" v="706" actId="20577"/>
          <ac:spMkLst>
            <pc:docMk/>
            <pc:sldMk cId="779002850" sldId="273"/>
            <ac:spMk id="2" creationId="{4BC0DDB1-ADFD-FB04-9FD1-787C260F028D}"/>
          </ac:spMkLst>
        </pc:spChg>
        <pc:spChg chg="mod">
          <ac:chgData name="IMT2022114 Dhruv Kothari" userId="ae570056-16e1-48f9-a210-46f54fa7df3a" providerId="ADAL" clId="{7097349E-F54D-46E4-AC9C-86B4D4C750BC}" dt="2024-09-16T16:23:06.637" v="494" actId="20577"/>
          <ac:spMkLst>
            <pc:docMk/>
            <pc:sldMk cId="779002850" sldId="273"/>
            <ac:spMk id="3" creationId="{84D7A896-24B2-4D93-B769-A4619064A166}"/>
          </ac:spMkLst>
        </pc:spChg>
      </pc:sldChg>
      <pc:sldChg chg="addSp delSp modSp new mod">
        <pc:chgData name="IMT2022114 Dhruv Kothari" userId="ae570056-16e1-48f9-a210-46f54fa7df3a" providerId="ADAL" clId="{7097349E-F54D-46E4-AC9C-86B4D4C750BC}" dt="2024-09-16T16:35:45.499" v="1084" actId="21"/>
        <pc:sldMkLst>
          <pc:docMk/>
          <pc:sldMk cId="955006053" sldId="274"/>
        </pc:sldMkLst>
        <pc:spChg chg="mod">
          <ac:chgData name="IMT2022114 Dhruv Kothari" userId="ae570056-16e1-48f9-a210-46f54fa7df3a" providerId="ADAL" clId="{7097349E-F54D-46E4-AC9C-86B4D4C750BC}" dt="2024-09-16T16:32:04.356" v="921" actId="20577"/>
          <ac:spMkLst>
            <pc:docMk/>
            <pc:sldMk cId="955006053" sldId="274"/>
            <ac:spMk id="2" creationId="{B1D764FD-E2F3-C509-5FB2-54E529C075B3}"/>
          </ac:spMkLst>
        </pc:spChg>
        <pc:spChg chg="mod">
          <ac:chgData name="IMT2022114 Dhruv Kothari" userId="ae570056-16e1-48f9-a210-46f54fa7df3a" providerId="ADAL" clId="{7097349E-F54D-46E4-AC9C-86B4D4C750BC}" dt="2024-09-16T16:35:31.588" v="1082" actId="20577"/>
          <ac:spMkLst>
            <pc:docMk/>
            <pc:sldMk cId="955006053" sldId="274"/>
            <ac:spMk id="3" creationId="{25A0D38F-E429-F010-60DE-859D4E86635B}"/>
          </ac:spMkLst>
        </pc:spChg>
        <pc:spChg chg="add del mod">
          <ac:chgData name="IMT2022114 Dhruv Kothari" userId="ae570056-16e1-48f9-a210-46f54fa7df3a" providerId="ADAL" clId="{7097349E-F54D-46E4-AC9C-86B4D4C750BC}" dt="2024-09-16T16:35:45.499" v="1084" actId="21"/>
          <ac:spMkLst>
            <pc:docMk/>
            <pc:sldMk cId="955006053" sldId="274"/>
            <ac:spMk id="4" creationId="{980D6DC7-94F2-9056-34F3-05D69F303525}"/>
          </ac:spMkLst>
        </pc:spChg>
      </pc:sldChg>
      <pc:sldChg chg="modSp new mod">
        <pc:chgData name="IMT2022114 Dhruv Kothari" userId="ae570056-16e1-48f9-a210-46f54fa7df3a" providerId="ADAL" clId="{7097349E-F54D-46E4-AC9C-86B4D4C750BC}" dt="2024-09-16T16:41:28.594" v="1272" actId="20577"/>
        <pc:sldMkLst>
          <pc:docMk/>
          <pc:sldMk cId="3617648666" sldId="275"/>
        </pc:sldMkLst>
        <pc:spChg chg="mod">
          <ac:chgData name="IMT2022114 Dhruv Kothari" userId="ae570056-16e1-48f9-a210-46f54fa7df3a" providerId="ADAL" clId="{7097349E-F54D-46E4-AC9C-86B4D4C750BC}" dt="2024-09-16T16:41:28.594" v="1272" actId="20577"/>
          <ac:spMkLst>
            <pc:docMk/>
            <pc:sldMk cId="3617648666" sldId="275"/>
            <ac:spMk id="2" creationId="{F00B6BE3-0E4D-F83B-3262-E111939DF8F4}"/>
          </ac:spMkLst>
        </pc:spChg>
        <pc:spChg chg="mod">
          <ac:chgData name="IMT2022114 Dhruv Kothari" userId="ae570056-16e1-48f9-a210-46f54fa7df3a" providerId="ADAL" clId="{7097349E-F54D-46E4-AC9C-86B4D4C750BC}" dt="2024-09-16T16:40:45.508" v="1268" actId="20577"/>
          <ac:spMkLst>
            <pc:docMk/>
            <pc:sldMk cId="3617648666" sldId="275"/>
            <ac:spMk id="3" creationId="{C6CD8F98-881F-6738-10B6-309B15BC2C89}"/>
          </ac:spMkLst>
        </pc:spChg>
      </pc:sldChg>
      <pc:sldChg chg="modSp new mod">
        <pc:chgData name="IMT2022114 Dhruv Kothari" userId="ae570056-16e1-48f9-a210-46f54fa7df3a" providerId="ADAL" clId="{7097349E-F54D-46E4-AC9C-86B4D4C750BC}" dt="2024-09-16T16:53:40.552" v="1586" actId="20577"/>
        <pc:sldMkLst>
          <pc:docMk/>
          <pc:sldMk cId="1068984079" sldId="276"/>
        </pc:sldMkLst>
        <pc:spChg chg="mod">
          <ac:chgData name="IMT2022114 Dhruv Kothari" userId="ae570056-16e1-48f9-a210-46f54fa7df3a" providerId="ADAL" clId="{7097349E-F54D-46E4-AC9C-86B4D4C750BC}" dt="2024-09-16T16:44:44.645" v="1338" actId="20577"/>
          <ac:spMkLst>
            <pc:docMk/>
            <pc:sldMk cId="1068984079" sldId="276"/>
            <ac:spMk id="2" creationId="{3FFAF925-3EE4-D441-89E9-5AF369870B68}"/>
          </ac:spMkLst>
        </pc:spChg>
        <pc:spChg chg="mod">
          <ac:chgData name="IMT2022114 Dhruv Kothari" userId="ae570056-16e1-48f9-a210-46f54fa7df3a" providerId="ADAL" clId="{7097349E-F54D-46E4-AC9C-86B4D4C750BC}" dt="2024-09-16T16:53:40.552" v="1586" actId="20577"/>
          <ac:spMkLst>
            <pc:docMk/>
            <pc:sldMk cId="1068984079" sldId="276"/>
            <ac:spMk id="3" creationId="{7D1B741E-0489-F53F-D9F0-1D3883D793E7}"/>
          </ac:spMkLst>
        </pc:spChg>
      </pc:sldChg>
      <pc:sldChg chg="modSp new mod">
        <pc:chgData name="IMT2022114 Dhruv Kothari" userId="ae570056-16e1-48f9-a210-46f54fa7df3a" providerId="ADAL" clId="{7097349E-F54D-46E4-AC9C-86B4D4C750BC}" dt="2024-09-16T16:55:06.895" v="1640" actId="20577"/>
        <pc:sldMkLst>
          <pc:docMk/>
          <pc:sldMk cId="220045870" sldId="277"/>
        </pc:sldMkLst>
        <pc:spChg chg="mod">
          <ac:chgData name="IMT2022114 Dhruv Kothari" userId="ae570056-16e1-48f9-a210-46f54fa7df3a" providerId="ADAL" clId="{7097349E-F54D-46E4-AC9C-86B4D4C750BC}" dt="2024-09-16T16:48:27.629" v="1523" actId="20577"/>
          <ac:spMkLst>
            <pc:docMk/>
            <pc:sldMk cId="220045870" sldId="277"/>
            <ac:spMk id="2" creationId="{5F4602FC-4107-CD8B-9ED7-B893734ED240}"/>
          </ac:spMkLst>
        </pc:spChg>
        <pc:spChg chg="mod">
          <ac:chgData name="IMT2022114 Dhruv Kothari" userId="ae570056-16e1-48f9-a210-46f54fa7df3a" providerId="ADAL" clId="{7097349E-F54D-46E4-AC9C-86B4D4C750BC}" dt="2024-09-16T16:55:06.895" v="1640" actId="20577"/>
          <ac:spMkLst>
            <pc:docMk/>
            <pc:sldMk cId="220045870" sldId="277"/>
            <ac:spMk id="3" creationId="{A1D13EAE-86C4-88A8-0A4A-69A05BA1C9A6}"/>
          </ac:spMkLst>
        </pc:spChg>
      </pc:sldChg>
      <pc:sldChg chg="modSp new mod">
        <pc:chgData name="IMT2022114 Dhruv Kothari" userId="ae570056-16e1-48f9-a210-46f54fa7df3a" providerId="ADAL" clId="{7097349E-F54D-46E4-AC9C-86B4D4C750BC}" dt="2024-09-16T17:06:37.429" v="2068" actId="255"/>
        <pc:sldMkLst>
          <pc:docMk/>
          <pc:sldMk cId="2926509445" sldId="278"/>
        </pc:sldMkLst>
        <pc:spChg chg="mod">
          <ac:chgData name="IMT2022114 Dhruv Kothari" userId="ae570056-16e1-48f9-a210-46f54fa7df3a" providerId="ADAL" clId="{7097349E-F54D-46E4-AC9C-86B4D4C750BC}" dt="2024-09-16T16:56:28.673" v="1659" actId="20577"/>
          <ac:spMkLst>
            <pc:docMk/>
            <pc:sldMk cId="2926509445" sldId="278"/>
            <ac:spMk id="2" creationId="{2DFE8D05-EEE2-70FA-6B6C-AB3943FC3655}"/>
          </ac:spMkLst>
        </pc:spChg>
        <pc:spChg chg="mod">
          <ac:chgData name="IMT2022114 Dhruv Kothari" userId="ae570056-16e1-48f9-a210-46f54fa7df3a" providerId="ADAL" clId="{7097349E-F54D-46E4-AC9C-86B4D4C750BC}" dt="2024-09-16T17:06:37.429" v="2068" actId="255"/>
          <ac:spMkLst>
            <pc:docMk/>
            <pc:sldMk cId="2926509445" sldId="278"/>
            <ac:spMk id="3" creationId="{B8035187-488A-79D3-9215-E0944A29C00E}"/>
          </ac:spMkLst>
        </pc:spChg>
      </pc:sldChg>
      <pc:sldChg chg="addSp modSp new add del mod">
        <pc:chgData name="IMT2022114 Dhruv Kothari" userId="ae570056-16e1-48f9-a210-46f54fa7df3a" providerId="ADAL" clId="{7097349E-F54D-46E4-AC9C-86B4D4C750BC}" dt="2024-09-16T17:06:31.938" v="2067" actId="255"/>
        <pc:sldMkLst>
          <pc:docMk/>
          <pc:sldMk cId="2235610085" sldId="279"/>
        </pc:sldMkLst>
        <pc:spChg chg="mod">
          <ac:chgData name="IMT2022114 Dhruv Kothari" userId="ae570056-16e1-48f9-a210-46f54fa7df3a" providerId="ADAL" clId="{7097349E-F54D-46E4-AC9C-86B4D4C750BC}" dt="2024-09-16T16:58:15.878" v="1840" actId="20577"/>
          <ac:spMkLst>
            <pc:docMk/>
            <pc:sldMk cId="2235610085" sldId="279"/>
            <ac:spMk id="2" creationId="{5B316B3E-9797-6D9C-492A-1F07FB3270B8}"/>
          </ac:spMkLst>
        </pc:spChg>
        <pc:spChg chg="mod">
          <ac:chgData name="IMT2022114 Dhruv Kothari" userId="ae570056-16e1-48f9-a210-46f54fa7df3a" providerId="ADAL" clId="{7097349E-F54D-46E4-AC9C-86B4D4C750BC}" dt="2024-09-16T17:06:31.938" v="2067" actId="255"/>
          <ac:spMkLst>
            <pc:docMk/>
            <pc:sldMk cId="2235610085" sldId="279"/>
            <ac:spMk id="3" creationId="{88E9953B-7DBE-672A-7D03-813AB6ACB31B}"/>
          </ac:spMkLst>
        </pc:spChg>
        <pc:spChg chg="add">
          <ac:chgData name="IMT2022114 Dhruv Kothari" userId="ae570056-16e1-48f9-a210-46f54fa7df3a" providerId="ADAL" clId="{7097349E-F54D-46E4-AC9C-86B4D4C750BC}" dt="2024-09-16T17:00:57.570" v="1881"/>
          <ac:spMkLst>
            <pc:docMk/>
            <pc:sldMk cId="2235610085" sldId="279"/>
            <ac:spMk id="4" creationId="{0BDD8747-6FA6-37F0-C130-84F6407E3CFC}"/>
          </ac:spMkLst>
        </pc:spChg>
      </pc:sldChg>
      <pc:sldChg chg="modSp new mod">
        <pc:chgData name="IMT2022114 Dhruv Kothari" userId="ae570056-16e1-48f9-a210-46f54fa7df3a" providerId="ADAL" clId="{7097349E-F54D-46E4-AC9C-86B4D4C750BC}" dt="2024-09-16T17:07:35.408" v="2094" actId="1076"/>
        <pc:sldMkLst>
          <pc:docMk/>
          <pc:sldMk cId="382444611" sldId="280"/>
        </pc:sldMkLst>
        <pc:spChg chg="mod">
          <ac:chgData name="IMT2022114 Dhruv Kothari" userId="ae570056-16e1-48f9-a210-46f54fa7df3a" providerId="ADAL" clId="{7097349E-F54D-46E4-AC9C-86B4D4C750BC}" dt="2024-09-16T17:05:26.959" v="1988" actId="20577"/>
          <ac:spMkLst>
            <pc:docMk/>
            <pc:sldMk cId="382444611" sldId="280"/>
            <ac:spMk id="2" creationId="{5409E906-BFD9-D75A-4E9E-3AFEB81BC56E}"/>
          </ac:spMkLst>
        </pc:spChg>
        <pc:spChg chg="mod">
          <ac:chgData name="IMT2022114 Dhruv Kothari" userId="ae570056-16e1-48f9-a210-46f54fa7df3a" providerId="ADAL" clId="{7097349E-F54D-46E4-AC9C-86B4D4C750BC}" dt="2024-09-16T17:07:35.408" v="2094" actId="1076"/>
          <ac:spMkLst>
            <pc:docMk/>
            <pc:sldMk cId="382444611" sldId="280"/>
            <ac:spMk id="3" creationId="{2A4ED08D-8374-B93B-FF0E-740DC19BC8AF}"/>
          </ac:spMkLst>
        </pc:spChg>
      </pc:sldChg>
      <pc:sldChg chg="modSp new mod">
        <pc:chgData name="IMT2022114 Dhruv Kothari" userId="ae570056-16e1-48f9-a210-46f54fa7df3a" providerId="ADAL" clId="{7097349E-F54D-46E4-AC9C-86B4D4C750BC}" dt="2024-09-16T17:09:08.977" v="2222" actId="20577"/>
        <pc:sldMkLst>
          <pc:docMk/>
          <pc:sldMk cId="2136084198" sldId="281"/>
        </pc:sldMkLst>
        <pc:spChg chg="mod">
          <ac:chgData name="IMT2022114 Dhruv Kothari" userId="ae570056-16e1-48f9-a210-46f54fa7df3a" providerId="ADAL" clId="{7097349E-F54D-46E4-AC9C-86B4D4C750BC}" dt="2024-09-16T17:06:03.060" v="2064" actId="20577"/>
          <ac:spMkLst>
            <pc:docMk/>
            <pc:sldMk cId="2136084198" sldId="281"/>
            <ac:spMk id="2" creationId="{C9904F09-3112-C431-2515-59BB24A7F2C1}"/>
          </ac:spMkLst>
        </pc:spChg>
        <pc:spChg chg="mod">
          <ac:chgData name="IMT2022114 Dhruv Kothari" userId="ae570056-16e1-48f9-a210-46f54fa7df3a" providerId="ADAL" clId="{7097349E-F54D-46E4-AC9C-86B4D4C750BC}" dt="2024-09-16T17:09:08.977" v="2222" actId="20577"/>
          <ac:spMkLst>
            <pc:docMk/>
            <pc:sldMk cId="2136084198" sldId="281"/>
            <ac:spMk id="3" creationId="{27C740F8-72E8-20FB-3062-0DF4A55B6F7C}"/>
          </ac:spMkLst>
        </pc:spChg>
      </pc:sldChg>
      <pc:sldChg chg="modSp new mod">
        <pc:chgData name="IMT2022114 Dhruv Kothari" userId="ae570056-16e1-48f9-a210-46f54fa7df3a" providerId="ADAL" clId="{7097349E-F54D-46E4-AC9C-86B4D4C750BC}" dt="2024-09-16T17:15:03.553" v="2594" actId="20577"/>
        <pc:sldMkLst>
          <pc:docMk/>
          <pc:sldMk cId="1616627509" sldId="282"/>
        </pc:sldMkLst>
        <pc:spChg chg="mod">
          <ac:chgData name="IMT2022114 Dhruv Kothari" userId="ae570056-16e1-48f9-a210-46f54fa7df3a" providerId="ADAL" clId="{7097349E-F54D-46E4-AC9C-86B4D4C750BC}" dt="2024-09-16T17:10:23.749" v="2330" actId="20577"/>
          <ac:spMkLst>
            <pc:docMk/>
            <pc:sldMk cId="1616627509" sldId="282"/>
            <ac:spMk id="2" creationId="{55E347BF-DBB8-7B42-FF3C-BCA425524145}"/>
          </ac:spMkLst>
        </pc:spChg>
        <pc:spChg chg="mod">
          <ac:chgData name="IMT2022114 Dhruv Kothari" userId="ae570056-16e1-48f9-a210-46f54fa7df3a" providerId="ADAL" clId="{7097349E-F54D-46E4-AC9C-86B4D4C750BC}" dt="2024-09-16T17:15:03.553" v="2594" actId="20577"/>
          <ac:spMkLst>
            <pc:docMk/>
            <pc:sldMk cId="1616627509" sldId="282"/>
            <ac:spMk id="3" creationId="{9D48FB2E-A200-48F6-1C71-6107CB0982C7}"/>
          </ac:spMkLst>
        </pc:spChg>
      </pc:sldChg>
      <pc:sldChg chg="addSp modSp new mod">
        <pc:chgData name="IMT2022114 Dhruv Kothari" userId="ae570056-16e1-48f9-a210-46f54fa7df3a" providerId="ADAL" clId="{7097349E-F54D-46E4-AC9C-86B4D4C750BC}" dt="2024-09-16T17:28:27.570" v="3407" actId="20577"/>
        <pc:sldMkLst>
          <pc:docMk/>
          <pc:sldMk cId="2657593262" sldId="283"/>
        </pc:sldMkLst>
        <pc:spChg chg="mod">
          <ac:chgData name="IMT2022114 Dhruv Kothari" userId="ae570056-16e1-48f9-a210-46f54fa7df3a" providerId="ADAL" clId="{7097349E-F54D-46E4-AC9C-86B4D4C750BC}" dt="2024-09-16T17:25:35.162" v="3181" actId="20577"/>
          <ac:spMkLst>
            <pc:docMk/>
            <pc:sldMk cId="2657593262" sldId="283"/>
            <ac:spMk id="2" creationId="{29C4BD5F-03FD-3C93-EF06-5C6BCE61AA1F}"/>
          </ac:spMkLst>
        </pc:spChg>
        <pc:spChg chg="mod">
          <ac:chgData name="IMT2022114 Dhruv Kothari" userId="ae570056-16e1-48f9-a210-46f54fa7df3a" providerId="ADAL" clId="{7097349E-F54D-46E4-AC9C-86B4D4C750BC}" dt="2024-09-16T17:28:27.570" v="3407" actId="20577"/>
          <ac:spMkLst>
            <pc:docMk/>
            <pc:sldMk cId="2657593262" sldId="283"/>
            <ac:spMk id="3" creationId="{92DBFC48-FCC1-F9C9-8F6F-26B8C56308CD}"/>
          </ac:spMkLst>
        </pc:spChg>
        <pc:spChg chg="add">
          <ac:chgData name="IMT2022114 Dhruv Kothari" userId="ae570056-16e1-48f9-a210-46f54fa7df3a" providerId="ADAL" clId="{7097349E-F54D-46E4-AC9C-86B4D4C750BC}" dt="2024-09-16T17:26:40.553" v="3186"/>
          <ac:spMkLst>
            <pc:docMk/>
            <pc:sldMk cId="2657593262" sldId="283"/>
            <ac:spMk id="4" creationId="{EF9ABB2D-CB2D-2EAE-72CE-A795872A4579}"/>
          </ac:spMkLst>
        </pc:spChg>
        <pc:spChg chg="add">
          <ac:chgData name="IMT2022114 Dhruv Kothari" userId="ae570056-16e1-48f9-a210-46f54fa7df3a" providerId="ADAL" clId="{7097349E-F54D-46E4-AC9C-86B4D4C750BC}" dt="2024-09-16T17:26:44.183" v="3187"/>
          <ac:spMkLst>
            <pc:docMk/>
            <pc:sldMk cId="2657593262" sldId="283"/>
            <ac:spMk id="5" creationId="{7FF29DF7-E127-0284-5C5E-700FF369AF76}"/>
          </ac:spMkLst>
        </pc:spChg>
        <pc:spChg chg="add">
          <ac:chgData name="IMT2022114 Dhruv Kothari" userId="ae570056-16e1-48f9-a210-46f54fa7df3a" providerId="ADAL" clId="{7097349E-F54D-46E4-AC9C-86B4D4C750BC}" dt="2024-09-16T17:26:47.993" v="3189"/>
          <ac:spMkLst>
            <pc:docMk/>
            <pc:sldMk cId="2657593262" sldId="283"/>
            <ac:spMk id="6" creationId="{0CEBB40F-850D-CB61-1A06-0292F45496B5}"/>
          </ac:spMkLst>
        </pc:spChg>
      </pc:sldChg>
      <pc:sldChg chg="modSp new mod ord">
        <pc:chgData name="IMT2022114 Dhruv Kothari" userId="ae570056-16e1-48f9-a210-46f54fa7df3a" providerId="ADAL" clId="{7097349E-F54D-46E4-AC9C-86B4D4C750BC}" dt="2024-09-16T17:22:40.886" v="3044"/>
        <pc:sldMkLst>
          <pc:docMk/>
          <pc:sldMk cId="2412358183" sldId="284"/>
        </pc:sldMkLst>
        <pc:spChg chg="mod">
          <ac:chgData name="IMT2022114 Dhruv Kothari" userId="ae570056-16e1-48f9-a210-46f54fa7df3a" providerId="ADAL" clId="{7097349E-F54D-46E4-AC9C-86B4D4C750BC}" dt="2024-09-16T17:20:01.739" v="2804" actId="20577"/>
          <ac:spMkLst>
            <pc:docMk/>
            <pc:sldMk cId="2412358183" sldId="284"/>
            <ac:spMk id="2" creationId="{32E84F66-4FDC-F855-488E-8EC30D98E4FD}"/>
          </ac:spMkLst>
        </pc:spChg>
        <pc:spChg chg="mod">
          <ac:chgData name="IMT2022114 Dhruv Kothari" userId="ae570056-16e1-48f9-a210-46f54fa7df3a" providerId="ADAL" clId="{7097349E-F54D-46E4-AC9C-86B4D4C750BC}" dt="2024-09-16T17:22:32.770" v="3040" actId="27636"/>
          <ac:spMkLst>
            <pc:docMk/>
            <pc:sldMk cId="2412358183" sldId="284"/>
            <ac:spMk id="3" creationId="{6CC1CBBA-DC4F-5834-A300-05C3CCCB2227}"/>
          </ac:spMkLst>
        </pc:spChg>
      </pc:sldChg>
      <pc:sldChg chg="modSp new mod">
        <pc:chgData name="IMT2022114 Dhruv Kothari" userId="ae570056-16e1-48f9-a210-46f54fa7df3a" providerId="ADAL" clId="{7097349E-F54D-46E4-AC9C-86B4D4C750BC}" dt="2024-09-16T17:24:46.657" v="3087" actId="27636"/>
        <pc:sldMkLst>
          <pc:docMk/>
          <pc:sldMk cId="2683426896" sldId="285"/>
        </pc:sldMkLst>
        <pc:spChg chg="mod">
          <ac:chgData name="IMT2022114 Dhruv Kothari" userId="ae570056-16e1-48f9-a210-46f54fa7df3a" providerId="ADAL" clId="{7097349E-F54D-46E4-AC9C-86B4D4C750BC}" dt="2024-09-16T17:22:59.328" v="3049" actId="27636"/>
          <ac:spMkLst>
            <pc:docMk/>
            <pc:sldMk cId="2683426896" sldId="285"/>
            <ac:spMk id="2" creationId="{97070C51-3AC6-318C-7724-7C4180BC9C11}"/>
          </ac:spMkLst>
        </pc:spChg>
        <pc:spChg chg="mod">
          <ac:chgData name="IMT2022114 Dhruv Kothari" userId="ae570056-16e1-48f9-a210-46f54fa7df3a" providerId="ADAL" clId="{7097349E-F54D-46E4-AC9C-86B4D4C750BC}" dt="2024-09-16T17:24:46.657" v="3087" actId="27636"/>
          <ac:spMkLst>
            <pc:docMk/>
            <pc:sldMk cId="2683426896" sldId="285"/>
            <ac:spMk id="3" creationId="{FF022A7B-E707-FB2F-60E2-7B09352F91F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9/16/2024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56D34FBA-A0FF-4A13-94C4-2AC7FABECB30}"/>
              </a:ext>
            </a:extLst>
          </p:cNvPr>
          <p:cNvSpPr>
            <a:spLocks noGrp="1"/>
          </p:cNvSpPr>
          <p:nvPr>
            <p:ph type="ctrTitle"/>
          </p:nvPr>
        </p:nvSpPr>
        <p:spPr/>
        <p:txBody>
          <a:bodyPr/>
          <a:lstStyle/>
          <a:p>
            <a:r>
              <a:rPr lang="en-IN" dirty="0"/>
              <a:t>D</a:t>
            </a:r>
            <a:r>
              <a:rPr dirty="0" err="1"/>
              <a:t>emographics</a:t>
            </a:r>
            <a:endParaRPr dirty="0"/>
          </a:p>
        </p:txBody>
      </p:sp>
      <p:sp>
        <p:nvSpPr>
          <p:cNvPr id="3" name="slide1">
            <a:extLst>
              <a:ext uri="{FF2B5EF4-FFF2-40B4-BE49-F238E27FC236}">
                <a16:creationId xmlns:a16="http://schemas.microsoft.com/office/drawing/2014/main" id="{EA5DEB02-6E7C-43FF-B883-5FB018ECEE8F}"/>
              </a:ext>
            </a:extLst>
          </p:cNvPr>
          <p:cNvSpPr>
            <a:spLocks noGrp="1"/>
          </p:cNvSpPr>
          <p:nvPr>
            <p:ph type="subTitle" idx="1"/>
          </p:nvPr>
        </p:nvSpPr>
        <p:spPr/>
        <p:txBody>
          <a:bodyPr/>
          <a:lstStyle/>
          <a:p>
            <a:r>
              <a:rPr dirty="0"/>
              <a:t>File created on: 16-09-2024 21:22:44</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heet 6">
            <a:extLst>
              <a:ext uri="{FF2B5EF4-FFF2-40B4-BE49-F238E27FC236}">
                <a16:creationId xmlns:a16="http://schemas.microsoft.com/office/drawing/2014/main" id="{A0A8A3F1-9A15-4B66-A555-14968FB75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350" y="2057400"/>
            <a:ext cx="6591300" cy="27432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F925-3EE4-D441-89E9-5AF369870B68}"/>
              </a:ext>
            </a:extLst>
          </p:cNvPr>
          <p:cNvSpPr>
            <a:spLocks noGrp="1"/>
          </p:cNvSpPr>
          <p:nvPr>
            <p:ph type="title"/>
          </p:nvPr>
        </p:nvSpPr>
        <p:spPr/>
        <p:txBody>
          <a:bodyPr/>
          <a:lstStyle/>
          <a:p>
            <a:r>
              <a:rPr lang="en-IN" dirty="0"/>
              <a:t>Heat map between Race and Armed used</a:t>
            </a:r>
          </a:p>
        </p:txBody>
      </p:sp>
      <p:sp>
        <p:nvSpPr>
          <p:cNvPr id="3" name="Content Placeholder 2">
            <a:extLst>
              <a:ext uri="{FF2B5EF4-FFF2-40B4-BE49-F238E27FC236}">
                <a16:creationId xmlns:a16="http://schemas.microsoft.com/office/drawing/2014/main" id="{7D1B741E-0489-F53F-D9F0-1D3883D793E7}"/>
              </a:ext>
            </a:extLst>
          </p:cNvPr>
          <p:cNvSpPr>
            <a:spLocks noGrp="1"/>
          </p:cNvSpPr>
          <p:nvPr>
            <p:ph idx="1"/>
          </p:nvPr>
        </p:nvSpPr>
        <p:spPr/>
        <p:txBody>
          <a:bodyPr>
            <a:normAutofit lnSpcReduction="10000"/>
          </a:bodyPr>
          <a:lstStyle/>
          <a:p>
            <a:r>
              <a:rPr lang="en-US" sz="2000" dirty="0"/>
              <a:t>This heat map visualizes the relationship between race and the type of weapon or object the individual was armed with, representing the percentage of weapon usage by race. </a:t>
            </a:r>
          </a:p>
          <a:p>
            <a:endParaRPr lang="en-US" sz="2000" dirty="0"/>
          </a:p>
          <a:p>
            <a:r>
              <a:rPr lang="en-US" sz="2000" dirty="0"/>
              <a:t>The intensity of the color represents the proportion of armed usage within each race.</a:t>
            </a:r>
          </a:p>
          <a:p>
            <a:endParaRPr lang="en-US" sz="2000" dirty="0"/>
          </a:p>
          <a:p>
            <a:r>
              <a:rPr lang="en-US" sz="2000" dirty="0"/>
              <a:t>The heat map is effective for identifying patterns or trends in armed usage across races, where varying intensities of color allow for quick comparisons across different race and weapon combinations.</a:t>
            </a:r>
          </a:p>
          <a:p>
            <a:endParaRPr lang="en-US" sz="2000" dirty="0"/>
          </a:p>
          <a:p>
            <a:r>
              <a:rPr lang="en-US" sz="2000" dirty="0"/>
              <a:t>Mark: Rectangular cells(heat map)</a:t>
            </a:r>
          </a:p>
          <a:p>
            <a:endParaRPr lang="en-US" sz="2000" dirty="0"/>
          </a:p>
          <a:p>
            <a:r>
              <a:rPr lang="en-US" sz="2000" dirty="0"/>
              <a:t>Channel: X-axis(Race), Y-axis(Armed used), color intensity(percentage of armed used by race)</a:t>
            </a:r>
            <a:endParaRPr lang="en-IN" sz="2000" dirty="0"/>
          </a:p>
        </p:txBody>
      </p:sp>
    </p:spTree>
    <p:extLst>
      <p:ext uri="{BB962C8B-B14F-4D97-AF65-F5344CB8AC3E}">
        <p14:creationId xmlns:p14="http://schemas.microsoft.com/office/powerpoint/2010/main" val="1068984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Sheet 13">
            <a:extLst>
              <a:ext uri="{FF2B5EF4-FFF2-40B4-BE49-F238E27FC236}">
                <a16:creationId xmlns:a16="http://schemas.microsoft.com/office/drawing/2014/main" id="{F41D751A-565A-436D-A542-B3EC0AA99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0850" y="2262187"/>
            <a:ext cx="6210300" cy="233362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02FC-4107-CD8B-9ED7-B893734ED240}"/>
              </a:ext>
            </a:extLst>
          </p:cNvPr>
          <p:cNvSpPr>
            <a:spLocks noGrp="1"/>
          </p:cNvSpPr>
          <p:nvPr>
            <p:ph type="title"/>
          </p:nvPr>
        </p:nvSpPr>
        <p:spPr/>
        <p:txBody>
          <a:bodyPr/>
          <a:lstStyle/>
          <a:p>
            <a:r>
              <a:rPr lang="en-IN" dirty="0"/>
              <a:t>Heat map between Race and Fleeing</a:t>
            </a:r>
          </a:p>
        </p:txBody>
      </p:sp>
      <p:sp>
        <p:nvSpPr>
          <p:cNvPr id="3" name="Content Placeholder 2">
            <a:extLst>
              <a:ext uri="{FF2B5EF4-FFF2-40B4-BE49-F238E27FC236}">
                <a16:creationId xmlns:a16="http://schemas.microsoft.com/office/drawing/2014/main" id="{A1D13EAE-86C4-88A8-0A4A-69A05BA1C9A6}"/>
              </a:ext>
            </a:extLst>
          </p:cNvPr>
          <p:cNvSpPr>
            <a:spLocks noGrp="1"/>
          </p:cNvSpPr>
          <p:nvPr>
            <p:ph idx="1"/>
          </p:nvPr>
        </p:nvSpPr>
        <p:spPr/>
        <p:txBody>
          <a:bodyPr/>
          <a:lstStyle/>
          <a:p>
            <a:r>
              <a:rPr lang="en-US" sz="2000" dirty="0"/>
              <a:t>This heat map visualizes the relationship between race and Fleeing, representing the percentage of Flee by race.</a:t>
            </a:r>
          </a:p>
          <a:p>
            <a:endParaRPr lang="en-US" sz="2000" dirty="0"/>
          </a:p>
          <a:p>
            <a:r>
              <a:rPr lang="en-US" sz="2000" dirty="0"/>
              <a:t>The intensity of the color represents the proportion of Flee within the race.</a:t>
            </a:r>
          </a:p>
          <a:p>
            <a:endParaRPr lang="en-US" sz="2000" dirty="0"/>
          </a:p>
          <a:p>
            <a:r>
              <a:rPr lang="en-US" sz="2000" dirty="0"/>
              <a:t>The heat map is effective for identifying patterns or trends in Flee across races, where varying intensities of color allow for quick comparisons across Flee or not Flee.</a:t>
            </a:r>
          </a:p>
          <a:p>
            <a:endParaRPr lang="en-US" sz="2000" dirty="0"/>
          </a:p>
          <a:p>
            <a:r>
              <a:rPr lang="en-US" sz="2000" dirty="0"/>
              <a:t>Mark: Rectangular cells(heat map)</a:t>
            </a:r>
          </a:p>
          <a:p>
            <a:endParaRPr lang="en-US" sz="2000" dirty="0"/>
          </a:p>
          <a:p>
            <a:r>
              <a:rPr lang="en-US" sz="2000" dirty="0"/>
              <a:t>Channel: X-axis(Race), Y-axis(Flee or not Flee), color intensity(percentage of flee by race)</a:t>
            </a:r>
            <a:endParaRPr lang="en-IN" sz="2000" dirty="0"/>
          </a:p>
          <a:p>
            <a:endParaRPr lang="en-US" sz="2000" dirty="0"/>
          </a:p>
          <a:p>
            <a:endParaRPr lang="en-US" sz="2800" dirty="0"/>
          </a:p>
          <a:p>
            <a:endParaRPr lang="en-US" sz="2800" dirty="0"/>
          </a:p>
          <a:p>
            <a:endParaRPr lang="en-US" sz="2800" dirty="0"/>
          </a:p>
          <a:p>
            <a:endParaRPr lang="en-US" sz="2800" dirty="0"/>
          </a:p>
          <a:p>
            <a:endParaRPr lang="en-US" sz="2800" dirty="0"/>
          </a:p>
          <a:p>
            <a:endParaRPr lang="en-IN" dirty="0"/>
          </a:p>
        </p:txBody>
      </p:sp>
    </p:spTree>
    <p:extLst>
      <p:ext uri="{BB962C8B-B14F-4D97-AF65-F5344CB8AC3E}">
        <p14:creationId xmlns:p14="http://schemas.microsoft.com/office/powerpoint/2010/main" val="220045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Sheet 16">
            <a:extLst>
              <a:ext uri="{FF2B5EF4-FFF2-40B4-BE49-F238E27FC236}">
                <a16:creationId xmlns:a16="http://schemas.microsoft.com/office/drawing/2014/main" id="{9BB56793-DE86-4210-9FB1-56CC2A7F3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100" y="2262187"/>
            <a:ext cx="6019800" cy="233362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8D05-EEE2-70FA-6B6C-AB3943FC3655}"/>
              </a:ext>
            </a:extLst>
          </p:cNvPr>
          <p:cNvSpPr>
            <a:spLocks noGrp="1"/>
          </p:cNvSpPr>
          <p:nvPr>
            <p:ph type="title"/>
          </p:nvPr>
        </p:nvSpPr>
        <p:spPr/>
        <p:txBody>
          <a:bodyPr/>
          <a:lstStyle/>
          <a:p>
            <a:r>
              <a:rPr lang="en-IN" dirty="0"/>
              <a:t>Heat map between Race and Illness</a:t>
            </a:r>
          </a:p>
        </p:txBody>
      </p:sp>
      <p:sp>
        <p:nvSpPr>
          <p:cNvPr id="3" name="Content Placeholder 2">
            <a:extLst>
              <a:ext uri="{FF2B5EF4-FFF2-40B4-BE49-F238E27FC236}">
                <a16:creationId xmlns:a16="http://schemas.microsoft.com/office/drawing/2014/main" id="{B8035187-488A-79D3-9215-E0944A29C00E}"/>
              </a:ext>
            </a:extLst>
          </p:cNvPr>
          <p:cNvSpPr>
            <a:spLocks noGrp="1"/>
          </p:cNvSpPr>
          <p:nvPr>
            <p:ph idx="1"/>
          </p:nvPr>
        </p:nvSpPr>
        <p:spPr/>
        <p:txBody>
          <a:bodyPr>
            <a:noAutofit/>
          </a:bodyPr>
          <a:lstStyle/>
          <a:p>
            <a:r>
              <a:rPr lang="en-US" sz="2000" dirty="0"/>
              <a:t>This heat map visualizes the relationship between race and illness, representing the percentage of mental illness by race.</a:t>
            </a:r>
          </a:p>
          <a:p>
            <a:endParaRPr lang="en-US" sz="2000" dirty="0"/>
          </a:p>
          <a:p>
            <a:r>
              <a:rPr lang="en-US" sz="2000" dirty="0"/>
              <a:t>The intensity of the color represents the proportion of mental illness within the race.</a:t>
            </a:r>
          </a:p>
          <a:p>
            <a:endParaRPr lang="en-US" sz="2000" dirty="0"/>
          </a:p>
          <a:p>
            <a:r>
              <a:rPr lang="en-US" sz="2000" dirty="0"/>
              <a:t>The heat map is effective for identifying patterns or trends in mental illness across races, where varying intensities of color allow for quick comparisons across Flee or not Flee.</a:t>
            </a:r>
          </a:p>
          <a:p>
            <a:endParaRPr lang="en-US" sz="2000" dirty="0"/>
          </a:p>
          <a:p>
            <a:r>
              <a:rPr lang="en-US" sz="2000" dirty="0"/>
              <a:t>Mark: Rectangular cells(heat map)</a:t>
            </a:r>
          </a:p>
          <a:p>
            <a:endParaRPr lang="en-US" sz="2000" dirty="0"/>
          </a:p>
          <a:p>
            <a:r>
              <a:rPr lang="en-US" sz="2000" dirty="0"/>
              <a:t>Channel: X-axis(Race), Y-axis(Mental illness or no illness), color intensity(percentage of mental illness by race)</a:t>
            </a:r>
            <a:endParaRPr lang="en-IN" sz="2000" dirty="0"/>
          </a:p>
          <a:p>
            <a:endParaRPr lang="en-IN" sz="2000" dirty="0"/>
          </a:p>
        </p:txBody>
      </p:sp>
    </p:spTree>
    <p:extLst>
      <p:ext uri="{BB962C8B-B14F-4D97-AF65-F5344CB8AC3E}">
        <p14:creationId xmlns:p14="http://schemas.microsoft.com/office/powerpoint/2010/main" val="2926509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lide12" descr="Sheet 18">
            <a:extLst>
              <a:ext uri="{FF2B5EF4-FFF2-40B4-BE49-F238E27FC236}">
                <a16:creationId xmlns:a16="http://schemas.microsoft.com/office/drawing/2014/main" id="{D960FC8D-9F72-4F8D-B699-59F44E29E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350" y="1695450"/>
            <a:ext cx="5067300" cy="34671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16B3E-9797-6D9C-492A-1F07FB3270B8}"/>
              </a:ext>
            </a:extLst>
          </p:cNvPr>
          <p:cNvSpPr>
            <a:spLocks noGrp="1"/>
          </p:cNvSpPr>
          <p:nvPr>
            <p:ph type="title"/>
          </p:nvPr>
        </p:nvSpPr>
        <p:spPr/>
        <p:txBody>
          <a:bodyPr/>
          <a:lstStyle/>
          <a:p>
            <a:r>
              <a:rPr lang="en-IN" dirty="0"/>
              <a:t>Correlation between age groups and race</a:t>
            </a:r>
          </a:p>
        </p:txBody>
      </p:sp>
      <p:sp>
        <p:nvSpPr>
          <p:cNvPr id="3" name="Content Placeholder 2">
            <a:extLst>
              <a:ext uri="{FF2B5EF4-FFF2-40B4-BE49-F238E27FC236}">
                <a16:creationId xmlns:a16="http://schemas.microsoft.com/office/drawing/2014/main" id="{88E9953B-7DBE-672A-7D03-813AB6ACB31B}"/>
              </a:ext>
            </a:extLst>
          </p:cNvPr>
          <p:cNvSpPr>
            <a:spLocks noGrp="1"/>
          </p:cNvSpPr>
          <p:nvPr>
            <p:ph idx="1"/>
          </p:nvPr>
        </p:nvSpPr>
        <p:spPr/>
        <p:txBody>
          <a:bodyPr>
            <a:normAutofit/>
          </a:bodyPr>
          <a:lstStyle/>
          <a:p>
            <a:r>
              <a:rPr lang="en-US" sz="2000" dirty="0"/>
              <a:t>This heat map allows for quick identification of patterns between race and age groups. </a:t>
            </a:r>
          </a:p>
          <a:p>
            <a:r>
              <a:rPr lang="en-US" sz="2000" dirty="0"/>
              <a:t>It provides an effective way to observe how different age demographics vary across racial lines, with the color intensity making it easy to spot trends at a glance.</a:t>
            </a:r>
          </a:p>
          <a:p>
            <a:endParaRPr lang="en-US" sz="2000" dirty="0"/>
          </a:p>
          <a:p>
            <a:r>
              <a:rPr lang="en-IN" sz="2000" dirty="0"/>
              <a:t>Marks: Rectangular cells (Heat Map)</a:t>
            </a:r>
          </a:p>
          <a:p>
            <a:r>
              <a:rPr lang="en-IN" sz="2000" dirty="0"/>
              <a:t>Channels: </a:t>
            </a:r>
            <a:r>
              <a:rPr lang="en-US" sz="2000" dirty="0"/>
              <a:t>X-axis(Race), Y-axis(age ranges), color intensity(percentage of count) </a:t>
            </a:r>
            <a:endParaRPr lang="en-IN" sz="2000" dirty="0"/>
          </a:p>
        </p:txBody>
      </p:sp>
    </p:spTree>
    <p:extLst>
      <p:ext uri="{BB962C8B-B14F-4D97-AF65-F5344CB8AC3E}">
        <p14:creationId xmlns:p14="http://schemas.microsoft.com/office/powerpoint/2010/main" val="2235610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heet 5">
            <a:extLst>
              <a:ext uri="{FF2B5EF4-FFF2-40B4-BE49-F238E27FC236}">
                <a16:creationId xmlns:a16="http://schemas.microsoft.com/office/drawing/2014/main" id="{6FCCF1D0-7442-484B-A9E6-7B4E35D84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254"/>
            <a:ext cx="12192000" cy="673149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9E906-BFD9-D75A-4E9E-3AFEB81BC56E}"/>
              </a:ext>
            </a:extLst>
          </p:cNvPr>
          <p:cNvSpPr>
            <a:spLocks noGrp="1"/>
          </p:cNvSpPr>
          <p:nvPr>
            <p:ph type="title"/>
          </p:nvPr>
        </p:nvSpPr>
        <p:spPr/>
        <p:txBody>
          <a:bodyPr/>
          <a:lstStyle/>
          <a:p>
            <a:r>
              <a:rPr lang="en-US" dirty="0"/>
              <a:t>Race Distribution Trends in Police Shootings Over Time</a:t>
            </a:r>
            <a:endParaRPr lang="en-IN" dirty="0"/>
          </a:p>
        </p:txBody>
      </p:sp>
      <p:sp>
        <p:nvSpPr>
          <p:cNvPr id="3" name="Content Placeholder 2">
            <a:extLst>
              <a:ext uri="{FF2B5EF4-FFF2-40B4-BE49-F238E27FC236}">
                <a16:creationId xmlns:a16="http://schemas.microsoft.com/office/drawing/2014/main" id="{2A4ED08D-8374-B93B-FF0E-740DC19BC8AF}"/>
              </a:ext>
            </a:extLst>
          </p:cNvPr>
          <p:cNvSpPr>
            <a:spLocks noGrp="1"/>
          </p:cNvSpPr>
          <p:nvPr>
            <p:ph idx="1"/>
          </p:nvPr>
        </p:nvSpPr>
        <p:spPr>
          <a:xfrm>
            <a:off x="979602" y="1835052"/>
            <a:ext cx="10515600" cy="4351338"/>
          </a:xfrm>
        </p:spPr>
        <p:txBody>
          <a:bodyPr>
            <a:normAutofit/>
          </a:bodyPr>
          <a:lstStyle/>
          <a:p>
            <a:r>
              <a:rPr lang="en-US" sz="2000" dirty="0"/>
              <a:t>This visualization shows race trends over the years using an area chart. Each colored band represents a different race group, showing how the counts of individuals in each age group have changed over time, from 2015 to 2023.</a:t>
            </a:r>
          </a:p>
          <a:p>
            <a:endParaRPr lang="en-US" sz="2000" dirty="0"/>
          </a:p>
          <a:p>
            <a:r>
              <a:rPr lang="en-US" sz="2000" dirty="0"/>
              <a:t>The area chart provides an effective way to show both the volume and proportion of different age groups over time.</a:t>
            </a:r>
          </a:p>
          <a:p>
            <a:endParaRPr lang="en-US" sz="2000" dirty="0"/>
          </a:p>
          <a:p>
            <a:r>
              <a:rPr lang="en-US" sz="2000" dirty="0"/>
              <a:t>Mark: Area(Stacked Area Chart)</a:t>
            </a:r>
          </a:p>
          <a:p>
            <a:endParaRPr lang="en-US" sz="2000" dirty="0"/>
          </a:p>
          <a:p>
            <a:r>
              <a:rPr lang="en-US" sz="2000" dirty="0"/>
              <a:t>Channel: X-axis(year of date(temporal)), Y-axis(count of names(quantitative)), color(race(Ordinal))</a:t>
            </a:r>
            <a:endParaRPr lang="en-IN" sz="2000" dirty="0"/>
          </a:p>
          <a:p>
            <a:endParaRPr lang="en-IN" sz="2000" dirty="0"/>
          </a:p>
        </p:txBody>
      </p:sp>
    </p:spTree>
    <p:extLst>
      <p:ext uri="{BB962C8B-B14F-4D97-AF65-F5344CB8AC3E}">
        <p14:creationId xmlns:p14="http://schemas.microsoft.com/office/powerpoint/2010/main" val="38244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3">
            <a:extLst>
              <a:ext uri="{FF2B5EF4-FFF2-40B4-BE49-F238E27FC236}">
                <a16:creationId xmlns:a16="http://schemas.microsoft.com/office/drawing/2014/main" id="{C1596E45-B5DF-486B-833D-AFA0CF487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266"/>
            <a:ext cx="12192000" cy="673946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heet 11">
            <a:extLst>
              <a:ext uri="{FF2B5EF4-FFF2-40B4-BE49-F238E27FC236}">
                <a16:creationId xmlns:a16="http://schemas.microsoft.com/office/drawing/2014/main" id="{5C4A8E72-BC49-486E-B438-28FB13155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266825"/>
            <a:ext cx="11506200" cy="4324350"/>
          </a:xfrm>
          <a:prstGeom prst="rect">
            <a:avLst/>
          </a:prstGeom>
        </p:spPr>
      </p:pic>
    </p:spTree>
    <p:extLst>
      <p:ext uri="{BB962C8B-B14F-4D97-AF65-F5344CB8AC3E}">
        <p14:creationId xmlns:p14="http://schemas.microsoft.com/office/powerpoint/2010/main" val="867546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04F09-3112-C431-2515-59BB24A7F2C1}"/>
              </a:ext>
            </a:extLst>
          </p:cNvPr>
          <p:cNvSpPr>
            <a:spLocks noGrp="1"/>
          </p:cNvSpPr>
          <p:nvPr>
            <p:ph type="title"/>
          </p:nvPr>
        </p:nvSpPr>
        <p:spPr/>
        <p:txBody>
          <a:bodyPr/>
          <a:lstStyle/>
          <a:p>
            <a:r>
              <a:rPr lang="en-IN" dirty="0"/>
              <a:t>Pie charts of race distributions in 4 cities with highest number of cases</a:t>
            </a:r>
          </a:p>
        </p:txBody>
      </p:sp>
      <p:sp>
        <p:nvSpPr>
          <p:cNvPr id="3" name="Content Placeholder 2">
            <a:extLst>
              <a:ext uri="{FF2B5EF4-FFF2-40B4-BE49-F238E27FC236}">
                <a16:creationId xmlns:a16="http://schemas.microsoft.com/office/drawing/2014/main" id="{27C740F8-72E8-20FB-3062-0DF4A55B6F7C}"/>
              </a:ext>
            </a:extLst>
          </p:cNvPr>
          <p:cNvSpPr>
            <a:spLocks noGrp="1"/>
          </p:cNvSpPr>
          <p:nvPr>
            <p:ph idx="1"/>
          </p:nvPr>
        </p:nvSpPr>
        <p:spPr/>
        <p:txBody>
          <a:bodyPr>
            <a:normAutofit/>
          </a:bodyPr>
          <a:lstStyle/>
          <a:p>
            <a:r>
              <a:rPr lang="en-US" sz="2000" dirty="0"/>
              <a:t>This set of pie charts visualizes the race distribution in the four U.S. cities with the highest number of fatal police shooting cases. Each pie chart represents a city, and the slices show the proportion of individuals of different races involved in these cases.</a:t>
            </a:r>
          </a:p>
          <a:p>
            <a:endParaRPr lang="en-US" sz="2000" dirty="0"/>
          </a:p>
          <a:p>
            <a:r>
              <a:rPr lang="en-US" sz="2000" dirty="0"/>
              <a:t>This visualization helps in observing racial disparities and distribution patterns in fatal police shooting cases across these high-incident cities.</a:t>
            </a:r>
          </a:p>
          <a:p>
            <a:endParaRPr lang="en-US" sz="2000" dirty="0"/>
          </a:p>
          <a:p>
            <a:r>
              <a:rPr lang="en-US" sz="2000" dirty="0"/>
              <a:t>Mark: </a:t>
            </a:r>
            <a:r>
              <a:rPr lang="en-IN" sz="2000" dirty="0"/>
              <a:t>Pie Chart </a:t>
            </a:r>
            <a:br>
              <a:rPr lang="en-IN" sz="2000" dirty="0"/>
            </a:br>
            <a:endParaRPr lang="en-IN" sz="2000" dirty="0"/>
          </a:p>
          <a:p>
            <a:r>
              <a:rPr lang="en-IN" sz="2000" dirty="0"/>
              <a:t>Channels; </a:t>
            </a:r>
            <a:r>
              <a:rPr lang="en-IN" sz="2000" dirty="0" err="1"/>
              <a:t>Color</a:t>
            </a:r>
            <a:r>
              <a:rPr lang="en-IN" sz="2000" dirty="0"/>
              <a:t>(different races) and angle(size of each slice corresponds to the proportions)</a:t>
            </a:r>
          </a:p>
        </p:txBody>
      </p:sp>
    </p:spTree>
    <p:extLst>
      <p:ext uri="{BB962C8B-B14F-4D97-AF65-F5344CB8AC3E}">
        <p14:creationId xmlns:p14="http://schemas.microsoft.com/office/powerpoint/2010/main" val="2136084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slide15" descr="Sheet 22">
            <a:extLst>
              <a:ext uri="{FF2B5EF4-FFF2-40B4-BE49-F238E27FC236}">
                <a16:creationId xmlns:a16="http://schemas.microsoft.com/office/drawing/2014/main" id="{F8817BF6-2864-43BE-B484-442B15641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838" y="0"/>
            <a:ext cx="10800323"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47BF-DBB8-7B42-FF3C-BCA425524145}"/>
              </a:ext>
            </a:extLst>
          </p:cNvPr>
          <p:cNvSpPr>
            <a:spLocks noGrp="1"/>
          </p:cNvSpPr>
          <p:nvPr>
            <p:ph type="title"/>
          </p:nvPr>
        </p:nvSpPr>
        <p:spPr/>
        <p:txBody>
          <a:bodyPr/>
          <a:lstStyle/>
          <a:p>
            <a:r>
              <a:rPr lang="en-IN" dirty="0"/>
              <a:t>Distribution of incomplete data in major cities before 2022 and after 2022</a:t>
            </a:r>
          </a:p>
        </p:txBody>
      </p:sp>
      <p:sp>
        <p:nvSpPr>
          <p:cNvPr id="3" name="Content Placeholder 2">
            <a:extLst>
              <a:ext uri="{FF2B5EF4-FFF2-40B4-BE49-F238E27FC236}">
                <a16:creationId xmlns:a16="http://schemas.microsoft.com/office/drawing/2014/main" id="{9D48FB2E-A200-48F6-1C71-6107CB0982C7}"/>
              </a:ext>
            </a:extLst>
          </p:cNvPr>
          <p:cNvSpPr>
            <a:spLocks noGrp="1"/>
          </p:cNvSpPr>
          <p:nvPr>
            <p:ph idx="1"/>
          </p:nvPr>
        </p:nvSpPr>
        <p:spPr/>
        <p:txBody>
          <a:bodyPr>
            <a:normAutofit/>
          </a:bodyPr>
          <a:lstStyle/>
          <a:p>
            <a:r>
              <a:rPr lang="en-US" sz="2000" dirty="0"/>
              <a:t>This stacked bar graph displays the distribution of incomplete data in major cities, comparing two time periods: before 2022 and after 2022. Each bar is divided into segments representing the proportion of incomplete data for each city, providing insights into the changes over time.</a:t>
            </a:r>
          </a:p>
          <a:p>
            <a:endParaRPr lang="en-US" sz="2000" dirty="0"/>
          </a:p>
          <a:p>
            <a:r>
              <a:rPr lang="en-US" sz="2000" dirty="0"/>
              <a:t>This visualization is useful for making comparisons between time periods, understanding reporting issues, and identifying cities with persistent data gaps.</a:t>
            </a:r>
          </a:p>
          <a:p>
            <a:endParaRPr lang="en-US" sz="2000" dirty="0"/>
          </a:p>
          <a:p>
            <a:r>
              <a:rPr lang="en-US" sz="2000" dirty="0"/>
              <a:t>Mark: </a:t>
            </a:r>
            <a:r>
              <a:rPr lang="en-IN" sz="2000" dirty="0"/>
              <a:t>Stacked Bar</a:t>
            </a:r>
          </a:p>
          <a:p>
            <a:r>
              <a:rPr lang="en-IN" sz="2000" dirty="0"/>
              <a:t>Channels:  </a:t>
            </a:r>
            <a:r>
              <a:rPr lang="en-US" sz="2000" dirty="0"/>
              <a:t>X-axis(2 different time periods and different cities), Y-axis(count of incomplete data entries), color(corresponds to ratio of incomplete to complete)</a:t>
            </a:r>
            <a:r>
              <a:rPr lang="en-IN" sz="2000" dirty="0"/>
              <a:t>, stacked bars(</a:t>
            </a:r>
            <a:r>
              <a:rPr lang="en-US" sz="2000" dirty="0"/>
              <a:t>Proportion of incomplete data for each city within the two timeframes).</a:t>
            </a:r>
          </a:p>
        </p:txBody>
      </p:sp>
    </p:spTree>
    <p:extLst>
      <p:ext uri="{BB962C8B-B14F-4D97-AF65-F5344CB8AC3E}">
        <p14:creationId xmlns:p14="http://schemas.microsoft.com/office/powerpoint/2010/main" val="1616627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slide16" descr="Sheet 23">
            <a:extLst>
              <a:ext uri="{FF2B5EF4-FFF2-40B4-BE49-F238E27FC236}">
                <a16:creationId xmlns:a16="http://schemas.microsoft.com/office/drawing/2014/main" id="{AFE5D541-4973-4500-BFA9-15F77EEA7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590" y="0"/>
            <a:ext cx="11358819"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BD5F-03FD-3C93-EF06-5C6BCE61AA1F}"/>
              </a:ext>
            </a:extLst>
          </p:cNvPr>
          <p:cNvSpPr>
            <a:spLocks noGrp="1"/>
          </p:cNvSpPr>
          <p:nvPr>
            <p:ph type="title"/>
          </p:nvPr>
        </p:nvSpPr>
        <p:spPr/>
        <p:txBody>
          <a:bodyPr>
            <a:normAutofit fontScale="90000"/>
          </a:bodyPr>
          <a:lstStyle/>
          <a:p>
            <a:r>
              <a:rPr lang="en-IN" dirty="0"/>
              <a:t>Geographical heatmap of number of cases of youth-related police shooting recorded by cities</a:t>
            </a:r>
          </a:p>
        </p:txBody>
      </p:sp>
      <p:sp>
        <p:nvSpPr>
          <p:cNvPr id="3" name="Content Placeholder 2">
            <a:extLst>
              <a:ext uri="{FF2B5EF4-FFF2-40B4-BE49-F238E27FC236}">
                <a16:creationId xmlns:a16="http://schemas.microsoft.com/office/drawing/2014/main" id="{92DBFC48-FCC1-F9C9-8F6F-26B8C56308CD}"/>
              </a:ext>
            </a:extLst>
          </p:cNvPr>
          <p:cNvSpPr>
            <a:spLocks noGrp="1"/>
          </p:cNvSpPr>
          <p:nvPr>
            <p:ph idx="1"/>
          </p:nvPr>
        </p:nvSpPr>
        <p:spPr/>
        <p:txBody>
          <a:bodyPr>
            <a:normAutofit/>
          </a:bodyPr>
          <a:lstStyle/>
          <a:p>
            <a:r>
              <a:rPr lang="en-US" sz="2000" dirty="0"/>
              <a:t>This geographical heatmap presents the distribution of youth-related police shooting cases recorded by various cities. The cities are represented on a map, with both color and size of the data points indicating the number of cases.</a:t>
            </a:r>
          </a:p>
          <a:p>
            <a:endParaRPr lang="en-US" sz="2000" dirty="0"/>
          </a:p>
          <a:p>
            <a:r>
              <a:rPr lang="en-US" sz="2000" dirty="0"/>
              <a:t>This heatmap enables a clear visual comparison of youth-related police shootings across cities, helping identify areas with higher or lower incident rates.</a:t>
            </a:r>
          </a:p>
          <a:p>
            <a:endParaRPr lang="en-US" sz="2000" dirty="0"/>
          </a:p>
          <a:p>
            <a:r>
              <a:rPr lang="en-IN" sz="2000" dirty="0"/>
              <a:t> Mark: Geographical points plotted on </a:t>
            </a:r>
            <a:r>
              <a:rPr lang="en-IN" sz="2000"/>
              <a:t>a map</a:t>
            </a:r>
          </a:p>
          <a:p>
            <a:endParaRPr lang="en-IN" sz="2000" dirty="0"/>
          </a:p>
          <a:p>
            <a:r>
              <a:rPr lang="en-IN" sz="2000" dirty="0"/>
              <a:t>Channels: geographical coordinates(location of cities), </a:t>
            </a:r>
            <a:r>
              <a:rPr lang="en-IN" sz="2000" dirty="0" err="1"/>
              <a:t>color</a:t>
            </a:r>
            <a:r>
              <a:rPr lang="en-IN" sz="2000" dirty="0"/>
              <a:t> and size (show number of cases)</a:t>
            </a:r>
          </a:p>
        </p:txBody>
      </p:sp>
    </p:spTree>
    <p:extLst>
      <p:ext uri="{BB962C8B-B14F-4D97-AF65-F5344CB8AC3E}">
        <p14:creationId xmlns:p14="http://schemas.microsoft.com/office/powerpoint/2010/main" val="2657593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slide14" descr="Sheet 20">
            <a:extLst>
              <a:ext uri="{FF2B5EF4-FFF2-40B4-BE49-F238E27FC236}">
                <a16:creationId xmlns:a16="http://schemas.microsoft.com/office/drawing/2014/main" id="{A7E00AFA-8838-44BA-9C19-9C4142918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70360"/>
            <a:ext cx="12192000" cy="2117279"/>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70C51-3AC6-318C-7724-7C4180BC9C11}"/>
              </a:ext>
            </a:extLst>
          </p:cNvPr>
          <p:cNvSpPr>
            <a:spLocks noGrp="1"/>
          </p:cNvSpPr>
          <p:nvPr>
            <p:ph type="title"/>
          </p:nvPr>
        </p:nvSpPr>
        <p:spPr/>
        <p:txBody>
          <a:bodyPr>
            <a:normAutofit/>
          </a:bodyPr>
          <a:lstStyle/>
          <a:p>
            <a:r>
              <a:rPr lang="en-IN" dirty="0"/>
              <a:t>Distribution of arms used by youths(14-28yrs)</a:t>
            </a:r>
          </a:p>
        </p:txBody>
      </p:sp>
      <p:sp>
        <p:nvSpPr>
          <p:cNvPr id="3" name="Content Placeholder 2">
            <a:extLst>
              <a:ext uri="{FF2B5EF4-FFF2-40B4-BE49-F238E27FC236}">
                <a16:creationId xmlns:a16="http://schemas.microsoft.com/office/drawing/2014/main" id="{FF022A7B-E707-FB2F-60E2-7B09352F91FC}"/>
              </a:ext>
            </a:extLst>
          </p:cNvPr>
          <p:cNvSpPr>
            <a:spLocks noGrp="1"/>
          </p:cNvSpPr>
          <p:nvPr>
            <p:ph idx="1"/>
          </p:nvPr>
        </p:nvSpPr>
        <p:spPr/>
        <p:txBody>
          <a:bodyPr>
            <a:normAutofit lnSpcReduction="10000"/>
          </a:bodyPr>
          <a:lstStyle/>
          <a:p>
            <a:r>
              <a:rPr lang="en-US" sz="2000" dirty="0"/>
              <a:t>This horizontal stacked bar chart illustrates the distribution of arms used by youths (14-28 years). Each segments within the bar colored according to the proportion of each type of weapon used. </a:t>
            </a:r>
          </a:p>
          <a:p>
            <a:endParaRPr lang="en-US" sz="2000" dirty="0"/>
          </a:p>
          <a:p>
            <a:r>
              <a:rPr lang="en-US" sz="2000" dirty="0"/>
              <a:t>The lengths of the segments in each bar indicate the percentage of total weapons used by youth.</a:t>
            </a:r>
          </a:p>
          <a:p>
            <a:endParaRPr lang="en-US" sz="2000" dirty="0"/>
          </a:p>
          <a:p>
            <a:r>
              <a:rPr lang="en-US" sz="2000" dirty="0"/>
              <a:t>This visualization makes it easy to compare the types of weapons used by youths and spot trends or patterns in weapon distribution.</a:t>
            </a:r>
          </a:p>
          <a:p>
            <a:endParaRPr lang="en-US" sz="2000" dirty="0"/>
          </a:p>
          <a:p>
            <a:r>
              <a:rPr lang="en-US" sz="2000" dirty="0"/>
              <a:t>Mark: Horizontal stacked bars</a:t>
            </a:r>
          </a:p>
          <a:p>
            <a:endParaRPr lang="en-US" sz="2000" dirty="0"/>
          </a:p>
          <a:p>
            <a:r>
              <a:rPr lang="en-US" sz="2000" dirty="0"/>
              <a:t>Channels: X-axis(percentage of arms used) and color(different weapon used), stacked bars(proportion representation of weapon usage in each city)</a:t>
            </a:r>
            <a:endParaRPr lang="en-IN" sz="2000" dirty="0"/>
          </a:p>
          <a:p>
            <a:endParaRPr lang="en-IN" sz="2000" dirty="0"/>
          </a:p>
        </p:txBody>
      </p:sp>
    </p:spTree>
    <p:extLst>
      <p:ext uri="{BB962C8B-B14F-4D97-AF65-F5344CB8AC3E}">
        <p14:creationId xmlns:p14="http://schemas.microsoft.com/office/powerpoint/2010/main" val="2683426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lide13" descr="Sheet 19">
            <a:extLst>
              <a:ext uri="{FF2B5EF4-FFF2-40B4-BE49-F238E27FC236}">
                <a16:creationId xmlns:a16="http://schemas.microsoft.com/office/drawing/2014/main" id="{174FA15F-1A0E-4E92-9281-35003752D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8794"/>
            <a:ext cx="12192000" cy="4380411"/>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84F66-4FDC-F855-488E-8EC30D98E4FD}"/>
              </a:ext>
            </a:extLst>
          </p:cNvPr>
          <p:cNvSpPr>
            <a:spLocks noGrp="1"/>
          </p:cNvSpPr>
          <p:nvPr>
            <p:ph type="title"/>
          </p:nvPr>
        </p:nvSpPr>
        <p:spPr/>
        <p:txBody>
          <a:bodyPr>
            <a:normAutofit fontScale="90000"/>
          </a:bodyPr>
          <a:lstStyle/>
          <a:p>
            <a:r>
              <a:rPr lang="en-IN" dirty="0"/>
              <a:t>Distribution of arms used by youths(14-28yrs) in 6 cities recording high number of police shooting 			cases involving youths</a:t>
            </a:r>
          </a:p>
        </p:txBody>
      </p:sp>
      <p:sp>
        <p:nvSpPr>
          <p:cNvPr id="3" name="Content Placeholder 2">
            <a:extLst>
              <a:ext uri="{FF2B5EF4-FFF2-40B4-BE49-F238E27FC236}">
                <a16:creationId xmlns:a16="http://schemas.microsoft.com/office/drawing/2014/main" id="{6CC1CBBA-DC4F-5834-A300-05C3CCCB2227}"/>
              </a:ext>
            </a:extLst>
          </p:cNvPr>
          <p:cNvSpPr>
            <a:spLocks noGrp="1"/>
          </p:cNvSpPr>
          <p:nvPr>
            <p:ph idx="1"/>
          </p:nvPr>
        </p:nvSpPr>
        <p:spPr/>
        <p:txBody>
          <a:bodyPr>
            <a:normAutofit fontScale="92500" lnSpcReduction="10000"/>
          </a:bodyPr>
          <a:lstStyle/>
          <a:p>
            <a:r>
              <a:rPr lang="en-US" sz="2000" dirty="0"/>
              <a:t>This horizontal stacked bar chart illustrates the distribution of arms used by youths (14-28 years) across 6 cities with the highest number of youth-related cases. Each bar represents one of the six cities, with segments within the bar colored according to the proportion of each type of weapon used. </a:t>
            </a:r>
          </a:p>
          <a:p>
            <a:endParaRPr lang="en-US" sz="2000" dirty="0"/>
          </a:p>
          <a:p>
            <a:r>
              <a:rPr lang="en-US" sz="2000" dirty="0"/>
              <a:t>The lengths of the segments in each bar indicate the percentage of total weapons used by youths in that city.</a:t>
            </a:r>
          </a:p>
          <a:p>
            <a:endParaRPr lang="en-US" sz="2000" dirty="0"/>
          </a:p>
          <a:p>
            <a:r>
              <a:rPr lang="en-US" sz="2000" dirty="0"/>
              <a:t>This visualization makes it easy to compare the types of weapons used by youths across different cities and spot trends or patterns in weapon distribution among cities with high youth case rates.</a:t>
            </a:r>
          </a:p>
          <a:p>
            <a:endParaRPr lang="en-US" sz="2000" dirty="0"/>
          </a:p>
          <a:p>
            <a:r>
              <a:rPr lang="en-US" sz="2000" dirty="0"/>
              <a:t>Mark: Horizontal stacked bars</a:t>
            </a:r>
          </a:p>
          <a:p>
            <a:r>
              <a:rPr lang="en-US" sz="2000" dirty="0"/>
              <a:t>Channels: X-axis(percentage of arms used), Y-axis(names of 6 cities) and color(different weapon used), stacked bars(proportion representation of weapon usage in each city)</a:t>
            </a:r>
            <a:endParaRPr lang="en-IN" sz="2000" dirty="0"/>
          </a:p>
        </p:txBody>
      </p:sp>
    </p:spTree>
    <p:extLst>
      <p:ext uri="{BB962C8B-B14F-4D97-AF65-F5344CB8AC3E}">
        <p14:creationId xmlns:p14="http://schemas.microsoft.com/office/powerpoint/2010/main" val="2412358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716D-A30B-A559-6C87-C84A3683C5DD}"/>
              </a:ext>
            </a:extLst>
          </p:cNvPr>
          <p:cNvSpPr>
            <a:spLocks noGrp="1"/>
          </p:cNvSpPr>
          <p:nvPr>
            <p:ph type="title"/>
          </p:nvPr>
        </p:nvSpPr>
        <p:spPr/>
        <p:txBody>
          <a:bodyPr/>
          <a:lstStyle/>
          <a:p>
            <a:r>
              <a:rPr lang="en-US" dirty="0"/>
              <a:t>Distribution of Police Shooting Cases by Race</a:t>
            </a:r>
            <a:endParaRPr lang="en-IN" dirty="0"/>
          </a:p>
        </p:txBody>
      </p:sp>
      <p:sp>
        <p:nvSpPr>
          <p:cNvPr id="3" name="Content Placeholder 2">
            <a:extLst>
              <a:ext uri="{FF2B5EF4-FFF2-40B4-BE49-F238E27FC236}">
                <a16:creationId xmlns:a16="http://schemas.microsoft.com/office/drawing/2014/main" id="{39CD4EC5-49AA-52F9-77A8-47AD0EA6E644}"/>
              </a:ext>
            </a:extLst>
          </p:cNvPr>
          <p:cNvSpPr>
            <a:spLocks noGrp="1"/>
          </p:cNvSpPr>
          <p:nvPr>
            <p:ph idx="1"/>
          </p:nvPr>
        </p:nvSpPr>
        <p:spPr>
          <a:xfrm>
            <a:off x="838200" y="2167467"/>
            <a:ext cx="10515600" cy="4009495"/>
          </a:xfrm>
        </p:spPr>
        <p:txBody>
          <a:bodyPr>
            <a:normAutofit/>
          </a:bodyPr>
          <a:lstStyle/>
          <a:p>
            <a:r>
              <a:rPr lang="en-US" sz="2000" dirty="0"/>
              <a:t>To represent the distribution of police shooting cases by race, we chose a pie chart to provide a visual comparison of the proportion of cases involving different races. The pie chart can effectively communicate the relative proportions of each category at a glance</a:t>
            </a:r>
          </a:p>
          <a:p>
            <a:pPr marL="0" indent="0">
              <a:buNone/>
            </a:pPr>
            <a:endParaRPr lang="en-US" sz="2000" dirty="0"/>
          </a:p>
          <a:p>
            <a:r>
              <a:rPr lang="en-US" sz="2000" dirty="0"/>
              <a:t>The largest segment represents the most common race, while smaller slices indicate less frequent cases.</a:t>
            </a:r>
          </a:p>
          <a:p>
            <a:endParaRPr lang="en-US" sz="2000" dirty="0"/>
          </a:p>
          <a:p>
            <a:r>
              <a:rPr lang="en-US" sz="2000" dirty="0"/>
              <a:t>Mark: Pie </a:t>
            </a:r>
          </a:p>
          <a:p>
            <a:endParaRPr lang="en-US" sz="2000" dirty="0"/>
          </a:p>
          <a:p>
            <a:r>
              <a:rPr lang="en-US" sz="2000" dirty="0"/>
              <a:t>Channel: Color(to represent races) and size of slices(to represent proportions)</a:t>
            </a:r>
          </a:p>
        </p:txBody>
      </p:sp>
    </p:spTree>
    <p:extLst>
      <p:ext uri="{BB962C8B-B14F-4D97-AF65-F5344CB8AC3E}">
        <p14:creationId xmlns:p14="http://schemas.microsoft.com/office/powerpoint/2010/main" val="1213993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hecntt 4">
            <a:extLst>
              <a:ext uri="{FF2B5EF4-FFF2-40B4-BE49-F238E27FC236}">
                <a16:creationId xmlns:a16="http://schemas.microsoft.com/office/drawing/2014/main" id="{6A49F358-13EE-4CA0-AD63-A49999FF9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93" y="0"/>
            <a:ext cx="4400813" cy="6858000"/>
          </a:xfrm>
          <a:prstGeom prst="rect">
            <a:avLst/>
          </a:prstGeom>
        </p:spPr>
      </p:pic>
      <p:sp>
        <p:nvSpPr>
          <p:cNvPr id="2" name="Rectangle 1">
            <a:extLst>
              <a:ext uri="{FF2B5EF4-FFF2-40B4-BE49-F238E27FC236}">
                <a16:creationId xmlns:a16="http://schemas.microsoft.com/office/drawing/2014/main" id="{6FE07212-1D6C-9156-39BC-C172245BC34D}"/>
              </a:ext>
            </a:extLst>
          </p:cNvPr>
          <p:cNvSpPr/>
          <p:nvPr/>
        </p:nvSpPr>
        <p:spPr>
          <a:xfrm>
            <a:off x="5647268" y="6206067"/>
            <a:ext cx="2438400" cy="1608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2A5A703-7EDE-B633-6BAA-E5F9159D0EAF}"/>
              </a:ext>
            </a:extLst>
          </p:cNvPr>
          <p:cNvSpPr/>
          <p:nvPr/>
        </p:nvSpPr>
        <p:spPr>
          <a:xfrm>
            <a:off x="3895592" y="6366933"/>
            <a:ext cx="4400813" cy="49106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0DDB1-ADFD-FB04-9FD1-787C260F028D}"/>
              </a:ext>
            </a:extLst>
          </p:cNvPr>
          <p:cNvSpPr>
            <a:spLocks noGrp="1"/>
          </p:cNvSpPr>
          <p:nvPr>
            <p:ph type="title"/>
          </p:nvPr>
        </p:nvSpPr>
        <p:spPr/>
        <p:txBody>
          <a:bodyPr/>
          <a:lstStyle/>
          <a:p>
            <a:r>
              <a:rPr lang="en-IN" dirty="0"/>
              <a:t>Distribution of Police Shooting Cases by Age</a:t>
            </a:r>
          </a:p>
        </p:txBody>
      </p:sp>
      <p:sp>
        <p:nvSpPr>
          <p:cNvPr id="3" name="Content Placeholder 2">
            <a:extLst>
              <a:ext uri="{FF2B5EF4-FFF2-40B4-BE49-F238E27FC236}">
                <a16:creationId xmlns:a16="http://schemas.microsoft.com/office/drawing/2014/main" id="{84D7A896-24B2-4D93-B769-A4619064A166}"/>
              </a:ext>
            </a:extLst>
          </p:cNvPr>
          <p:cNvSpPr>
            <a:spLocks noGrp="1"/>
          </p:cNvSpPr>
          <p:nvPr>
            <p:ph idx="1"/>
          </p:nvPr>
        </p:nvSpPr>
        <p:spPr/>
        <p:txBody>
          <a:bodyPr>
            <a:normAutofit/>
          </a:bodyPr>
          <a:lstStyle/>
          <a:p>
            <a:r>
              <a:rPr lang="en-US" sz="2000" dirty="0"/>
              <a:t>To represent the age distribution of police shooting cases, we chose a </a:t>
            </a:r>
            <a:r>
              <a:rPr lang="en-US" sz="2000" b="1" dirty="0"/>
              <a:t>bar chart</a:t>
            </a:r>
            <a:r>
              <a:rPr lang="en-US" sz="2000" dirty="0"/>
              <a:t> with age ranges on the x-axis and the count of cases for each on the y-axis.</a:t>
            </a:r>
          </a:p>
          <a:p>
            <a:endParaRPr lang="en-US" sz="2000" dirty="0"/>
          </a:p>
          <a:p>
            <a:r>
              <a:rPr lang="en-US" sz="2000" dirty="0"/>
              <a:t>This method is optimal for comparing the frequency of police shootings across different age groups, as the bar lengths make it easy to identify which age groups are most affected. The spacing between bars ensures clarity and easy interpretation.</a:t>
            </a:r>
          </a:p>
          <a:p>
            <a:endParaRPr lang="en-US" sz="2000" dirty="0"/>
          </a:p>
          <a:p>
            <a:r>
              <a:rPr lang="en-US" sz="2000" dirty="0"/>
              <a:t>Mark: Bar</a:t>
            </a:r>
          </a:p>
          <a:p>
            <a:endParaRPr lang="en-US" sz="2000" dirty="0"/>
          </a:p>
          <a:p>
            <a:r>
              <a:rPr lang="en-US" sz="2000" dirty="0"/>
              <a:t>Channel: X-axis(Age Range), Y-axis(Count of Police Shootings), and length of bars(represent count)</a:t>
            </a:r>
          </a:p>
          <a:p>
            <a:endParaRPr lang="en-US" sz="2000" dirty="0"/>
          </a:p>
          <a:p>
            <a:endParaRPr lang="en-IN" sz="2000" dirty="0"/>
          </a:p>
        </p:txBody>
      </p:sp>
    </p:spTree>
    <p:extLst>
      <p:ext uri="{BB962C8B-B14F-4D97-AF65-F5344CB8AC3E}">
        <p14:creationId xmlns:p14="http://schemas.microsoft.com/office/powerpoint/2010/main" val="77900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Sheet 17">
            <a:extLst>
              <a:ext uri="{FF2B5EF4-FFF2-40B4-BE49-F238E27FC236}">
                <a16:creationId xmlns:a16="http://schemas.microsoft.com/office/drawing/2014/main" id="{B2C0DE8E-7C29-459F-9340-858CC50EE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9550" y="0"/>
            <a:ext cx="41529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64FD-E2F3-C509-5FB2-54E529C075B3}"/>
              </a:ext>
            </a:extLst>
          </p:cNvPr>
          <p:cNvSpPr>
            <a:spLocks noGrp="1"/>
          </p:cNvSpPr>
          <p:nvPr>
            <p:ph type="title"/>
          </p:nvPr>
        </p:nvSpPr>
        <p:spPr/>
        <p:txBody>
          <a:bodyPr/>
          <a:lstStyle/>
          <a:p>
            <a:r>
              <a:rPr lang="en-IN" dirty="0"/>
              <a:t>Distribution of age groups within different races</a:t>
            </a:r>
          </a:p>
        </p:txBody>
      </p:sp>
      <p:sp>
        <p:nvSpPr>
          <p:cNvPr id="3" name="Content Placeholder 2">
            <a:extLst>
              <a:ext uri="{FF2B5EF4-FFF2-40B4-BE49-F238E27FC236}">
                <a16:creationId xmlns:a16="http://schemas.microsoft.com/office/drawing/2014/main" id="{25A0D38F-E429-F010-60DE-859D4E86635B}"/>
              </a:ext>
            </a:extLst>
          </p:cNvPr>
          <p:cNvSpPr>
            <a:spLocks noGrp="1"/>
          </p:cNvSpPr>
          <p:nvPr>
            <p:ph idx="1"/>
          </p:nvPr>
        </p:nvSpPr>
        <p:spPr/>
        <p:txBody>
          <a:bodyPr>
            <a:normAutofit fontScale="92500" lnSpcReduction="10000"/>
          </a:bodyPr>
          <a:lstStyle/>
          <a:p>
            <a:r>
              <a:rPr lang="en-US" sz="2000" dirty="0"/>
              <a:t>This stacked bar chart represents the concentration of different age ranges across various races involved in police shootings. </a:t>
            </a:r>
          </a:p>
          <a:p>
            <a:endParaRPr lang="en-US" sz="2000" dirty="0"/>
          </a:p>
          <a:p>
            <a:r>
              <a:rPr lang="en-US" sz="2000" dirty="0"/>
              <a:t>The chart uses the percentage of the total count on the y-axis to provide a normalized comparison of age groups within each race.</a:t>
            </a:r>
          </a:p>
          <a:p>
            <a:endParaRPr lang="en-US" sz="2000" dirty="0"/>
          </a:p>
          <a:p>
            <a:r>
              <a:rPr lang="en-US" sz="2000" dirty="0"/>
              <a:t>Each race is represented as a separate bar graph, with different color segments indicating specific age ranges. This method helps visualize how age groups are distributed within each race and offers a clear way to compare trends across racial categories.</a:t>
            </a:r>
          </a:p>
          <a:p>
            <a:endParaRPr lang="en-US" sz="2000" dirty="0"/>
          </a:p>
          <a:p>
            <a:r>
              <a:rPr lang="en-IN" sz="2000" dirty="0"/>
              <a:t>Mark: Bar</a:t>
            </a:r>
          </a:p>
          <a:p>
            <a:endParaRPr lang="en-IN" sz="2000" dirty="0"/>
          </a:p>
          <a:p>
            <a:r>
              <a:rPr lang="en-IN" sz="2000" dirty="0"/>
              <a:t>Channel: X-axis(Race), Y-axis(percent of total count) and </a:t>
            </a:r>
            <a:r>
              <a:rPr lang="en-IN" sz="2000" dirty="0" err="1"/>
              <a:t>color</a:t>
            </a:r>
            <a:r>
              <a:rPr lang="en-IN" sz="2000" dirty="0"/>
              <a:t>(representing different age groups).</a:t>
            </a:r>
          </a:p>
        </p:txBody>
      </p:sp>
    </p:spTree>
    <p:extLst>
      <p:ext uri="{BB962C8B-B14F-4D97-AF65-F5344CB8AC3E}">
        <p14:creationId xmlns:p14="http://schemas.microsoft.com/office/powerpoint/2010/main" val="95500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Sheet 14">
            <a:extLst>
              <a:ext uri="{FF2B5EF4-FFF2-40B4-BE49-F238E27FC236}">
                <a16:creationId xmlns:a16="http://schemas.microsoft.com/office/drawing/2014/main" id="{810F5437-E1AF-49D8-9C6C-F89690DEA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2" y="0"/>
            <a:ext cx="11995355"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6BE3-0E4D-F83B-3262-E111939DF8F4}"/>
              </a:ext>
            </a:extLst>
          </p:cNvPr>
          <p:cNvSpPr>
            <a:spLocks noGrp="1"/>
          </p:cNvSpPr>
          <p:nvPr>
            <p:ph type="title"/>
          </p:nvPr>
        </p:nvSpPr>
        <p:spPr/>
        <p:txBody>
          <a:bodyPr/>
          <a:lstStyle/>
          <a:p>
            <a:r>
              <a:rPr lang="en-US" dirty="0"/>
              <a:t>Age Distribution Trends in Police Shootings Over Time</a:t>
            </a:r>
            <a:endParaRPr lang="en-IN" dirty="0"/>
          </a:p>
        </p:txBody>
      </p:sp>
      <p:sp>
        <p:nvSpPr>
          <p:cNvPr id="3" name="Content Placeholder 2">
            <a:extLst>
              <a:ext uri="{FF2B5EF4-FFF2-40B4-BE49-F238E27FC236}">
                <a16:creationId xmlns:a16="http://schemas.microsoft.com/office/drawing/2014/main" id="{C6CD8F98-881F-6738-10B6-309B15BC2C89}"/>
              </a:ext>
            </a:extLst>
          </p:cNvPr>
          <p:cNvSpPr>
            <a:spLocks noGrp="1"/>
          </p:cNvSpPr>
          <p:nvPr>
            <p:ph idx="1"/>
          </p:nvPr>
        </p:nvSpPr>
        <p:spPr/>
        <p:txBody>
          <a:bodyPr>
            <a:normAutofit/>
          </a:bodyPr>
          <a:lstStyle/>
          <a:p>
            <a:r>
              <a:rPr lang="en-US" sz="2000" dirty="0"/>
              <a:t>This visualization shows age trends over the years using an area chart. Each colored band represents a different age group, showing how the counts of individuals in each age group have changed over time, from 2015 to 2023.</a:t>
            </a:r>
          </a:p>
          <a:p>
            <a:endParaRPr lang="en-US" sz="2000" dirty="0"/>
          </a:p>
          <a:p>
            <a:r>
              <a:rPr lang="en-US" sz="2000" dirty="0"/>
              <a:t>The area chart provides an effective way to show both the volume and proportion of different age groups over time.</a:t>
            </a:r>
          </a:p>
          <a:p>
            <a:endParaRPr lang="en-US" sz="2000" dirty="0"/>
          </a:p>
          <a:p>
            <a:r>
              <a:rPr lang="en-US" sz="2000" dirty="0"/>
              <a:t>Mark: Area(Stacked Area Chart)</a:t>
            </a:r>
          </a:p>
          <a:p>
            <a:endParaRPr lang="en-US" sz="2000" dirty="0"/>
          </a:p>
          <a:p>
            <a:r>
              <a:rPr lang="en-US" sz="2000" dirty="0"/>
              <a:t>Channel: X-axis(year of date(temporal)), Y-axis(count of names(quantitative)), color(Age Range(Ordinal))</a:t>
            </a:r>
            <a:endParaRPr lang="en-IN" sz="2000" dirty="0"/>
          </a:p>
        </p:txBody>
      </p:sp>
    </p:spTree>
    <p:extLst>
      <p:ext uri="{BB962C8B-B14F-4D97-AF65-F5344CB8AC3E}">
        <p14:creationId xmlns:p14="http://schemas.microsoft.com/office/powerpoint/2010/main" val="3617648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1553</Words>
  <Application>Microsoft Office PowerPoint</Application>
  <PresentationFormat>Widescreen</PresentationFormat>
  <Paragraphs>126</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Demographics</vt:lpstr>
      <vt:lpstr>PowerPoint Presentation</vt:lpstr>
      <vt:lpstr>Distribution of Police Shooting Cases by Race</vt:lpstr>
      <vt:lpstr>PowerPoint Presentation</vt:lpstr>
      <vt:lpstr>Distribution of Police Shooting Cases by Age</vt:lpstr>
      <vt:lpstr>PowerPoint Presentation</vt:lpstr>
      <vt:lpstr>Distribution of age groups within different races</vt:lpstr>
      <vt:lpstr>PowerPoint Presentation</vt:lpstr>
      <vt:lpstr>Age Distribution Trends in Police Shootings Over Time</vt:lpstr>
      <vt:lpstr>PowerPoint Presentation</vt:lpstr>
      <vt:lpstr>Heat map between Race and Armed used</vt:lpstr>
      <vt:lpstr>PowerPoint Presentation</vt:lpstr>
      <vt:lpstr>Heat map between Race and Fleeing</vt:lpstr>
      <vt:lpstr>PowerPoint Presentation</vt:lpstr>
      <vt:lpstr>Heat map between Race and Illness</vt:lpstr>
      <vt:lpstr>PowerPoint Presentation</vt:lpstr>
      <vt:lpstr>Correlation between age groups and race</vt:lpstr>
      <vt:lpstr>PowerPoint Presentation</vt:lpstr>
      <vt:lpstr>Race Distribution Trends in Police Shootings Over Time</vt:lpstr>
      <vt:lpstr>PowerPoint Presentation</vt:lpstr>
      <vt:lpstr>Pie charts of race distributions in 4 cities with highest number of cases</vt:lpstr>
      <vt:lpstr>PowerPoint Presentation</vt:lpstr>
      <vt:lpstr>Distribution of incomplete data in major cities before 2022 and after 2022</vt:lpstr>
      <vt:lpstr>PowerPoint Presentation</vt:lpstr>
      <vt:lpstr>Geographical heatmap of number of cases of youth-related police shooting recorded by cities</vt:lpstr>
      <vt:lpstr>PowerPoint Presentation</vt:lpstr>
      <vt:lpstr>Distribution of arms used by youths(14-28yrs)</vt:lpstr>
      <vt:lpstr>PowerPoint Presentation</vt:lpstr>
      <vt:lpstr>Distribution of arms used by youths(14-28yrs) in 6 cities recording high number of police shooting    cases involving youths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IMT2022114 Dhruv Kothari</cp:lastModifiedBy>
  <cp:revision>1</cp:revision>
  <dcterms:created xsi:type="dcterms:W3CDTF">2024-09-16T15:52:52Z</dcterms:created>
  <dcterms:modified xsi:type="dcterms:W3CDTF">2024-09-16T17:28:27Z</dcterms:modified>
</cp:coreProperties>
</file>