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65" r:id="rId4"/>
    <p:sldId id="257" r:id="rId5"/>
    <p:sldId id="266" r:id="rId6"/>
    <p:sldId id="260" r:id="rId7"/>
    <p:sldId id="268" r:id="rId8"/>
    <p:sldId id="259" r:id="rId9"/>
    <p:sldId id="267" r:id="rId10"/>
    <p:sldId id="263" r:id="rId11"/>
    <p:sldId id="269" r:id="rId12"/>
    <p:sldId id="262" r:id="rId13"/>
    <p:sldId id="270" r:id="rId14"/>
    <p:sldId id="264" r:id="rId15"/>
    <p:sldId id="271" r:id="rId16"/>
    <p:sldId id="25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196" autoAdjust="0"/>
  </p:normalViewPr>
  <p:slideViewPr>
    <p:cSldViewPr snapToGrid="0">
      <p:cViewPr varScale="1">
        <p:scale>
          <a:sx n="81" d="100"/>
          <a:sy n="81" d="100"/>
        </p:scale>
        <p:origin x="66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2102 Mohammad Owais" userId="9cd29ad5-216b-4bce-af6f-f679de8e8a5e" providerId="ADAL" clId="{4E7C9E00-6A49-4401-B4CD-37737FA48F74}"/>
    <pc:docChg chg="undo redo custSel addSld delSld modSld sldOrd">
      <pc:chgData name="IMT2022102 Mohammad Owais" userId="9cd29ad5-216b-4bce-af6f-f679de8e8a5e" providerId="ADAL" clId="{4E7C9E00-6A49-4401-B4CD-37737FA48F74}" dt="2024-09-16T17:06:49.759" v="2606" actId="20577"/>
      <pc:docMkLst>
        <pc:docMk/>
      </pc:docMkLst>
      <pc:sldChg chg="modSp mod">
        <pc:chgData name="IMT2022102 Mohammad Owais" userId="9cd29ad5-216b-4bce-af6f-f679de8e8a5e" providerId="ADAL" clId="{4E7C9E00-6A49-4401-B4CD-37737FA48F74}" dt="2024-09-16T15:37:13.761" v="45" actId="20577"/>
        <pc:sldMkLst>
          <pc:docMk/>
          <pc:sldMk cId="95992585" sldId="256"/>
        </pc:sldMkLst>
        <pc:spChg chg="mod">
          <ac:chgData name="IMT2022102 Mohammad Owais" userId="9cd29ad5-216b-4bce-af6f-f679de8e8a5e" providerId="ADAL" clId="{4E7C9E00-6A49-4401-B4CD-37737FA48F74}" dt="2024-09-16T15:37:03.074" v="15" actId="20577"/>
          <ac:spMkLst>
            <pc:docMk/>
            <pc:sldMk cId="95992585" sldId="256"/>
            <ac:spMk id="2" creationId="{A37D0DB0-24AF-42DB-96A4-FBA43C0CFA12}"/>
          </ac:spMkLst>
        </pc:spChg>
        <pc:spChg chg="mod">
          <ac:chgData name="IMT2022102 Mohammad Owais" userId="9cd29ad5-216b-4bce-af6f-f679de8e8a5e" providerId="ADAL" clId="{4E7C9E00-6A49-4401-B4CD-37737FA48F74}" dt="2024-09-16T15:37:13.761" v="45" actId="20577"/>
          <ac:spMkLst>
            <pc:docMk/>
            <pc:sldMk cId="95992585" sldId="256"/>
            <ac:spMk id="3" creationId="{B15C494C-516A-4BE1-B523-89BEBD63A1A5}"/>
          </ac:spMkLst>
        </pc:spChg>
      </pc:sldChg>
      <pc:sldChg chg="modSp add del mod">
        <pc:chgData name="IMT2022102 Mohammad Owais" userId="9cd29ad5-216b-4bce-af6f-f679de8e8a5e" providerId="ADAL" clId="{4E7C9E00-6A49-4401-B4CD-37737FA48F74}" dt="2024-09-16T17:06:48.420" v="2604" actId="47"/>
        <pc:sldMkLst>
          <pc:docMk/>
          <pc:sldMk cId="95992585" sldId="257"/>
        </pc:sldMkLst>
        <pc:picChg chg="mod">
          <ac:chgData name="IMT2022102 Mohammad Owais" userId="9cd29ad5-216b-4bce-af6f-f679de8e8a5e" providerId="ADAL" clId="{4E7C9E00-6A49-4401-B4CD-37737FA48F74}" dt="2024-09-16T15:37:26.118" v="47" actId="1076"/>
          <ac:picMkLst>
            <pc:docMk/>
            <pc:sldMk cId="95992585" sldId="257"/>
            <ac:picMk id="2" creationId="{5CCAB9BF-DAF4-4D1F-81A6-B27B9A5315BE}"/>
          </ac:picMkLst>
        </pc:picChg>
      </pc:sldChg>
      <pc:sldChg chg="add del ord">
        <pc:chgData name="IMT2022102 Mohammad Owais" userId="9cd29ad5-216b-4bce-af6f-f679de8e8a5e" providerId="ADAL" clId="{4E7C9E00-6A49-4401-B4CD-37737FA48F74}" dt="2024-09-16T17:06:45.105" v="2598" actId="47"/>
        <pc:sldMkLst>
          <pc:docMk/>
          <pc:sldMk cId="95992585" sldId="258"/>
        </pc:sldMkLst>
      </pc:sldChg>
      <pc:sldChg chg="add del ord">
        <pc:chgData name="IMT2022102 Mohammad Owais" userId="9cd29ad5-216b-4bce-af6f-f679de8e8a5e" providerId="ADAL" clId="{4E7C9E00-6A49-4401-B4CD-37737FA48F74}" dt="2024-09-16T17:06:47.212" v="2602" actId="47"/>
        <pc:sldMkLst>
          <pc:docMk/>
          <pc:sldMk cId="95992585" sldId="259"/>
        </pc:sldMkLst>
      </pc:sldChg>
      <pc:sldChg chg="add del ord">
        <pc:chgData name="IMT2022102 Mohammad Owais" userId="9cd29ad5-216b-4bce-af6f-f679de8e8a5e" providerId="ADAL" clId="{4E7C9E00-6A49-4401-B4CD-37737FA48F74}" dt="2024-09-16T17:06:47.827" v="2603" actId="47"/>
        <pc:sldMkLst>
          <pc:docMk/>
          <pc:sldMk cId="95992585" sldId="260"/>
        </pc:sldMkLst>
      </pc:sldChg>
      <pc:sldChg chg="add del ord">
        <pc:chgData name="IMT2022102 Mohammad Owais" userId="9cd29ad5-216b-4bce-af6f-f679de8e8a5e" providerId="ADAL" clId="{4E7C9E00-6A49-4401-B4CD-37737FA48F74}" dt="2024-09-16T17:06:49.050" v="2605" actId="47"/>
        <pc:sldMkLst>
          <pc:docMk/>
          <pc:sldMk cId="95992585" sldId="261"/>
        </pc:sldMkLst>
      </pc:sldChg>
      <pc:sldChg chg="add del ord">
        <pc:chgData name="IMT2022102 Mohammad Owais" userId="9cd29ad5-216b-4bce-af6f-f679de8e8a5e" providerId="ADAL" clId="{4E7C9E00-6A49-4401-B4CD-37737FA48F74}" dt="2024-09-16T17:06:46.220" v="2600" actId="47"/>
        <pc:sldMkLst>
          <pc:docMk/>
          <pc:sldMk cId="95992585" sldId="262"/>
        </pc:sldMkLst>
      </pc:sldChg>
      <pc:sldChg chg="add del ord">
        <pc:chgData name="IMT2022102 Mohammad Owais" userId="9cd29ad5-216b-4bce-af6f-f679de8e8a5e" providerId="ADAL" clId="{4E7C9E00-6A49-4401-B4CD-37737FA48F74}" dt="2024-09-16T17:06:46.688" v="2601" actId="47"/>
        <pc:sldMkLst>
          <pc:docMk/>
          <pc:sldMk cId="95992585" sldId="263"/>
        </pc:sldMkLst>
      </pc:sldChg>
      <pc:sldChg chg="addSp delSp modSp add del mod">
        <pc:chgData name="IMT2022102 Mohammad Owais" userId="9cd29ad5-216b-4bce-af6f-f679de8e8a5e" providerId="ADAL" clId="{4E7C9E00-6A49-4401-B4CD-37737FA48F74}" dt="2024-09-16T17:06:45.696" v="2599" actId="47"/>
        <pc:sldMkLst>
          <pc:docMk/>
          <pc:sldMk cId="95992585" sldId="264"/>
        </pc:sldMkLst>
        <pc:picChg chg="add mod">
          <ac:chgData name="IMT2022102 Mohammad Owais" userId="9cd29ad5-216b-4bce-af6f-f679de8e8a5e" providerId="ADAL" clId="{4E7C9E00-6A49-4401-B4CD-37737FA48F74}" dt="2024-09-16T16:33:05.586" v="2099" actId="14100"/>
          <ac:picMkLst>
            <pc:docMk/>
            <pc:sldMk cId="95992585" sldId="264"/>
            <ac:picMk id="3" creationId="{077CA55E-113C-A95F-BE9B-4DD6C354E859}"/>
          </ac:picMkLst>
        </pc:picChg>
        <pc:picChg chg="del">
          <ac:chgData name="IMT2022102 Mohammad Owais" userId="9cd29ad5-216b-4bce-af6f-f679de8e8a5e" providerId="ADAL" clId="{4E7C9E00-6A49-4401-B4CD-37737FA48F74}" dt="2024-09-16T16:32:57.578" v="2096" actId="478"/>
          <ac:picMkLst>
            <pc:docMk/>
            <pc:sldMk cId="95992585" sldId="264"/>
            <ac:picMk id="9" creationId="{BC18FD38-70E7-4213-BFF1-B43791713838}"/>
          </ac:picMkLst>
        </pc:picChg>
      </pc:sldChg>
      <pc:sldChg chg="modSp new mod">
        <pc:chgData name="IMT2022102 Mohammad Owais" userId="9cd29ad5-216b-4bce-af6f-f679de8e8a5e" providerId="ADAL" clId="{4E7C9E00-6A49-4401-B4CD-37737FA48F74}" dt="2024-09-16T16:16:46.546" v="1346" actId="255"/>
        <pc:sldMkLst>
          <pc:docMk/>
          <pc:sldMk cId="1437789099" sldId="265"/>
        </pc:sldMkLst>
        <pc:spChg chg="mod">
          <ac:chgData name="IMT2022102 Mohammad Owais" userId="9cd29ad5-216b-4bce-af6f-f679de8e8a5e" providerId="ADAL" clId="{4E7C9E00-6A49-4401-B4CD-37737FA48F74}" dt="2024-09-16T15:39:00.307" v="97" actId="20577"/>
          <ac:spMkLst>
            <pc:docMk/>
            <pc:sldMk cId="1437789099" sldId="265"/>
            <ac:spMk id="2" creationId="{4CCCCCF3-E17B-B0D1-8D8D-F85359037A9F}"/>
          </ac:spMkLst>
        </pc:spChg>
        <pc:spChg chg="mod">
          <ac:chgData name="IMT2022102 Mohammad Owais" userId="9cd29ad5-216b-4bce-af6f-f679de8e8a5e" providerId="ADAL" clId="{4E7C9E00-6A49-4401-B4CD-37737FA48F74}" dt="2024-09-16T16:16:46.546" v="1346" actId="255"/>
          <ac:spMkLst>
            <pc:docMk/>
            <pc:sldMk cId="1437789099" sldId="265"/>
            <ac:spMk id="3" creationId="{053D3400-53D1-87A6-9059-DFD363F82ED9}"/>
          </ac:spMkLst>
        </pc:spChg>
      </pc:sldChg>
      <pc:sldChg chg="modSp new mod">
        <pc:chgData name="IMT2022102 Mohammad Owais" userId="9cd29ad5-216b-4bce-af6f-f679de8e8a5e" providerId="ADAL" clId="{4E7C9E00-6A49-4401-B4CD-37737FA48F74}" dt="2024-09-16T16:16:52.335" v="1348" actId="27636"/>
        <pc:sldMkLst>
          <pc:docMk/>
          <pc:sldMk cId="3888491858" sldId="266"/>
        </pc:sldMkLst>
        <pc:spChg chg="mod">
          <ac:chgData name="IMT2022102 Mohammad Owais" userId="9cd29ad5-216b-4bce-af6f-f679de8e8a5e" providerId="ADAL" clId="{4E7C9E00-6A49-4401-B4CD-37737FA48F74}" dt="2024-09-16T16:11:02.896" v="1341" actId="20577"/>
          <ac:spMkLst>
            <pc:docMk/>
            <pc:sldMk cId="3888491858" sldId="266"/>
            <ac:spMk id="2" creationId="{3E48505E-5B6D-7AE0-7193-135E423958B4}"/>
          </ac:spMkLst>
        </pc:spChg>
        <pc:spChg chg="mod">
          <ac:chgData name="IMT2022102 Mohammad Owais" userId="9cd29ad5-216b-4bce-af6f-f679de8e8a5e" providerId="ADAL" clId="{4E7C9E00-6A49-4401-B4CD-37737FA48F74}" dt="2024-09-16T16:16:52.335" v="1348" actId="27636"/>
          <ac:spMkLst>
            <pc:docMk/>
            <pc:sldMk cId="3888491858" sldId="266"/>
            <ac:spMk id="3" creationId="{196FDEC0-7695-92AD-9047-87E38C2EBB5C}"/>
          </ac:spMkLst>
        </pc:spChg>
      </pc:sldChg>
      <pc:sldChg chg="modSp new mod">
        <pc:chgData name="IMT2022102 Mohammad Owais" userId="9cd29ad5-216b-4bce-af6f-f679de8e8a5e" providerId="ADAL" clId="{4E7C9E00-6A49-4401-B4CD-37737FA48F74}" dt="2024-09-16T16:24:46.157" v="1548" actId="404"/>
        <pc:sldMkLst>
          <pc:docMk/>
          <pc:sldMk cId="185437338" sldId="267"/>
        </pc:sldMkLst>
        <pc:spChg chg="mod">
          <ac:chgData name="IMT2022102 Mohammad Owais" userId="9cd29ad5-216b-4bce-af6f-f679de8e8a5e" providerId="ADAL" clId="{4E7C9E00-6A49-4401-B4CD-37737FA48F74}" dt="2024-09-16T16:20:56.635" v="1404" actId="1035"/>
          <ac:spMkLst>
            <pc:docMk/>
            <pc:sldMk cId="185437338" sldId="267"/>
            <ac:spMk id="2" creationId="{2047944F-98D6-BE29-F171-48AE31A37F89}"/>
          </ac:spMkLst>
        </pc:spChg>
        <pc:spChg chg="mod">
          <ac:chgData name="IMT2022102 Mohammad Owais" userId="9cd29ad5-216b-4bce-af6f-f679de8e8a5e" providerId="ADAL" clId="{4E7C9E00-6A49-4401-B4CD-37737FA48F74}" dt="2024-09-16T16:24:46.157" v="1548" actId="404"/>
          <ac:spMkLst>
            <pc:docMk/>
            <pc:sldMk cId="185437338" sldId="267"/>
            <ac:spMk id="3" creationId="{4C001862-1E0A-F687-9B8A-7417EC7618F0}"/>
          </ac:spMkLst>
        </pc:spChg>
      </pc:sldChg>
      <pc:sldChg chg="modSp new mod">
        <pc:chgData name="IMT2022102 Mohammad Owais" userId="9cd29ad5-216b-4bce-af6f-f679de8e8a5e" providerId="ADAL" clId="{4E7C9E00-6A49-4401-B4CD-37737FA48F74}" dt="2024-09-16T16:24:31.858" v="1545" actId="404"/>
        <pc:sldMkLst>
          <pc:docMk/>
          <pc:sldMk cId="3582370198" sldId="268"/>
        </pc:sldMkLst>
        <pc:spChg chg="mod">
          <ac:chgData name="IMT2022102 Mohammad Owais" userId="9cd29ad5-216b-4bce-af6f-f679de8e8a5e" providerId="ADAL" clId="{4E7C9E00-6A49-4401-B4CD-37737FA48F74}" dt="2024-09-16T16:23:20.237" v="1526" actId="20577"/>
          <ac:spMkLst>
            <pc:docMk/>
            <pc:sldMk cId="3582370198" sldId="268"/>
            <ac:spMk id="2" creationId="{6A831DFC-0683-AAF2-3D69-63836B9BD230}"/>
          </ac:spMkLst>
        </pc:spChg>
        <pc:spChg chg="mod">
          <ac:chgData name="IMT2022102 Mohammad Owais" userId="9cd29ad5-216b-4bce-af6f-f679de8e8a5e" providerId="ADAL" clId="{4E7C9E00-6A49-4401-B4CD-37737FA48F74}" dt="2024-09-16T16:24:31.858" v="1545" actId="404"/>
          <ac:spMkLst>
            <pc:docMk/>
            <pc:sldMk cId="3582370198" sldId="268"/>
            <ac:spMk id="3" creationId="{E48D62A2-15C0-F3C4-289D-74D736B585F0}"/>
          </ac:spMkLst>
        </pc:spChg>
      </pc:sldChg>
      <pc:sldChg chg="modSp new mod">
        <pc:chgData name="IMT2022102 Mohammad Owais" userId="9cd29ad5-216b-4bce-af6f-f679de8e8a5e" providerId="ADAL" clId="{4E7C9E00-6A49-4401-B4CD-37737FA48F74}" dt="2024-09-16T16:27:07.056" v="1616" actId="20577"/>
        <pc:sldMkLst>
          <pc:docMk/>
          <pc:sldMk cId="1110804272" sldId="269"/>
        </pc:sldMkLst>
        <pc:spChg chg="mod">
          <ac:chgData name="IMT2022102 Mohammad Owais" userId="9cd29ad5-216b-4bce-af6f-f679de8e8a5e" providerId="ADAL" clId="{4E7C9E00-6A49-4401-B4CD-37737FA48F74}" dt="2024-09-16T16:27:07.056" v="1616" actId="20577"/>
          <ac:spMkLst>
            <pc:docMk/>
            <pc:sldMk cId="1110804272" sldId="269"/>
            <ac:spMk id="2" creationId="{44D6F189-91A4-825D-CDCC-B7D69ECC4BCD}"/>
          </ac:spMkLst>
        </pc:spChg>
        <pc:spChg chg="mod">
          <ac:chgData name="IMT2022102 Mohammad Owais" userId="9cd29ad5-216b-4bce-af6f-f679de8e8a5e" providerId="ADAL" clId="{4E7C9E00-6A49-4401-B4CD-37737FA48F74}" dt="2024-09-16T16:26:53.681" v="1556" actId="403"/>
          <ac:spMkLst>
            <pc:docMk/>
            <pc:sldMk cId="1110804272" sldId="269"/>
            <ac:spMk id="3" creationId="{D264F51E-904E-61A9-F029-C134F511B4D4}"/>
          </ac:spMkLst>
        </pc:spChg>
      </pc:sldChg>
      <pc:sldChg chg="modSp new mod">
        <pc:chgData name="IMT2022102 Mohammad Owais" userId="9cd29ad5-216b-4bce-af6f-f679de8e8a5e" providerId="ADAL" clId="{4E7C9E00-6A49-4401-B4CD-37737FA48F74}" dt="2024-09-16T16:31:19.816" v="2095" actId="20577"/>
        <pc:sldMkLst>
          <pc:docMk/>
          <pc:sldMk cId="2453315480" sldId="270"/>
        </pc:sldMkLst>
        <pc:spChg chg="mod">
          <ac:chgData name="IMT2022102 Mohammad Owais" userId="9cd29ad5-216b-4bce-af6f-f679de8e8a5e" providerId="ADAL" clId="{4E7C9E00-6A49-4401-B4CD-37737FA48F74}" dt="2024-09-16T16:27:55.788" v="1663" actId="20577"/>
          <ac:spMkLst>
            <pc:docMk/>
            <pc:sldMk cId="2453315480" sldId="270"/>
            <ac:spMk id="2" creationId="{F9CC48F9-516E-53A5-1DB6-6E615F10B415}"/>
          </ac:spMkLst>
        </pc:spChg>
        <pc:spChg chg="mod">
          <ac:chgData name="IMT2022102 Mohammad Owais" userId="9cd29ad5-216b-4bce-af6f-f679de8e8a5e" providerId="ADAL" clId="{4E7C9E00-6A49-4401-B4CD-37737FA48F74}" dt="2024-09-16T16:31:19.816" v="2095" actId="20577"/>
          <ac:spMkLst>
            <pc:docMk/>
            <pc:sldMk cId="2453315480" sldId="270"/>
            <ac:spMk id="3" creationId="{0AD102AB-9381-4B27-04C4-64855F1DA483}"/>
          </ac:spMkLst>
        </pc:spChg>
      </pc:sldChg>
      <pc:sldChg chg="modSp new mod">
        <pc:chgData name="IMT2022102 Mohammad Owais" userId="9cd29ad5-216b-4bce-af6f-f679de8e8a5e" providerId="ADAL" clId="{4E7C9E00-6A49-4401-B4CD-37737FA48F74}" dt="2024-09-16T16:36:41.773" v="2572" actId="20577"/>
        <pc:sldMkLst>
          <pc:docMk/>
          <pc:sldMk cId="430028667" sldId="271"/>
        </pc:sldMkLst>
        <pc:spChg chg="mod">
          <ac:chgData name="IMT2022102 Mohammad Owais" userId="9cd29ad5-216b-4bce-af6f-f679de8e8a5e" providerId="ADAL" clId="{4E7C9E00-6A49-4401-B4CD-37737FA48F74}" dt="2024-09-16T16:33:14.760" v="2127" actId="20577"/>
          <ac:spMkLst>
            <pc:docMk/>
            <pc:sldMk cId="430028667" sldId="271"/>
            <ac:spMk id="2" creationId="{FCD1FDE3-ABB7-C027-344E-A5C86531FDFE}"/>
          </ac:spMkLst>
        </pc:spChg>
        <pc:spChg chg="mod">
          <ac:chgData name="IMT2022102 Mohammad Owais" userId="9cd29ad5-216b-4bce-af6f-f679de8e8a5e" providerId="ADAL" clId="{4E7C9E00-6A49-4401-B4CD-37737FA48F74}" dt="2024-09-16T16:36:41.773" v="2572" actId="20577"/>
          <ac:spMkLst>
            <pc:docMk/>
            <pc:sldMk cId="430028667" sldId="271"/>
            <ac:spMk id="3" creationId="{5709B537-D084-43C6-70F7-B3292478C2CB}"/>
          </ac:spMkLst>
        </pc:spChg>
      </pc:sldChg>
      <pc:sldChg chg="modSp new mod">
        <pc:chgData name="IMT2022102 Mohammad Owais" userId="9cd29ad5-216b-4bce-af6f-f679de8e8a5e" providerId="ADAL" clId="{4E7C9E00-6A49-4401-B4CD-37737FA48F74}" dt="2024-09-16T17:06:49.759" v="2606" actId="20577"/>
        <pc:sldMkLst>
          <pc:docMk/>
          <pc:sldMk cId="3069493684" sldId="272"/>
        </pc:sldMkLst>
        <pc:spChg chg="mod">
          <ac:chgData name="IMT2022102 Mohammad Owais" userId="9cd29ad5-216b-4bce-af6f-f679de8e8a5e" providerId="ADAL" clId="{4E7C9E00-6A49-4401-B4CD-37737FA48F74}" dt="2024-09-16T17:06:49.759" v="2606" actId="20577"/>
          <ac:spMkLst>
            <pc:docMk/>
            <pc:sldMk cId="3069493684" sldId="272"/>
            <ac:spMk id="2" creationId="{834C520E-3811-BBE0-3AE6-1F124A9CB4E5}"/>
          </ac:spMkLst>
        </pc:spChg>
        <pc:spChg chg="mod">
          <ac:chgData name="IMT2022102 Mohammad Owais" userId="9cd29ad5-216b-4bce-af6f-f679de8e8a5e" providerId="ADAL" clId="{4E7C9E00-6A49-4401-B4CD-37737FA48F74}" dt="2024-09-16T16:39:56.437" v="2588" actId="27636"/>
          <ac:spMkLst>
            <pc:docMk/>
            <pc:sldMk cId="3069493684" sldId="272"/>
            <ac:spMk id="3" creationId="{FB50C8FE-ED64-9334-53DD-3FEB10E63911}"/>
          </ac:spMkLst>
        </pc:spChg>
      </pc:sldChg>
      <pc:sldChg chg="new del">
        <pc:chgData name="IMT2022102 Mohammad Owais" userId="9cd29ad5-216b-4bce-af6f-f679de8e8a5e" providerId="ADAL" clId="{4E7C9E00-6A49-4401-B4CD-37737FA48F74}" dt="2024-09-16T16:36:50.294" v="2574" actId="47"/>
        <pc:sldMkLst>
          <pc:docMk/>
          <pc:sldMk cId="2566041874"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F58A4-BB40-4641-A828-D9CF6E97FA5D}"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340F-5BEA-403B-85D8-4251AA82E7F6}" type="slidenum">
              <a:rPr lang="en-IN" smtClean="0"/>
              <a:t>‹#›</a:t>
            </a:fld>
            <a:endParaRPr lang="en-IN"/>
          </a:p>
        </p:txBody>
      </p:sp>
    </p:spTree>
    <p:extLst>
      <p:ext uri="{BB962C8B-B14F-4D97-AF65-F5344CB8AC3E}">
        <p14:creationId xmlns:p14="http://schemas.microsoft.com/office/powerpoint/2010/main" val="309497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39340F-5BEA-403B-85D8-4251AA82E7F6}" type="slidenum">
              <a:rPr lang="en-IN" smtClean="0"/>
              <a:t>5</a:t>
            </a:fld>
            <a:endParaRPr lang="en-IN"/>
          </a:p>
        </p:txBody>
      </p:sp>
    </p:spTree>
    <p:extLst>
      <p:ext uri="{BB962C8B-B14F-4D97-AF65-F5344CB8AC3E}">
        <p14:creationId xmlns:p14="http://schemas.microsoft.com/office/powerpoint/2010/main" val="296643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9/16/2024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37D0DB0-24AF-42DB-96A4-FBA43C0CFA12}"/>
              </a:ext>
            </a:extLst>
          </p:cNvPr>
          <p:cNvSpPr>
            <a:spLocks noGrp="1"/>
          </p:cNvSpPr>
          <p:nvPr>
            <p:ph type="ctrTitle"/>
          </p:nvPr>
        </p:nvSpPr>
        <p:spPr/>
        <p:txBody>
          <a:bodyPr/>
          <a:lstStyle/>
          <a:p>
            <a:r>
              <a:rPr lang="en-US" dirty="0"/>
              <a:t>T3</a:t>
            </a:r>
            <a:endParaRPr dirty="0"/>
          </a:p>
        </p:txBody>
      </p:sp>
      <p:sp>
        <p:nvSpPr>
          <p:cNvPr id="3" name="slide1">
            <a:extLst>
              <a:ext uri="{FF2B5EF4-FFF2-40B4-BE49-F238E27FC236}">
                <a16:creationId xmlns:a16="http://schemas.microsoft.com/office/drawing/2014/main" id="{B15C494C-516A-4BE1-B523-89BEBD63A1A5}"/>
              </a:ext>
            </a:extLst>
          </p:cNvPr>
          <p:cNvSpPr>
            <a:spLocks noGrp="1"/>
          </p:cNvSpPr>
          <p:nvPr>
            <p:ph type="subTitle" idx="1"/>
          </p:nvPr>
        </p:nvSpPr>
        <p:spPr/>
        <p:txBody>
          <a:bodyPr/>
          <a:lstStyle/>
          <a:p>
            <a:r>
              <a:rPr lang="en-US" dirty="0"/>
              <a:t>Descriptions of Visualizations</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5">
            <a:extLst>
              <a:ext uri="{FF2B5EF4-FFF2-40B4-BE49-F238E27FC236}">
                <a16:creationId xmlns:a16="http://schemas.microsoft.com/office/drawing/2014/main" id="{A92BE34C-4C0C-4FA0-9727-254593181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0" y="85725"/>
            <a:ext cx="5981700" cy="66865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F189-91A4-825D-CDCC-B7D69ECC4BCD}"/>
              </a:ext>
            </a:extLst>
          </p:cNvPr>
          <p:cNvSpPr>
            <a:spLocks noGrp="1"/>
          </p:cNvSpPr>
          <p:nvPr>
            <p:ph type="title"/>
          </p:nvPr>
        </p:nvSpPr>
        <p:spPr/>
        <p:txBody>
          <a:bodyPr/>
          <a:lstStyle/>
          <a:p>
            <a:r>
              <a:rPr lang="en-US" dirty="0"/>
              <a:t>Number that flee, in presence and absence of bodycam</a:t>
            </a:r>
            <a:endParaRPr lang="en-IN" dirty="0"/>
          </a:p>
        </p:txBody>
      </p:sp>
      <p:sp>
        <p:nvSpPr>
          <p:cNvPr id="3" name="Content Placeholder 2">
            <a:extLst>
              <a:ext uri="{FF2B5EF4-FFF2-40B4-BE49-F238E27FC236}">
                <a16:creationId xmlns:a16="http://schemas.microsoft.com/office/drawing/2014/main" id="{D264F51E-904E-61A9-F029-C134F511B4D4}"/>
              </a:ext>
            </a:extLst>
          </p:cNvPr>
          <p:cNvSpPr>
            <a:spLocks noGrp="1"/>
          </p:cNvSpPr>
          <p:nvPr>
            <p:ph idx="1"/>
          </p:nvPr>
        </p:nvSpPr>
        <p:spPr/>
        <p:txBody>
          <a:bodyPr>
            <a:normAutofit/>
          </a:bodyPr>
          <a:lstStyle/>
          <a:p>
            <a:r>
              <a:rPr lang="en-US" sz="2000" dirty="0"/>
              <a:t>We initially used multiple donut charts by race to show the relationship between fleeing status, body camera presence, and race. However, the donut charts made it difficult to compare across categories and races due to the fragmented view, and smaller values were hard to distinguish.</a:t>
            </a:r>
          </a:p>
          <a:p>
            <a:r>
              <a:rPr lang="en-US" sz="2000" dirty="0"/>
              <a:t>We switched to a heatmap, which allows for a clearer side-by-side comparison of these discrete variables. The color intensity shows the percentage of total occurrences, making it easy to compare how often suspects fled or didn’t flee in the presence or absence of a body camera, across different races.</a:t>
            </a:r>
          </a:p>
          <a:p>
            <a:endParaRPr lang="en-IN" sz="2000" dirty="0"/>
          </a:p>
        </p:txBody>
      </p:sp>
    </p:spTree>
    <p:extLst>
      <p:ext uri="{BB962C8B-B14F-4D97-AF65-F5344CB8AC3E}">
        <p14:creationId xmlns:p14="http://schemas.microsoft.com/office/powerpoint/2010/main" val="111080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6">
            <a:extLst>
              <a:ext uri="{FF2B5EF4-FFF2-40B4-BE49-F238E27FC236}">
                <a16:creationId xmlns:a16="http://schemas.microsoft.com/office/drawing/2014/main" id="{23CB118B-37D9-4085-A581-97683251E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4819"/>
            <a:ext cx="12192000" cy="562836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48F9-516E-53A5-1DB6-6E615F10B415}"/>
              </a:ext>
            </a:extLst>
          </p:cNvPr>
          <p:cNvSpPr>
            <a:spLocks noGrp="1"/>
          </p:cNvSpPr>
          <p:nvPr>
            <p:ph type="title"/>
          </p:nvPr>
        </p:nvSpPr>
        <p:spPr/>
        <p:txBody>
          <a:bodyPr/>
          <a:lstStyle/>
          <a:p>
            <a:r>
              <a:rPr lang="en-US" dirty="0"/>
              <a:t>Bodycam availability throughout the year</a:t>
            </a:r>
            <a:endParaRPr lang="en-IN" dirty="0"/>
          </a:p>
        </p:txBody>
      </p:sp>
      <p:sp>
        <p:nvSpPr>
          <p:cNvPr id="3" name="Content Placeholder 2">
            <a:extLst>
              <a:ext uri="{FF2B5EF4-FFF2-40B4-BE49-F238E27FC236}">
                <a16:creationId xmlns:a16="http://schemas.microsoft.com/office/drawing/2014/main" id="{0AD102AB-9381-4B27-04C4-64855F1DA483}"/>
              </a:ext>
            </a:extLst>
          </p:cNvPr>
          <p:cNvSpPr>
            <a:spLocks noGrp="1"/>
          </p:cNvSpPr>
          <p:nvPr>
            <p:ph idx="1"/>
          </p:nvPr>
        </p:nvSpPr>
        <p:spPr/>
        <p:txBody>
          <a:bodyPr>
            <a:normAutofit/>
          </a:bodyPr>
          <a:lstStyle/>
          <a:p>
            <a:r>
              <a:rPr lang="en-US" sz="2000" dirty="0"/>
              <a:t>A simple visualization to compare the number of cases where bodycam was present or in different months across the year</a:t>
            </a:r>
            <a:endParaRPr lang="en-IN" sz="2000" dirty="0"/>
          </a:p>
          <a:p>
            <a:r>
              <a:rPr lang="en-IN" sz="2000" dirty="0"/>
              <a:t>The first visualization we chose was line graph, and stuck with it as the data is continuous, and line graph is good at showing changes across the months, and also colour is used to differentiate between bodycam present or absent</a:t>
            </a:r>
            <a:endParaRPr lang="en-US" sz="2000" dirty="0"/>
          </a:p>
        </p:txBody>
      </p:sp>
    </p:spTree>
    <p:extLst>
      <p:ext uri="{BB962C8B-B14F-4D97-AF65-F5344CB8AC3E}">
        <p14:creationId xmlns:p14="http://schemas.microsoft.com/office/powerpoint/2010/main" val="245331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CA55E-113C-A95F-BE9B-4DD6C354E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 y="631596"/>
            <a:ext cx="10948841" cy="564932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FDE3-ABB7-C027-344E-A5C86531FDFE}"/>
              </a:ext>
            </a:extLst>
          </p:cNvPr>
          <p:cNvSpPr>
            <a:spLocks noGrp="1"/>
          </p:cNvSpPr>
          <p:nvPr>
            <p:ph type="title"/>
          </p:nvPr>
        </p:nvSpPr>
        <p:spPr/>
        <p:txBody>
          <a:bodyPr/>
          <a:lstStyle/>
          <a:p>
            <a:r>
              <a:rPr lang="en-US" dirty="0"/>
              <a:t>Crimes throughout the year</a:t>
            </a:r>
            <a:endParaRPr lang="en-IN" dirty="0"/>
          </a:p>
        </p:txBody>
      </p:sp>
      <p:sp>
        <p:nvSpPr>
          <p:cNvPr id="3" name="Content Placeholder 2">
            <a:extLst>
              <a:ext uri="{FF2B5EF4-FFF2-40B4-BE49-F238E27FC236}">
                <a16:creationId xmlns:a16="http://schemas.microsoft.com/office/drawing/2014/main" id="{5709B537-D084-43C6-70F7-B3292478C2CB}"/>
              </a:ext>
            </a:extLst>
          </p:cNvPr>
          <p:cNvSpPr>
            <a:spLocks noGrp="1"/>
          </p:cNvSpPr>
          <p:nvPr>
            <p:ph idx="1"/>
          </p:nvPr>
        </p:nvSpPr>
        <p:spPr/>
        <p:txBody>
          <a:bodyPr>
            <a:normAutofit/>
          </a:bodyPr>
          <a:lstStyle/>
          <a:p>
            <a:r>
              <a:rPr lang="en-US" sz="2000" dirty="0"/>
              <a:t>The simplest visualization in the entire task.</a:t>
            </a:r>
          </a:p>
          <a:p>
            <a:r>
              <a:rPr lang="en-IN" sz="2000" dirty="0"/>
              <a:t>Since this visualization was made to confirm and validate an inference from a hypothesis, we use the same graph as the one in bodycam availability throughout the year</a:t>
            </a:r>
          </a:p>
          <a:p>
            <a:r>
              <a:rPr lang="en-IN" sz="2000" dirty="0"/>
              <a:t>To make comparison with the previous visualization, the marks and channels need to be same to be able to compare the trend.</a:t>
            </a:r>
          </a:p>
        </p:txBody>
      </p:sp>
    </p:spTree>
    <p:extLst>
      <p:ext uri="{BB962C8B-B14F-4D97-AF65-F5344CB8AC3E}">
        <p14:creationId xmlns:p14="http://schemas.microsoft.com/office/powerpoint/2010/main" val="43002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8">
            <a:extLst>
              <a:ext uri="{FF2B5EF4-FFF2-40B4-BE49-F238E27FC236}">
                <a16:creationId xmlns:a16="http://schemas.microsoft.com/office/drawing/2014/main" id="{F9A78D48-4392-47CE-9325-9036E5EE3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 y="842962"/>
            <a:ext cx="11801475" cy="51720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520E-3811-BBE0-3AE6-1F124A9CB4E5}"/>
              </a:ext>
            </a:extLst>
          </p:cNvPr>
          <p:cNvSpPr>
            <a:spLocks noGrp="1"/>
          </p:cNvSpPr>
          <p:nvPr>
            <p:ph type="title"/>
          </p:nvPr>
        </p:nvSpPr>
        <p:spPr/>
        <p:txBody>
          <a:bodyPr>
            <a:normAutofit fontScale="90000"/>
          </a:bodyPr>
          <a:lstStyle/>
          <a:p>
            <a:r>
              <a:rPr lang="en-US" dirty="0"/>
              <a:t>Cases with more than one police department </a:t>
            </a:r>
            <a:r>
              <a:rPr lang="en-US" dirty="0" err="1"/>
              <a:t>involoved</a:t>
            </a:r>
            <a:r>
              <a:rPr lang="en-US" dirty="0"/>
              <a:t>, grouped by signs of mental illness, and armed with</a:t>
            </a:r>
            <a:endParaRPr lang="en-IN" dirty="0"/>
          </a:p>
        </p:txBody>
      </p:sp>
      <p:sp>
        <p:nvSpPr>
          <p:cNvPr id="3" name="Content Placeholder 2">
            <a:extLst>
              <a:ext uri="{FF2B5EF4-FFF2-40B4-BE49-F238E27FC236}">
                <a16:creationId xmlns:a16="http://schemas.microsoft.com/office/drawing/2014/main" id="{FB50C8FE-ED64-9334-53DD-3FEB10E63911}"/>
              </a:ext>
            </a:extLst>
          </p:cNvPr>
          <p:cNvSpPr>
            <a:spLocks noGrp="1"/>
          </p:cNvSpPr>
          <p:nvPr>
            <p:ph idx="1"/>
          </p:nvPr>
        </p:nvSpPr>
        <p:spPr/>
        <p:txBody>
          <a:bodyPr>
            <a:normAutofit fontScale="70000" lnSpcReduction="20000"/>
          </a:bodyPr>
          <a:lstStyle/>
          <a:p>
            <a:r>
              <a:rPr lang="en-US" dirty="0"/>
              <a:t>To visualize cases involving multiple police departments, grouped by armed status and signs of mental illness, we initially tried both a line graph and a stacked bar chart. However, the line graph struggled to represent categorical data like "armed status," which doesn’t follow a continuous trend. The stacked bar chart, while better, became cluttered and difficult to read due to the overlap of categories, especially for cases involving 3 or more police departments.</a:t>
            </a:r>
          </a:p>
          <a:p>
            <a:endParaRPr lang="en-US" dirty="0"/>
          </a:p>
          <a:p>
            <a:r>
              <a:rPr lang="en-US" dirty="0"/>
              <a:t>We then moved to a heatmap, which was much more effective for this dataset. The heatmap uses color intensity to show the count of incidents (by date) for each combination of armed status and signs of mental illness. Filtering the data to include only cases with 3 or more police departments involved helped focus on the relevant data, while excluding null and unknown armed statuses improved clarity. </a:t>
            </a:r>
          </a:p>
          <a:p>
            <a:endParaRPr lang="en-US" dirty="0"/>
          </a:p>
          <a:p>
            <a:r>
              <a:rPr lang="en-US" dirty="0"/>
              <a:t>This method provided a clear, comparative view of how often multiple departments are involved in cases where suspects are armed, making it far easier to identify trends that were previously obscured in the other chart types.</a:t>
            </a:r>
            <a:endParaRPr lang="en-IN" dirty="0"/>
          </a:p>
        </p:txBody>
      </p:sp>
    </p:spTree>
    <p:extLst>
      <p:ext uri="{BB962C8B-B14F-4D97-AF65-F5344CB8AC3E}">
        <p14:creationId xmlns:p14="http://schemas.microsoft.com/office/powerpoint/2010/main" val="306949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1">
            <a:extLst>
              <a:ext uri="{FF2B5EF4-FFF2-40B4-BE49-F238E27FC236}">
                <a16:creationId xmlns:a16="http://schemas.microsoft.com/office/drawing/2014/main" id="{218DF471-7C48-4618-856D-8F5018E59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0" y="0"/>
            <a:ext cx="1201062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CCF3-E17B-B0D1-8D8D-F85359037A9F}"/>
              </a:ext>
            </a:extLst>
          </p:cNvPr>
          <p:cNvSpPr>
            <a:spLocks noGrp="1"/>
          </p:cNvSpPr>
          <p:nvPr>
            <p:ph type="title"/>
          </p:nvPr>
        </p:nvSpPr>
        <p:spPr/>
        <p:txBody>
          <a:bodyPr/>
          <a:lstStyle/>
          <a:p>
            <a:r>
              <a:rPr lang="en-US" dirty="0"/>
              <a:t>	Tree map for armed with which weapon</a:t>
            </a:r>
            <a:endParaRPr lang="en-IN" dirty="0"/>
          </a:p>
        </p:txBody>
      </p:sp>
      <p:sp>
        <p:nvSpPr>
          <p:cNvPr id="3" name="Content Placeholder 2">
            <a:extLst>
              <a:ext uri="{FF2B5EF4-FFF2-40B4-BE49-F238E27FC236}">
                <a16:creationId xmlns:a16="http://schemas.microsoft.com/office/drawing/2014/main" id="{053D3400-53D1-87A6-9059-DFD363F82ED9}"/>
              </a:ext>
            </a:extLst>
          </p:cNvPr>
          <p:cNvSpPr>
            <a:spLocks noGrp="1"/>
          </p:cNvSpPr>
          <p:nvPr>
            <p:ph idx="1"/>
          </p:nvPr>
        </p:nvSpPr>
        <p:spPr>
          <a:xfrm>
            <a:off x="838200" y="1825624"/>
            <a:ext cx="10515600" cy="4829699"/>
          </a:xfrm>
        </p:spPr>
        <p:txBody>
          <a:bodyPr>
            <a:noAutofit/>
          </a:bodyPr>
          <a:lstStyle/>
          <a:p>
            <a:r>
              <a:rPr lang="en-US" sz="2000" dirty="0"/>
              <a:t>There are multiple possible values for the armed field, and to represent which fractions of suspects in the dataset use which weapons, we initially chose bar graphs, and then pie chart, as we wanted to show comparison between which weapons were more common.</a:t>
            </a:r>
          </a:p>
          <a:p>
            <a:endParaRPr lang="en-US" sz="2000" dirty="0"/>
          </a:p>
          <a:p>
            <a:r>
              <a:rPr lang="en-US" sz="2000" dirty="0"/>
              <a:t>Count of max value is gun – 5748, and count of multiple min values is 1 each</a:t>
            </a:r>
          </a:p>
          <a:p>
            <a:endParaRPr lang="en-US" sz="2000" dirty="0"/>
          </a:p>
          <a:p>
            <a:r>
              <a:rPr lang="en-US" sz="2000" dirty="0"/>
              <a:t>Using a bar chart makes it very difficult to compare ratio, as there are weapons that are very less used, and the graph becomes very large due to scaling, so bar graph is suboptimal.</a:t>
            </a:r>
          </a:p>
          <a:p>
            <a:endParaRPr lang="en-US" sz="2000" dirty="0"/>
          </a:p>
          <a:p>
            <a:r>
              <a:rPr lang="en-US" sz="2000" dirty="0"/>
              <a:t>In pie chart, there are still multiple slices taking very little space, so it is very hard to read smaller values</a:t>
            </a:r>
          </a:p>
          <a:p>
            <a:endParaRPr lang="en-US" sz="2000" dirty="0"/>
          </a:p>
          <a:p>
            <a:r>
              <a:rPr lang="en-IN" sz="2000" dirty="0"/>
              <a:t>So, we decided to use </a:t>
            </a:r>
            <a:r>
              <a:rPr lang="en-IN" sz="2000" dirty="0" err="1"/>
              <a:t>treemap</a:t>
            </a:r>
            <a:r>
              <a:rPr lang="en-IN" sz="2000" dirty="0"/>
              <a:t>, as they cover a larger area, and size is compared by mark as area, which allows us to see colour coded areas for comparison.</a:t>
            </a:r>
          </a:p>
        </p:txBody>
      </p:sp>
    </p:spTree>
    <p:extLst>
      <p:ext uri="{BB962C8B-B14F-4D97-AF65-F5344CB8AC3E}">
        <p14:creationId xmlns:p14="http://schemas.microsoft.com/office/powerpoint/2010/main" val="143778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2">
            <a:extLst>
              <a:ext uri="{FF2B5EF4-FFF2-40B4-BE49-F238E27FC236}">
                <a16:creationId xmlns:a16="http://schemas.microsoft.com/office/drawing/2014/main" id="{5CCAB9BF-DAF4-4D1F-81A6-B27B9A531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50" y="1448361"/>
            <a:ext cx="6515100" cy="45529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505E-5B6D-7AE0-7193-135E423958B4}"/>
              </a:ext>
            </a:extLst>
          </p:cNvPr>
          <p:cNvSpPr>
            <a:spLocks noGrp="1"/>
          </p:cNvSpPr>
          <p:nvPr>
            <p:ph type="title"/>
          </p:nvPr>
        </p:nvSpPr>
        <p:spPr/>
        <p:txBody>
          <a:bodyPr/>
          <a:lstStyle/>
          <a:p>
            <a:r>
              <a:rPr lang="en-US" dirty="0"/>
              <a:t>Weapon with which armed and if mentally ill or not</a:t>
            </a:r>
            <a:endParaRPr lang="en-IN" dirty="0"/>
          </a:p>
        </p:txBody>
      </p:sp>
      <p:sp>
        <p:nvSpPr>
          <p:cNvPr id="3" name="Content Placeholder 2">
            <a:extLst>
              <a:ext uri="{FF2B5EF4-FFF2-40B4-BE49-F238E27FC236}">
                <a16:creationId xmlns:a16="http://schemas.microsoft.com/office/drawing/2014/main" id="{196FDEC0-7695-92AD-9047-87E38C2EBB5C}"/>
              </a:ext>
            </a:extLst>
          </p:cNvPr>
          <p:cNvSpPr>
            <a:spLocks noGrp="1"/>
          </p:cNvSpPr>
          <p:nvPr>
            <p:ph idx="1"/>
          </p:nvPr>
        </p:nvSpPr>
        <p:spPr/>
        <p:txBody>
          <a:bodyPr>
            <a:normAutofit/>
          </a:bodyPr>
          <a:lstStyle/>
          <a:p>
            <a:r>
              <a:rPr lang="en-US" sz="2000" dirty="0"/>
              <a:t>To represent the relationship between the type of weapon used by suspects and whether they showed signs of mental illness, we initially attempted a stacked bar chart. However, the stacked bars became cluttered, making it difficult to compare across categories, especially since some combinations of weapon types and mental illness status had very few occurrences.</a:t>
            </a:r>
          </a:p>
          <a:p>
            <a:r>
              <a:rPr lang="en-US" sz="2000" dirty="0"/>
              <a:t>In this heatmap, we improved clarity by using color intensity to represent the percentage of suspects armed with each type of weapon, while also indicating the presence or absence of signs of mental illness. This visual effectively uses color to show distribution, making it easier to interpret patterns at a glance.</a:t>
            </a:r>
          </a:p>
          <a:p>
            <a:r>
              <a:rPr lang="en-US" sz="2000" dirty="0"/>
              <a:t>The color range shows that a majority of cases involve suspects armed with guns (66.42%), with a clear contrast between those showing signs of mental illness and those not. Other categories, such as "blunt object" or "replica," have significantly fewer cases (0.26%), but the heatmap still allows us to see those patterns visually, even if the numbers are small. The gradient of the heatmap simplifies the comparison without overwhelming the viewer, addressing the issues we had with the stacked bar chart.</a:t>
            </a:r>
          </a:p>
          <a:p>
            <a:endParaRPr lang="en-IN" sz="2000" dirty="0"/>
          </a:p>
        </p:txBody>
      </p:sp>
    </p:spTree>
    <p:extLst>
      <p:ext uri="{BB962C8B-B14F-4D97-AF65-F5344CB8AC3E}">
        <p14:creationId xmlns:p14="http://schemas.microsoft.com/office/powerpoint/2010/main" val="388849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4">
            <a:extLst>
              <a:ext uri="{FF2B5EF4-FFF2-40B4-BE49-F238E27FC236}">
                <a16:creationId xmlns:a16="http://schemas.microsoft.com/office/drawing/2014/main" id="{E5715D51-DE98-40E8-B2B5-2AC0A3BD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87" y="2100262"/>
            <a:ext cx="5991225" cy="26574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1DFC-0683-AAF2-3D69-63836B9BD230}"/>
              </a:ext>
            </a:extLst>
          </p:cNvPr>
          <p:cNvSpPr>
            <a:spLocks noGrp="1"/>
          </p:cNvSpPr>
          <p:nvPr>
            <p:ph type="title"/>
          </p:nvPr>
        </p:nvSpPr>
        <p:spPr>
          <a:xfrm>
            <a:off x="838200" y="355698"/>
            <a:ext cx="10515600" cy="1325563"/>
          </a:xfrm>
        </p:spPr>
        <p:txBody>
          <a:bodyPr>
            <a:normAutofit/>
          </a:bodyPr>
          <a:lstStyle/>
          <a:p>
            <a:r>
              <a:rPr lang="en-US" dirty="0"/>
              <a:t>Ratio of people fleeing and their means, and if there were signs of mental </a:t>
            </a:r>
            <a:r>
              <a:rPr lang="en-US" dirty="0" err="1"/>
              <a:t>illess</a:t>
            </a:r>
            <a:endParaRPr lang="en-IN" dirty="0"/>
          </a:p>
        </p:txBody>
      </p:sp>
      <p:sp>
        <p:nvSpPr>
          <p:cNvPr id="3" name="Content Placeholder 2">
            <a:extLst>
              <a:ext uri="{FF2B5EF4-FFF2-40B4-BE49-F238E27FC236}">
                <a16:creationId xmlns:a16="http://schemas.microsoft.com/office/drawing/2014/main" id="{E48D62A2-15C0-F3C4-289D-74D736B585F0}"/>
              </a:ext>
            </a:extLst>
          </p:cNvPr>
          <p:cNvSpPr>
            <a:spLocks noGrp="1"/>
          </p:cNvSpPr>
          <p:nvPr>
            <p:ph idx="1"/>
          </p:nvPr>
        </p:nvSpPr>
        <p:spPr/>
        <p:txBody>
          <a:bodyPr>
            <a:normAutofit/>
          </a:bodyPr>
          <a:lstStyle/>
          <a:p>
            <a:r>
              <a:rPr lang="en-US" sz="2000" dirty="0"/>
              <a:t>We initially used a line chart to show the breakdown of fleeing status versus signs of mental illness, but with only six data points, it didn’t make sense to use lines, as there’s no continuous trend.</a:t>
            </a:r>
          </a:p>
          <a:p>
            <a:endParaRPr lang="en-US" sz="2000" dirty="0"/>
          </a:p>
          <a:p>
            <a:r>
              <a:rPr lang="en-US" sz="2000" dirty="0"/>
              <a:t>We switched to a heatmap, which better visualizes these discrete categories. The color intensity easily highlights the percentage of total occurrences across the fleeing methods (car, foot, other) and mental illness signs, making it clearer and easier to interpret.</a:t>
            </a:r>
            <a:endParaRPr lang="en-IN" sz="2000" dirty="0"/>
          </a:p>
        </p:txBody>
      </p:sp>
    </p:spTree>
    <p:extLst>
      <p:ext uri="{BB962C8B-B14F-4D97-AF65-F5344CB8AC3E}">
        <p14:creationId xmlns:p14="http://schemas.microsoft.com/office/powerpoint/2010/main" val="358237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3">
            <a:extLst>
              <a:ext uri="{FF2B5EF4-FFF2-40B4-BE49-F238E27FC236}">
                <a16:creationId xmlns:a16="http://schemas.microsoft.com/office/drawing/2014/main" id="{DBF8DC15-D254-4AA1-826B-CAA65BD4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33525"/>
            <a:ext cx="5715000" cy="37909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944F-98D6-BE29-F171-48AE31A37F89}"/>
              </a:ext>
            </a:extLst>
          </p:cNvPr>
          <p:cNvSpPr>
            <a:spLocks noGrp="1"/>
          </p:cNvSpPr>
          <p:nvPr>
            <p:ph type="title"/>
          </p:nvPr>
        </p:nvSpPr>
        <p:spPr>
          <a:xfrm>
            <a:off x="838200" y="355698"/>
            <a:ext cx="10515600" cy="1325563"/>
          </a:xfrm>
        </p:spPr>
        <p:txBody>
          <a:bodyPr/>
          <a:lstStyle/>
          <a:p>
            <a:r>
              <a:rPr lang="en-US" dirty="0"/>
              <a:t>Mode of fleeing(or not), and armed with(or not)</a:t>
            </a:r>
            <a:endParaRPr lang="en-IN" dirty="0"/>
          </a:p>
        </p:txBody>
      </p:sp>
      <p:sp>
        <p:nvSpPr>
          <p:cNvPr id="3" name="Content Placeholder 2">
            <a:extLst>
              <a:ext uri="{FF2B5EF4-FFF2-40B4-BE49-F238E27FC236}">
                <a16:creationId xmlns:a16="http://schemas.microsoft.com/office/drawing/2014/main" id="{4C001862-1E0A-F687-9B8A-7417EC7618F0}"/>
              </a:ext>
            </a:extLst>
          </p:cNvPr>
          <p:cNvSpPr>
            <a:spLocks noGrp="1"/>
          </p:cNvSpPr>
          <p:nvPr>
            <p:ph idx="1"/>
          </p:nvPr>
        </p:nvSpPr>
        <p:spPr/>
        <p:txBody>
          <a:bodyPr>
            <a:normAutofit/>
          </a:bodyPr>
          <a:lstStyle/>
          <a:p>
            <a:r>
              <a:rPr lang="en-US" sz="2000" dirty="0"/>
              <a:t>We initially tried a sunburst chart to represent armed status versus fleeing categories, but it was hard to compare across small segments due to the circular layout. The outer layers made it difficult to interpret less frequent categories, and comparing across layers wasn’t intuitive.</a:t>
            </a:r>
          </a:p>
          <a:p>
            <a:endParaRPr lang="en-US" sz="2000" dirty="0"/>
          </a:p>
          <a:p>
            <a:r>
              <a:rPr lang="en-US" sz="2000" dirty="0"/>
              <a:t>We switched to a heatmap, which provided a cleaner, grid-like view. The color intensity clearly shows the percentage of total occurrences, making patterns easier to spot. Filtering the data by race (excluding unknown) and selecting 10 of the 27 armed statuses allowed for more focused comparisons. This approach improved clarity, especially for categories with fewer data points.</a:t>
            </a:r>
            <a:endParaRPr lang="en-IN" sz="2000" dirty="0"/>
          </a:p>
        </p:txBody>
      </p:sp>
    </p:spTree>
    <p:extLst>
      <p:ext uri="{BB962C8B-B14F-4D97-AF65-F5344CB8AC3E}">
        <p14:creationId xmlns:p14="http://schemas.microsoft.com/office/powerpoint/2010/main" val="18543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1093</Words>
  <Application>Microsoft Office PowerPoint</Application>
  <PresentationFormat>Widescreen</PresentationFormat>
  <Paragraphs>41</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T3</vt:lpstr>
      <vt:lpstr>PowerPoint Presentation</vt:lpstr>
      <vt:lpstr> Tree map for armed with which weapon</vt:lpstr>
      <vt:lpstr>PowerPoint Presentation</vt:lpstr>
      <vt:lpstr>Weapon with which armed and if mentally ill or not</vt:lpstr>
      <vt:lpstr>PowerPoint Presentation</vt:lpstr>
      <vt:lpstr>Ratio of people fleeing and their means, and if there were signs of mental illess</vt:lpstr>
      <vt:lpstr>PowerPoint Presentation</vt:lpstr>
      <vt:lpstr>Mode of fleeing(or not), and armed with(or not)</vt:lpstr>
      <vt:lpstr>PowerPoint Presentation</vt:lpstr>
      <vt:lpstr>Number that flee, in presence and absence of bodycam</vt:lpstr>
      <vt:lpstr>PowerPoint Presentation</vt:lpstr>
      <vt:lpstr>Bodycam availability throughout the year</vt:lpstr>
      <vt:lpstr>PowerPoint Presentation</vt:lpstr>
      <vt:lpstr>Crimes throughout the year</vt:lpstr>
      <vt:lpstr>PowerPoint Presentation</vt:lpstr>
      <vt:lpstr>Cases with more than one police department involoved, grouped by signs of mental illness, and armed 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IMT2022102 Mohammad Owais</cp:lastModifiedBy>
  <cp:revision>1</cp:revision>
  <dcterms:created xsi:type="dcterms:W3CDTF">2024-09-16T12:50:48Z</dcterms:created>
  <dcterms:modified xsi:type="dcterms:W3CDTF">2024-09-16T17:49:27Z</dcterms:modified>
</cp:coreProperties>
</file>