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71" r:id="rId4"/>
    <p:sldId id="260" r:id="rId5"/>
    <p:sldId id="261" r:id="rId6"/>
    <p:sldId id="273" r:id="rId7"/>
    <p:sldId id="272" r:id="rId8"/>
    <p:sldId id="274" r:id="rId9"/>
    <p:sldId id="275" r:id="rId10"/>
    <p:sldId id="27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FD47A2-F823-4848-A6E5-C87F3391CB0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FD47A2-F823-4848-A6E5-C87F3391CB0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E917C-D5A1-4D5D-BB4A-D1B2F5E5158C}"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EE917C-D5A1-4D5D-BB4A-D1B2F5E5158C}"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FD47A2-F823-4848-A6E5-C87F3391CB0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EE917C-D5A1-4D5D-BB4A-D1B2F5E5158C}"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E917C-D5A1-4D5D-BB4A-D1B2F5E5158C}"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FD47A2-F823-4848-A6E5-C87F3391CB0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E917C-D5A1-4D5D-BB4A-D1B2F5E5158C}"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FD47A2-F823-4848-A6E5-C87F3391CB0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EE917C-D5A1-4D5D-BB4A-D1B2F5E5158C}" type="datetimeFigureOut">
              <a:rPr lang="en-IN" smtClean="0"/>
              <a:t>27-08-2023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FD47A2-F823-4848-A6E5-C87F3391CB0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916969"/>
          </a:xfrm>
        </p:spPr>
        <p:txBody>
          <a:bodyPr>
            <a:normAutofit/>
          </a:bodyPr>
          <a:lstStyle/>
          <a:p>
            <a:pPr algn="ctr"/>
            <a:br>
              <a:rPr lang="en-US" sz="2665" dirty="0"/>
            </a:br>
            <a:r>
              <a:rPr lang="en-US" sz="2665" dirty="0">
                <a:ea typeface="+mn-lt"/>
                <a:cs typeface="+mn-lt"/>
                <a:sym typeface="+mn-ea"/>
              </a:rPr>
              <a:t>Autonomous </a:t>
            </a:r>
            <a:r>
              <a:rPr lang="en-IN" altLang="en-US" sz="2665" dirty="0">
                <a:ea typeface="+mn-lt"/>
                <a:cs typeface="+mn-lt"/>
                <a:sym typeface="+mn-ea"/>
              </a:rPr>
              <a:t>D</a:t>
            </a:r>
            <a:r>
              <a:rPr lang="en-US" sz="2665" dirty="0">
                <a:ea typeface="+mn-lt"/>
                <a:cs typeface="+mn-lt"/>
                <a:sym typeface="+mn-ea"/>
              </a:rPr>
              <a:t>rone </a:t>
            </a:r>
            <a:r>
              <a:rPr lang="en-IN" altLang="en-US" sz="2665" dirty="0">
                <a:ea typeface="+mn-lt"/>
                <a:cs typeface="+mn-lt"/>
                <a:sym typeface="+mn-ea"/>
              </a:rPr>
              <a:t>F</a:t>
            </a:r>
            <a:r>
              <a:rPr lang="en-US" sz="2665" dirty="0">
                <a:ea typeface="+mn-lt"/>
                <a:cs typeface="+mn-lt"/>
                <a:sym typeface="+mn-ea"/>
              </a:rPr>
              <a:t>leet </a:t>
            </a:r>
            <a:r>
              <a:rPr lang="en-IN" altLang="en-US" sz="2665" dirty="0">
                <a:ea typeface="+mn-lt"/>
                <a:cs typeface="+mn-lt"/>
                <a:sym typeface="+mn-ea"/>
              </a:rPr>
              <a:t>F</a:t>
            </a:r>
            <a:r>
              <a:rPr lang="en-US" sz="2665" dirty="0">
                <a:ea typeface="+mn-lt"/>
                <a:cs typeface="+mn-lt"/>
                <a:sym typeface="+mn-ea"/>
              </a:rPr>
              <a:t>or </a:t>
            </a:r>
            <a:r>
              <a:rPr lang="en-IN" altLang="en-US" sz="2665" dirty="0">
                <a:ea typeface="+mn-lt"/>
                <a:cs typeface="+mn-lt"/>
                <a:sym typeface="+mn-ea"/>
              </a:rPr>
              <a:t>M</a:t>
            </a:r>
            <a:r>
              <a:rPr lang="en-US" sz="2665" dirty="0">
                <a:ea typeface="+mn-lt"/>
                <a:cs typeface="+mn-lt"/>
                <a:sym typeface="+mn-ea"/>
              </a:rPr>
              <a:t>issing </a:t>
            </a:r>
            <a:r>
              <a:rPr lang="en-IN" altLang="en-US" sz="2665" dirty="0">
                <a:ea typeface="+mn-lt"/>
                <a:cs typeface="+mn-lt"/>
                <a:sym typeface="+mn-ea"/>
              </a:rPr>
              <a:t>C</a:t>
            </a:r>
            <a:r>
              <a:rPr lang="en-US" sz="2665" dirty="0">
                <a:ea typeface="+mn-lt"/>
                <a:cs typeface="+mn-lt"/>
                <a:sym typeface="+mn-ea"/>
              </a:rPr>
              <a:t>hild </a:t>
            </a:r>
            <a:r>
              <a:rPr lang="en-IN" altLang="en-US" sz="2665" dirty="0">
                <a:ea typeface="+mn-lt"/>
                <a:cs typeface="+mn-lt"/>
                <a:sym typeface="+mn-ea"/>
              </a:rPr>
              <a:t>R</a:t>
            </a:r>
            <a:r>
              <a:rPr lang="en-US" sz="2665" dirty="0">
                <a:ea typeface="+mn-lt"/>
                <a:cs typeface="+mn-lt"/>
                <a:sym typeface="+mn-ea"/>
              </a:rPr>
              <a:t>escue</a:t>
            </a:r>
            <a:endParaRPr lang="en-US" sz="2665" dirty="0">
              <a:latin typeface="Calibri" panose="020F0502020204030204"/>
              <a:cs typeface="Times New Roman" panose="02020603050405020304"/>
            </a:endParaRPr>
          </a:p>
        </p:txBody>
      </p:sp>
      <p:sp>
        <p:nvSpPr>
          <p:cNvPr id="3" name="Subtitle 2"/>
          <p:cNvSpPr>
            <a:spLocks noGrp="1"/>
          </p:cNvSpPr>
          <p:nvPr>
            <p:ph type="subTitle" idx="1"/>
          </p:nvPr>
        </p:nvSpPr>
        <p:spPr>
          <a:xfrm>
            <a:off x="2645433" y="2338605"/>
            <a:ext cx="9144000" cy="3293006"/>
          </a:xfrm>
        </p:spPr>
        <p:txBody>
          <a:bodyPr>
            <a:normAutofit/>
          </a:bodyPr>
          <a:lstStyle/>
          <a:p>
            <a:pPr algn="l"/>
            <a:r>
              <a:rPr lang="en-US" dirty="0">
                <a:latin typeface="Calibri" panose="020F0502020204030204"/>
                <a:cs typeface="Times New Roman" panose="02020603050405020304"/>
              </a:rPr>
              <a:t>Team Members:</a:t>
            </a:r>
          </a:p>
          <a:p>
            <a:r>
              <a:rPr lang="en-IN" dirty="0">
                <a:latin typeface="Calibri" panose="020F0502020204030204"/>
                <a:cs typeface="Times New Roman" panose="02020603050405020304"/>
              </a:rPr>
              <a:t>R. </a:t>
            </a:r>
            <a:r>
              <a:rPr lang="en-IN" dirty="0" err="1">
                <a:latin typeface="Calibri" panose="020F0502020204030204"/>
                <a:cs typeface="Times New Roman" panose="02020603050405020304"/>
              </a:rPr>
              <a:t>SandeepReddy</a:t>
            </a:r>
            <a:r>
              <a:rPr lang="en-IN" dirty="0">
                <a:latin typeface="Calibri" panose="020F0502020204030204"/>
                <a:cs typeface="Times New Roman" panose="02020603050405020304"/>
              </a:rPr>
              <a:t>         20R21A6645</a:t>
            </a:r>
            <a:endParaRPr lang="en-US" dirty="0">
              <a:latin typeface="Calibri" panose="020F0502020204030204"/>
              <a:cs typeface="Times New Roman" panose="02020603050405020304"/>
            </a:endParaRPr>
          </a:p>
          <a:p>
            <a:r>
              <a:rPr lang="en-IN" dirty="0" err="1">
                <a:latin typeface="Calibri" panose="020F0502020204030204"/>
                <a:cs typeface="Times New Roman" panose="02020603050405020304"/>
              </a:rPr>
              <a:t>V.Sravankumar</a:t>
            </a:r>
            <a:r>
              <a:rPr lang="en-IN" dirty="0">
                <a:latin typeface="Calibri" panose="020F0502020204030204"/>
                <a:cs typeface="Times New Roman" panose="02020603050405020304"/>
              </a:rPr>
              <a:t>             20R21A6654</a:t>
            </a:r>
          </a:p>
          <a:p>
            <a:r>
              <a:rPr lang="en-IN" dirty="0" err="1">
                <a:latin typeface="Calibri" panose="020F0502020204030204"/>
                <a:cs typeface="Times New Roman" panose="02020603050405020304"/>
              </a:rPr>
              <a:t>Md.Owais</a:t>
            </a:r>
            <a:r>
              <a:rPr lang="en-IN" dirty="0">
                <a:latin typeface="Calibri" panose="020F0502020204030204"/>
                <a:cs typeface="Times New Roman" panose="02020603050405020304"/>
              </a:rPr>
              <a:t>                      20R21A6639</a:t>
            </a:r>
          </a:p>
          <a:p>
            <a:r>
              <a:rPr lang="en-IN" dirty="0" err="1">
                <a:latin typeface="Calibri" panose="020F0502020204030204"/>
                <a:cs typeface="Times New Roman" panose="02020603050405020304"/>
              </a:rPr>
              <a:t>Tharuni</a:t>
            </a:r>
            <a:r>
              <a:rPr lang="en-IN" dirty="0">
                <a:latin typeface="Calibri" panose="020F0502020204030204"/>
                <a:cs typeface="Times New Roman" panose="02020603050405020304"/>
              </a:rPr>
              <a:t>                           20R21A6623</a:t>
            </a:r>
          </a:p>
          <a:p>
            <a:r>
              <a:rPr lang="en-IN" dirty="0">
                <a:latin typeface="Calibri" panose="020F0502020204030204"/>
                <a:cs typeface="Times New Roman" panose="02020603050405020304"/>
              </a:rPr>
              <a:t>   </a:t>
            </a:r>
            <a:r>
              <a:rPr lang="en-IN" dirty="0">
                <a:latin typeface="Times New Roman" panose="02020603050405020304"/>
                <a:cs typeface="Times New Roman" panose="02020603050405020304"/>
              </a:rPr>
              <a:t>                     </a:t>
            </a:r>
          </a:p>
          <a:p>
            <a:r>
              <a:rPr lang="en-IN" dirty="0">
                <a:latin typeface="Times New Roman" panose="02020603050405020304"/>
                <a:cs typeface="Times New Roman" panose="02020603050405020304"/>
              </a:rPr>
              <a:t>                                                                                                    </a:t>
            </a:r>
            <a:r>
              <a:rPr lang="en-IN" dirty="0">
                <a:latin typeface="Calibri" panose="020F0502020204030204"/>
                <a:cs typeface="Times New Roman" panose="02020603050405020304"/>
              </a:rPr>
              <a:t>                                                                                                                                                                        Guide name: Mr. </a:t>
            </a:r>
            <a:r>
              <a:rPr lang="en-IN" dirty="0" err="1">
                <a:latin typeface="Calibri" panose="020F0502020204030204"/>
                <a:cs typeface="Times New Roman" panose="02020603050405020304"/>
              </a:rPr>
              <a:t>J.Vijay</a:t>
            </a:r>
            <a:r>
              <a:rPr lang="en-IN" dirty="0">
                <a:latin typeface="Calibri" panose="020F0502020204030204"/>
                <a:cs typeface="Times New Roman" panose="02020603050405020304"/>
              </a:rPr>
              <a:t> Gopal</a:t>
            </a:r>
          </a:p>
        </p:txBody>
      </p:sp>
      <p:pic>
        <p:nvPicPr>
          <p:cNvPr id="4" name="object 2"/>
          <p:cNvPicPr/>
          <p:nvPr/>
        </p:nvPicPr>
        <p:blipFill>
          <a:blip r:embed="rId2" cstate="print"/>
          <a:stretch>
            <a:fillRect/>
          </a:stretch>
        </p:blipFill>
        <p:spPr>
          <a:xfrm>
            <a:off x="1656686" y="199953"/>
            <a:ext cx="8539263" cy="688157"/>
          </a:xfrm>
          <a:prstGeom prst="rect">
            <a:avLst/>
          </a:prstGeom>
        </p:spPr>
      </p:pic>
      <p:pic>
        <p:nvPicPr>
          <p:cNvPr id="6" name="Picture 5"/>
          <p:cNvPicPr>
            <a:picLocks noChangeAspect="1"/>
          </p:cNvPicPr>
          <p:nvPr/>
        </p:nvPicPr>
        <p:blipFill>
          <a:blip r:embed="rId3"/>
          <a:stretch>
            <a:fillRect/>
          </a:stretch>
        </p:blipFill>
        <p:spPr>
          <a:xfrm>
            <a:off x="8209935" y="2116922"/>
            <a:ext cx="2943284" cy="25025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0903"/>
            <a:ext cx="8911687" cy="1453418"/>
          </a:xfrm>
        </p:spPr>
        <p:txBody>
          <a:bodyPr>
            <a:normAutofit fontScale="90000"/>
          </a:bodyPr>
          <a:lstStyle/>
          <a:p>
            <a:br>
              <a:rPr lang="en-US" dirty="0">
                <a:ea typeface="+mj-lt"/>
                <a:cs typeface="+mj-lt"/>
              </a:rPr>
            </a:br>
            <a:br>
              <a:rPr lang="en-US" dirty="0">
                <a:ea typeface="+mj-lt"/>
                <a:cs typeface="+mj-lt"/>
              </a:rPr>
            </a:br>
            <a:r>
              <a:rPr lang="en-IN" altLang="en-US" dirty="0"/>
              <a:t>Drawbacks</a:t>
            </a:r>
          </a:p>
        </p:txBody>
      </p:sp>
      <p:sp>
        <p:nvSpPr>
          <p:cNvPr id="3" name="Content Placeholder 2"/>
          <p:cNvSpPr>
            <a:spLocks noGrp="1"/>
          </p:cNvSpPr>
          <p:nvPr>
            <p:ph idx="1"/>
          </p:nvPr>
        </p:nvSpPr>
        <p:spPr>
          <a:xfrm>
            <a:off x="2589212" y="1716657"/>
            <a:ext cx="8915400" cy="3648226"/>
          </a:xfrm>
        </p:spPr>
        <p:txBody>
          <a:bodyPr vert="horz" lIns="91440" tIns="45720" rIns="91440" bIns="45720" rtlCol="0" anchor="t">
            <a:normAutofit/>
          </a:bodyPr>
          <a:lstStyle/>
          <a:p>
            <a:pPr>
              <a:lnSpc>
                <a:spcPct val="200000"/>
              </a:lnSpc>
            </a:pPr>
            <a:r>
              <a:rPr lang="en-IN" altLang="en-US" dirty="0"/>
              <a:t>Vast and Unpredictable Terrain</a:t>
            </a:r>
          </a:p>
          <a:p>
            <a:pPr>
              <a:lnSpc>
                <a:spcPct val="200000"/>
              </a:lnSpc>
            </a:pPr>
            <a:r>
              <a:rPr lang="en-IN" altLang="en-US" dirty="0"/>
              <a:t>Human intervention in unpredictable situations</a:t>
            </a:r>
          </a:p>
          <a:p>
            <a:pPr>
              <a:lnSpc>
                <a:spcPct val="200000"/>
              </a:lnSpc>
            </a:pPr>
            <a:r>
              <a:rPr lang="en-IN" altLang="en-US" dirty="0"/>
              <a:t> Loss of communication between the drone and the rescue team</a:t>
            </a:r>
          </a:p>
          <a:p>
            <a:pPr>
              <a:lnSpc>
                <a:spcPct val="200000"/>
              </a:lnSpc>
            </a:pPr>
            <a:r>
              <a:rPr lang="en-IN" altLang="en-US" dirty="0"/>
              <a:t>Adverse weather conditions</a:t>
            </a:r>
          </a:p>
        </p:txBody>
      </p:sp>
      <p:pic>
        <p:nvPicPr>
          <p:cNvPr id="4" name="Picture 3" descr="A red and black logo&#10;&#10;Description automatically generated"/>
          <p:cNvPicPr>
            <a:picLocks noChangeAspect="1"/>
          </p:cNvPicPr>
          <p:nvPr/>
        </p:nvPicPr>
        <p:blipFill>
          <a:blip r:embed="rId2"/>
          <a:stretch>
            <a:fillRect/>
          </a:stretch>
        </p:blipFill>
        <p:spPr>
          <a:xfrm>
            <a:off x="2582174" y="245163"/>
            <a:ext cx="8407877" cy="846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90823"/>
            <a:ext cx="8911687" cy="899890"/>
          </a:xfrm>
        </p:spPr>
        <p:txBody>
          <a:bodyPr/>
          <a:lstStyle/>
          <a:p>
            <a:r>
              <a:rPr lang="en-US" dirty="0">
                <a:latin typeface="Calibri" panose="020F0502020204030204"/>
                <a:cs typeface="Times New Roman" panose="02020603050405020304"/>
              </a:rPr>
              <a:t>CONCLUSION</a:t>
            </a:r>
          </a:p>
        </p:txBody>
      </p:sp>
      <p:sp>
        <p:nvSpPr>
          <p:cNvPr id="3" name="Content Placeholder 2"/>
          <p:cNvSpPr>
            <a:spLocks noGrp="1"/>
          </p:cNvSpPr>
          <p:nvPr>
            <p:ph idx="1"/>
          </p:nvPr>
        </p:nvSpPr>
        <p:spPr>
          <a:xfrm>
            <a:off x="2664627" y="2290713"/>
            <a:ext cx="8915400" cy="3771338"/>
          </a:xfrm>
        </p:spPr>
        <p:txBody>
          <a:bodyPr vert="horz" lIns="91440" tIns="45720" rIns="91440" bIns="45720" rtlCol="0" anchor="t">
            <a:normAutofit/>
          </a:bodyPr>
          <a:lstStyle/>
          <a:p>
            <a:pPr algn="just"/>
            <a:r>
              <a:rPr lang="en-IN" sz="1800" u="none" strike="noStrike" dirty="0">
                <a:effectLst/>
                <a:latin typeface="Calibri" panose="020F0502020204030204"/>
                <a:ea typeface="Arial" panose="020B0604020202020204" pitchFamily="34" charset="0"/>
                <a:cs typeface="Arial" panose="020B0604020202020204"/>
              </a:rPr>
              <a:t>In conclusion, the implementation of an autonomous drone fleet for missing child rescue holds significant potential to revolutionize search and rescue operations. By leveraging advanced imaging technology, AI algorithms, and real-time data transmission, these drones can cover expansive areas efficiently, locate individuals in challenging terrains, and provide vital information to rescue teams. The use of autonomous drones not only enhances the speed and accuracy of search efforts but also maximizes the chances of a successful outcome in critical situations involving missing children. As technology continues to advance, the integration of such drone fleets could become a crucial tool in safeguarding the well-being of our communities and reuniting families in times of distress</a:t>
            </a:r>
          </a:p>
          <a:p>
            <a:pPr marL="0" indent="0">
              <a:buNone/>
            </a:pPr>
            <a:endParaRPr lang="en-IN"/>
          </a:p>
        </p:txBody>
      </p:sp>
      <p:pic>
        <p:nvPicPr>
          <p:cNvPr id="4" name="object 2"/>
          <p:cNvPicPr/>
          <p:nvPr/>
        </p:nvPicPr>
        <p:blipFill>
          <a:blip r:embed="rId2" cstate="print"/>
          <a:stretch>
            <a:fillRect/>
          </a:stretch>
        </p:blipFill>
        <p:spPr>
          <a:xfrm>
            <a:off x="2589212" y="339365"/>
            <a:ext cx="8600404" cy="75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6" y="1909483"/>
            <a:ext cx="7315200" cy="3039034"/>
          </a:xfrm>
          <a:prstGeom prst="rect">
            <a:avLst/>
          </a:prstGeom>
        </p:spPr>
      </p:pic>
      <p:pic>
        <p:nvPicPr>
          <p:cNvPr id="2" name="object 2"/>
          <p:cNvPicPr/>
          <p:nvPr/>
        </p:nvPicPr>
        <p:blipFill>
          <a:blip r:embed="rId3" cstate="print"/>
          <a:stretch>
            <a:fillRect/>
          </a:stretch>
        </p:blipFill>
        <p:spPr>
          <a:xfrm>
            <a:off x="2599766" y="537328"/>
            <a:ext cx="8600404" cy="758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5763"/>
            <a:ext cx="8921332" cy="663574"/>
          </a:xfrm>
        </p:spPr>
        <p:txBody>
          <a:bodyPr/>
          <a:lstStyle/>
          <a:p>
            <a:r>
              <a:rPr lang="en-US" dirty="0">
                <a:latin typeface="Calibri" panose="020F0502020204030204"/>
                <a:cs typeface="Times New Roman" panose="02020603050405020304"/>
              </a:rPr>
              <a:t>INTRODUCTION</a:t>
            </a:r>
          </a:p>
        </p:txBody>
      </p:sp>
      <p:sp>
        <p:nvSpPr>
          <p:cNvPr id="3" name="Content Placeholder 2"/>
          <p:cNvSpPr>
            <a:spLocks noGrp="1"/>
          </p:cNvSpPr>
          <p:nvPr>
            <p:ph idx="1"/>
          </p:nvPr>
        </p:nvSpPr>
        <p:spPr>
          <a:xfrm>
            <a:off x="2592925" y="2205830"/>
            <a:ext cx="8915400" cy="3846753"/>
          </a:xfrm>
        </p:spPr>
        <p:txBody>
          <a:bodyPr vert="horz" lIns="91440" tIns="45720" rIns="91440" bIns="45720" rtlCol="0" anchor="t">
            <a:normAutofit/>
          </a:bodyPr>
          <a:lstStyle/>
          <a:p>
            <a:pPr algn="just"/>
            <a:r>
              <a:rPr lang="en-US" dirty="0">
                <a:ea typeface="+mn-lt"/>
                <a:cs typeface="+mn-lt"/>
              </a:rPr>
              <a:t>The "Autonomous drone fleet for missing child rescue " project aims to develop a fleet of autonomous drones equipped with advanced sensors for efficient and safe navigation through </a:t>
            </a:r>
            <a:r>
              <a:rPr lang="en-IN" altLang="en-US" dirty="0">
                <a:ea typeface="+mn-lt"/>
                <a:cs typeface="+mn-lt"/>
              </a:rPr>
              <a:t>forest </a:t>
            </a:r>
            <a:r>
              <a:rPr lang="en-US" dirty="0">
                <a:ea typeface="+mn-lt"/>
                <a:cs typeface="+mn-lt"/>
              </a:rPr>
              <a:t>areas. These drones will play a pivotal role in </a:t>
            </a:r>
            <a:r>
              <a:rPr lang="en-IN" altLang="en-US" dirty="0">
                <a:ea typeface="+mn-lt"/>
                <a:cs typeface="+mn-lt"/>
              </a:rPr>
              <a:t>finding the child</a:t>
            </a:r>
            <a:r>
              <a:rPr lang="en-US" dirty="0">
                <a:ea typeface="+mn-lt"/>
                <a:cs typeface="+mn-lt"/>
              </a:rPr>
              <a:t>, </a:t>
            </a:r>
            <a:r>
              <a:rPr lang="en-IN" altLang="en-US" dirty="0">
                <a:ea typeface="+mn-lt"/>
                <a:cs typeface="+mn-lt"/>
              </a:rPr>
              <a:t>giving the postion of the child to rescue team</a:t>
            </a:r>
            <a:r>
              <a:rPr lang="en-US" dirty="0">
                <a:ea typeface="+mn-lt"/>
                <a:cs typeface="+mn-lt"/>
              </a:rPr>
              <a:t>.</a:t>
            </a:r>
            <a:endParaRPr lang="en-US" dirty="0">
              <a:latin typeface="Calibri" panose="020F0502020204030204"/>
              <a:cs typeface="Times New Roman" panose="02020603050405020304"/>
            </a:endParaRPr>
          </a:p>
        </p:txBody>
      </p:sp>
      <p:pic>
        <p:nvPicPr>
          <p:cNvPr id="4" name="object 2"/>
          <p:cNvPicPr/>
          <p:nvPr/>
        </p:nvPicPr>
        <p:blipFill>
          <a:blip r:embed="rId2" cstate="print"/>
          <a:stretch>
            <a:fillRect/>
          </a:stretch>
        </p:blipFill>
        <p:spPr>
          <a:xfrm>
            <a:off x="2589212" y="339365"/>
            <a:ext cx="8600404" cy="758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9054"/>
            <a:ext cx="8911687" cy="1625946"/>
          </a:xfrm>
        </p:spPr>
        <p:txBody>
          <a:bodyPr>
            <a:normAutofit fontScale="90000"/>
          </a:bodyPr>
          <a:lstStyle/>
          <a:p>
            <a:br>
              <a:rPr lang="en-US" dirty="0">
                <a:ea typeface="+mj-lt"/>
                <a:cs typeface="+mj-lt"/>
              </a:rPr>
            </a:br>
            <a:br>
              <a:rPr lang="en-US" dirty="0">
                <a:ea typeface="+mj-lt"/>
                <a:cs typeface="+mj-lt"/>
              </a:rPr>
            </a:br>
            <a:r>
              <a:rPr lang="en-US" dirty="0">
                <a:ea typeface="+mj-lt"/>
                <a:cs typeface="+mj-lt"/>
              </a:rPr>
              <a:t>Challenge Scenario</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Imagine a family outing in a vast and densely wooded forest. Amid the excitement and natural beauty, a child suddenly goes missing. Panic sets in as the family and local authorities realize the child's vulnerability in the unfamiliar and potentially hazardous environment. Traditional search methods are immediately launched, involving ground teams and volunteers scouring the forest on foot. However, the dense undergrowth, uneven terrain, and limited visibility make progress slow and fraught with challenges.</a:t>
            </a:r>
          </a:p>
          <a:p>
            <a:r>
              <a:rPr lang="en-US" dirty="0">
                <a:ea typeface="+mn-lt"/>
                <a:cs typeface="+mn-lt"/>
              </a:rPr>
              <a:t>Fast Communication and Coordination</a:t>
            </a:r>
            <a:endParaRPr lang="en-US" dirty="0"/>
          </a:p>
        </p:txBody>
      </p:sp>
      <p:pic>
        <p:nvPicPr>
          <p:cNvPr id="4" name="Picture 3" descr="A red and black logo&#10;&#10;Description automatically generated"/>
          <p:cNvPicPr>
            <a:picLocks noChangeAspect="1"/>
          </p:cNvPicPr>
          <p:nvPr/>
        </p:nvPicPr>
        <p:blipFill>
          <a:blip r:embed="rId2"/>
          <a:stretch>
            <a:fillRect/>
          </a:stretch>
        </p:blipFill>
        <p:spPr>
          <a:xfrm>
            <a:off x="2582174" y="87012"/>
            <a:ext cx="8709802" cy="10049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822" y="1254515"/>
            <a:ext cx="8911687" cy="765419"/>
          </a:xfrm>
        </p:spPr>
        <p:txBody>
          <a:bodyPr/>
          <a:lstStyle/>
          <a:p>
            <a:r>
              <a:rPr lang="en-IN" dirty="0">
                <a:latin typeface="Calibri" panose="020F0502020204030204"/>
                <a:cs typeface="Times New Roman" panose="02020603050405020304"/>
              </a:rPr>
              <a:t>Objectives</a:t>
            </a:r>
          </a:p>
        </p:txBody>
      </p:sp>
      <p:sp>
        <p:nvSpPr>
          <p:cNvPr id="3" name="Content Placeholder 2"/>
          <p:cNvSpPr>
            <a:spLocks noGrp="1"/>
          </p:cNvSpPr>
          <p:nvPr>
            <p:ph idx="1"/>
          </p:nvPr>
        </p:nvSpPr>
        <p:spPr>
          <a:xfrm>
            <a:off x="2329671" y="2179907"/>
            <a:ext cx="8915400" cy="4369293"/>
          </a:xfrm>
        </p:spPr>
        <p:txBody>
          <a:bodyPr vert="horz" lIns="91440" tIns="45720" rIns="91440" bIns="45720" rtlCol="0" anchor="t">
            <a:normAutofit/>
          </a:bodyPr>
          <a:lstStyle/>
          <a:p>
            <a:pPr algn="just">
              <a:lnSpc>
                <a:spcPct val="150000"/>
              </a:lnSpc>
            </a:pPr>
            <a:r>
              <a:rPr lang="en-US" dirty="0">
                <a:ea typeface="+mn-lt"/>
                <a:cs typeface="+mn-lt"/>
              </a:rPr>
              <a:t>Rapid Search and Rescue</a:t>
            </a:r>
          </a:p>
          <a:p>
            <a:pPr algn="just">
              <a:lnSpc>
                <a:spcPct val="150000"/>
              </a:lnSpc>
            </a:pPr>
            <a:r>
              <a:rPr lang="en-US" dirty="0">
                <a:ea typeface="+mn-lt"/>
                <a:cs typeface="+mn-lt"/>
              </a:rPr>
              <a:t>Autonomous Operation</a:t>
            </a:r>
          </a:p>
          <a:p>
            <a:pPr algn="just">
              <a:lnSpc>
                <a:spcPct val="150000"/>
              </a:lnSpc>
            </a:pPr>
            <a:r>
              <a:rPr lang="en-US" dirty="0">
                <a:ea typeface="+mn-lt"/>
                <a:cs typeface="+mn-lt"/>
              </a:rPr>
              <a:t>Multi-Sensor Integration</a:t>
            </a:r>
          </a:p>
          <a:p>
            <a:pPr algn="just">
              <a:lnSpc>
                <a:spcPct val="150000"/>
              </a:lnSpc>
            </a:pPr>
            <a:r>
              <a:rPr lang="en-US" dirty="0">
                <a:ea typeface="+mn-lt"/>
                <a:cs typeface="+mn-lt"/>
              </a:rPr>
              <a:t>Communication and Collaboration</a:t>
            </a:r>
          </a:p>
          <a:p>
            <a:pPr algn="just">
              <a:lnSpc>
                <a:spcPct val="150000"/>
              </a:lnSpc>
            </a:pPr>
            <a:r>
              <a:rPr lang="en-US" dirty="0">
                <a:ea typeface="+mn-lt"/>
                <a:cs typeface="+mn-lt"/>
              </a:rPr>
              <a:t>Real-time Data Analysi</a:t>
            </a:r>
            <a:r>
              <a:rPr lang="en-IN" altLang="en-US" dirty="0">
                <a:ea typeface="+mn-lt"/>
                <a:cs typeface="+mn-lt"/>
              </a:rPr>
              <a:t>s</a:t>
            </a:r>
            <a:endParaRPr lang="en-US" dirty="0">
              <a:ea typeface="+mn-lt"/>
              <a:cs typeface="+mn-lt"/>
            </a:endParaRPr>
          </a:p>
          <a:p>
            <a:pPr algn="just">
              <a:lnSpc>
                <a:spcPct val="150000"/>
              </a:lnSpc>
            </a:pPr>
            <a:r>
              <a:rPr lang="en-US" dirty="0">
                <a:ea typeface="+mn-lt"/>
                <a:cs typeface="+mn-lt"/>
              </a:rPr>
              <a:t>Safety and Reliability</a:t>
            </a:r>
          </a:p>
          <a:p>
            <a:pPr algn="just"/>
            <a:endParaRPr lang="en-US" dirty="0">
              <a:ea typeface="+mn-lt"/>
              <a:cs typeface="+mn-lt"/>
            </a:endParaRPr>
          </a:p>
        </p:txBody>
      </p:sp>
      <p:pic>
        <p:nvPicPr>
          <p:cNvPr id="4" name="object 2"/>
          <p:cNvPicPr/>
          <p:nvPr/>
        </p:nvPicPr>
        <p:blipFill>
          <a:blip r:embed="rId2" cstate="print"/>
          <a:stretch>
            <a:fillRect/>
          </a:stretch>
        </p:blipFill>
        <p:spPr>
          <a:xfrm>
            <a:off x="2484109" y="273675"/>
            <a:ext cx="8600404" cy="758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16148"/>
            <a:ext cx="8911687" cy="864031"/>
          </a:xfrm>
        </p:spPr>
        <p:txBody>
          <a:bodyPr/>
          <a:lstStyle/>
          <a:p>
            <a:r>
              <a:rPr lang="en-IN" altLang="en-US" dirty="0"/>
              <a:t>Architecture</a:t>
            </a:r>
          </a:p>
        </p:txBody>
      </p:sp>
      <p:sp>
        <p:nvSpPr>
          <p:cNvPr id="3" name="Content Placeholder 2"/>
          <p:cNvSpPr>
            <a:spLocks noGrp="1"/>
          </p:cNvSpPr>
          <p:nvPr>
            <p:ph idx="1"/>
          </p:nvPr>
        </p:nvSpPr>
        <p:spPr>
          <a:xfrm>
            <a:off x="2592925" y="2303868"/>
            <a:ext cx="8915400" cy="4124370"/>
          </a:xfrm>
        </p:spPr>
        <p:txBody>
          <a:bodyPr vert="horz" lIns="91440" tIns="45720" rIns="91440" bIns="45720" rtlCol="0" anchor="t">
            <a:normAutofit/>
          </a:bodyPr>
          <a:lstStyle/>
          <a:p>
            <a:endParaRPr lang="en-US" dirty="0">
              <a:latin typeface="Calibri" panose="020F0502020204030204"/>
              <a:cs typeface="Times New Roman" panose="02020603050405020304"/>
            </a:endParaRPr>
          </a:p>
          <a:p>
            <a:endParaRPr lang="en-US"/>
          </a:p>
          <a:p>
            <a:endParaRPr lang="en-US"/>
          </a:p>
        </p:txBody>
      </p:sp>
      <p:pic>
        <p:nvPicPr>
          <p:cNvPr id="4" name="object 2"/>
          <p:cNvPicPr/>
          <p:nvPr/>
        </p:nvPicPr>
        <p:blipFill>
          <a:blip r:embed="rId2" cstate="print"/>
          <a:stretch>
            <a:fillRect/>
          </a:stretch>
        </p:blipFill>
        <p:spPr>
          <a:xfrm>
            <a:off x="2592925" y="434434"/>
            <a:ext cx="8600404" cy="758025"/>
          </a:xfrm>
          <a:prstGeom prst="rect">
            <a:avLst/>
          </a:prstGeom>
        </p:spPr>
      </p:pic>
      <p:pic>
        <p:nvPicPr>
          <p:cNvPr id="6" name="Picture 5">
            <a:extLst>
              <a:ext uri="{FF2B5EF4-FFF2-40B4-BE49-F238E27FC236}">
                <a16:creationId xmlns:a16="http://schemas.microsoft.com/office/drawing/2014/main" id="{3A93D3FD-212A-3A9E-CFB0-834D11CA310A}"/>
              </a:ext>
            </a:extLst>
          </p:cNvPr>
          <p:cNvPicPr>
            <a:picLocks noChangeAspect="1"/>
          </p:cNvPicPr>
          <p:nvPr/>
        </p:nvPicPr>
        <p:blipFill>
          <a:blip r:embed="rId3"/>
          <a:stretch>
            <a:fillRect/>
          </a:stretch>
        </p:blipFill>
        <p:spPr>
          <a:xfrm>
            <a:off x="2045110" y="1907458"/>
            <a:ext cx="9668770" cy="4950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2185"/>
            <a:ext cx="8911687" cy="1582815"/>
          </a:xfrm>
        </p:spPr>
        <p:txBody>
          <a:bodyPr>
            <a:normAutofit fontScale="90000"/>
          </a:bodyPr>
          <a:lstStyle/>
          <a:p>
            <a:br>
              <a:rPr lang="en-US" dirty="0"/>
            </a:br>
            <a:br>
              <a:rPr lang="en-US" dirty="0"/>
            </a:br>
            <a:r>
              <a:rPr lang="en-IN" altLang="en-US" dirty="0"/>
              <a:t>Obstacle Detection</a:t>
            </a:r>
          </a:p>
        </p:txBody>
      </p:sp>
      <p:sp>
        <p:nvSpPr>
          <p:cNvPr id="3" name="Content Placeholder 2"/>
          <p:cNvSpPr>
            <a:spLocks noGrp="1"/>
          </p:cNvSpPr>
          <p:nvPr>
            <p:ph idx="1"/>
          </p:nvPr>
        </p:nvSpPr>
        <p:spPr/>
        <p:txBody>
          <a:bodyPr vert="horz" lIns="91440" tIns="45720" rIns="91440" bIns="45720" rtlCol="0" anchor="t">
            <a:normAutofit/>
          </a:bodyPr>
          <a:lstStyle/>
          <a:p>
            <a:pPr>
              <a:lnSpc>
                <a:spcPct val="210000"/>
              </a:lnSpc>
            </a:pPr>
            <a:r>
              <a:rPr lang="en-IN" altLang="en-US" dirty="0"/>
              <a:t>creating the grid-map using </a:t>
            </a:r>
            <a:r>
              <a:rPr lang="en-IN" altLang="en-US" dirty="0">
                <a:sym typeface="+mn-ea"/>
              </a:rPr>
              <a:t>LIDAR</a:t>
            </a:r>
          </a:p>
          <a:p>
            <a:pPr>
              <a:lnSpc>
                <a:spcPct val="210000"/>
              </a:lnSpc>
            </a:pPr>
            <a:r>
              <a:rPr lang="en-IN" altLang="en-US" dirty="0">
                <a:sym typeface="+mn-ea"/>
              </a:rPr>
              <a:t>Finding the obstacles</a:t>
            </a:r>
          </a:p>
          <a:p>
            <a:pPr>
              <a:lnSpc>
                <a:spcPct val="210000"/>
              </a:lnSpc>
            </a:pPr>
            <a:r>
              <a:rPr lang="en-IN" altLang="en-US" dirty="0">
                <a:sym typeface="+mn-ea"/>
              </a:rPr>
              <a:t>Plotting in the grid-map</a:t>
            </a:r>
          </a:p>
          <a:p>
            <a:endParaRPr lang="en-IN" altLang="en-US" dirty="0"/>
          </a:p>
          <a:p>
            <a:endParaRPr lang="en-IN" alt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A red and black logo&#10;&#10;Description automatically generated"/>
          <p:cNvPicPr>
            <a:picLocks noChangeAspect="1"/>
          </p:cNvPicPr>
          <p:nvPr/>
        </p:nvPicPr>
        <p:blipFill>
          <a:blip r:embed="rId2"/>
          <a:stretch>
            <a:fillRect/>
          </a:stretch>
        </p:blipFill>
        <p:spPr>
          <a:xfrm>
            <a:off x="2495910" y="748"/>
            <a:ext cx="9126747" cy="12349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3431"/>
            <a:ext cx="8911687" cy="1611569"/>
          </a:xfrm>
        </p:spPr>
        <p:txBody>
          <a:bodyPr>
            <a:normAutofit fontScale="90000"/>
          </a:bodyPr>
          <a:lstStyle/>
          <a:p>
            <a:br>
              <a:rPr lang="en-US" dirty="0"/>
            </a:br>
            <a:br>
              <a:rPr lang="en-US" dirty="0"/>
            </a:br>
            <a:r>
              <a:rPr lang="en-IN" altLang="en-US" dirty="0"/>
              <a:t>Autonomous navigation</a:t>
            </a:r>
          </a:p>
        </p:txBody>
      </p:sp>
      <p:sp>
        <p:nvSpPr>
          <p:cNvPr id="3" name="Content Placeholder 2"/>
          <p:cNvSpPr>
            <a:spLocks noGrp="1"/>
          </p:cNvSpPr>
          <p:nvPr>
            <p:ph idx="1"/>
          </p:nvPr>
        </p:nvSpPr>
        <p:spPr/>
        <p:txBody>
          <a:bodyPr vert="horz" lIns="91440" tIns="45720" rIns="91440" bIns="45720" rtlCol="0" anchor="t">
            <a:normAutofit/>
          </a:bodyPr>
          <a:lstStyle/>
          <a:p>
            <a:pPr>
              <a:lnSpc>
                <a:spcPct val="230000"/>
              </a:lnSpc>
            </a:pPr>
            <a:r>
              <a:rPr lang="en-IN" altLang="en-US" dirty="0"/>
              <a:t>Waypoints using GNSS</a:t>
            </a:r>
          </a:p>
          <a:p>
            <a:pPr>
              <a:lnSpc>
                <a:spcPct val="230000"/>
              </a:lnSpc>
            </a:pPr>
            <a:r>
              <a:rPr lang="en-IN" altLang="en-US" dirty="0"/>
              <a:t>A* algorithm</a:t>
            </a:r>
          </a:p>
          <a:p>
            <a:pPr>
              <a:lnSpc>
                <a:spcPct val="230000"/>
              </a:lnSpc>
            </a:pPr>
            <a:r>
              <a:rPr lang="en-IN" altLang="en-US" dirty="0"/>
              <a:t>Fail safe mechanism</a:t>
            </a:r>
          </a:p>
        </p:txBody>
      </p:sp>
      <p:pic>
        <p:nvPicPr>
          <p:cNvPr id="4" name="Picture 3" descr="A red and black logo&#10;&#10;Description automatically generated"/>
          <p:cNvPicPr>
            <a:picLocks noChangeAspect="1"/>
          </p:cNvPicPr>
          <p:nvPr/>
        </p:nvPicPr>
        <p:blipFill>
          <a:blip r:embed="rId2"/>
          <a:stretch>
            <a:fillRect/>
          </a:stretch>
        </p:blipFill>
        <p:spPr>
          <a:xfrm>
            <a:off x="2582173" y="288295"/>
            <a:ext cx="7602746" cy="10192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9016"/>
            <a:ext cx="8911687" cy="1496551"/>
          </a:xfrm>
        </p:spPr>
        <p:txBody>
          <a:bodyPr>
            <a:normAutofit fontScale="90000"/>
          </a:bodyPr>
          <a:lstStyle/>
          <a:p>
            <a:br>
              <a:rPr lang="en-US" dirty="0">
                <a:ea typeface="+mj-lt"/>
                <a:cs typeface="+mj-lt"/>
              </a:rPr>
            </a:br>
            <a:br>
              <a:rPr lang="en-US" dirty="0">
                <a:ea typeface="+mj-lt"/>
                <a:cs typeface="+mj-lt"/>
              </a:rPr>
            </a:br>
            <a:r>
              <a:rPr lang="en-IN" altLang="en-US" dirty="0"/>
              <a:t>Image processing</a:t>
            </a:r>
          </a:p>
        </p:txBody>
      </p:sp>
      <p:sp>
        <p:nvSpPr>
          <p:cNvPr id="3" name="Content Placeholder 2"/>
          <p:cNvSpPr>
            <a:spLocks noGrp="1"/>
          </p:cNvSpPr>
          <p:nvPr>
            <p:ph idx="1"/>
          </p:nvPr>
        </p:nvSpPr>
        <p:spPr>
          <a:xfrm>
            <a:off x="2589212" y="1788544"/>
            <a:ext cx="8915400" cy="3375056"/>
          </a:xfrm>
        </p:spPr>
        <p:txBody>
          <a:bodyPr vert="horz" lIns="91440" tIns="45720" rIns="91440" bIns="45720" rtlCol="0" anchor="t">
            <a:normAutofit/>
          </a:bodyPr>
          <a:lstStyle/>
          <a:p>
            <a:pPr>
              <a:lnSpc>
                <a:spcPct val="200000"/>
              </a:lnSpc>
            </a:pPr>
            <a:r>
              <a:rPr lang="en-IN" altLang="en-US" dirty="0">
                <a:sym typeface="+mn-ea"/>
              </a:rPr>
              <a:t>Image processing</a:t>
            </a:r>
            <a:endParaRPr lang="en-IN" altLang="en-US" dirty="0"/>
          </a:p>
          <a:p>
            <a:pPr>
              <a:lnSpc>
                <a:spcPct val="200000"/>
              </a:lnSpc>
            </a:pPr>
            <a:r>
              <a:rPr lang="en-IN" altLang="en-US" dirty="0"/>
              <a:t>YOLO Algorithm </a:t>
            </a:r>
          </a:p>
          <a:p>
            <a:endParaRPr lang="en-US" dirty="0"/>
          </a:p>
          <a:p>
            <a:endParaRPr lang="en-US"/>
          </a:p>
          <a:p>
            <a:pPr marL="0" indent="0">
              <a:buNone/>
            </a:pPr>
            <a:endParaRPr lang="en-US"/>
          </a:p>
        </p:txBody>
      </p:sp>
      <p:pic>
        <p:nvPicPr>
          <p:cNvPr id="4" name="Picture 3" descr="A red and black logo&#10;&#10;Description automatically generated"/>
          <p:cNvPicPr>
            <a:picLocks noChangeAspect="1"/>
          </p:cNvPicPr>
          <p:nvPr/>
        </p:nvPicPr>
        <p:blipFill>
          <a:blip r:embed="rId2"/>
          <a:stretch>
            <a:fillRect/>
          </a:stretch>
        </p:blipFill>
        <p:spPr>
          <a:xfrm>
            <a:off x="2668437" y="187653"/>
            <a:ext cx="7962180" cy="8180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3431"/>
            <a:ext cx="8911687" cy="1611569"/>
          </a:xfrm>
        </p:spPr>
        <p:txBody>
          <a:bodyPr>
            <a:normAutofit fontScale="90000"/>
          </a:bodyPr>
          <a:lstStyle/>
          <a:p>
            <a:br>
              <a:rPr lang="en-US" dirty="0">
                <a:ea typeface="+mj-lt"/>
                <a:cs typeface="+mj-lt"/>
              </a:rPr>
            </a:br>
            <a:br>
              <a:rPr lang="en-US" dirty="0">
                <a:ea typeface="+mj-lt"/>
                <a:cs typeface="+mj-lt"/>
              </a:rPr>
            </a:br>
            <a:r>
              <a:rPr lang="en-IN" altLang="en-US" dirty="0"/>
              <a:t>Communication</a:t>
            </a:r>
          </a:p>
        </p:txBody>
      </p:sp>
      <p:sp>
        <p:nvSpPr>
          <p:cNvPr id="3" name="Content Placeholder 2"/>
          <p:cNvSpPr>
            <a:spLocks noGrp="1"/>
          </p:cNvSpPr>
          <p:nvPr>
            <p:ph idx="1"/>
          </p:nvPr>
        </p:nvSpPr>
        <p:spPr>
          <a:xfrm>
            <a:off x="2589212" y="1716657"/>
            <a:ext cx="8915400" cy="3748867"/>
          </a:xfrm>
        </p:spPr>
        <p:txBody>
          <a:bodyPr vert="horz" lIns="91440" tIns="45720" rIns="91440" bIns="45720" rtlCol="0" anchor="t">
            <a:normAutofit/>
          </a:bodyPr>
          <a:lstStyle/>
          <a:p>
            <a:endParaRPr lang="en-US" dirty="0">
              <a:ea typeface="+mn-lt"/>
              <a:cs typeface="+mn-lt"/>
            </a:endParaRPr>
          </a:p>
          <a:p>
            <a:endParaRPr lang="en-US" dirty="0"/>
          </a:p>
        </p:txBody>
      </p:sp>
      <p:pic>
        <p:nvPicPr>
          <p:cNvPr id="4" name="Picture 3" descr="A red and black logo&#10;&#10;Description automatically generated"/>
          <p:cNvPicPr>
            <a:picLocks noChangeAspect="1"/>
          </p:cNvPicPr>
          <p:nvPr/>
        </p:nvPicPr>
        <p:blipFill>
          <a:blip r:embed="rId2"/>
          <a:stretch>
            <a:fillRect/>
          </a:stretch>
        </p:blipFill>
        <p:spPr>
          <a:xfrm>
            <a:off x="2524664" y="288295"/>
            <a:ext cx="8566030" cy="889901"/>
          </a:xfrm>
          <a:prstGeom prst="rect">
            <a:avLst/>
          </a:prstGeom>
        </p:spPr>
      </p:pic>
      <p:pic>
        <p:nvPicPr>
          <p:cNvPr id="6" name="Picture 5">
            <a:extLst>
              <a:ext uri="{FF2B5EF4-FFF2-40B4-BE49-F238E27FC236}">
                <a16:creationId xmlns:a16="http://schemas.microsoft.com/office/drawing/2014/main" id="{5F4FF7A9-976C-A3C8-D512-776972B43B83}"/>
              </a:ext>
            </a:extLst>
          </p:cNvPr>
          <p:cNvPicPr>
            <a:picLocks noChangeAspect="1"/>
          </p:cNvPicPr>
          <p:nvPr/>
        </p:nvPicPr>
        <p:blipFill>
          <a:blip r:embed="rId3"/>
          <a:stretch>
            <a:fillRect/>
          </a:stretch>
        </p:blipFill>
        <p:spPr>
          <a:xfrm>
            <a:off x="2895872" y="1815927"/>
            <a:ext cx="7399661" cy="49610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TotalTime>
  <Words>398</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 Autonomous Drone Fleet For Missing Child Rescue</vt:lpstr>
      <vt:lpstr>INTRODUCTION</vt:lpstr>
      <vt:lpstr>  Challenge Scenario</vt:lpstr>
      <vt:lpstr>Objectives</vt:lpstr>
      <vt:lpstr>Architecture</vt:lpstr>
      <vt:lpstr>  Obstacle Detection</vt:lpstr>
      <vt:lpstr>  Autonomous navigation</vt:lpstr>
      <vt:lpstr>  Image processing</vt:lpstr>
      <vt:lpstr>  Communication</vt:lpstr>
      <vt:lpstr>  Drawbacks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Medical Assistant</dc:title>
  <dc:creator>vuppalapraneeth30@gmail.com</dc:creator>
  <cp:lastModifiedBy>sumair akram</cp:lastModifiedBy>
  <cp:revision>449</cp:revision>
  <dcterms:created xsi:type="dcterms:W3CDTF">2022-11-30T14:42:00Z</dcterms:created>
  <dcterms:modified xsi:type="dcterms:W3CDTF">2023-08-27T18:52:51Z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DD43A69A4DF145A38BA6AB865E4F5497_13</vt:lpwstr>
  </property>
  <property fmtid="{D5CDD505-2E9C-101B-9397-08002B2CF9AE}" pid="3" name="KSOProductBuildVer">
    <vt:lpwstr>1033-12.2.0.13110</vt:lpwstr>
  </property>
</Properties>
</file>