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handoutMasterIdLst>
    <p:handoutMasterId r:id="rId17"/>
  </p:handoutMasterIdLst>
  <p:sldIdLst>
    <p:sldId id="282" r:id="rId5"/>
    <p:sldId id="283" r:id="rId6"/>
    <p:sldId id="298" r:id="rId7"/>
    <p:sldId id="299" r:id="rId8"/>
    <p:sldId id="300" r:id="rId9"/>
    <p:sldId id="294" r:id="rId10"/>
    <p:sldId id="284" r:id="rId11"/>
    <p:sldId id="301" r:id="rId12"/>
    <p:sldId id="302" r:id="rId13"/>
    <p:sldId id="292" r:id="rId14"/>
    <p:sldId id="29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31" autoAdjust="0"/>
  </p:normalViewPr>
  <p:slideViewPr>
    <p:cSldViewPr snapToGrid="0">
      <p:cViewPr varScale="1">
        <p:scale>
          <a:sx n="89" d="100"/>
          <a:sy n="89" d="100"/>
        </p:scale>
        <p:origin x="466" y="77"/>
      </p:cViewPr>
      <p:guideLst/>
    </p:cSldViewPr>
  </p:slideViewPr>
  <p:outlineViewPr>
    <p:cViewPr>
      <p:scale>
        <a:sx n="33" d="100"/>
        <a:sy n="33" d="100"/>
      </p:scale>
      <p:origin x="0" y="-696"/>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75000"/>
                    <a:lumOff val="25000"/>
                  </a:schemeClr>
                </a:solidFill>
                <a:latin typeface="+mj-lt"/>
                <a:ea typeface="+mn-ea"/>
                <a:cs typeface="+mn-cs"/>
              </a:defRPr>
            </a:pPr>
            <a:r>
              <a:rPr lang="en-US" dirty="0" smtClean="0">
                <a:solidFill>
                  <a:schemeClr val="tx1">
                    <a:lumMod val="75000"/>
                    <a:lumOff val="25000"/>
                  </a:schemeClr>
                </a:solidFill>
                <a:latin typeface="+mj-lt"/>
              </a:rPr>
              <a:t>Descriptive Statistics of Payment Amounts</a:t>
            </a:r>
            <a:endParaRPr lang="en-US" dirty="0">
              <a:solidFill>
                <a:schemeClr val="tx1">
                  <a:lumMod val="75000"/>
                  <a:lumOff val="25000"/>
                </a:schemeClr>
              </a:solidFill>
              <a:latin typeface="+mj-lt"/>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75000"/>
                  <a:lumOff val="25000"/>
                </a:schemeClr>
              </a:solidFill>
              <a:latin typeface="+mj-lt"/>
              <a:ea typeface="+mn-ea"/>
              <a:cs typeface="+mn-cs"/>
            </a:defRPr>
          </a:pPr>
          <a:endParaRPr lang="en-US"/>
        </a:p>
      </c:txPr>
    </c:title>
    <c:autoTitleDeleted val="0"/>
    <c:plotArea>
      <c:layout/>
      <c:barChart>
        <c:barDir val="col"/>
        <c:grouping val="clustered"/>
        <c:varyColors val="0"/>
        <c:dLbls>
          <c:showLegendKey val="0"/>
          <c:showVal val="0"/>
          <c:showCatName val="0"/>
          <c:showSerName val="0"/>
          <c:showPercent val="0"/>
          <c:showBubbleSize val="0"/>
        </c:dLbls>
        <c:gapWidth val="25"/>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majorGridlines>
          <c:spPr>
            <a:ln w="9525" cap="flat" cmpd="sng" algn="ctr">
              <a:solidFill>
                <a:schemeClr val="bg1">
                  <a:lumMod val="8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crossAx val="1000041416"/>
        <c:crosses val="autoZero"/>
        <c:crossBetween val="between"/>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75000"/>
                    <a:lumOff val="25000"/>
                  </a:schemeClr>
                </a:solidFill>
                <a:latin typeface="+mj-lt"/>
                <a:ea typeface="+mn-ea"/>
                <a:cs typeface="+mn-cs"/>
              </a:defRPr>
            </a:pPr>
            <a:r>
              <a:rPr lang="en-US" dirty="0" smtClean="0">
                <a:solidFill>
                  <a:schemeClr val="tx1">
                    <a:lumMod val="75000"/>
                    <a:lumOff val="25000"/>
                  </a:schemeClr>
                </a:solidFill>
                <a:latin typeface="+mj-lt"/>
              </a:rPr>
              <a:t>Descriptive Statistics of Payment Amounts</a:t>
            </a:r>
            <a:endParaRPr lang="en-US" dirty="0">
              <a:solidFill>
                <a:schemeClr val="tx1">
                  <a:lumMod val="75000"/>
                  <a:lumOff val="25000"/>
                </a:schemeClr>
              </a:solidFill>
              <a:latin typeface="+mj-lt"/>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75000"/>
                  <a:lumOff val="25000"/>
                </a:schemeClr>
              </a:solidFill>
              <a:latin typeface="+mj-lt"/>
              <a:ea typeface="+mn-ea"/>
              <a:cs typeface="+mn-cs"/>
            </a:defRPr>
          </a:pPr>
          <a:endParaRPr lang="en-US"/>
        </a:p>
      </c:txPr>
    </c:title>
    <c:autoTitleDeleted val="0"/>
    <c:plotArea>
      <c:layout/>
      <c:barChart>
        <c:barDir val="col"/>
        <c:grouping val="clustered"/>
        <c:varyColors val="0"/>
        <c:dLbls>
          <c:showLegendKey val="0"/>
          <c:showVal val="0"/>
          <c:showCatName val="0"/>
          <c:showSerName val="0"/>
          <c:showPercent val="0"/>
          <c:showBubbleSize val="0"/>
        </c:dLbls>
        <c:gapWidth val="25"/>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majorGridlines>
          <c:spPr>
            <a:ln w="9525" cap="flat" cmpd="sng" algn="ctr">
              <a:solidFill>
                <a:schemeClr val="bg1">
                  <a:lumMod val="8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crossAx val="1000041416"/>
        <c:crosses val="autoZero"/>
        <c:crossBetween val="between"/>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2/12/2025</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2/12/2025</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BE77267-9F51-4226-989C-ED57465596ED}"/>
              </a:ext>
            </a:extLst>
          </p:cNvPr>
          <p:cNvSpPr/>
          <p:nvPr userDrawn="1"/>
        </p:nvSpPr>
        <p:spPr>
          <a:xfrm>
            <a:off x="0" y="6714000"/>
            <a:ext cx="12192000"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0A2CC678-341F-44F8-AE2E-A6C84D75C56A}"/>
              </a:ext>
            </a:extLst>
          </p:cNvPr>
          <p:cNvSpPr/>
          <p:nvPr userDrawn="1"/>
        </p:nvSpPr>
        <p:spPr>
          <a:xfrm>
            <a:off x="0" y="0"/>
            <a:ext cx="12192000"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A87A001A-FE8B-41CE-AC81-69D4A2339087}"/>
              </a:ext>
            </a:extLst>
          </p:cNvPr>
          <p:cNvSpPr/>
          <p:nvPr userDrawn="1"/>
        </p:nvSpPr>
        <p:spPr>
          <a:xfrm>
            <a:off x="0" y="92074"/>
            <a:ext cx="144000" cy="6629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CB1416AC-94BD-4442-B771-E1ACAA70367E}"/>
              </a:ext>
            </a:extLst>
          </p:cNvPr>
          <p:cNvSpPr/>
          <p:nvPr userDrawn="1"/>
        </p:nvSpPr>
        <p:spPr>
          <a:xfrm>
            <a:off x="12048000" y="92074"/>
            <a:ext cx="144000" cy="6629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BDB31DC4-A207-4A23-8E7A-40D0ECD04FDD}"/>
              </a:ext>
            </a:extLst>
          </p:cNvPr>
          <p:cNvSpPr/>
          <p:nvPr userDrawn="1"/>
        </p:nvSpPr>
        <p:spPr>
          <a:xfrm>
            <a:off x="0" y="0"/>
            <a:ext cx="12192000" cy="6858000"/>
          </a:xfrm>
          <a:custGeom>
            <a:avLst/>
            <a:gdLst>
              <a:gd name="connsiteX0" fmla="*/ 36000 w 12192000"/>
              <a:gd name="connsiteY0" fmla="*/ 36000 h 6858000"/>
              <a:gd name="connsiteX1" fmla="*/ 36000 w 12192000"/>
              <a:gd name="connsiteY1" fmla="*/ 6822000 h 6858000"/>
              <a:gd name="connsiteX2" fmla="*/ 12156000 w 12192000"/>
              <a:gd name="connsiteY2" fmla="*/ 6822000 h 6858000"/>
              <a:gd name="connsiteX3" fmla="*/ 12156000 w 12192000"/>
              <a:gd name="connsiteY3" fmla="*/ 36000 h 6858000"/>
              <a:gd name="connsiteX4" fmla="*/ 0 w 12192000"/>
              <a:gd name="connsiteY4" fmla="*/ 0 h 6858000"/>
              <a:gd name="connsiteX5" fmla="*/ 36000 w 12192000"/>
              <a:gd name="connsiteY5" fmla="*/ 0 h 6858000"/>
              <a:gd name="connsiteX6" fmla="*/ 12156000 w 12192000"/>
              <a:gd name="connsiteY6" fmla="*/ 0 h 6858000"/>
              <a:gd name="connsiteX7" fmla="*/ 12192000 w 12192000"/>
              <a:gd name="connsiteY7" fmla="*/ 0 h 6858000"/>
              <a:gd name="connsiteX8" fmla="*/ 12192000 w 12192000"/>
              <a:gd name="connsiteY8" fmla="*/ 36000 h 6858000"/>
              <a:gd name="connsiteX9" fmla="*/ 12192000 w 12192000"/>
              <a:gd name="connsiteY9" fmla="*/ 6822000 h 6858000"/>
              <a:gd name="connsiteX10" fmla="*/ 12192000 w 12192000"/>
              <a:gd name="connsiteY10" fmla="*/ 6858000 h 6858000"/>
              <a:gd name="connsiteX11" fmla="*/ 12156000 w 12192000"/>
              <a:gd name="connsiteY11" fmla="*/ 6858000 h 6858000"/>
              <a:gd name="connsiteX12" fmla="*/ 36000 w 12192000"/>
              <a:gd name="connsiteY12" fmla="*/ 6858000 h 6858000"/>
              <a:gd name="connsiteX13" fmla="*/ 0 w 12192000"/>
              <a:gd name="connsiteY13" fmla="*/ 6858000 h 6858000"/>
              <a:gd name="connsiteX14" fmla="*/ 0 w 12192000"/>
              <a:gd name="connsiteY14" fmla="*/ 6822000 h 6858000"/>
              <a:gd name="connsiteX15" fmla="*/ 0 w 12192000"/>
              <a:gd name="connsiteY15" fmla="*/ 36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0">
                <a:moveTo>
                  <a:pt x="36000" y="36000"/>
                </a:moveTo>
                <a:lnTo>
                  <a:pt x="36000" y="6822000"/>
                </a:lnTo>
                <a:lnTo>
                  <a:pt x="12156000" y="6822000"/>
                </a:lnTo>
                <a:lnTo>
                  <a:pt x="12156000" y="36000"/>
                </a:lnTo>
                <a:close/>
                <a:moveTo>
                  <a:pt x="0" y="0"/>
                </a:moveTo>
                <a:lnTo>
                  <a:pt x="36000" y="0"/>
                </a:lnTo>
                <a:lnTo>
                  <a:pt x="12156000" y="0"/>
                </a:lnTo>
                <a:lnTo>
                  <a:pt x="12192000" y="0"/>
                </a:lnTo>
                <a:lnTo>
                  <a:pt x="12192000" y="36000"/>
                </a:lnTo>
                <a:lnTo>
                  <a:pt x="12192000" y="6822000"/>
                </a:lnTo>
                <a:lnTo>
                  <a:pt x="12192000" y="6858000"/>
                </a:lnTo>
                <a:lnTo>
                  <a:pt x="12156000" y="6858000"/>
                </a:lnTo>
                <a:lnTo>
                  <a:pt x="36000" y="6858000"/>
                </a:lnTo>
                <a:lnTo>
                  <a:pt x="0" y="6858000"/>
                </a:lnTo>
                <a:lnTo>
                  <a:pt x="0" y="6822000"/>
                </a:lnTo>
                <a:lnTo>
                  <a:pt x="0" y="3600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144000" y="144000"/>
            <a:ext cx="11905200" cy="6570000"/>
          </a:xfrm>
          <a:solidFill>
            <a:schemeClr val="bg1">
              <a:lumMod val="95000"/>
            </a:schemeClr>
          </a:solidFill>
        </p:spPr>
        <p:txBody>
          <a:bodyPr lIns="0" rIns="1764000" anchor="ctr"/>
          <a:lstStyle>
            <a:lvl1pPr marL="0" indent="0" algn="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60000" y="359999"/>
            <a:ext cx="4416588" cy="5321927"/>
          </a:xfrm>
          <a:gradFill>
            <a:gsLst>
              <a:gs pos="46000">
                <a:schemeClr val="bg1">
                  <a:alpha val="90000"/>
                </a:schemeClr>
              </a:gs>
              <a:gs pos="0">
                <a:schemeClr val="accent1">
                  <a:lumMod val="20000"/>
                  <a:lumOff val="80000"/>
                  <a:alpha val="50000"/>
                </a:schemeClr>
              </a:gs>
              <a:gs pos="80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59999" y="5681926"/>
            <a:ext cx="4416587" cy="816075"/>
          </a:xfrm>
          <a:solidFill>
            <a:schemeClr val="bg1">
              <a:alpha val="80000"/>
            </a:schemeClr>
          </a:solidFill>
          <a:ln w="3175">
            <a:gradFill>
              <a:gsLst>
                <a:gs pos="0">
                  <a:schemeClr val="bg1"/>
                </a:gs>
                <a:gs pos="100000">
                  <a:schemeClr val="accent1"/>
                </a:gs>
              </a:gsLst>
              <a:lin ang="0" scaled="0"/>
            </a:gradFill>
          </a:ln>
        </p:spPr>
        <p:txBody>
          <a:bodyPr tIns="144000" rIns="180000"/>
          <a:lstStyle>
            <a:lvl1pPr marL="0" indent="0" algn="r">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79100" y="804500"/>
            <a:ext cx="4416588" cy="3818712"/>
          </a:xfrm>
          <a:gradFill>
            <a:gsLst>
              <a:gs pos="46000">
                <a:schemeClr val="bg1">
                  <a:alpha val="90000"/>
                </a:schemeClr>
              </a:gs>
              <a:gs pos="0">
                <a:schemeClr val="accent1">
                  <a:lumMod val="20000"/>
                  <a:lumOff val="80000"/>
                  <a:alpha val="50000"/>
                </a:schemeClr>
              </a:gs>
              <a:gs pos="80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segue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79099" y="4623212"/>
            <a:ext cx="4416587" cy="816075"/>
          </a:xfrm>
          <a:solidFill>
            <a:schemeClr val="bg1">
              <a:alpha val="80000"/>
            </a:schemeClr>
          </a:solidFill>
          <a:ln>
            <a:gradFill>
              <a:gsLst>
                <a:gs pos="0">
                  <a:schemeClr val="bg1">
                    <a:lumMod val="75000"/>
                  </a:schemeClr>
                </a:gs>
                <a:gs pos="100000">
                  <a:schemeClr val="accent1"/>
                </a:gs>
              </a:gsLst>
              <a:lin ang="0" scaled="0"/>
            </a:gradFill>
          </a:ln>
        </p:spPr>
        <p:txBody>
          <a:bodyPr tIns="144000" rIns="180000"/>
          <a:lstStyle>
            <a:lvl1pPr marL="0" indent="0" algn="r">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5" name="Footer Placeholder 4">
            <a:extLst>
              <a:ext uri="{FF2B5EF4-FFF2-40B4-BE49-F238E27FC236}">
                <a16:creationId xmlns:a16="http://schemas.microsoft.com/office/drawing/2014/main" id="{0CB24018-690B-4552-9994-3F090E16014A}"/>
              </a:ext>
            </a:extLst>
          </p:cNvPr>
          <p:cNvSpPr>
            <a:spLocks noGrp="1"/>
          </p:cNvSpPr>
          <p:nvPr>
            <p:ph type="ftr" sz="quarter" idx="12"/>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4D8B2323-066D-4AC1-9FC8-A06D7E8B5818}"/>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554632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456F629-658F-4B7E-A1D1-2522EA76B0D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6" name="Title 5">
            <a:extLst>
              <a:ext uri="{FF2B5EF4-FFF2-40B4-BE49-F238E27FC236}">
                <a16:creationId xmlns:a16="http://schemas.microsoft.com/office/drawing/2014/main" id="{35380A33-49FB-43FC-B60E-34A2E555638E}"/>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1734501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F449EF3-C757-4F43-906C-DE0FF6262B2F}"/>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7">
            <a:extLst>
              <a:ext uri="{FF2B5EF4-FFF2-40B4-BE49-F238E27FC236}">
                <a16:creationId xmlns:a16="http://schemas.microsoft.com/office/drawing/2014/main" id="{216924A5-8BD5-4AC6-84B9-2F1A4AFCF252}"/>
              </a:ext>
            </a:extLst>
          </p:cNvPr>
          <p:cNvSpPr>
            <a:spLocks noGrp="1"/>
          </p:cNvSpPr>
          <p:nvPr>
            <p:ph type="title"/>
          </p:nvPr>
        </p:nvSpPr>
        <p:spPr/>
        <p:txBody>
          <a:bodyPr/>
          <a:lstStyle/>
          <a:p>
            <a:r>
              <a:rPr lang="en-US" noProof="0" smtClean="0"/>
              <a:t>Click to edit Master title style</a:t>
            </a:r>
            <a:endParaRPr lang="en-US" noProof="0"/>
          </a:p>
        </p:txBody>
      </p:sp>
      <p:sp>
        <p:nvSpPr>
          <p:cNvPr id="10" name="Content Placeholder 3">
            <a:extLst>
              <a:ext uri="{FF2B5EF4-FFF2-40B4-BE49-F238E27FC236}">
                <a16:creationId xmlns:a16="http://schemas.microsoft.com/office/drawing/2014/main" id="{4C657649-400B-459D-918F-D5C58351DEF3}"/>
              </a:ext>
            </a:extLst>
          </p:cNvPr>
          <p:cNvSpPr>
            <a:spLocks noGrp="1"/>
          </p:cNvSpPr>
          <p:nvPr>
            <p:ph sz="half" idx="2"/>
          </p:nvPr>
        </p:nvSpPr>
        <p:spPr>
          <a:xfrm>
            <a:off x="6299886" y="1512000"/>
            <a:ext cx="5472114" cy="4664963"/>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1" name="Content Placeholder 2">
            <a:extLst>
              <a:ext uri="{FF2B5EF4-FFF2-40B4-BE49-F238E27FC236}">
                <a16:creationId xmlns:a16="http://schemas.microsoft.com/office/drawing/2014/main" id="{F923135C-68B1-4D2B-80D0-318CB859F73B}"/>
              </a:ext>
            </a:extLst>
          </p:cNvPr>
          <p:cNvSpPr>
            <a:spLocks noGrp="1"/>
          </p:cNvSpPr>
          <p:nvPr>
            <p:ph sz="half" idx="1"/>
          </p:nvPr>
        </p:nvSpPr>
        <p:spPr>
          <a:xfrm>
            <a:off x="431886" y="1512000"/>
            <a:ext cx="5472114" cy="4664963"/>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891552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F449EF3-C757-4F43-906C-DE0FF6262B2F}"/>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7">
            <a:extLst>
              <a:ext uri="{FF2B5EF4-FFF2-40B4-BE49-F238E27FC236}">
                <a16:creationId xmlns:a16="http://schemas.microsoft.com/office/drawing/2014/main" id="{216924A5-8BD5-4AC6-84B9-2F1A4AFCF252}"/>
              </a:ext>
            </a:extLst>
          </p:cNvPr>
          <p:cNvSpPr>
            <a:spLocks noGrp="1"/>
          </p:cNvSpPr>
          <p:nvPr>
            <p:ph type="title"/>
          </p:nvPr>
        </p:nvSpPr>
        <p:spPr/>
        <p:txBody>
          <a:bodyPr/>
          <a:lstStyle/>
          <a:p>
            <a:r>
              <a:rPr lang="en-US" noProof="0" smtClean="0"/>
              <a:t>Click to edit Master title style</a:t>
            </a:r>
            <a:endParaRPr lang="en-US" noProof="0"/>
          </a:p>
        </p:txBody>
      </p:sp>
      <p:sp>
        <p:nvSpPr>
          <p:cNvPr id="7" name="Text Placeholder 2">
            <a:extLst>
              <a:ext uri="{FF2B5EF4-FFF2-40B4-BE49-F238E27FC236}">
                <a16:creationId xmlns:a16="http://schemas.microsoft.com/office/drawing/2014/main" id="{6BF39E7D-3145-466A-B07A-D49E661CEFAA}"/>
              </a:ext>
            </a:extLst>
          </p:cNvPr>
          <p:cNvSpPr>
            <a:spLocks noGrp="1"/>
          </p:cNvSpPr>
          <p:nvPr>
            <p:ph type="body" idx="1"/>
          </p:nvPr>
        </p:nvSpPr>
        <p:spPr>
          <a:xfrm>
            <a:off x="431886" y="1512000"/>
            <a:ext cx="547211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2" name="Text Placeholder 4">
            <a:extLst>
              <a:ext uri="{FF2B5EF4-FFF2-40B4-BE49-F238E27FC236}">
                <a16:creationId xmlns:a16="http://schemas.microsoft.com/office/drawing/2014/main" id="{D33A71EE-E94D-4F02-B8C5-DC59F4563833}"/>
              </a:ext>
            </a:extLst>
          </p:cNvPr>
          <p:cNvSpPr>
            <a:spLocks noGrp="1"/>
          </p:cNvSpPr>
          <p:nvPr>
            <p:ph type="body" sz="quarter" idx="3"/>
          </p:nvPr>
        </p:nvSpPr>
        <p:spPr>
          <a:xfrm>
            <a:off x="6299886" y="1512000"/>
            <a:ext cx="547211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3" name="Content Placeholder 5">
            <a:extLst>
              <a:ext uri="{FF2B5EF4-FFF2-40B4-BE49-F238E27FC236}">
                <a16:creationId xmlns:a16="http://schemas.microsoft.com/office/drawing/2014/main" id="{EF63D731-8A55-4A6C-A975-9B0F1F435646}"/>
              </a:ext>
            </a:extLst>
          </p:cNvPr>
          <p:cNvSpPr>
            <a:spLocks noGrp="1"/>
          </p:cNvSpPr>
          <p:nvPr>
            <p:ph sz="quarter" idx="4"/>
          </p:nvPr>
        </p:nvSpPr>
        <p:spPr>
          <a:xfrm>
            <a:off x="6299886" y="2505075"/>
            <a:ext cx="5472114" cy="368458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4" name="Content Placeholder 3">
            <a:extLst>
              <a:ext uri="{FF2B5EF4-FFF2-40B4-BE49-F238E27FC236}">
                <a16:creationId xmlns:a16="http://schemas.microsoft.com/office/drawing/2014/main" id="{60CBD79B-0266-4692-9562-0F7706A271D8}"/>
              </a:ext>
            </a:extLst>
          </p:cNvPr>
          <p:cNvSpPr>
            <a:spLocks noGrp="1"/>
          </p:cNvSpPr>
          <p:nvPr>
            <p:ph sz="half" idx="2"/>
          </p:nvPr>
        </p:nvSpPr>
        <p:spPr>
          <a:xfrm>
            <a:off x="431887" y="2505075"/>
            <a:ext cx="5472114" cy="368458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225515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solidFill>
                  <a:schemeClr val="tx1">
                    <a:lumMod val="75000"/>
                    <a:lumOff val="2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7" name="Title 6">
            <a:extLst>
              <a:ext uri="{FF2B5EF4-FFF2-40B4-BE49-F238E27FC236}">
                <a16:creationId xmlns:a16="http://schemas.microsoft.com/office/drawing/2014/main" id="{684F2FFD-7164-411A-96A5-A5211A6CAD45}"/>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2654388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solidFill>
                  <a:schemeClr val="tx1">
                    <a:lumMod val="75000"/>
                    <a:lumOff val="2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ED8B3FD9-234A-4B72-9A91-D7DD23D39CDC}"/>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Title 6">
            <a:extLst>
              <a:ext uri="{FF2B5EF4-FFF2-40B4-BE49-F238E27FC236}">
                <a16:creationId xmlns:a16="http://schemas.microsoft.com/office/drawing/2014/main" id="{1FDBADDA-AF39-45A0-BBAB-A87608C0A8EB}"/>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9748372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CB24018-690B-4552-9994-3F090E16014A}"/>
              </a:ext>
            </a:extLst>
          </p:cNvPr>
          <p:cNvSpPr>
            <a:spLocks noGrp="1"/>
          </p:cNvSpPr>
          <p:nvPr>
            <p:ph type="ftr" sz="quarter" idx="12"/>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4D8B2323-066D-4AC1-9FC8-A06D7E8B5818}"/>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F30A9B71-A789-4057-B729-15D78CF34E05}"/>
              </a:ext>
            </a:extLst>
          </p:cNvPr>
          <p:cNvSpPr>
            <a:spLocks noGrp="1"/>
          </p:cNvSpPr>
          <p:nvPr>
            <p:ph type="ctrTitle" hasCustomPrompt="1"/>
          </p:nvPr>
        </p:nvSpPr>
        <p:spPr>
          <a:xfrm>
            <a:off x="355601" y="3263898"/>
            <a:ext cx="4840085" cy="1626013"/>
          </a:xfrm>
          <a:gradFill>
            <a:gsLst>
              <a:gs pos="31860">
                <a:schemeClr val="bg1">
                  <a:alpha val="90000"/>
                </a:schemeClr>
              </a:gs>
              <a:gs pos="0">
                <a:schemeClr val="accent1">
                  <a:lumMod val="20000"/>
                  <a:lumOff val="80000"/>
                  <a:alpha val="50000"/>
                </a:schemeClr>
              </a:gs>
              <a:gs pos="59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presentation title</a:t>
            </a:r>
          </a:p>
        </p:txBody>
      </p:sp>
      <p:sp>
        <p:nvSpPr>
          <p:cNvPr id="14" name="Text Placeholder 3">
            <a:extLst>
              <a:ext uri="{FF2B5EF4-FFF2-40B4-BE49-F238E27FC236}">
                <a16:creationId xmlns:a16="http://schemas.microsoft.com/office/drawing/2014/main" id="{8A083984-DDF1-4D26-BB0A-9EE8430AB214}"/>
              </a:ext>
            </a:extLst>
          </p:cNvPr>
          <p:cNvSpPr>
            <a:spLocks noGrp="1"/>
          </p:cNvSpPr>
          <p:nvPr>
            <p:ph type="body" sz="half" idx="2"/>
          </p:nvPr>
        </p:nvSpPr>
        <p:spPr>
          <a:xfrm>
            <a:off x="355601" y="4889910"/>
            <a:ext cx="4840085" cy="816077"/>
          </a:xfrm>
          <a:solidFill>
            <a:schemeClr val="bg1">
              <a:alpha val="80000"/>
            </a:schemeClr>
          </a:solidFill>
          <a:ln w="3175">
            <a:gradFill>
              <a:gsLst>
                <a:gs pos="0">
                  <a:schemeClr val="bg1">
                    <a:lumMod val="95000"/>
                  </a:schemeClr>
                </a:gs>
                <a:gs pos="100000">
                  <a:schemeClr val="accent1"/>
                </a:gs>
              </a:gsLst>
              <a:lin ang="0" scaled="0"/>
            </a:gradFill>
          </a:ln>
        </p:spPr>
        <p:txBody>
          <a:bodyPr vert="horz" lIns="0" tIns="144000" rIns="180000" bIns="0" rtlCol="0">
            <a:noAutofit/>
          </a:bodyPr>
          <a:lstStyle>
            <a:lvl1pPr marL="0" indent="0" algn="r">
              <a:buNone/>
              <a:defRPr lang="en-US">
                <a:solidFill>
                  <a:schemeClr val="tx1"/>
                </a:solidFill>
              </a:defRPr>
            </a:lvl1pPr>
          </a:lstStyle>
          <a:p>
            <a:pPr marL="266700" lvl="0" indent="-266700" algn="r"/>
            <a:r>
              <a:rPr lang="en-US" noProof="0" smtClean="0"/>
              <a:t>Edit Master text styles</a:t>
            </a:r>
          </a:p>
        </p:txBody>
      </p:sp>
      <p:sp>
        <p:nvSpPr>
          <p:cNvPr id="15" name="Content Placeholder 2">
            <a:extLst>
              <a:ext uri="{FF2B5EF4-FFF2-40B4-BE49-F238E27FC236}">
                <a16:creationId xmlns:a16="http://schemas.microsoft.com/office/drawing/2014/main" id="{305EC740-58FD-4D74-B7D7-DA487FC5EC30}"/>
              </a:ext>
            </a:extLst>
          </p:cNvPr>
          <p:cNvSpPr>
            <a:spLocks noGrp="1"/>
          </p:cNvSpPr>
          <p:nvPr>
            <p:ph idx="1"/>
          </p:nvPr>
        </p:nvSpPr>
        <p:spPr>
          <a:xfrm>
            <a:off x="6096000" y="987425"/>
            <a:ext cx="5472000" cy="4718562"/>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304204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CB24018-690B-4552-9994-3F090E16014A}"/>
              </a:ext>
            </a:extLst>
          </p:cNvPr>
          <p:cNvSpPr>
            <a:spLocks noGrp="1"/>
          </p:cNvSpPr>
          <p:nvPr>
            <p:ph type="ftr" sz="quarter" idx="12"/>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4D8B2323-066D-4AC1-9FC8-A06D7E8B5818}"/>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F30A9B71-A789-4057-B729-15D78CF34E05}"/>
              </a:ext>
            </a:extLst>
          </p:cNvPr>
          <p:cNvSpPr>
            <a:spLocks noGrp="1"/>
          </p:cNvSpPr>
          <p:nvPr>
            <p:ph type="ctrTitle" hasCustomPrompt="1"/>
          </p:nvPr>
        </p:nvSpPr>
        <p:spPr>
          <a:xfrm>
            <a:off x="355601" y="3263898"/>
            <a:ext cx="4840085" cy="1626013"/>
          </a:xfrm>
          <a:gradFill>
            <a:gsLst>
              <a:gs pos="31860">
                <a:schemeClr val="bg1">
                  <a:alpha val="90000"/>
                </a:schemeClr>
              </a:gs>
              <a:gs pos="0">
                <a:schemeClr val="accent1">
                  <a:lumMod val="20000"/>
                  <a:lumOff val="80000"/>
                  <a:alpha val="50000"/>
                </a:schemeClr>
              </a:gs>
              <a:gs pos="59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presentation title</a:t>
            </a:r>
          </a:p>
        </p:txBody>
      </p:sp>
      <p:sp>
        <p:nvSpPr>
          <p:cNvPr id="14" name="Text Placeholder 3">
            <a:extLst>
              <a:ext uri="{FF2B5EF4-FFF2-40B4-BE49-F238E27FC236}">
                <a16:creationId xmlns:a16="http://schemas.microsoft.com/office/drawing/2014/main" id="{8A083984-DDF1-4D26-BB0A-9EE8430AB214}"/>
              </a:ext>
            </a:extLst>
          </p:cNvPr>
          <p:cNvSpPr>
            <a:spLocks noGrp="1"/>
          </p:cNvSpPr>
          <p:nvPr>
            <p:ph type="body" sz="half" idx="2"/>
          </p:nvPr>
        </p:nvSpPr>
        <p:spPr>
          <a:xfrm>
            <a:off x="355601" y="4889910"/>
            <a:ext cx="4840085" cy="816077"/>
          </a:xfrm>
          <a:solidFill>
            <a:schemeClr val="bg1">
              <a:alpha val="80000"/>
            </a:schemeClr>
          </a:solidFill>
          <a:ln w="3175">
            <a:gradFill>
              <a:gsLst>
                <a:gs pos="0">
                  <a:schemeClr val="bg1">
                    <a:lumMod val="95000"/>
                  </a:schemeClr>
                </a:gs>
                <a:gs pos="100000">
                  <a:schemeClr val="accent1"/>
                </a:gs>
              </a:gsLst>
              <a:lin ang="0" scaled="0"/>
            </a:gradFill>
          </a:ln>
        </p:spPr>
        <p:txBody>
          <a:bodyPr vert="horz" lIns="0" tIns="144000" rIns="180000" bIns="0" rtlCol="0">
            <a:noAutofit/>
          </a:bodyPr>
          <a:lstStyle>
            <a:lvl1pPr marL="0" indent="0" algn="r">
              <a:buNone/>
              <a:defRPr lang="en-US">
                <a:solidFill>
                  <a:schemeClr val="tx1"/>
                </a:solidFill>
              </a:defRPr>
            </a:lvl1pPr>
          </a:lstStyle>
          <a:p>
            <a:pPr marL="266700" lvl="0" indent="-266700" algn="r"/>
            <a:r>
              <a:rPr lang="en-US" noProof="0" smtClean="0"/>
              <a:t>Edit Master text styles</a:t>
            </a:r>
          </a:p>
        </p:txBody>
      </p:sp>
      <p:sp>
        <p:nvSpPr>
          <p:cNvPr id="7" name="Picture Placeholder 2">
            <a:extLst>
              <a:ext uri="{FF2B5EF4-FFF2-40B4-BE49-F238E27FC236}">
                <a16:creationId xmlns:a16="http://schemas.microsoft.com/office/drawing/2014/main" id="{E28466D9-7530-474E-BC12-1642958B7245}"/>
              </a:ext>
            </a:extLst>
          </p:cNvPr>
          <p:cNvSpPr>
            <a:spLocks noGrp="1"/>
          </p:cNvSpPr>
          <p:nvPr>
            <p:ph type="pic" idx="1"/>
          </p:nvPr>
        </p:nvSpPr>
        <p:spPr>
          <a:xfrm>
            <a:off x="6095999" y="987425"/>
            <a:ext cx="5471999" cy="47185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9605497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6387D291-05F0-4DD7-A728-945B6C9F2382}"/>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6" name="Title 5">
            <a:extLst>
              <a:ext uri="{FF2B5EF4-FFF2-40B4-BE49-F238E27FC236}">
                <a16:creationId xmlns:a16="http://schemas.microsoft.com/office/drawing/2014/main" id="{61A6105F-5309-4A56-AAF2-8D4A0477F00A}"/>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15058552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6387D291-05F0-4DD7-A728-945B6C9F2382}"/>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6" name="Title 5">
            <a:extLst>
              <a:ext uri="{FF2B5EF4-FFF2-40B4-BE49-F238E27FC236}">
                <a16:creationId xmlns:a16="http://schemas.microsoft.com/office/drawing/2014/main" id="{61A6105F-5309-4A56-AAF2-8D4A0477F00A}"/>
              </a:ext>
            </a:extLst>
          </p:cNvPr>
          <p:cNvSpPr>
            <a:spLocks noGrp="1"/>
          </p:cNvSpPr>
          <p:nvPr>
            <p:ph type="title"/>
          </p:nvPr>
        </p:nvSpPr>
        <p:spPr/>
        <p:txBody>
          <a:bodyPr/>
          <a:lstStyle/>
          <a:p>
            <a:r>
              <a:rPr lang="en-US" noProof="0" smtClean="0"/>
              <a:t>Click to edit Master title style</a:t>
            </a:r>
            <a:endParaRPr lang="en-US" noProof="0"/>
          </a:p>
        </p:txBody>
      </p:sp>
      <p:sp>
        <p:nvSpPr>
          <p:cNvPr id="5" name="Text Placeholder 4">
            <a:extLst>
              <a:ext uri="{FF2B5EF4-FFF2-40B4-BE49-F238E27FC236}">
                <a16:creationId xmlns:a16="http://schemas.microsoft.com/office/drawing/2014/main" id="{55F7A73E-4A54-4742-8586-DD6DAA3BC61C}"/>
              </a:ext>
            </a:extLst>
          </p:cNvPr>
          <p:cNvSpPr>
            <a:spLocks noGrp="1"/>
          </p:cNvSpPr>
          <p:nvPr>
            <p:ph type="body" sz="quarter" idx="34"/>
          </p:nvPr>
        </p:nvSpPr>
        <p:spPr>
          <a:xfrm>
            <a:off x="1313656" y="1955257"/>
            <a:ext cx="9564688" cy="2947486"/>
          </a:xfrm>
        </p:spPr>
        <p:txBody>
          <a:bodyPr anchor="ctr"/>
          <a:lstStyle>
            <a:lvl1pPr marL="0" indent="0" algn="ctr">
              <a:buNone/>
              <a:defRPr sz="6000"/>
            </a:lvl1pPr>
            <a:lvl2pPr marL="266700" indent="0">
              <a:buNone/>
              <a:defRPr/>
            </a:lvl2pPr>
          </a:lstStyle>
          <a:p>
            <a:pPr lvl="0"/>
            <a:r>
              <a:rPr lang="en-US" noProof="0" smtClean="0"/>
              <a:t>Edit Master text styles</a:t>
            </a:r>
          </a:p>
        </p:txBody>
      </p:sp>
    </p:spTree>
    <p:extLst>
      <p:ext uri="{BB962C8B-B14F-4D97-AF65-F5344CB8AC3E}">
        <p14:creationId xmlns:p14="http://schemas.microsoft.com/office/powerpoint/2010/main" val="3240921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1">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144000" y="144000"/>
            <a:ext cx="11905200" cy="6060155"/>
          </a:xfrm>
          <a:solidFill>
            <a:schemeClr val="bg1">
              <a:lumMod val="95000"/>
            </a:schemeClr>
          </a:solidFill>
        </p:spPr>
        <p:txBody>
          <a:bodyPr lIns="0" rIns="1764000" anchor="ctr"/>
          <a:lstStyle>
            <a:lvl1pPr marL="0" indent="0" algn="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79100" y="804500"/>
            <a:ext cx="4416588" cy="3818712"/>
          </a:xfrm>
          <a:gradFill>
            <a:gsLst>
              <a:gs pos="46000">
                <a:schemeClr val="bg1">
                  <a:alpha val="90000"/>
                </a:schemeClr>
              </a:gs>
              <a:gs pos="0">
                <a:schemeClr val="accent1">
                  <a:lumMod val="20000"/>
                  <a:lumOff val="80000"/>
                  <a:alpha val="50000"/>
                </a:schemeClr>
              </a:gs>
              <a:gs pos="80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segue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79099" y="4623212"/>
            <a:ext cx="4416587" cy="816075"/>
          </a:xfrm>
          <a:solidFill>
            <a:schemeClr val="bg1">
              <a:alpha val="80000"/>
            </a:schemeClr>
          </a:solidFill>
          <a:ln>
            <a:gradFill>
              <a:gsLst>
                <a:gs pos="0">
                  <a:schemeClr val="bg1">
                    <a:lumMod val="75000"/>
                  </a:schemeClr>
                </a:gs>
                <a:gs pos="100000">
                  <a:schemeClr val="accent1"/>
                </a:gs>
              </a:gsLst>
              <a:lin ang="0" scaled="0"/>
            </a:gradFill>
          </a:ln>
        </p:spPr>
        <p:txBody>
          <a:bodyPr tIns="144000" rIns="180000"/>
          <a:lstStyle>
            <a:lvl1pPr marL="0" indent="0" algn="r">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5" name="Footer Placeholder 4">
            <a:extLst>
              <a:ext uri="{FF2B5EF4-FFF2-40B4-BE49-F238E27FC236}">
                <a16:creationId xmlns:a16="http://schemas.microsoft.com/office/drawing/2014/main" id="{0CB24018-690B-4552-9994-3F090E16014A}"/>
              </a:ext>
            </a:extLst>
          </p:cNvPr>
          <p:cNvSpPr>
            <a:spLocks noGrp="1"/>
          </p:cNvSpPr>
          <p:nvPr>
            <p:ph type="ftr" sz="quarter" idx="12"/>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4D8B2323-066D-4AC1-9FC8-A06D7E8B5818}"/>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8920514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BDA9BE28-009E-4D88-9951-81B453F75A4E}"/>
              </a:ext>
            </a:extLst>
          </p:cNvPr>
          <p:cNvSpPr>
            <a:spLocks noGrp="1"/>
          </p:cNvSpPr>
          <p:nvPr>
            <p:ph type="sldNum" sz="quarter" idx="13"/>
          </p:nvPr>
        </p:nvSpPr>
        <p:spPr>
          <a:solidFill>
            <a:schemeClr val="bg1"/>
          </a:solidFill>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Divider 2">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144000" y="144000"/>
            <a:ext cx="11905200" cy="6060155"/>
          </a:xfrm>
          <a:solidFill>
            <a:schemeClr val="bg1">
              <a:lumMod val="95000"/>
            </a:schemeClr>
          </a:solidFill>
        </p:spPr>
        <p:txBody>
          <a:bodyPr lIns="0" tIns="180000" rIns="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943600" y="2438399"/>
            <a:ext cx="5385600" cy="3044399"/>
          </a:xfrm>
          <a:gradFill>
            <a:gsLst>
              <a:gs pos="83186">
                <a:schemeClr val="bg1"/>
              </a:gs>
              <a:gs pos="0">
                <a:schemeClr val="accent1">
                  <a:lumMod val="20000"/>
                  <a:lumOff val="80000"/>
                  <a:alpha val="50000"/>
                </a:schemeClr>
              </a:gs>
              <a:gs pos="46000">
                <a:schemeClr val="bg1">
                  <a:alpha val="90000"/>
                </a:schemeClr>
              </a:gs>
            </a:gsLst>
            <a:lin ang="3600000" scaled="0"/>
          </a:gradFill>
        </p:spPr>
        <p:txBody>
          <a:bodyPr lIns="72000" tIns="180000" rIns="180000" bIns="0" anchor="t"/>
          <a:lstStyle>
            <a:lvl1pPr algn="r">
              <a:lnSpc>
                <a:spcPts val="4700"/>
              </a:lnSpc>
              <a:defRPr sz="4500">
                <a:solidFill>
                  <a:schemeClr val="tx1"/>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8248971" y="4479264"/>
            <a:ext cx="2851629" cy="749534"/>
          </a:xfrm>
          <a:solidFill>
            <a:schemeClr val="bg1">
              <a:alpha val="80000"/>
            </a:schemeClr>
          </a:solidFill>
          <a:ln w="3175">
            <a:gradFill>
              <a:gsLst>
                <a:gs pos="0">
                  <a:schemeClr val="bg1">
                    <a:lumMod val="95000"/>
                  </a:schemeClr>
                </a:gs>
                <a:gs pos="100000">
                  <a:schemeClr val="accent1"/>
                </a:gs>
              </a:gsLst>
              <a:lin ang="10800000" scaled="0"/>
            </a:gradFill>
          </a:ln>
        </p:spPr>
        <p:txBody>
          <a:bodyPr tIns="144000" rIns="180000"/>
          <a:lstStyle>
            <a:lvl1pPr marL="0" indent="0" algn="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5" name="Footer Placeholder 4">
            <a:extLst>
              <a:ext uri="{FF2B5EF4-FFF2-40B4-BE49-F238E27FC236}">
                <a16:creationId xmlns:a16="http://schemas.microsoft.com/office/drawing/2014/main" id="{0CB24018-690B-4552-9994-3F090E16014A}"/>
              </a:ext>
            </a:extLst>
          </p:cNvPr>
          <p:cNvSpPr>
            <a:spLocks noGrp="1"/>
          </p:cNvSpPr>
          <p:nvPr>
            <p:ph type="ftr" sz="quarter" idx="12"/>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4D8B2323-066D-4AC1-9FC8-A06D7E8B5818}"/>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026815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6769100" y="144000"/>
            <a:ext cx="5280100" cy="6048000"/>
          </a:xfrm>
          <a:solidFill>
            <a:schemeClr val="bg1">
              <a:lumMod val="95000"/>
            </a:schemeClr>
          </a:solidFill>
        </p:spPr>
        <p:txBody>
          <a:bodyPr lIns="0" tIns="180000" rIns="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93000" y="2438399"/>
            <a:ext cx="3836200" cy="3044399"/>
          </a:xfrm>
          <a:gradFill>
            <a:gsLst>
              <a:gs pos="83186">
                <a:schemeClr val="bg1"/>
              </a:gs>
              <a:gs pos="0">
                <a:schemeClr val="accent1">
                  <a:lumMod val="20000"/>
                  <a:lumOff val="80000"/>
                  <a:alpha val="50000"/>
                </a:schemeClr>
              </a:gs>
              <a:gs pos="46000">
                <a:schemeClr val="bg1">
                  <a:alpha val="90000"/>
                </a:schemeClr>
              </a:gs>
            </a:gsLst>
            <a:lin ang="3600000" scaled="0"/>
          </a:gradFill>
        </p:spPr>
        <p:txBody>
          <a:bodyPr lIns="432000" tIns="432000" rIns="72000" bIns="1188000" anchor="t"/>
          <a:lstStyle>
            <a:lvl1pPr algn="l">
              <a:lnSpc>
                <a:spcPts val="4700"/>
              </a:lnSpc>
              <a:defRPr sz="4500">
                <a:solidFill>
                  <a:schemeClr val="tx1"/>
                </a:solidFill>
              </a:defRPr>
            </a:lvl1pPr>
          </a:lstStyle>
          <a:p>
            <a:r>
              <a:rPr lang="en-US" noProof="0"/>
              <a:t>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747000" y="4465176"/>
            <a:ext cx="3372329" cy="774934"/>
          </a:xfrm>
          <a:solidFill>
            <a:schemeClr val="bg1">
              <a:alpha val="80000"/>
            </a:schemeClr>
          </a:solidFill>
          <a:ln w="3175">
            <a:gradFill>
              <a:gsLst>
                <a:gs pos="0">
                  <a:schemeClr val="bg1">
                    <a:lumMod val="95000"/>
                  </a:schemeClr>
                </a:gs>
                <a:gs pos="100000">
                  <a:schemeClr val="accent1"/>
                </a:gs>
              </a:gsLst>
              <a:lin ang="10800000" scaled="0"/>
            </a:gradFill>
          </a:ln>
        </p:spPr>
        <p:txBody>
          <a:bodyPr lIns="180000" tIns="144000" rIns="0"/>
          <a:lstStyle>
            <a:lvl1pPr marL="0" indent="0" algn="l">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2" name="Content Placeholder 2">
            <a:extLst>
              <a:ext uri="{FF2B5EF4-FFF2-40B4-BE49-F238E27FC236}">
                <a16:creationId xmlns:a16="http://schemas.microsoft.com/office/drawing/2014/main" id="{23D3924F-A5EC-4141-A191-1A110C406AF7}"/>
              </a:ext>
            </a:extLst>
          </p:cNvPr>
          <p:cNvSpPr>
            <a:spLocks noGrp="1"/>
          </p:cNvSpPr>
          <p:nvPr>
            <p:ph sz="half" idx="15"/>
          </p:nvPr>
        </p:nvSpPr>
        <p:spPr>
          <a:xfrm>
            <a:off x="432000" y="2438399"/>
            <a:ext cx="5472000" cy="3044400"/>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Footer Placeholder 4">
            <a:extLst>
              <a:ext uri="{FF2B5EF4-FFF2-40B4-BE49-F238E27FC236}">
                <a16:creationId xmlns:a16="http://schemas.microsoft.com/office/drawing/2014/main" id="{0CB24018-690B-4552-9994-3F090E16014A}"/>
              </a:ext>
            </a:extLst>
          </p:cNvPr>
          <p:cNvSpPr>
            <a:spLocks noGrp="1"/>
          </p:cNvSpPr>
          <p:nvPr>
            <p:ph type="ftr" sz="quarter" idx="12"/>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4D8B2323-066D-4AC1-9FC8-A06D7E8B5818}"/>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457081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144000" y="144000"/>
            <a:ext cx="5280100" cy="6060155"/>
          </a:xfrm>
          <a:solidFill>
            <a:schemeClr val="bg1">
              <a:lumMod val="95000"/>
            </a:schemeClr>
          </a:solidFill>
        </p:spPr>
        <p:txBody>
          <a:bodyPr lIns="0" tIns="1440000" rIns="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12" name="Content Placeholder 2">
            <a:extLst>
              <a:ext uri="{FF2B5EF4-FFF2-40B4-BE49-F238E27FC236}">
                <a16:creationId xmlns:a16="http://schemas.microsoft.com/office/drawing/2014/main" id="{23D3924F-A5EC-4141-A191-1A110C406AF7}"/>
              </a:ext>
            </a:extLst>
          </p:cNvPr>
          <p:cNvSpPr>
            <a:spLocks noGrp="1"/>
          </p:cNvSpPr>
          <p:nvPr>
            <p:ph sz="half" idx="15"/>
          </p:nvPr>
        </p:nvSpPr>
        <p:spPr>
          <a:xfrm>
            <a:off x="6096000" y="3263899"/>
            <a:ext cx="5472000" cy="2442088"/>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Footer Placeholder 4">
            <a:extLst>
              <a:ext uri="{FF2B5EF4-FFF2-40B4-BE49-F238E27FC236}">
                <a16:creationId xmlns:a16="http://schemas.microsoft.com/office/drawing/2014/main" id="{0CB24018-690B-4552-9994-3F090E16014A}"/>
              </a:ext>
            </a:extLst>
          </p:cNvPr>
          <p:cNvSpPr>
            <a:spLocks noGrp="1"/>
          </p:cNvSpPr>
          <p:nvPr>
            <p:ph type="ftr" sz="quarter" idx="12"/>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4D8B2323-066D-4AC1-9FC8-A06D7E8B5818}"/>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F30A9B71-A789-4057-B729-15D78CF34E05}"/>
              </a:ext>
            </a:extLst>
          </p:cNvPr>
          <p:cNvSpPr>
            <a:spLocks noGrp="1"/>
          </p:cNvSpPr>
          <p:nvPr>
            <p:ph type="ctrTitle" hasCustomPrompt="1"/>
          </p:nvPr>
        </p:nvSpPr>
        <p:spPr>
          <a:xfrm>
            <a:off x="355601" y="3263898"/>
            <a:ext cx="4840085" cy="1626013"/>
          </a:xfrm>
          <a:gradFill>
            <a:gsLst>
              <a:gs pos="31860">
                <a:schemeClr val="bg1">
                  <a:alpha val="90000"/>
                </a:schemeClr>
              </a:gs>
              <a:gs pos="0">
                <a:schemeClr val="accent1">
                  <a:lumMod val="20000"/>
                  <a:lumOff val="80000"/>
                  <a:alpha val="50000"/>
                </a:schemeClr>
              </a:gs>
              <a:gs pos="59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presentation title</a:t>
            </a:r>
          </a:p>
        </p:txBody>
      </p:sp>
      <p:sp>
        <p:nvSpPr>
          <p:cNvPr id="11" name="Subtitle 2">
            <a:extLst>
              <a:ext uri="{FF2B5EF4-FFF2-40B4-BE49-F238E27FC236}">
                <a16:creationId xmlns:a16="http://schemas.microsoft.com/office/drawing/2014/main" id="{499E1708-B7A6-4D6F-9968-5398B335FA88}"/>
              </a:ext>
            </a:extLst>
          </p:cNvPr>
          <p:cNvSpPr>
            <a:spLocks noGrp="1"/>
          </p:cNvSpPr>
          <p:nvPr>
            <p:ph type="subTitle" idx="1"/>
          </p:nvPr>
        </p:nvSpPr>
        <p:spPr>
          <a:xfrm>
            <a:off x="355601" y="4889912"/>
            <a:ext cx="4840085" cy="816075"/>
          </a:xfrm>
          <a:solidFill>
            <a:schemeClr val="bg1">
              <a:alpha val="80000"/>
            </a:schemeClr>
          </a:solidFill>
          <a:ln w="3175">
            <a:gradFill>
              <a:gsLst>
                <a:gs pos="0">
                  <a:schemeClr val="bg1">
                    <a:lumMod val="95000"/>
                  </a:schemeClr>
                </a:gs>
                <a:gs pos="100000">
                  <a:schemeClr val="accent1"/>
                </a:gs>
              </a:gsLst>
              <a:lin ang="0" scaled="0"/>
            </a:gradFill>
          </a:ln>
        </p:spPr>
        <p:txBody>
          <a:bodyPr tIns="144000" rIns="180000"/>
          <a:lstStyle>
            <a:lvl1pPr marL="0" indent="0" algn="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p14="http://schemas.microsoft.com/office/powerpoint/2010/main" val="2775291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solidFill>
                  <a:schemeClr val="tx1">
                    <a:lumMod val="75000"/>
                    <a:lumOff val="2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anchor="t"/>
          <a:lstStyle>
            <a:lvl1pPr marL="0" indent="0">
              <a:buNone/>
              <a:defRPr sz="2400" b="0">
                <a:solidFill>
                  <a:schemeClr val="tx1">
                    <a:lumMod val="75000"/>
                    <a:lumOff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a:lstStyle>
            <a:lvl1pPr marL="0" indent="0">
              <a:buNone/>
              <a:defRPr sz="2400" b="0">
                <a:solidFill>
                  <a:schemeClr val="tx1">
                    <a:lumMod val="75000"/>
                    <a:lumOff val="25000"/>
                  </a:schemeClr>
                </a:solidFill>
                <a:latin typeface="+mj-lt"/>
              </a:defRPr>
            </a:lvl1pPr>
          </a:lstStyle>
          <a:p>
            <a:pPr lvl="0"/>
            <a:r>
              <a:rPr lang="en-US" noProof="0" smtClean="0"/>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8E8FD215-79E5-48E4-95DB-2C5E5A1F8E8F}"/>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Title 6">
            <a:extLst>
              <a:ext uri="{FF2B5EF4-FFF2-40B4-BE49-F238E27FC236}">
                <a16:creationId xmlns:a16="http://schemas.microsoft.com/office/drawing/2014/main" id="{DF905B34-4C18-4A8D-8167-57B7BF03DE14}"/>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FDA3C530-12F9-48FC-BC5E-D34BDC504BC6}"/>
              </a:ext>
            </a:extLst>
          </p:cNvPr>
          <p:cNvSpPr>
            <a:spLocks noGrp="1"/>
          </p:cNvSpPr>
          <p:nvPr>
            <p:ph type="pic" sz="quarter" idx="16" hasCustomPrompt="1"/>
          </p:nvPr>
        </p:nvSpPr>
        <p:spPr>
          <a:xfrm>
            <a:off x="144000" y="143999"/>
            <a:ext cx="11905200" cy="6047999"/>
          </a:xfrm>
          <a:solidFill>
            <a:schemeClr val="bg1">
              <a:lumMod val="95000"/>
            </a:schemeClr>
          </a:solidFill>
        </p:spPr>
        <p:txBody>
          <a:bodyPr lIns="0" r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64900" y="4910452"/>
            <a:ext cx="4101900" cy="773546"/>
          </a:xfrm>
          <a:solidFill>
            <a:schemeClr val="tx1"/>
          </a:solidFill>
        </p:spPr>
        <p:txBody>
          <a:bodyPr lIns="180000" tIns="72000" rIns="180000" anchor="t"/>
          <a:lstStyle>
            <a:lvl1pPr marL="0" indent="0">
              <a:buNone/>
              <a:defRPr>
                <a:solidFill>
                  <a:schemeClr val="bg1"/>
                </a:solidFill>
                <a:latin typeface="+mj-lt"/>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3EC14527-4DF5-4A98-AE66-C80F3B8E6D2E}"/>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878C031A-1E1B-4E18-9052-CA663975447C}"/>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144000" y="144000"/>
            <a:ext cx="11905200" cy="6570000"/>
          </a:xfrm>
          <a:solidFill>
            <a:schemeClr val="bg1">
              <a:lumMod val="95000"/>
            </a:schemeClr>
          </a:solidFill>
        </p:spPr>
        <p:txBody>
          <a:bodyPr lIns="1764000" rIns="0" anchor="ctr"/>
          <a:lstStyle>
            <a:lvl1pPr marL="0" indent="0" algn="l">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15412" y="360000"/>
            <a:ext cx="4416588" cy="4716572"/>
          </a:xfrm>
          <a:gradFill>
            <a:gsLst>
              <a:gs pos="46000">
                <a:schemeClr val="bg1">
                  <a:alpha val="90000"/>
                </a:schemeClr>
              </a:gs>
              <a:gs pos="0">
                <a:schemeClr val="accent1">
                  <a:lumMod val="20000"/>
                  <a:lumOff val="80000"/>
                  <a:alpha val="50000"/>
                </a:schemeClr>
              </a:gs>
              <a:gs pos="80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Thank You</a:t>
            </a:r>
          </a:p>
        </p:txBody>
      </p:sp>
      <p:sp>
        <p:nvSpPr>
          <p:cNvPr id="3" name="Text Placeholder 5">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7415413" y="5076572"/>
            <a:ext cx="4416587" cy="1421429"/>
          </a:xfrm>
          <a:solidFill>
            <a:schemeClr val="bg1">
              <a:alpha val="80000"/>
            </a:schemeClr>
          </a:solidFill>
          <a:ln w="3175">
            <a:gradFill>
              <a:gsLst>
                <a:gs pos="0">
                  <a:schemeClr val="bg1">
                    <a:lumMod val="95000"/>
                  </a:schemeClr>
                </a:gs>
                <a:gs pos="100000">
                  <a:schemeClr val="accent1"/>
                </a:gs>
              </a:gsLst>
              <a:lin ang="0" scaled="0"/>
            </a:gradFill>
          </a:ln>
        </p:spPr>
        <p:txBody>
          <a:bodyPr tIns="144000" rIns="468000"/>
          <a:lstStyle>
            <a:lvl1pPr marL="0" indent="0" algn="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20" name="Text Placeholder 6">
            <a:extLst>
              <a:ext uri="{FF2B5EF4-FFF2-40B4-BE49-F238E27FC236}">
                <a16:creationId xmlns:a16="http://schemas.microsoft.com/office/drawing/2014/main" id="{CEB7A85F-8707-4B62-B299-F53931B8617A}"/>
              </a:ext>
            </a:extLst>
          </p:cNvPr>
          <p:cNvSpPr>
            <a:spLocks noGrp="1"/>
          </p:cNvSpPr>
          <p:nvPr>
            <p:ph type="body" sz="quarter" idx="16" hasCustomPrompt="1"/>
          </p:nvPr>
        </p:nvSpPr>
        <p:spPr>
          <a:xfrm>
            <a:off x="7948708" y="5540135"/>
            <a:ext cx="3396887" cy="196707"/>
          </a:xfrm>
        </p:spPr>
        <p:txBody>
          <a:bodyPr/>
          <a:lstStyle>
            <a:lvl1pPr marL="0" indent="0" algn="r">
              <a:buNone/>
              <a:defRPr sz="1400">
                <a:solidFill>
                  <a:schemeClr val="tx1">
                    <a:lumMod val="75000"/>
                    <a:lumOff val="2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21" name="Text Placeholder 7">
            <a:extLst>
              <a:ext uri="{FF2B5EF4-FFF2-40B4-BE49-F238E27FC236}">
                <a16:creationId xmlns:a16="http://schemas.microsoft.com/office/drawing/2014/main" id="{BA4C7E3C-7C17-46E9-928A-D3D505EEAAE5}"/>
              </a:ext>
            </a:extLst>
          </p:cNvPr>
          <p:cNvSpPr>
            <a:spLocks noGrp="1"/>
          </p:cNvSpPr>
          <p:nvPr>
            <p:ph type="body" sz="quarter" idx="17" hasCustomPrompt="1"/>
          </p:nvPr>
        </p:nvSpPr>
        <p:spPr>
          <a:xfrm>
            <a:off x="7948708" y="5809779"/>
            <a:ext cx="3396887" cy="196707"/>
          </a:xfrm>
        </p:spPr>
        <p:txBody>
          <a:bodyPr/>
          <a:lstStyle>
            <a:lvl1pPr marL="0" indent="0" algn="r">
              <a:buNone/>
              <a:defRPr sz="1400">
                <a:solidFill>
                  <a:schemeClr val="tx1">
                    <a:lumMod val="75000"/>
                    <a:lumOff val="2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22" name="Text Placeholder 8">
            <a:extLst>
              <a:ext uri="{FF2B5EF4-FFF2-40B4-BE49-F238E27FC236}">
                <a16:creationId xmlns:a16="http://schemas.microsoft.com/office/drawing/2014/main" id="{6ADD6EB2-7D8E-4991-87A6-02723731EBE1}"/>
              </a:ext>
            </a:extLst>
          </p:cNvPr>
          <p:cNvSpPr>
            <a:spLocks noGrp="1"/>
          </p:cNvSpPr>
          <p:nvPr>
            <p:ph type="body" sz="quarter" idx="18" hasCustomPrompt="1"/>
          </p:nvPr>
        </p:nvSpPr>
        <p:spPr>
          <a:xfrm>
            <a:off x="7948708" y="6079423"/>
            <a:ext cx="3396887" cy="196707"/>
          </a:xfrm>
        </p:spPr>
        <p:txBody>
          <a:bodyPr/>
          <a:lstStyle>
            <a:lvl1pPr marL="0" indent="0" algn="r">
              <a:buNone/>
              <a:defRPr sz="1400">
                <a:solidFill>
                  <a:schemeClr val="tx1">
                    <a:lumMod val="75000"/>
                    <a:lumOff val="2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7" name="Rectangle 6">
            <a:extLst>
              <a:ext uri="{FF2B5EF4-FFF2-40B4-BE49-F238E27FC236}">
                <a16:creationId xmlns:a16="http://schemas.microsoft.com/office/drawing/2014/main" id="{DBE77267-9F51-4226-989C-ED57465596ED}"/>
              </a:ext>
            </a:extLst>
          </p:cNvPr>
          <p:cNvSpPr/>
          <p:nvPr userDrawn="1"/>
        </p:nvSpPr>
        <p:spPr>
          <a:xfrm>
            <a:off x="0" y="6714000"/>
            <a:ext cx="1219200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0A2CC678-341F-44F8-AE2E-A6C84D75C56A}"/>
              </a:ext>
            </a:extLst>
          </p:cNvPr>
          <p:cNvSpPr/>
          <p:nvPr userDrawn="1"/>
        </p:nvSpPr>
        <p:spPr>
          <a:xfrm>
            <a:off x="0" y="0"/>
            <a:ext cx="1219200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A87A001A-FE8B-41CE-AC81-69D4A2339087}"/>
              </a:ext>
            </a:extLst>
          </p:cNvPr>
          <p:cNvSpPr/>
          <p:nvPr userDrawn="1"/>
        </p:nvSpPr>
        <p:spPr>
          <a:xfrm>
            <a:off x="0" y="92074"/>
            <a:ext cx="144000" cy="6629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CB1416AC-94BD-4442-B771-E1ACAA70367E}"/>
              </a:ext>
            </a:extLst>
          </p:cNvPr>
          <p:cNvSpPr/>
          <p:nvPr userDrawn="1"/>
        </p:nvSpPr>
        <p:spPr>
          <a:xfrm>
            <a:off x="12048000" y="92074"/>
            <a:ext cx="144000" cy="6629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BDB31DC4-A207-4A23-8E7A-40D0ECD04FDD}"/>
              </a:ext>
            </a:extLst>
          </p:cNvPr>
          <p:cNvSpPr/>
          <p:nvPr userDrawn="1"/>
        </p:nvSpPr>
        <p:spPr>
          <a:xfrm>
            <a:off x="0" y="0"/>
            <a:ext cx="12192000" cy="6858000"/>
          </a:xfrm>
          <a:custGeom>
            <a:avLst/>
            <a:gdLst>
              <a:gd name="connsiteX0" fmla="*/ 36000 w 12192000"/>
              <a:gd name="connsiteY0" fmla="*/ 36000 h 6858000"/>
              <a:gd name="connsiteX1" fmla="*/ 36000 w 12192000"/>
              <a:gd name="connsiteY1" fmla="*/ 6822000 h 6858000"/>
              <a:gd name="connsiteX2" fmla="*/ 12156000 w 12192000"/>
              <a:gd name="connsiteY2" fmla="*/ 6822000 h 6858000"/>
              <a:gd name="connsiteX3" fmla="*/ 12156000 w 12192000"/>
              <a:gd name="connsiteY3" fmla="*/ 36000 h 6858000"/>
              <a:gd name="connsiteX4" fmla="*/ 0 w 12192000"/>
              <a:gd name="connsiteY4" fmla="*/ 0 h 6858000"/>
              <a:gd name="connsiteX5" fmla="*/ 36000 w 12192000"/>
              <a:gd name="connsiteY5" fmla="*/ 0 h 6858000"/>
              <a:gd name="connsiteX6" fmla="*/ 12156000 w 12192000"/>
              <a:gd name="connsiteY6" fmla="*/ 0 h 6858000"/>
              <a:gd name="connsiteX7" fmla="*/ 12192000 w 12192000"/>
              <a:gd name="connsiteY7" fmla="*/ 0 h 6858000"/>
              <a:gd name="connsiteX8" fmla="*/ 12192000 w 12192000"/>
              <a:gd name="connsiteY8" fmla="*/ 36000 h 6858000"/>
              <a:gd name="connsiteX9" fmla="*/ 12192000 w 12192000"/>
              <a:gd name="connsiteY9" fmla="*/ 6822000 h 6858000"/>
              <a:gd name="connsiteX10" fmla="*/ 12192000 w 12192000"/>
              <a:gd name="connsiteY10" fmla="*/ 6858000 h 6858000"/>
              <a:gd name="connsiteX11" fmla="*/ 12156000 w 12192000"/>
              <a:gd name="connsiteY11" fmla="*/ 6858000 h 6858000"/>
              <a:gd name="connsiteX12" fmla="*/ 36000 w 12192000"/>
              <a:gd name="connsiteY12" fmla="*/ 6858000 h 6858000"/>
              <a:gd name="connsiteX13" fmla="*/ 0 w 12192000"/>
              <a:gd name="connsiteY13" fmla="*/ 6858000 h 6858000"/>
              <a:gd name="connsiteX14" fmla="*/ 0 w 12192000"/>
              <a:gd name="connsiteY14" fmla="*/ 6822000 h 6858000"/>
              <a:gd name="connsiteX15" fmla="*/ 0 w 12192000"/>
              <a:gd name="connsiteY15" fmla="*/ 36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0">
                <a:moveTo>
                  <a:pt x="36000" y="36000"/>
                </a:moveTo>
                <a:lnTo>
                  <a:pt x="36000" y="6822000"/>
                </a:lnTo>
                <a:lnTo>
                  <a:pt x="12156000" y="6822000"/>
                </a:lnTo>
                <a:lnTo>
                  <a:pt x="12156000" y="36000"/>
                </a:lnTo>
                <a:close/>
                <a:moveTo>
                  <a:pt x="0" y="0"/>
                </a:moveTo>
                <a:lnTo>
                  <a:pt x="36000" y="0"/>
                </a:lnTo>
                <a:lnTo>
                  <a:pt x="12156000" y="0"/>
                </a:lnTo>
                <a:lnTo>
                  <a:pt x="12192000" y="0"/>
                </a:lnTo>
                <a:lnTo>
                  <a:pt x="12192000" y="36000"/>
                </a:lnTo>
                <a:lnTo>
                  <a:pt x="12192000" y="6822000"/>
                </a:lnTo>
                <a:lnTo>
                  <a:pt x="12192000" y="6858000"/>
                </a:lnTo>
                <a:lnTo>
                  <a:pt x="12156000" y="6858000"/>
                </a:lnTo>
                <a:lnTo>
                  <a:pt x="36000" y="6858000"/>
                </a:lnTo>
                <a:lnTo>
                  <a:pt x="0" y="6858000"/>
                </a:lnTo>
                <a:lnTo>
                  <a:pt x="0" y="6822000"/>
                </a:lnTo>
                <a:lnTo>
                  <a:pt x="0" y="3600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606844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BE77267-9F51-4226-989C-ED57465596ED}"/>
              </a:ext>
            </a:extLst>
          </p:cNvPr>
          <p:cNvSpPr/>
          <p:nvPr userDrawn="1"/>
        </p:nvSpPr>
        <p:spPr>
          <a:xfrm>
            <a:off x="0" y="6714000"/>
            <a:ext cx="12192000"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0A2CC678-341F-44F8-AE2E-A6C84D75C56A}"/>
              </a:ext>
            </a:extLst>
          </p:cNvPr>
          <p:cNvSpPr/>
          <p:nvPr userDrawn="1"/>
        </p:nvSpPr>
        <p:spPr>
          <a:xfrm>
            <a:off x="0" y="0"/>
            <a:ext cx="12192000"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A87A001A-FE8B-41CE-AC81-69D4A2339087}"/>
              </a:ext>
            </a:extLst>
          </p:cNvPr>
          <p:cNvSpPr/>
          <p:nvPr userDrawn="1"/>
        </p:nvSpPr>
        <p:spPr>
          <a:xfrm>
            <a:off x="0" y="92074"/>
            <a:ext cx="144000" cy="6629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CB1416AC-94BD-4442-B771-E1ACAA70367E}"/>
              </a:ext>
            </a:extLst>
          </p:cNvPr>
          <p:cNvSpPr/>
          <p:nvPr userDrawn="1"/>
        </p:nvSpPr>
        <p:spPr>
          <a:xfrm>
            <a:off x="12048000" y="92074"/>
            <a:ext cx="144000" cy="6629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BDB31DC4-A207-4A23-8E7A-40D0ECD04FDD}"/>
              </a:ext>
            </a:extLst>
          </p:cNvPr>
          <p:cNvSpPr/>
          <p:nvPr userDrawn="1"/>
        </p:nvSpPr>
        <p:spPr>
          <a:xfrm>
            <a:off x="0" y="0"/>
            <a:ext cx="12192000" cy="6858000"/>
          </a:xfrm>
          <a:custGeom>
            <a:avLst/>
            <a:gdLst>
              <a:gd name="connsiteX0" fmla="*/ 36000 w 12192000"/>
              <a:gd name="connsiteY0" fmla="*/ 36000 h 6858000"/>
              <a:gd name="connsiteX1" fmla="*/ 36000 w 12192000"/>
              <a:gd name="connsiteY1" fmla="*/ 6822000 h 6858000"/>
              <a:gd name="connsiteX2" fmla="*/ 12156000 w 12192000"/>
              <a:gd name="connsiteY2" fmla="*/ 6822000 h 6858000"/>
              <a:gd name="connsiteX3" fmla="*/ 12156000 w 12192000"/>
              <a:gd name="connsiteY3" fmla="*/ 36000 h 6858000"/>
              <a:gd name="connsiteX4" fmla="*/ 0 w 12192000"/>
              <a:gd name="connsiteY4" fmla="*/ 0 h 6858000"/>
              <a:gd name="connsiteX5" fmla="*/ 36000 w 12192000"/>
              <a:gd name="connsiteY5" fmla="*/ 0 h 6858000"/>
              <a:gd name="connsiteX6" fmla="*/ 12156000 w 12192000"/>
              <a:gd name="connsiteY6" fmla="*/ 0 h 6858000"/>
              <a:gd name="connsiteX7" fmla="*/ 12192000 w 12192000"/>
              <a:gd name="connsiteY7" fmla="*/ 0 h 6858000"/>
              <a:gd name="connsiteX8" fmla="*/ 12192000 w 12192000"/>
              <a:gd name="connsiteY8" fmla="*/ 36000 h 6858000"/>
              <a:gd name="connsiteX9" fmla="*/ 12192000 w 12192000"/>
              <a:gd name="connsiteY9" fmla="*/ 6822000 h 6858000"/>
              <a:gd name="connsiteX10" fmla="*/ 12192000 w 12192000"/>
              <a:gd name="connsiteY10" fmla="*/ 6858000 h 6858000"/>
              <a:gd name="connsiteX11" fmla="*/ 12156000 w 12192000"/>
              <a:gd name="connsiteY11" fmla="*/ 6858000 h 6858000"/>
              <a:gd name="connsiteX12" fmla="*/ 36000 w 12192000"/>
              <a:gd name="connsiteY12" fmla="*/ 6858000 h 6858000"/>
              <a:gd name="connsiteX13" fmla="*/ 0 w 12192000"/>
              <a:gd name="connsiteY13" fmla="*/ 6858000 h 6858000"/>
              <a:gd name="connsiteX14" fmla="*/ 0 w 12192000"/>
              <a:gd name="connsiteY14" fmla="*/ 6822000 h 6858000"/>
              <a:gd name="connsiteX15" fmla="*/ 0 w 12192000"/>
              <a:gd name="connsiteY15" fmla="*/ 36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0">
                <a:moveTo>
                  <a:pt x="36000" y="36000"/>
                </a:moveTo>
                <a:lnTo>
                  <a:pt x="36000" y="6822000"/>
                </a:lnTo>
                <a:lnTo>
                  <a:pt x="12156000" y="6822000"/>
                </a:lnTo>
                <a:lnTo>
                  <a:pt x="12156000" y="36000"/>
                </a:lnTo>
                <a:close/>
                <a:moveTo>
                  <a:pt x="0" y="0"/>
                </a:moveTo>
                <a:lnTo>
                  <a:pt x="36000" y="0"/>
                </a:lnTo>
                <a:lnTo>
                  <a:pt x="12156000" y="0"/>
                </a:lnTo>
                <a:lnTo>
                  <a:pt x="12192000" y="0"/>
                </a:lnTo>
                <a:lnTo>
                  <a:pt x="12192000" y="36000"/>
                </a:lnTo>
                <a:lnTo>
                  <a:pt x="12192000" y="6822000"/>
                </a:lnTo>
                <a:lnTo>
                  <a:pt x="12192000" y="6858000"/>
                </a:lnTo>
                <a:lnTo>
                  <a:pt x="12156000" y="6858000"/>
                </a:lnTo>
                <a:lnTo>
                  <a:pt x="36000" y="6858000"/>
                </a:lnTo>
                <a:lnTo>
                  <a:pt x="0" y="6858000"/>
                </a:lnTo>
                <a:lnTo>
                  <a:pt x="0" y="6822000"/>
                </a:lnTo>
                <a:lnTo>
                  <a:pt x="0" y="3600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60000" y="359999"/>
            <a:ext cx="4416588" cy="5321927"/>
          </a:xfrm>
          <a:gradFill>
            <a:gsLst>
              <a:gs pos="46000">
                <a:schemeClr val="bg1">
                  <a:alpha val="90000"/>
                </a:schemeClr>
              </a:gs>
              <a:gs pos="0">
                <a:schemeClr val="accent1">
                  <a:lumMod val="20000"/>
                  <a:lumOff val="80000"/>
                  <a:alpha val="50000"/>
                </a:schemeClr>
              </a:gs>
              <a:gs pos="80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59999" y="5681926"/>
            <a:ext cx="4416587" cy="816075"/>
          </a:xfrm>
          <a:solidFill>
            <a:schemeClr val="bg1">
              <a:alpha val="80000"/>
            </a:schemeClr>
          </a:solidFill>
          <a:ln w="3175">
            <a:gradFill>
              <a:gsLst>
                <a:gs pos="0">
                  <a:schemeClr val="bg1"/>
                </a:gs>
                <a:gs pos="100000">
                  <a:schemeClr val="accent1"/>
                </a:gs>
              </a:gsLst>
              <a:lin ang="0" scaled="0"/>
            </a:gradFill>
          </a:ln>
        </p:spPr>
        <p:txBody>
          <a:bodyPr tIns="144000" rIns="180000"/>
          <a:lstStyle>
            <a:lvl1pPr marL="0" indent="0" algn="r">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p14="http://schemas.microsoft.com/office/powerpoint/2010/main" val="2847993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726F2C-157B-477E-AD76-8F54126834C2}"/>
              </a:ext>
            </a:extLst>
          </p:cNvPr>
          <p:cNvSpPr/>
          <p:nvPr userDrawn="1"/>
        </p:nvSpPr>
        <p:spPr>
          <a:xfrm>
            <a:off x="0" y="6191250"/>
            <a:ext cx="12192000" cy="666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40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40000" cy="4377523"/>
          </a:xfrm>
          <a:prstGeom prst="rect">
            <a:avLst/>
          </a:prstGeom>
        </p:spPr>
        <p:txBody>
          <a:bodyPr vert="horz" lIns="0" tIns="0" rIns="0" bIns="0" rtlCol="0">
            <a:no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Rectangle 6">
            <a:extLst>
              <a:ext uri="{FF2B5EF4-FFF2-40B4-BE49-F238E27FC236}">
                <a16:creationId xmlns:a16="http://schemas.microsoft.com/office/drawing/2014/main" id="{474FB90F-5E6B-4508-96BB-939635D11AFF}"/>
              </a:ext>
            </a:extLst>
          </p:cNvPr>
          <p:cNvSpPr/>
          <p:nvPr userDrawn="1"/>
        </p:nvSpPr>
        <p:spPr>
          <a:xfrm>
            <a:off x="0" y="0"/>
            <a:ext cx="12192000"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774A1CB7-B157-440C-BA82-A62890EF3721}"/>
              </a:ext>
            </a:extLst>
          </p:cNvPr>
          <p:cNvSpPr/>
          <p:nvPr userDrawn="1"/>
        </p:nvSpPr>
        <p:spPr>
          <a:xfrm>
            <a:off x="0" y="92074"/>
            <a:ext cx="144000" cy="6629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EE5B1BAC-5CBE-4B0E-B0AA-1C05EBEE964E}"/>
              </a:ext>
            </a:extLst>
          </p:cNvPr>
          <p:cNvSpPr/>
          <p:nvPr userDrawn="1"/>
        </p:nvSpPr>
        <p:spPr>
          <a:xfrm>
            <a:off x="12048000" y="92074"/>
            <a:ext cx="144000" cy="6629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168BD16A-5998-4CCA-B0F2-62F67B639AFD}"/>
              </a:ext>
            </a:extLst>
          </p:cNvPr>
          <p:cNvSpPr/>
          <p:nvPr userDrawn="1"/>
        </p:nvSpPr>
        <p:spPr>
          <a:xfrm>
            <a:off x="0" y="0"/>
            <a:ext cx="12192000" cy="6858000"/>
          </a:xfrm>
          <a:custGeom>
            <a:avLst/>
            <a:gdLst>
              <a:gd name="connsiteX0" fmla="*/ 36000 w 12192000"/>
              <a:gd name="connsiteY0" fmla="*/ 36000 h 6858000"/>
              <a:gd name="connsiteX1" fmla="*/ 36000 w 12192000"/>
              <a:gd name="connsiteY1" fmla="*/ 6822000 h 6858000"/>
              <a:gd name="connsiteX2" fmla="*/ 12156000 w 12192000"/>
              <a:gd name="connsiteY2" fmla="*/ 6822000 h 6858000"/>
              <a:gd name="connsiteX3" fmla="*/ 12156000 w 12192000"/>
              <a:gd name="connsiteY3" fmla="*/ 36000 h 6858000"/>
              <a:gd name="connsiteX4" fmla="*/ 0 w 12192000"/>
              <a:gd name="connsiteY4" fmla="*/ 0 h 6858000"/>
              <a:gd name="connsiteX5" fmla="*/ 36000 w 12192000"/>
              <a:gd name="connsiteY5" fmla="*/ 0 h 6858000"/>
              <a:gd name="connsiteX6" fmla="*/ 12156000 w 12192000"/>
              <a:gd name="connsiteY6" fmla="*/ 0 h 6858000"/>
              <a:gd name="connsiteX7" fmla="*/ 12192000 w 12192000"/>
              <a:gd name="connsiteY7" fmla="*/ 0 h 6858000"/>
              <a:gd name="connsiteX8" fmla="*/ 12192000 w 12192000"/>
              <a:gd name="connsiteY8" fmla="*/ 36000 h 6858000"/>
              <a:gd name="connsiteX9" fmla="*/ 12192000 w 12192000"/>
              <a:gd name="connsiteY9" fmla="*/ 6822000 h 6858000"/>
              <a:gd name="connsiteX10" fmla="*/ 12192000 w 12192000"/>
              <a:gd name="connsiteY10" fmla="*/ 6858000 h 6858000"/>
              <a:gd name="connsiteX11" fmla="*/ 12156000 w 12192000"/>
              <a:gd name="connsiteY11" fmla="*/ 6858000 h 6858000"/>
              <a:gd name="connsiteX12" fmla="*/ 36000 w 12192000"/>
              <a:gd name="connsiteY12" fmla="*/ 6858000 h 6858000"/>
              <a:gd name="connsiteX13" fmla="*/ 0 w 12192000"/>
              <a:gd name="connsiteY13" fmla="*/ 6858000 h 6858000"/>
              <a:gd name="connsiteX14" fmla="*/ 0 w 12192000"/>
              <a:gd name="connsiteY14" fmla="*/ 6822000 h 6858000"/>
              <a:gd name="connsiteX15" fmla="*/ 0 w 12192000"/>
              <a:gd name="connsiteY15" fmla="*/ 36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0">
                <a:moveTo>
                  <a:pt x="36000" y="36000"/>
                </a:moveTo>
                <a:lnTo>
                  <a:pt x="36000" y="6822000"/>
                </a:lnTo>
                <a:lnTo>
                  <a:pt x="12156000" y="6822000"/>
                </a:lnTo>
                <a:lnTo>
                  <a:pt x="12156000" y="36000"/>
                </a:lnTo>
                <a:close/>
                <a:moveTo>
                  <a:pt x="0" y="0"/>
                </a:moveTo>
                <a:lnTo>
                  <a:pt x="36000" y="0"/>
                </a:lnTo>
                <a:lnTo>
                  <a:pt x="12156000" y="0"/>
                </a:lnTo>
                <a:lnTo>
                  <a:pt x="12192000" y="0"/>
                </a:lnTo>
                <a:lnTo>
                  <a:pt x="12192000" y="36000"/>
                </a:lnTo>
                <a:lnTo>
                  <a:pt x="12192000" y="6822000"/>
                </a:lnTo>
                <a:lnTo>
                  <a:pt x="12192000" y="6858000"/>
                </a:lnTo>
                <a:lnTo>
                  <a:pt x="12156000" y="6858000"/>
                </a:lnTo>
                <a:lnTo>
                  <a:pt x="36000" y="6858000"/>
                </a:lnTo>
                <a:lnTo>
                  <a:pt x="0" y="6858000"/>
                </a:lnTo>
                <a:lnTo>
                  <a:pt x="0" y="6822000"/>
                </a:lnTo>
                <a:lnTo>
                  <a:pt x="0" y="3600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677425" y="6322399"/>
            <a:ext cx="370575" cy="365125"/>
          </a:xfrm>
          <a:prstGeom prst="rect">
            <a:avLst/>
          </a:prstGeom>
          <a:solidFill>
            <a:schemeClr val="bg1"/>
          </a:solidFill>
          <a:ln w="3175">
            <a:solidFill>
              <a:schemeClr val="bg1">
                <a:lumMod val="85000"/>
              </a:schemeClr>
            </a:solidFill>
          </a:ln>
          <a:effectLst/>
        </p:spPr>
        <p:txBody>
          <a:bodyPr vert="horz" lIns="0" tIns="0" rIns="0" bIns="0" rtlCol="0" anchor="ctr"/>
          <a:lstStyle>
            <a:lvl1pPr algn="ctr">
              <a:defRPr sz="1200">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144000" y="6322399"/>
            <a:ext cx="4114800" cy="365125"/>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21" name="TextBox 20">
            <a:extLst>
              <a:ext uri="{FF2B5EF4-FFF2-40B4-BE49-F238E27FC236}">
                <a16:creationId xmlns:a16="http://schemas.microsoft.com/office/drawing/2014/main" id="{B3839907-C37E-4F37-B9BB-92B4A49360E6}"/>
              </a:ext>
            </a:extLst>
          </p:cNvPr>
          <p:cNvSpPr txBox="1"/>
          <p:nvPr userDrawn="1"/>
        </p:nvSpPr>
        <p:spPr>
          <a:xfrm>
            <a:off x="10194026" y="6258973"/>
            <a:ext cx="1577974" cy="427535"/>
          </a:xfrm>
          <a:prstGeom prst="rect">
            <a:avLst/>
          </a:prstGeom>
          <a:noFill/>
        </p:spPr>
        <p:txBody>
          <a:bodyPr wrap="square" lIns="0" tIns="144000" rIns="0" bIns="0" rtlCol="0">
            <a:spAutoFit/>
          </a:bodyPr>
          <a:lstStyle/>
          <a:p>
            <a:pPr algn="ctr">
              <a:lnSpc>
                <a:spcPts val="1100"/>
              </a:lnSpc>
            </a:pPr>
            <a:r>
              <a:rPr lang="en-US" sz="2000" b="1" spc="0" baseline="0" noProof="0" dirty="0">
                <a:solidFill>
                  <a:schemeClr val="tx1">
                    <a:lumMod val="75000"/>
                    <a:lumOff val="25000"/>
                  </a:schemeClr>
                </a:solidFill>
                <a:latin typeface="+mj-lt"/>
                <a:cs typeface="Times New Roman" panose="02020603050405020304" pitchFamily="18" charset="0"/>
              </a:rPr>
              <a:t>Contoso</a:t>
            </a:r>
            <a:r>
              <a:rPr lang="en-US" sz="2000" b="1" spc="0" baseline="0" noProof="0" dirty="0">
                <a:solidFill>
                  <a:schemeClr val="tx1">
                    <a:lumMod val="75000"/>
                    <a:lumOff val="25000"/>
                  </a:schemeClr>
                </a:solidFill>
                <a:latin typeface="Times New Roman" panose="02020603050405020304" pitchFamily="18" charset="0"/>
                <a:cs typeface="Times New Roman" panose="02020603050405020304" pitchFamily="18" charset="0"/>
              </a:rPr>
              <a:t/>
            </a:r>
            <a:br>
              <a:rPr lang="en-US" sz="2000" b="1" spc="0" baseline="0" noProof="0" dirty="0">
                <a:solidFill>
                  <a:schemeClr val="tx1">
                    <a:lumMod val="75000"/>
                    <a:lumOff val="25000"/>
                  </a:schemeClr>
                </a:solidFill>
                <a:latin typeface="Times New Roman" panose="02020603050405020304" pitchFamily="18" charset="0"/>
                <a:cs typeface="Times New Roman" panose="02020603050405020304" pitchFamily="18" charset="0"/>
              </a:rPr>
            </a:br>
            <a:r>
              <a:rPr lang="en-US" sz="1100" b="0" i="1" spc="600" baseline="0" noProof="0" dirty="0">
                <a:solidFill>
                  <a:schemeClr val="tx1">
                    <a:lumMod val="75000"/>
                    <a:lumOff val="25000"/>
                  </a:schemeClr>
                </a:solidFill>
                <a:latin typeface="Times New Roman" panose="02020603050405020304" pitchFamily="18" charset="0"/>
                <a:cs typeface="Times New Roman" panose="02020603050405020304" pitchFamily="18" charset="0"/>
              </a:rPr>
              <a:t>Suites</a:t>
            </a: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65" r:id="rId4"/>
    <p:sldLayoutId id="2147483666" r:id="rId5"/>
    <p:sldLayoutId id="2147483659" r:id="rId6"/>
    <p:sldLayoutId id="2147483660" r:id="rId7"/>
    <p:sldLayoutId id="2147483664" r:id="rId8"/>
    <p:sldLayoutId id="2147483668" r:id="rId9"/>
    <p:sldLayoutId id="2147483669" r:id="rId10"/>
    <p:sldLayoutId id="2147483650" r:id="rId11"/>
    <p:sldLayoutId id="2147483652" r:id="rId12"/>
    <p:sldLayoutId id="2147483667" r:id="rId13"/>
    <p:sldLayoutId id="2147483656" r:id="rId14"/>
    <p:sldLayoutId id="2147483657" r:id="rId15"/>
    <p:sldLayoutId id="2147483671" r:id="rId16"/>
    <p:sldLayoutId id="2147483672" r:id="rId17"/>
    <p:sldLayoutId id="2147483654" r:id="rId18"/>
    <p:sldLayoutId id="2147483673" r:id="rId19"/>
    <p:sldLayoutId id="2147483655" r:id="rId20"/>
  </p:sldLayoutIdLst>
  <p:hf hdr="0" ftr="0" dt="0"/>
  <p:txStyles>
    <p:titleStyle>
      <a:lvl1pPr algn="l" defTabSz="914400" rtl="0" eaLnBrk="1" latinLnBrk="0" hangingPunct="1">
        <a:lnSpc>
          <a:spcPct val="90000"/>
        </a:lnSpc>
        <a:spcBef>
          <a:spcPct val="0"/>
        </a:spcBef>
        <a:buNone/>
        <a:defRPr sz="3200" kern="1200">
          <a:solidFill>
            <a:schemeClr val="tx1"/>
          </a:solidFill>
          <a:latin typeface="Rockwell" panose="02060603020205020403" pitchFamily="18" charset="0"/>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image" Target="../media/image8.jpg"/><Relationship Id="rId1" Type="http://schemas.openxmlformats.org/officeDocument/2006/relationships/slideLayout" Target="../slideLayouts/slideLayout8.xml"/><Relationship Id="rId6" Type="http://schemas.openxmlformats.org/officeDocument/2006/relationships/image" Target="../media/image9.svg"/><Relationship Id="rId11" Type="http://schemas.openxmlformats.org/officeDocument/2006/relationships/image" Target="../media/image13.svg"/><Relationship Id="rId5" Type="http://schemas.openxmlformats.org/officeDocument/2006/relationships/image" Target="../media/image10.png"/><Relationship Id="rId10" Type="http://schemas.openxmlformats.org/officeDocument/2006/relationships/image" Target="../media/image12.png"/><Relationship Id="rId4" Type="http://schemas.openxmlformats.org/officeDocument/2006/relationships/image" Target="../media/image7.svg"/><Relationship Id="rId9" Type="http://schemas.openxmlformats.org/officeDocument/2006/relationships/hyperlink" Target="https://public.tableau.com/app/profile/owais.iqbal7849"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1.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2.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Snowy forrest from top" title="Snowy forrest from top">
            <a:extLst>
              <a:ext uri="{FF2B5EF4-FFF2-40B4-BE49-F238E27FC236}">
                <a16:creationId xmlns:a16="http://schemas.microsoft.com/office/drawing/2014/main" id="{F7C18470-34F4-493A-B338-DAAE751FB656}"/>
              </a:ext>
            </a:extLst>
          </p:cNvPr>
          <p:cNvPicPr>
            <a:picLocks noGrp="1" noChangeAspect="1"/>
          </p:cNvPicPr>
          <p:nvPr>
            <p:ph type="pic" sz="quarter" idx="13"/>
          </p:nvPr>
        </p:nvPicPr>
        <p:blipFill>
          <a:blip r:embed="rId2"/>
          <a:stretch>
            <a:fillRect/>
          </a:stretch>
        </p:blipFill>
        <p:spPr>
          <a:xfrm>
            <a:off x="144000" y="146383"/>
            <a:ext cx="11905200" cy="6565233"/>
          </a:xfrm>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a:lstStyle/>
          <a:p>
            <a:r>
              <a:rPr lang="en-US" dirty="0" smtClean="0"/>
              <a:t>Rockbuster Stealth LLC Launch Strategy Analysis </a:t>
            </a:r>
            <a:endParaRPr lang="en-US" dirty="0"/>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359999" y="5681926"/>
            <a:ext cx="4416587" cy="951787"/>
          </a:xfrm>
          <a:ln>
            <a:gradFill>
              <a:gsLst>
                <a:gs pos="0">
                  <a:schemeClr val="bg1">
                    <a:lumMod val="95000"/>
                  </a:schemeClr>
                </a:gs>
                <a:gs pos="100000">
                  <a:schemeClr val="accent1"/>
                </a:gs>
              </a:gsLst>
            </a:gradFill>
          </a:ln>
        </p:spPr>
        <p:txBody>
          <a:bodyPr/>
          <a:lstStyle/>
          <a:p>
            <a:r>
              <a:rPr lang="en-US" dirty="0"/>
              <a:t>This presentation provides strategic insights derived from customer data to inform business decisions.</a:t>
            </a:r>
          </a:p>
        </p:txBody>
      </p:sp>
    </p:spTree>
    <p:extLst>
      <p:ext uri="{BB962C8B-B14F-4D97-AF65-F5344CB8AC3E}">
        <p14:creationId xmlns:p14="http://schemas.microsoft.com/office/powerpoint/2010/main" val="389996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Snow mountains from the ground">
            <a:extLst>
              <a:ext uri="{FF2B5EF4-FFF2-40B4-BE49-F238E27FC236}">
                <a16:creationId xmlns:a16="http://schemas.microsoft.com/office/drawing/2014/main" id="{FB6C117D-C3C2-4923-B0BC-DC2F8814D0C1}"/>
              </a:ext>
            </a:extLst>
          </p:cNvPr>
          <p:cNvPicPr>
            <a:picLocks noGrp="1" noChangeAspect="1"/>
          </p:cNvPicPr>
          <p:nvPr>
            <p:ph type="pic" sz="quarter" idx="13"/>
          </p:nvPr>
        </p:nvPicPr>
        <p:blipFill>
          <a:blip r:embed="rId2"/>
          <a:stretch>
            <a:fillRect/>
          </a:stretch>
        </p:blipFill>
        <p:spPr>
          <a:xfrm>
            <a:off x="146853" y="144000"/>
            <a:ext cx="11899494" cy="6472460"/>
          </a:xfrm>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779100" y="284673"/>
            <a:ext cx="4416588" cy="6402851"/>
          </a:xfrm>
        </p:spPr>
        <p:txBody>
          <a:bodyPr/>
          <a:lstStyle/>
          <a:p>
            <a:pPr algn="l"/>
            <a:r>
              <a:rPr lang="en-US" sz="1400" dirty="0" smtClean="0">
                <a:latin typeface="Segoe UI" panose="020B0502040204020203" pitchFamily="34" charset="0"/>
                <a:cs typeface="Segoe UI" panose="020B0502040204020203" pitchFamily="34" charset="0"/>
              </a:rPr>
              <a:t/>
            </a:r>
            <a:br>
              <a:rPr lang="en-US" sz="1400" dirty="0" smtClean="0">
                <a:latin typeface="Segoe UI" panose="020B0502040204020203" pitchFamily="34" charset="0"/>
                <a:cs typeface="Segoe UI" panose="020B0502040204020203" pitchFamily="34" charset="0"/>
              </a:rPr>
            </a:br>
            <a:r>
              <a:rPr lang="en-US" sz="1400" dirty="0">
                <a:latin typeface="Segoe UI" panose="020B0502040204020203" pitchFamily="34" charset="0"/>
                <a:cs typeface="Segoe UI" panose="020B0502040204020203" pitchFamily="34" charset="0"/>
              </a:rPr>
              <a:t/>
            </a:r>
            <a:br>
              <a:rPr lang="en-US" sz="1400" dirty="0">
                <a:latin typeface="Segoe UI" panose="020B0502040204020203" pitchFamily="34" charset="0"/>
                <a:cs typeface="Segoe UI" panose="020B0502040204020203" pitchFamily="34" charset="0"/>
              </a:rPr>
            </a:br>
            <a:r>
              <a:rPr lang="en-US" sz="4000" b="1" dirty="0" smtClean="0">
                <a:cs typeface="Segoe UI" panose="020B0502040204020203" pitchFamily="34" charset="0"/>
              </a:rPr>
              <a:t>PREDICTION</a:t>
            </a:r>
            <a:r>
              <a:rPr lang="en-US" sz="1400" dirty="0" smtClean="0">
                <a:latin typeface="Segoe UI" panose="020B0502040204020203" pitchFamily="34" charset="0"/>
                <a:cs typeface="Segoe UI" panose="020B0502040204020203" pitchFamily="34" charset="0"/>
              </a:rPr>
              <a:t/>
            </a:r>
            <a:br>
              <a:rPr lang="en-US" sz="1400" dirty="0" smtClean="0">
                <a:latin typeface="Segoe UI" panose="020B0502040204020203" pitchFamily="34" charset="0"/>
                <a:cs typeface="Segoe UI" panose="020B0502040204020203" pitchFamily="34" charset="0"/>
              </a:rPr>
            </a:br>
            <a:r>
              <a:rPr lang="en-US" sz="1200" dirty="0" smtClean="0">
                <a:latin typeface="Segoe UI" panose="020B0502040204020203" pitchFamily="34" charset="0"/>
                <a:cs typeface="Segoe UI" panose="020B0502040204020203" pitchFamily="34" charset="0"/>
              </a:rPr>
              <a:t>Based </a:t>
            </a:r>
            <a:r>
              <a:rPr lang="en-US" sz="1200" dirty="0">
                <a:latin typeface="Segoe UI" panose="020B0502040204020203" pitchFamily="34" charset="0"/>
                <a:cs typeface="Segoe UI" panose="020B0502040204020203" pitchFamily="34" charset="0"/>
              </a:rPr>
              <a:t>on our Tableau visualizations, we predict </a:t>
            </a:r>
            <a:r>
              <a:rPr lang="en-US" sz="1200" dirty="0" smtClean="0">
                <a:latin typeface="Segoe UI" panose="020B0502040204020203" pitchFamily="34" charset="0"/>
                <a:cs typeface="Segoe UI" panose="020B0502040204020203" pitchFamily="34" charset="0"/>
              </a:rPr>
              <a:t>that countries like </a:t>
            </a:r>
            <a:r>
              <a:rPr lang="en-US" sz="1200" dirty="0">
                <a:latin typeface="Segoe UI" panose="020B0502040204020203" pitchFamily="34" charset="0"/>
                <a:cs typeface="Segoe UI" panose="020B0502040204020203" pitchFamily="34" charset="0"/>
              </a:rPr>
              <a:t>India and China will continue to dominate </a:t>
            </a:r>
            <a:r>
              <a:rPr lang="en-US" sz="1200" dirty="0" smtClean="0">
                <a:latin typeface="Segoe UI" panose="020B0502040204020203" pitchFamily="34" charset="0"/>
                <a:cs typeface="Segoe UI" panose="020B0502040204020203" pitchFamily="34" charset="0"/>
              </a:rPr>
              <a:t>customer  growth</a:t>
            </a:r>
            <a:r>
              <a:rPr lang="en-US" sz="1200" dirty="0">
                <a:latin typeface="Segoe UI" panose="020B0502040204020203" pitchFamily="34" charset="0"/>
                <a:cs typeface="Segoe UI" panose="020B0502040204020203" pitchFamily="34" charset="0"/>
              </a:rPr>
              <a:t>, making them key markets for expansion. The disparity between total amounts and payments suggests potential outstanding balances, highlighting the need for improved payment collection strategies. Additionally, top-paying customers indicate that a loyalty program could increase retention and spending patterns.</a:t>
            </a: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4"/>
          </p:nvPr>
        </p:nvSpPr>
        <p:spPr/>
        <p:txBody>
          <a:bodyPr/>
          <a:lstStyle/>
          <a:p>
            <a:fld id="{19B51A1E-902D-48AF-9020-955120F399B6}" type="slidenum">
              <a:rPr lang="en-US" smtClean="0"/>
              <a:pPr/>
              <a:t>10</a:t>
            </a:fld>
            <a:endParaRPr lang="en-US" dirty="0"/>
          </a:p>
        </p:txBody>
      </p:sp>
      <p:sp>
        <p:nvSpPr>
          <p:cNvPr id="6" name="Title 2">
            <a:extLst>
              <a:ext uri="{FF2B5EF4-FFF2-40B4-BE49-F238E27FC236}">
                <a16:creationId xmlns:a16="http://schemas.microsoft.com/office/drawing/2014/main" id="{200B3D2B-613A-41BE-987D-E6A1324B456D}"/>
              </a:ext>
            </a:extLst>
          </p:cNvPr>
          <p:cNvSpPr txBox="1">
            <a:spLocks/>
          </p:cNvSpPr>
          <p:nvPr/>
        </p:nvSpPr>
        <p:spPr>
          <a:xfrm>
            <a:off x="7116639" y="284673"/>
            <a:ext cx="4416588" cy="6402852"/>
          </a:xfrm>
          <a:prstGeom prst="rect">
            <a:avLst/>
          </a:prstGeom>
          <a:gradFill>
            <a:gsLst>
              <a:gs pos="46000">
                <a:schemeClr val="bg1">
                  <a:alpha val="90000"/>
                </a:schemeClr>
              </a:gs>
              <a:gs pos="0">
                <a:schemeClr val="accent1">
                  <a:lumMod val="20000"/>
                  <a:lumOff val="80000"/>
                  <a:alpha val="50000"/>
                </a:schemeClr>
              </a:gs>
              <a:gs pos="80000">
                <a:schemeClr val="bg1"/>
              </a:gs>
            </a:gsLst>
            <a:lin ang="3600000" scaled="0"/>
          </a:gradFill>
        </p:spPr>
        <p:txBody>
          <a:bodyPr vert="horz" lIns="72000" tIns="0" rIns="180000" bIns="180000" rtlCol="0" anchor="b">
            <a:noAutofit/>
          </a:bodyPr>
          <a:lstStyle>
            <a:lvl1pPr algn="r" defTabSz="914400" rtl="0" eaLnBrk="1" latinLnBrk="0" hangingPunct="1">
              <a:lnSpc>
                <a:spcPts val="4700"/>
              </a:lnSpc>
              <a:spcBef>
                <a:spcPct val="0"/>
              </a:spcBef>
              <a:buNone/>
              <a:defRPr sz="4500" kern="1200">
                <a:solidFill>
                  <a:schemeClr val="tx1"/>
                </a:solidFill>
                <a:latin typeface="Rockwell" panose="02060603020205020403" pitchFamily="18" charset="0"/>
                <a:ea typeface="+mj-ea"/>
                <a:cs typeface="+mj-cs"/>
              </a:defRPr>
            </a:lvl1pPr>
          </a:lstStyle>
          <a:p>
            <a:pPr algn="l"/>
            <a:r>
              <a:rPr lang="en-US" sz="4000" b="1" dirty="0" smtClean="0"/>
              <a:t>Conclusion</a:t>
            </a:r>
          </a:p>
          <a:p>
            <a:pPr algn="l"/>
            <a:r>
              <a:rPr lang="en-US" sz="1200" dirty="0" smtClean="0">
                <a:latin typeface="Segoe UI" panose="020B0502040204020203" pitchFamily="34" charset="0"/>
                <a:cs typeface="Segoe UI" panose="020B0502040204020203" pitchFamily="34" charset="0"/>
              </a:rPr>
              <a:t>Our </a:t>
            </a:r>
            <a:r>
              <a:rPr lang="en-US" sz="1200" dirty="0">
                <a:latin typeface="Segoe UI" panose="020B0502040204020203" pitchFamily="34" charset="0"/>
                <a:cs typeface="Segoe UI" panose="020B0502040204020203" pitchFamily="34" charset="0"/>
              </a:rPr>
              <a:t>analysis provides valuable insights into customer </a:t>
            </a:r>
            <a:r>
              <a:rPr lang="en-US" sz="1200" dirty="0" smtClean="0">
                <a:latin typeface="Segoe UI" panose="020B0502040204020203" pitchFamily="34" charset="0"/>
                <a:cs typeface="Segoe UI" panose="020B0502040204020203" pitchFamily="34" charset="0"/>
              </a:rPr>
              <a:t>         demographics</a:t>
            </a:r>
            <a:r>
              <a:rPr lang="en-US" sz="1200" dirty="0">
                <a:latin typeface="Segoe UI" panose="020B0502040204020203" pitchFamily="34" charset="0"/>
                <a:cs typeface="Segoe UI" panose="020B0502040204020203" pitchFamily="34" charset="0"/>
              </a:rPr>
              <a:t>, payment trends, and market opportunities. By focusing on high-growth regions</a:t>
            </a:r>
            <a:r>
              <a:rPr lang="en-US" sz="1200" b="1" dirty="0">
                <a:latin typeface="Segoe UI" panose="020B0502040204020203" pitchFamily="34" charset="0"/>
                <a:cs typeface="Segoe UI" panose="020B0502040204020203" pitchFamily="34" charset="0"/>
              </a:rPr>
              <a:t>, </a:t>
            </a:r>
            <a:r>
              <a:rPr lang="en-US" sz="1200" dirty="0">
                <a:latin typeface="Segoe UI" panose="020B0502040204020203" pitchFamily="34" charset="0"/>
                <a:cs typeface="Segoe UI" panose="020B0502040204020203" pitchFamily="34" charset="0"/>
              </a:rPr>
              <a:t>optimizing pricing strategies, and strengthening customer engagement, we can drive sustainable business growth. Leveraging these insights will help maintain a competitive edge and ensure long-term </a:t>
            </a:r>
            <a:r>
              <a:rPr lang="en-US" sz="1200" dirty="0" smtClean="0">
                <a:latin typeface="Segoe UI" panose="020B0502040204020203" pitchFamily="34" charset="0"/>
                <a:cs typeface="Segoe UI" panose="020B0502040204020203" pitchFamily="34" charset="0"/>
              </a:rPr>
              <a:t>success</a:t>
            </a:r>
            <a:endParaRPr lang="en-US" sz="4400" dirty="0">
              <a:latin typeface="Segoe UI" panose="020B0502040204020203" pitchFamily="34" charset="0"/>
              <a:cs typeface="Segoe UI" panose="020B0502040204020203" pitchFamily="34" charset="0"/>
            </a:endParaRPr>
          </a:p>
          <a:p>
            <a:endParaRPr lang="en-US" sz="4400" dirty="0"/>
          </a:p>
        </p:txBody>
      </p:sp>
    </p:spTree>
    <p:extLst>
      <p:ext uri="{BB962C8B-B14F-4D97-AF65-F5344CB8AC3E}">
        <p14:creationId xmlns:p14="http://schemas.microsoft.com/office/powerpoint/2010/main" val="4091674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Frosted drops on flat glass">
            <a:extLst>
              <a:ext uri="{FF2B5EF4-FFF2-40B4-BE49-F238E27FC236}">
                <a16:creationId xmlns:a16="http://schemas.microsoft.com/office/drawing/2014/main" id="{2771D128-D998-4ED8-9EB7-5F3516C8FC45}"/>
              </a:ext>
            </a:extLst>
          </p:cNvPr>
          <p:cNvPicPr>
            <a:picLocks noGrp="1" noChangeAspect="1"/>
          </p:cNvPicPr>
          <p:nvPr>
            <p:ph type="pic" sz="quarter" idx="13"/>
          </p:nvPr>
        </p:nvPicPr>
        <p:blipFill>
          <a:blip r:embed="rId2"/>
          <a:stretch>
            <a:fillRect/>
          </a:stretch>
        </p:blipFill>
        <p:spPr>
          <a:xfrm>
            <a:off x="146180" y="144000"/>
            <a:ext cx="11900839" cy="6570000"/>
          </a:xfrm>
        </p:spPr>
      </p:pic>
      <p:sp>
        <p:nvSpPr>
          <p:cNvPr id="13" name="Title 12">
            <a:extLst>
              <a:ext uri="{FF2B5EF4-FFF2-40B4-BE49-F238E27FC236}">
                <a16:creationId xmlns:a16="http://schemas.microsoft.com/office/drawing/2014/main" id="{0C7833EF-F2FC-4C18-9E89-7491D88CF26F}"/>
              </a:ext>
            </a:extLst>
          </p:cNvPr>
          <p:cNvSpPr>
            <a:spLocks noGrp="1"/>
          </p:cNvSpPr>
          <p:nvPr>
            <p:ph type="ctrTitle"/>
          </p:nvPr>
        </p:nvSpPr>
        <p:spPr/>
        <p:txBody>
          <a:bodyPr/>
          <a:lstStyle/>
          <a:p>
            <a:r>
              <a:rPr lang="en-US" dirty="0"/>
              <a:t>Thank You</a:t>
            </a:r>
          </a:p>
        </p:txBody>
      </p:sp>
      <p:sp>
        <p:nvSpPr>
          <p:cNvPr id="14" name="Subtitle 13">
            <a:extLst>
              <a:ext uri="{FF2B5EF4-FFF2-40B4-BE49-F238E27FC236}">
                <a16:creationId xmlns:a16="http://schemas.microsoft.com/office/drawing/2014/main" id="{C9AEF562-1B88-4933-832C-6BD075D10AC6}"/>
              </a:ext>
            </a:extLst>
          </p:cNvPr>
          <p:cNvSpPr>
            <a:spLocks noGrp="1"/>
          </p:cNvSpPr>
          <p:nvPr>
            <p:ph type="subTitle" idx="1"/>
          </p:nvPr>
        </p:nvSpPr>
        <p:spPr/>
        <p:txBody>
          <a:bodyPr/>
          <a:lstStyle/>
          <a:p>
            <a:r>
              <a:rPr lang="en-US" dirty="0" smtClean="0"/>
              <a:t>Owais Iqbal</a:t>
            </a:r>
            <a:endParaRPr lang="en-US" dirty="0"/>
          </a:p>
        </p:txBody>
      </p:sp>
      <p:pic>
        <p:nvPicPr>
          <p:cNvPr id="8" name="Graphic 7" descr="User" title="Icon - Presenter Name">
            <a:extLst>
              <a:ext uri="{FF2B5EF4-FFF2-40B4-BE49-F238E27FC236}">
                <a16:creationId xmlns:a16="http://schemas.microsoft.com/office/drawing/2014/main" id="{111541C4-DB03-4E53-994D-499C7D73C4D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 xmlns:asvg="http://schemas.microsoft.com/office/drawing/2016/SVG/main" r:embed="rId4"/>
              </a:ext>
            </a:extLst>
          </a:blip>
          <a:stretch>
            <a:fillRect/>
          </a:stretch>
        </p:blipFill>
        <p:spPr>
          <a:xfrm>
            <a:off x="11498343" y="5262266"/>
            <a:ext cx="180909" cy="180909"/>
          </a:xfrm>
          <a:prstGeom prst="rect">
            <a:avLst/>
          </a:prstGeom>
        </p:spPr>
      </p:pic>
      <p:sp>
        <p:nvSpPr>
          <p:cNvPr id="5" name="Text Placeholder 4">
            <a:extLst>
              <a:ext uri="{FF2B5EF4-FFF2-40B4-BE49-F238E27FC236}">
                <a16:creationId xmlns:a16="http://schemas.microsoft.com/office/drawing/2014/main" id="{11265965-2271-4C1C-BD0A-6F85F80FF9A6}"/>
              </a:ext>
            </a:extLst>
          </p:cNvPr>
          <p:cNvSpPr>
            <a:spLocks noGrp="1"/>
          </p:cNvSpPr>
          <p:nvPr>
            <p:ph type="body" sz="quarter" idx="16"/>
          </p:nvPr>
        </p:nvSpPr>
        <p:spPr/>
        <p:txBody>
          <a:bodyPr/>
          <a:lstStyle/>
          <a:p>
            <a:r>
              <a:rPr lang="en-US" dirty="0" smtClean="0"/>
              <a:t>+92  3332928391</a:t>
            </a:r>
            <a:endParaRPr lang="en-US" dirty="0"/>
          </a:p>
        </p:txBody>
      </p:sp>
      <p:pic>
        <p:nvPicPr>
          <p:cNvPr id="10" name="Graphic 9" descr="Smart Phone" title="Icon - Presenter Phone Number">
            <a:extLst>
              <a:ext uri="{FF2B5EF4-FFF2-40B4-BE49-F238E27FC236}">
                <a16:creationId xmlns:a16="http://schemas.microsoft.com/office/drawing/2014/main" id="{A29DE31C-E099-4579-BB03-675E0A40C5F2}"/>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 xmlns:asvg="http://schemas.microsoft.com/office/drawing/2016/SVG/main" r:embed="rId6"/>
              </a:ext>
            </a:extLst>
          </a:blip>
          <a:stretch>
            <a:fillRect/>
          </a:stretch>
        </p:blipFill>
        <p:spPr>
          <a:xfrm>
            <a:off x="11498343" y="5533246"/>
            <a:ext cx="180909" cy="180909"/>
          </a:xfrm>
          <a:prstGeom prst="rect">
            <a:avLst/>
          </a:prstGeom>
        </p:spPr>
      </p:pic>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7"/>
          </p:nvPr>
        </p:nvSpPr>
        <p:spPr/>
        <p:txBody>
          <a:bodyPr/>
          <a:lstStyle/>
          <a:p>
            <a:r>
              <a:rPr lang="en-US" dirty="0" smtClean="0"/>
              <a:t>owaisiqbal2928@gmail.com</a:t>
            </a:r>
            <a:endParaRPr lang="en-US" dirty="0"/>
          </a:p>
          <a:p>
            <a:endParaRPr lang="en-US" dirty="0"/>
          </a:p>
        </p:txBody>
      </p:sp>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 xmlns:asvg="http://schemas.microsoft.com/office/drawing/2016/SVG/main" r:embed="rId8"/>
              </a:ext>
            </a:extLst>
          </a:blip>
          <a:stretch>
            <a:fillRect/>
          </a:stretch>
        </p:blipFill>
        <p:spPr>
          <a:xfrm>
            <a:off x="11498343" y="5804226"/>
            <a:ext cx="180909" cy="180909"/>
          </a:xfrm>
          <a:prstGeom prst="rect">
            <a:avLst/>
          </a:prstGeom>
        </p:spPr>
      </p:pic>
      <p:sp>
        <p:nvSpPr>
          <p:cNvPr id="16" name="Text Placeholder 15">
            <a:extLst>
              <a:ext uri="{FF2B5EF4-FFF2-40B4-BE49-F238E27FC236}">
                <a16:creationId xmlns:a16="http://schemas.microsoft.com/office/drawing/2014/main" id="{F73EDC26-15F7-41F7-8D1D-E36AFD8FA71A}"/>
              </a:ext>
            </a:extLst>
          </p:cNvPr>
          <p:cNvSpPr>
            <a:spLocks noGrp="1"/>
          </p:cNvSpPr>
          <p:nvPr>
            <p:ph type="body" sz="quarter" idx="18"/>
          </p:nvPr>
        </p:nvSpPr>
        <p:spPr>
          <a:xfrm>
            <a:off x="7765492" y="6096557"/>
            <a:ext cx="3722154" cy="175356"/>
          </a:xfrm>
        </p:spPr>
        <p:txBody>
          <a:bodyPr/>
          <a:lstStyle/>
          <a:p>
            <a:r>
              <a:rPr lang="en-US" sz="1200" u="sng" dirty="0">
                <a:hlinkClick r:id="rId9"/>
              </a:rPr>
              <a:t>https://public.tableau.com/app/profile/owais.iqbal7849</a:t>
            </a:r>
            <a:endParaRPr lang="en-US" sz="1200" dirty="0"/>
          </a:p>
          <a:p>
            <a:endParaRPr lang="en-US" dirty="0"/>
          </a:p>
        </p:txBody>
      </p:sp>
      <p:pic>
        <p:nvPicPr>
          <p:cNvPr id="11" name="Graphic 10" descr="Link">
            <a:extLst>
              <a:ext uri="{FF2B5EF4-FFF2-40B4-BE49-F238E27FC236}">
                <a16:creationId xmlns:a16="http://schemas.microsoft.com/office/drawing/2014/main" id="{0718E6E0-05A2-479C-AEA8-1A385EB73474}"/>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 xmlns:asvg="http://schemas.microsoft.com/office/drawing/2016/SVG/main" r:embed="rId11"/>
              </a:ext>
            </a:extLst>
          </a:blip>
          <a:stretch>
            <a:fillRect/>
          </a:stretch>
        </p:blipFill>
        <p:spPr>
          <a:xfrm>
            <a:off x="11487646" y="6075206"/>
            <a:ext cx="202303" cy="202303"/>
          </a:xfrm>
          <a:prstGeom prst="rect">
            <a:avLst/>
          </a:prstGeom>
        </p:spPr>
      </p:pic>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Sky view of desolate snow covered mountains">
            <a:extLst>
              <a:ext uri="{FF2B5EF4-FFF2-40B4-BE49-F238E27FC236}">
                <a16:creationId xmlns:a16="http://schemas.microsoft.com/office/drawing/2014/main" id="{D2F0B21B-60AF-4BFF-AB00-273F16E628E7}"/>
              </a:ext>
            </a:extLst>
          </p:cNvPr>
          <p:cNvPicPr>
            <a:picLocks noGrp="1" noChangeAspect="1"/>
          </p:cNvPicPr>
          <p:nvPr>
            <p:ph type="pic" sz="quarter" idx="13"/>
          </p:nvPr>
        </p:nvPicPr>
        <p:blipFill>
          <a:blip r:embed="rId2"/>
          <a:stretch>
            <a:fillRect/>
          </a:stretch>
        </p:blipFill>
        <p:spPr>
          <a:xfrm>
            <a:off x="6771584" y="144000"/>
            <a:ext cx="5275131" cy="6048000"/>
          </a:xfrm>
        </p:spPr>
      </p:pic>
      <p:sp>
        <p:nvSpPr>
          <p:cNvPr id="13" name="Content Placeholder 12">
            <a:extLst>
              <a:ext uri="{FF2B5EF4-FFF2-40B4-BE49-F238E27FC236}">
                <a16:creationId xmlns:a16="http://schemas.microsoft.com/office/drawing/2014/main" id="{B3B7D2F0-D16B-4916-87C1-9B29D9E765CF}"/>
              </a:ext>
            </a:extLst>
          </p:cNvPr>
          <p:cNvSpPr>
            <a:spLocks noGrp="1"/>
          </p:cNvSpPr>
          <p:nvPr>
            <p:ph sz="half" idx="15"/>
          </p:nvPr>
        </p:nvSpPr>
        <p:spPr/>
        <p:txBody>
          <a:bodyPr/>
          <a:lstStyle/>
          <a:p>
            <a:pPr marL="0" indent="0">
              <a:buNone/>
            </a:pPr>
            <a:r>
              <a:rPr lang="en-US" sz="2400" b="1" dirty="0">
                <a:latin typeface="+mj-lt"/>
              </a:rPr>
              <a:t>Rockbuster Data Insights: Unlocking Customer Trends for Growth</a:t>
            </a:r>
            <a:r>
              <a:rPr lang="en-US" sz="3200" dirty="0"/>
              <a:t>. </a:t>
            </a:r>
          </a:p>
          <a:p>
            <a:r>
              <a:rPr lang="en-US" b="1" dirty="0"/>
              <a:t>Customer Rental Trends:</a:t>
            </a:r>
            <a:r>
              <a:rPr lang="en-US" dirty="0"/>
              <a:t> Understanding rental frequency, popular genres, and peak rental periods.</a:t>
            </a:r>
            <a:r>
              <a:rPr lang="en-US" dirty="0" smtClean="0"/>
              <a:t>. </a:t>
            </a:r>
            <a:endParaRPr lang="en-US" dirty="0"/>
          </a:p>
          <a:p>
            <a:r>
              <a:rPr lang="en-US" b="1" dirty="0"/>
              <a:t>Revenue Insights:</a:t>
            </a:r>
            <a:r>
              <a:rPr lang="en-US" dirty="0"/>
              <a:t> Identifying top-performing regions and customer segments driving revenue</a:t>
            </a:r>
            <a:r>
              <a:rPr lang="en-US" dirty="0" smtClean="0"/>
              <a:t>. </a:t>
            </a:r>
            <a:endParaRPr lang="en-US" dirty="0"/>
          </a:p>
          <a:p>
            <a:r>
              <a:rPr lang="en-US" b="1" dirty="0"/>
              <a:t>Market Expansion Opportunities:</a:t>
            </a:r>
            <a:r>
              <a:rPr lang="en-US" dirty="0"/>
              <a:t> Analyzing geographic trends to inform potential new market strategies</a:t>
            </a:r>
            <a:r>
              <a:rPr lang="en-US" dirty="0" smtClean="0"/>
              <a:t>. </a:t>
            </a:r>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ctrTitle"/>
          </p:nvPr>
        </p:nvSpPr>
        <p:spPr/>
        <p:txBody>
          <a:bodyPr/>
          <a:lstStyle/>
          <a:p>
            <a:r>
              <a:rPr lang="en-US" dirty="0" smtClean="0"/>
              <a:t>Overview </a:t>
            </a:r>
            <a:endParaRPr lang="en-US" dirty="0"/>
          </a:p>
        </p:txBody>
      </p:sp>
      <p:sp>
        <p:nvSpPr>
          <p:cNvPr id="25" name="Subtitle 24">
            <a:extLst>
              <a:ext uri="{FF2B5EF4-FFF2-40B4-BE49-F238E27FC236}">
                <a16:creationId xmlns:a16="http://schemas.microsoft.com/office/drawing/2014/main" id="{66EEB513-467F-4991-82EC-AD68FC13249F}"/>
              </a:ext>
            </a:extLst>
          </p:cNvPr>
          <p:cNvSpPr>
            <a:spLocks noGrp="1"/>
          </p:cNvSpPr>
          <p:nvPr>
            <p:ph type="subTitle" idx="1"/>
          </p:nvPr>
        </p:nvSpPr>
        <p:spPr>
          <a:xfrm>
            <a:off x="7747000" y="4165600"/>
            <a:ext cx="3372329" cy="1074510"/>
          </a:xfrm>
          <a:ln w="3175">
            <a:gradFill>
              <a:gsLst>
                <a:gs pos="0">
                  <a:schemeClr val="bg1">
                    <a:lumMod val="95000"/>
                  </a:schemeClr>
                </a:gs>
                <a:gs pos="100000">
                  <a:schemeClr val="accent1"/>
                </a:gs>
              </a:gsLst>
            </a:gradFill>
          </a:ln>
        </p:spPr>
        <p:txBody>
          <a:bodyPr/>
          <a:lstStyle/>
          <a:p>
            <a:r>
              <a:rPr lang="en-US" sz="1600" dirty="0"/>
              <a:t>This presentation provides key insights derived from Rockbuster customer data to help inform strategic business decisions. Our analysis </a:t>
            </a:r>
            <a:r>
              <a:rPr lang="en-US" sz="1600" dirty="0" smtClean="0"/>
              <a:t>covers. </a:t>
            </a:r>
            <a:endParaRPr lang="en-US" sz="1600"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14"/>
          </p:nvPr>
        </p:nvSpPr>
        <p:spPr>
          <a:xfrm>
            <a:off x="10429337" y="6322399"/>
            <a:ext cx="1618664" cy="365125"/>
          </a:xfrm>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Sky view of desolate snow covered mountains">
            <a:extLst>
              <a:ext uri="{FF2B5EF4-FFF2-40B4-BE49-F238E27FC236}">
                <a16:creationId xmlns:a16="http://schemas.microsoft.com/office/drawing/2014/main" id="{1AB66C4D-B643-4E90-84E0-FF247D592C35}"/>
              </a:ext>
            </a:extLst>
          </p:cNvPr>
          <p:cNvPicPr>
            <a:picLocks noGrp="1" noChangeAspect="1"/>
          </p:cNvPicPr>
          <p:nvPr>
            <p:ph type="pic" sz="quarter" idx="13"/>
          </p:nvPr>
        </p:nvPicPr>
        <p:blipFill>
          <a:blip r:embed="rId2"/>
          <a:stretch>
            <a:fillRect/>
          </a:stretch>
        </p:blipFill>
        <p:spPr>
          <a:xfrm>
            <a:off x="144000" y="147229"/>
            <a:ext cx="5280100" cy="6053696"/>
          </a:xfrm>
        </p:spPr>
      </p:pic>
      <p:sp>
        <p:nvSpPr>
          <p:cNvPr id="2" name="Title 1">
            <a:extLst>
              <a:ext uri="{FF2B5EF4-FFF2-40B4-BE49-F238E27FC236}">
                <a16:creationId xmlns:a16="http://schemas.microsoft.com/office/drawing/2014/main" id="{3560F281-4FF6-4617-A809-AC9C15ECF18A}"/>
              </a:ext>
            </a:extLst>
          </p:cNvPr>
          <p:cNvSpPr>
            <a:spLocks noGrp="1"/>
          </p:cNvSpPr>
          <p:nvPr>
            <p:ph type="ctrTitle"/>
          </p:nvPr>
        </p:nvSpPr>
        <p:spPr/>
        <p:txBody>
          <a:bodyPr/>
          <a:lstStyle/>
          <a:p>
            <a:r>
              <a:rPr lang="en-US" sz="3600" dirty="0"/>
              <a:t>Customer </a:t>
            </a:r>
            <a:r>
              <a:rPr lang="en-US" sz="3600" dirty="0" smtClean="0"/>
              <a:t>Distribution </a:t>
            </a:r>
            <a:endParaRPr lang="en-US" sz="3600" dirty="0"/>
          </a:p>
        </p:txBody>
      </p:sp>
      <p:sp>
        <p:nvSpPr>
          <p:cNvPr id="13" name="Content Placeholder 12">
            <a:extLst>
              <a:ext uri="{FF2B5EF4-FFF2-40B4-BE49-F238E27FC236}">
                <a16:creationId xmlns:a16="http://schemas.microsoft.com/office/drawing/2014/main" id="{B3B7D2F0-D16B-4916-87C1-9B29D9E765CF}"/>
              </a:ext>
            </a:extLst>
          </p:cNvPr>
          <p:cNvSpPr>
            <a:spLocks noGrp="1"/>
          </p:cNvSpPr>
          <p:nvPr>
            <p:ph sz="half" idx="15"/>
          </p:nvPr>
        </p:nvSpPr>
        <p:spPr/>
        <p:txBody>
          <a:bodyPr/>
          <a:lstStyle/>
          <a:p>
            <a:pPr marL="0" indent="0">
              <a:buNone/>
            </a:pPr>
            <a:r>
              <a:rPr lang="en-US" sz="2000" b="1" dirty="0">
                <a:latin typeface="+mj-lt"/>
              </a:rPr>
              <a:t>Customer Distribution Insights: Analyzing Geographic Trends for Growth</a:t>
            </a:r>
            <a:r>
              <a:rPr lang="en-US" sz="2800" b="1" dirty="0" smtClean="0">
                <a:latin typeface="+mj-lt"/>
              </a:rPr>
              <a:t>. </a:t>
            </a:r>
            <a:endParaRPr lang="en-US" sz="2800" b="1" dirty="0">
              <a:latin typeface="+mj-lt"/>
            </a:endParaRPr>
          </a:p>
          <a:p>
            <a:r>
              <a:rPr lang="en-US" sz="1600" dirty="0"/>
              <a:t>Exploring the geographic spread of our customer base across various countries and cities</a:t>
            </a:r>
            <a:r>
              <a:rPr lang="en-US" sz="1600" dirty="0" smtClean="0"/>
              <a:t>. </a:t>
            </a:r>
            <a:endParaRPr lang="en-US" sz="1600" dirty="0"/>
          </a:p>
          <a:p>
            <a:r>
              <a:rPr lang="en-US" sz="1600" dirty="0"/>
              <a:t>Identifying key regions with the highest customer concentration and market potential. </a:t>
            </a:r>
          </a:p>
          <a:p>
            <a:r>
              <a:rPr lang="en-US" sz="1600" dirty="0"/>
              <a:t>Analyzing distribution trends to uncover strategic growth opportunities</a:t>
            </a:r>
            <a:r>
              <a:rPr lang="en-US" sz="1600" dirty="0" smtClean="0"/>
              <a:t>.</a:t>
            </a:r>
            <a:endParaRPr lang="en-US" sz="1600"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14"/>
          </p:nvPr>
        </p:nvSpPr>
        <p:spPr>
          <a:xfrm>
            <a:off x="10403457" y="6322399"/>
            <a:ext cx="1644543" cy="365125"/>
          </a:xfrm>
        </p:spPr>
        <p:txBody>
          <a:bodyPr/>
          <a:lstStyle/>
          <a:p>
            <a:fld id="{19B51A1E-902D-48AF-9020-955120F399B6}" type="slidenum">
              <a:rPr lang="en-US" smtClean="0"/>
              <a:pPr/>
              <a:t>3</a:t>
            </a:fld>
            <a:endParaRPr lang="en-US" dirty="0"/>
          </a:p>
        </p:txBody>
      </p:sp>
    </p:spTree>
    <p:extLst>
      <p:ext uri="{BB962C8B-B14F-4D97-AF65-F5344CB8AC3E}">
        <p14:creationId xmlns:p14="http://schemas.microsoft.com/office/powerpoint/2010/main" val="2581159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Sky view of desolate snow covered mountains">
            <a:extLst>
              <a:ext uri="{FF2B5EF4-FFF2-40B4-BE49-F238E27FC236}">
                <a16:creationId xmlns:a16="http://schemas.microsoft.com/office/drawing/2014/main" id="{1AB66C4D-B643-4E90-84E0-FF247D592C35}"/>
              </a:ext>
            </a:extLst>
          </p:cNvPr>
          <p:cNvPicPr>
            <a:picLocks noGrp="1" noChangeAspect="1"/>
          </p:cNvPicPr>
          <p:nvPr>
            <p:ph type="pic" sz="quarter" idx="13"/>
          </p:nvPr>
        </p:nvPicPr>
        <p:blipFill>
          <a:blip r:embed="rId2"/>
          <a:stretch>
            <a:fillRect/>
          </a:stretch>
        </p:blipFill>
        <p:spPr>
          <a:xfrm>
            <a:off x="144000" y="147229"/>
            <a:ext cx="5280100" cy="6053696"/>
          </a:xfrm>
        </p:spPr>
      </p:pic>
      <p:sp>
        <p:nvSpPr>
          <p:cNvPr id="2" name="Title 1">
            <a:extLst>
              <a:ext uri="{FF2B5EF4-FFF2-40B4-BE49-F238E27FC236}">
                <a16:creationId xmlns:a16="http://schemas.microsoft.com/office/drawing/2014/main" id="{3560F281-4FF6-4617-A809-AC9C15ECF18A}"/>
              </a:ext>
            </a:extLst>
          </p:cNvPr>
          <p:cNvSpPr>
            <a:spLocks noGrp="1"/>
          </p:cNvSpPr>
          <p:nvPr>
            <p:ph type="ctrTitle"/>
          </p:nvPr>
        </p:nvSpPr>
        <p:spPr/>
        <p:txBody>
          <a:bodyPr/>
          <a:lstStyle/>
          <a:p>
            <a:r>
              <a:rPr lang="en-US" sz="3600" dirty="0"/>
              <a:t>Top Performing Countries and Cities</a:t>
            </a:r>
          </a:p>
        </p:txBody>
      </p:sp>
      <p:sp>
        <p:nvSpPr>
          <p:cNvPr id="13" name="Content Placeholder 12">
            <a:extLst>
              <a:ext uri="{FF2B5EF4-FFF2-40B4-BE49-F238E27FC236}">
                <a16:creationId xmlns:a16="http://schemas.microsoft.com/office/drawing/2014/main" id="{B3B7D2F0-D16B-4916-87C1-9B29D9E765CF}"/>
              </a:ext>
            </a:extLst>
          </p:cNvPr>
          <p:cNvSpPr>
            <a:spLocks noGrp="1"/>
          </p:cNvSpPr>
          <p:nvPr>
            <p:ph sz="half" idx="15"/>
          </p:nvPr>
        </p:nvSpPr>
        <p:spPr/>
        <p:txBody>
          <a:bodyPr/>
          <a:lstStyle/>
          <a:p>
            <a:pPr marL="0" indent="0">
              <a:buNone/>
            </a:pPr>
            <a:r>
              <a:rPr lang="en-US" sz="2000" b="1" dirty="0">
                <a:latin typeface="+mj-lt"/>
              </a:rPr>
              <a:t>Top Performing Countries &amp; Cities: Insights on Customers and Revenue</a:t>
            </a:r>
            <a:r>
              <a:rPr lang="en-US" sz="2400" b="1" dirty="0" smtClean="0">
                <a:latin typeface="+mj-lt"/>
              </a:rPr>
              <a:t>. </a:t>
            </a:r>
            <a:endParaRPr lang="en-US" sz="2400" b="1" dirty="0">
              <a:latin typeface="+mj-lt"/>
            </a:endParaRPr>
          </a:p>
          <a:p>
            <a:r>
              <a:rPr lang="en-US" sz="1600" dirty="0"/>
              <a:t>Detailed analysis of the top 10 countries with the highest customer </a:t>
            </a:r>
            <a:r>
              <a:rPr lang="en-US" sz="1600" dirty="0" smtClean="0"/>
              <a:t>count. </a:t>
            </a:r>
            <a:endParaRPr lang="en-US" sz="1600" dirty="0"/>
          </a:p>
          <a:p>
            <a:r>
              <a:rPr lang="en-US" sz="1600" dirty="0"/>
              <a:t>Identifying cities that drive the most revenue for Rockbuster. </a:t>
            </a:r>
          </a:p>
          <a:p>
            <a:r>
              <a:rPr lang="en-US" sz="1600" dirty="0"/>
              <a:t>Uncovering trends and patterns in customer behavior across these regions</a:t>
            </a:r>
            <a:r>
              <a:rPr lang="en-US" sz="1600" dirty="0" smtClean="0"/>
              <a:t>.</a:t>
            </a:r>
            <a:endParaRPr lang="en-US" sz="1600"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14"/>
          </p:nvPr>
        </p:nvSpPr>
        <p:spPr>
          <a:xfrm>
            <a:off x="10429337" y="6322399"/>
            <a:ext cx="1618664" cy="365125"/>
          </a:xfrm>
        </p:spPr>
        <p:txBody>
          <a:bodyPr/>
          <a:lstStyle/>
          <a:p>
            <a:fld id="{19B51A1E-902D-48AF-9020-955120F399B6}" type="slidenum">
              <a:rPr lang="en-US" smtClean="0"/>
              <a:pPr/>
              <a:t>4</a:t>
            </a:fld>
            <a:endParaRPr lang="en-US" dirty="0"/>
          </a:p>
        </p:txBody>
      </p:sp>
    </p:spTree>
    <p:extLst>
      <p:ext uri="{BB962C8B-B14F-4D97-AF65-F5344CB8AC3E}">
        <p14:creationId xmlns:p14="http://schemas.microsoft.com/office/powerpoint/2010/main" val="320102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Sky view of desolate snow covered mountains">
            <a:extLst>
              <a:ext uri="{FF2B5EF4-FFF2-40B4-BE49-F238E27FC236}">
                <a16:creationId xmlns:a16="http://schemas.microsoft.com/office/drawing/2014/main" id="{1AB66C4D-B643-4E90-84E0-FF247D592C35}"/>
              </a:ext>
            </a:extLst>
          </p:cNvPr>
          <p:cNvPicPr>
            <a:picLocks noGrp="1" noChangeAspect="1"/>
          </p:cNvPicPr>
          <p:nvPr>
            <p:ph type="pic" sz="quarter" idx="13"/>
          </p:nvPr>
        </p:nvPicPr>
        <p:blipFill>
          <a:blip r:embed="rId2"/>
          <a:stretch>
            <a:fillRect/>
          </a:stretch>
        </p:blipFill>
        <p:spPr>
          <a:xfrm>
            <a:off x="144000" y="147229"/>
            <a:ext cx="5280100" cy="6053696"/>
          </a:xfrm>
        </p:spPr>
      </p:pic>
      <p:sp>
        <p:nvSpPr>
          <p:cNvPr id="2" name="Title 1">
            <a:extLst>
              <a:ext uri="{FF2B5EF4-FFF2-40B4-BE49-F238E27FC236}">
                <a16:creationId xmlns:a16="http://schemas.microsoft.com/office/drawing/2014/main" id="{3560F281-4FF6-4617-A809-AC9C15ECF18A}"/>
              </a:ext>
            </a:extLst>
          </p:cNvPr>
          <p:cNvSpPr>
            <a:spLocks noGrp="1"/>
          </p:cNvSpPr>
          <p:nvPr>
            <p:ph type="ctrTitle"/>
          </p:nvPr>
        </p:nvSpPr>
        <p:spPr/>
        <p:txBody>
          <a:bodyPr/>
          <a:lstStyle/>
          <a:p>
            <a:r>
              <a:rPr lang="en-US" sz="3600" dirty="0"/>
              <a:t>Top Customers: Revenue Leaders</a:t>
            </a:r>
          </a:p>
        </p:txBody>
      </p:sp>
      <p:sp>
        <p:nvSpPr>
          <p:cNvPr id="13" name="Content Placeholder 12">
            <a:extLst>
              <a:ext uri="{FF2B5EF4-FFF2-40B4-BE49-F238E27FC236}">
                <a16:creationId xmlns:a16="http://schemas.microsoft.com/office/drawing/2014/main" id="{B3B7D2F0-D16B-4916-87C1-9B29D9E765CF}"/>
              </a:ext>
            </a:extLst>
          </p:cNvPr>
          <p:cNvSpPr>
            <a:spLocks noGrp="1"/>
          </p:cNvSpPr>
          <p:nvPr>
            <p:ph sz="half" idx="15"/>
          </p:nvPr>
        </p:nvSpPr>
        <p:spPr/>
        <p:txBody>
          <a:bodyPr/>
          <a:lstStyle/>
          <a:p>
            <a:pPr marL="0" indent="0">
              <a:buNone/>
            </a:pPr>
            <a:r>
              <a:rPr lang="en-US" sz="2000" b="1" dirty="0">
                <a:latin typeface="+mj-lt"/>
              </a:rPr>
              <a:t>Top Customers: Key Contributors to Revenue</a:t>
            </a:r>
            <a:r>
              <a:rPr lang="en-US" sz="2000" b="1" dirty="0" smtClean="0">
                <a:latin typeface="+mj-lt"/>
              </a:rPr>
              <a:t>.</a:t>
            </a:r>
            <a:r>
              <a:rPr lang="en-US" sz="2000" dirty="0" smtClean="0">
                <a:latin typeface="+mj-lt"/>
              </a:rPr>
              <a:t> </a:t>
            </a:r>
            <a:endParaRPr lang="en-US" sz="2000" dirty="0">
              <a:latin typeface="+mj-lt"/>
            </a:endParaRPr>
          </a:p>
          <a:p>
            <a:r>
              <a:rPr lang="en-US" sz="1600" dirty="0"/>
              <a:t>Identifying the top 5 customers who have contributed the most in terms of revenue</a:t>
            </a:r>
            <a:r>
              <a:rPr lang="en-US" sz="1600" dirty="0" smtClean="0"/>
              <a:t>.</a:t>
            </a:r>
            <a:endParaRPr lang="en-US" sz="1600" dirty="0"/>
          </a:p>
          <a:p>
            <a:r>
              <a:rPr lang="en-US" sz="1600" dirty="0"/>
              <a:t>Analyzing customer behavior and purchasing patterns to understand their value. </a:t>
            </a:r>
          </a:p>
          <a:p>
            <a:r>
              <a:rPr lang="en-US" sz="1600" dirty="0"/>
              <a:t>H</a:t>
            </a:r>
            <a:r>
              <a:rPr lang="en-US" sz="1600" dirty="0" smtClean="0"/>
              <a:t>ighlighting </a:t>
            </a:r>
            <a:r>
              <a:rPr lang="en-US" sz="1600" dirty="0"/>
              <a:t>strategies to retain and engage high-value customers</a:t>
            </a:r>
            <a:r>
              <a:rPr lang="en-US" sz="1600" dirty="0" smtClean="0"/>
              <a:t>.</a:t>
            </a:r>
            <a:endParaRPr lang="en-US" sz="1600"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14"/>
          </p:nvPr>
        </p:nvSpPr>
        <p:spPr>
          <a:xfrm>
            <a:off x="10429337" y="6322399"/>
            <a:ext cx="1618664" cy="365125"/>
          </a:xfrm>
        </p:spPr>
        <p:txBody>
          <a:bodyPr/>
          <a:lstStyle/>
          <a:p>
            <a:fld id="{19B51A1E-902D-48AF-9020-955120F399B6}" type="slidenum">
              <a:rPr lang="en-US" smtClean="0"/>
              <a:pPr/>
              <a:t>5</a:t>
            </a:fld>
            <a:endParaRPr lang="en-US" dirty="0"/>
          </a:p>
        </p:txBody>
      </p:sp>
    </p:spTree>
    <p:extLst>
      <p:ext uri="{BB962C8B-B14F-4D97-AF65-F5344CB8AC3E}">
        <p14:creationId xmlns:p14="http://schemas.microsoft.com/office/powerpoint/2010/main" val="3892494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B4D5-DA14-4F29-9320-2DE0A6B571B9}"/>
              </a:ext>
            </a:extLst>
          </p:cNvPr>
          <p:cNvSpPr>
            <a:spLocks noGrp="1"/>
          </p:cNvSpPr>
          <p:nvPr>
            <p:ph type="title"/>
          </p:nvPr>
        </p:nvSpPr>
        <p:spPr>
          <a:xfrm>
            <a:off x="432000" y="432000"/>
            <a:ext cx="11340000" cy="432000"/>
          </a:xfrm>
        </p:spPr>
        <p:txBody>
          <a:bodyPr/>
          <a:lstStyle/>
          <a:p>
            <a:r>
              <a:rPr lang="en-US" dirty="0"/>
              <a:t>Visualizations and Insights</a:t>
            </a:r>
          </a:p>
        </p:txBody>
      </p:sp>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0472469" y="6322399"/>
            <a:ext cx="1575532" cy="365125"/>
          </a:xfrm>
        </p:spPr>
        <p:txBody>
          <a:bodyPr/>
          <a:lstStyle/>
          <a:p>
            <a:fld id="{19B51A1E-902D-48AF-9020-955120F399B6}" type="slidenum">
              <a:rPr lang="en-US" smtClean="0"/>
              <a:pPr/>
              <a:t>6</a:t>
            </a:fld>
            <a:endParaRPr lang="en-US" dirty="0"/>
          </a:p>
        </p:txBody>
      </p:sp>
      <p:graphicFrame>
        <p:nvGraphicFramePr>
          <p:cNvPr id="10" name="Chart 9" title="Gross Revenue Placeholder Chart">
            <a:extLst>
              <a:ext uri="{FF2B5EF4-FFF2-40B4-BE49-F238E27FC236}">
                <a16:creationId xmlns:a16="http://schemas.microsoft.com/office/drawing/2014/main" id="{FFE8AFAB-AE1F-4453-8C1B-70D2EF9B1373}"/>
              </a:ext>
            </a:extLst>
          </p:cNvPr>
          <p:cNvGraphicFramePr/>
          <p:nvPr>
            <p:extLst>
              <p:ext uri="{D42A27DB-BD31-4B8C-83A1-F6EECF244321}">
                <p14:modId xmlns:p14="http://schemas.microsoft.com/office/powerpoint/2010/main" val="3597144133"/>
              </p:ext>
            </p:extLst>
          </p:nvPr>
        </p:nvGraphicFramePr>
        <p:xfrm>
          <a:off x="431800" y="1512000"/>
          <a:ext cx="3389313" cy="4444199"/>
        </p:xfrm>
        <a:graphic>
          <a:graphicData uri="http://schemas.openxmlformats.org/drawingml/2006/chart">
            <c:chart xmlns:c="http://schemas.openxmlformats.org/drawingml/2006/chart" xmlns:r="http://schemas.openxmlformats.org/officeDocument/2006/relationships" r:id="rId2"/>
          </a:graphicData>
        </a:graphic>
      </p:graphicFrame>
      <p:pic>
        <p:nvPicPr>
          <p:cNvPr id="11" name="Picture 10"/>
          <p:cNvPicPr>
            <a:picLocks noChangeAspect="1"/>
          </p:cNvPicPr>
          <p:nvPr/>
        </p:nvPicPr>
        <p:blipFill>
          <a:blip r:embed="rId3"/>
          <a:stretch>
            <a:fillRect/>
          </a:stretch>
        </p:blipFill>
        <p:spPr>
          <a:xfrm>
            <a:off x="431799" y="1000664"/>
            <a:ext cx="5744713" cy="4955535"/>
          </a:xfrm>
          <a:prstGeom prst="rect">
            <a:avLst/>
          </a:prstGeom>
        </p:spPr>
      </p:pic>
      <p:pic>
        <p:nvPicPr>
          <p:cNvPr id="12" name="Picture 11"/>
          <p:cNvPicPr>
            <a:picLocks noChangeAspect="1"/>
          </p:cNvPicPr>
          <p:nvPr/>
        </p:nvPicPr>
        <p:blipFill>
          <a:blip r:embed="rId4"/>
          <a:stretch>
            <a:fillRect/>
          </a:stretch>
        </p:blipFill>
        <p:spPr>
          <a:xfrm>
            <a:off x="6547449" y="1078302"/>
            <a:ext cx="5129976" cy="4877897"/>
          </a:xfrm>
          <a:prstGeom prst="rect">
            <a:avLst/>
          </a:prstGeom>
        </p:spPr>
      </p:pic>
    </p:spTree>
    <p:extLst>
      <p:ext uri="{BB962C8B-B14F-4D97-AF65-F5344CB8AC3E}">
        <p14:creationId xmlns:p14="http://schemas.microsoft.com/office/powerpoint/2010/main" val="25800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a:xfrm>
            <a:off x="432000" y="432000"/>
            <a:ext cx="11340000" cy="432000"/>
          </a:xfrm>
        </p:spPr>
        <p:txBody>
          <a:bodyPr/>
          <a:lstStyle/>
          <a:p>
            <a:r>
              <a:rPr lang="en-US" dirty="0"/>
              <a:t>Overview of Payment Data</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p:txBody>
          <a:bodyPr/>
          <a:lstStyle/>
          <a:p>
            <a:r>
              <a:rPr lang="en-US" dirty="0"/>
              <a:t>Descriptive Statistics of Payment Amounts. Top 10 Countries by Customer </a:t>
            </a:r>
            <a:r>
              <a:rPr lang="en-US" dirty="0" smtClean="0"/>
              <a:t>Numbers</a:t>
            </a:r>
            <a:endParaRPr lang="en-US" dirty="0"/>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2000" y="1494929"/>
            <a:ext cx="5472000" cy="360000"/>
          </a:xfrm>
        </p:spPr>
        <p:txBody>
          <a:bodyPr/>
          <a:lstStyle/>
          <a:p>
            <a:r>
              <a:rPr lang="en-US" dirty="0"/>
              <a:t>Bar Chart</a:t>
            </a:r>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32000" y="1981858"/>
            <a:ext cx="5472000" cy="4082512"/>
          </a:xfrm>
        </p:spPr>
        <p:txBody>
          <a:bodyPr/>
          <a:lstStyle/>
          <a:p>
            <a:r>
              <a:rPr lang="en-US" dirty="0"/>
              <a:t>Descriptive Statistics (Task 3.6, Step 2)</a:t>
            </a:r>
            <a:r>
              <a:rPr lang="en-US" dirty="0" smtClean="0"/>
              <a:t>. </a:t>
            </a:r>
            <a:endParaRPr lang="en-US" dirty="0"/>
          </a:p>
          <a:p>
            <a:pPr lvl="1"/>
            <a:r>
              <a:rPr lang="en-US" sz="1400" b="1" dirty="0"/>
              <a:t>Total Amount &amp; Total Payments:</a:t>
            </a:r>
            <a:r>
              <a:rPr lang="en-US" sz="1400" dirty="0"/>
              <a:t> The total amount recorded is </a:t>
            </a:r>
            <a:r>
              <a:rPr lang="en-US" sz="1400" b="1" dirty="0"/>
              <a:t>$61,312</a:t>
            </a:r>
            <a:r>
              <a:rPr lang="en-US" sz="1400" dirty="0"/>
              <a:t>, whereas the total payments made sum up to </a:t>
            </a:r>
            <a:r>
              <a:rPr lang="en-US" sz="1400" b="1" dirty="0"/>
              <a:t>$14,596</a:t>
            </a:r>
            <a:r>
              <a:rPr lang="en-US" sz="1400" dirty="0"/>
              <a:t>, indicating a large gap that may suggest outstanding balances or pending transactions</a:t>
            </a:r>
            <a:r>
              <a:rPr lang="en-US" sz="1400" dirty="0" smtClean="0"/>
              <a:t>.</a:t>
            </a:r>
            <a:endParaRPr lang="en-US" sz="1400" dirty="0"/>
          </a:p>
          <a:p>
            <a:pPr lvl="1"/>
            <a:r>
              <a:rPr lang="en-US" sz="1400" b="1" dirty="0"/>
              <a:t>Statistical Measures:</a:t>
            </a:r>
            <a:r>
              <a:rPr lang="en-US" sz="1400" dirty="0"/>
              <a:t> The </a:t>
            </a:r>
            <a:r>
              <a:rPr lang="en-US" sz="1400" b="1" dirty="0"/>
              <a:t>average amount</a:t>
            </a:r>
            <a:r>
              <a:rPr lang="en-US" sz="1400" dirty="0"/>
              <a:t> is </a:t>
            </a:r>
            <a:r>
              <a:rPr lang="en-US" sz="1400" b="1" dirty="0"/>
              <a:t>$4</a:t>
            </a:r>
            <a:r>
              <a:rPr lang="en-US" sz="1400" dirty="0"/>
              <a:t>, the </a:t>
            </a:r>
            <a:r>
              <a:rPr lang="en-US" sz="1400" b="1" dirty="0"/>
              <a:t>maximum amount</a:t>
            </a:r>
            <a:r>
              <a:rPr lang="en-US" sz="1400" dirty="0"/>
              <a:t> recorded is </a:t>
            </a:r>
            <a:r>
              <a:rPr lang="en-US" sz="1400" b="1" dirty="0"/>
              <a:t>$12</a:t>
            </a:r>
            <a:r>
              <a:rPr lang="en-US" sz="1400" dirty="0"/>
              <a:t>, and the </a:t>
            </a:r>
            <a:r>
              <a:rPr lang="en-US" sz="1400" b="1" dirty="0"/>
              <a:t>minimum amount</a:t>
            </a:r>
            <a:r>
              <a:rPr lang="en-US" sz="1400" dirty="0"/>
              <a:t> is </a:t>
            </a:r>
            <a:r>
              <a:rPr lang="en-US" sz="1400" b="1" dirty="0"/>
              <a:t>$0</a:t>
            </a:r>
            <a:r>
              <a:rPr lang="en-US" sz="1400" dirty="0"/>
              <a:t>, reflecting a skewed distribution where most values might be lower</a:t>
            </a:r>
            <a:r>
              <a:rPr lang="en-US" sz="1400" dirty="0" smtClean="0"/>
              <a:t>. </a:t>
            </a:r>
          </a:p>
          <a:p>
            <a:pPr lvl="1"/>
            <a:r>
              <a:rPr lang="en-US" sz="1400" b="1" dirty="0"/>
              <a:t>Mode Amount:</a:t>
            </a:r>
            <a:r>
              <a:rPr lang="en-US" sz="1400" dirty="0"/>
              <a:t> The most frequently occurring amount is </a:t>
            </a:r>
            <a:r>
              <a:rPr lang="en-US" sz="1400" b="1" dirty="0"/>
              <a:t>$5</a:t>
            </a:r>
            <a:r>
              <a:rPr lang="en-US" sz="1400" dirty="0"/>
              <a:t>, showing a common transaction value in the dataset</a:t>
            </a:r>
            <a:r>
              <a:rPr lang="en-US" sz="1400" dirty="0" smtClean="0"/>
              <a:t>.</a:t>
            </a:r>
          </a:p>
          <a:p>
            <a:pPr lvl="1"/>
            <a:r>
              <a:rPr lang="en-US" sz="1400" b="1" dirty="0"/>
              <a:t>Data Spread &amp; Skewness:</a:t>
            </a:r>
            <a:r>
              <a:rPr lang="en-US" sz="1400" dirty="0"/>
              <a:t> The </a:t>
            </a:r>
            <a:r>
              <a:rPr lang="en-US" sz="1400" b="1" dirty="0"/>
              <a:t>count of descriptive statistics</a:t>
            </a:r>
            <a:r>
              <a:rPr lang="en-US" sz="1400" dirty="0"/>
              <a:t> recorded is </a:t>
            </a:r>
            <a:r>
              <a:rPr lang="en-US" sz="1400" b="1" dirty="0"/>
              <a:t>1</a:t>
            </a:r>
            <a:r>
              <a:rPr lang="en-US" sz="1400" dirty="0"/>
              <a:t>, suggesting that this visualization is a summary of key financial statistics rather than a detailed breakdown</a:t>
            </a:r>
            <a:r>
              <a:rPr lang="en-US" sz="1400" dirty="0" smtClean="0"/>
              <a:t>.</a:t>
            </a:r>
          </a:p>
          <a:p>
            <a:pPr lvl="1"/>
            <a:r>
              <a:rPr lang="en-US" sz="1400" b="1" dirty="0"/>
              <a:t>Further Insights:</a:t>
            </a:r>
            <a:r>
              <a:rPr lang="en-US" sz="1400" dirty="0"/>
              <a:t> Comparing the </a:t>
            </a:r>
            <a:r>
              <a:rPr lang="en-US" sz="1400" b="1" dirty="0"/>
              <a:t>total amount vs. total payments</a:t>
            </a:r>
            <a:r>
              <a:rPr lang="en-US" sz="1400" dirty="0"/>
              <a:t> could provide insights into revenue collection efficiency and potential areas for financial optimization</a:t>
            </a:r>
            <a:r>
              <a:rPr lang="en-US" sz="1400" dirty="0" smtClean="0"/>
              <a:t>.</a:t>
            </a:r>
          </a:p>
          <a:p>
            <a:pPr lvl="1"/>
            <a:endParaRPr lang="en-US" dirty="0"/>
          </a:p>
        </p:txBody>
      </p: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13"/>
          </p:nvPr>
        </p:nvSpPr>
        <p:spPr>
          <a:xfrm>
            <a:off x="6205425" y="1623083"/>
            <a:ext cx="5472000" cy="358775"/>
          </a:xfrm>
        </p:spPr>
        <p:txBody>
          <a:bodyPr/>
          <a:lstStyle/>
          <a:p>
            <a:r>
              <a:rPr lang="en-US" dirty="0"/>
              <a:t>Bubble Chart</a:t>
            </a:r>
          </a:p>
        </p:txBody>
      </p:sp>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12"/>
          </p:nvPr>
        </p:nvSpPr>
        <p:spPr>
          <a:xfrm>
            <a:off x="6205312" y="2236941"/>
            <a:ext cx="5472113" cy="3827429"/>
          </a:xfrm>
        </p:spPr>
        <p:txBody>
          <a:bodyPr/>
          <a:lstStyle/>
          <a:p>
            <a:r>
              <a:rPr lang="en-US" dirty="0"/>
              <a:t>Top 10 Countries by Customer Numbers</a:t>
            </a:r>
            <a:r>
              <a:rPr lang="en-US" dirty="0" smtClean="0"/>
              <a:t>. </a:t>
            </a:r>
            <a:endParaRPr lang="en-US" dirty="0"/>
          </a:p>
          <a:p>
            <a:pPr lvl="1"/>
            <a:r>
              <a:rPr lang="en-US" sz="1400" b="1" dirty="0"/>
              <a:t>Top Countries:</a:t>
            </a:r>
            <a:r>
              <a:rPr lang="en-US" sz="1400" dirty="0"/>
              <a:t> The highest number of customers come from </a:t>
            </a:r>
            <a:r>
              <a:rPr lang="en-US" sz="1400" b="1" dirty="0"/>
              <a:t>India (60), China (53), and the United States (36)</a:t>
            </a:r>
            <a:r>
              <a:rPr lang="en-US" sz="1400" dirty="0"/>
              <a:t>, making them the key markets in the </a:t>
            </a:r>
            <a:r>
              <a:rPr lang="en-US" sz="1400" dirty="0" smtClean="0"/>
              <a:t>dataset. </a:t>
            </a:r>
            <a:endParaRPr lang="en-US" sz="1400" dirty="0"/>
          </a:p>
          <a:p>
            <a:pPr lvl="1"/>
            <a:r>
              <a:rPr lang="en-US" sz="1400" b="1" dirty="0"/>
              <a:t>Market Distribution:</a:t>
            </a:r>
            <a:r>
              <a:rPr lang="en-US" sz="1400" dirty="0"/>
              <a:t> There is a significant variance in customer numbers across countries, with </a:t>
            </a:r>
            <a:r>
              <a:rPr lang="en-US" sz="1400" b="1" dirty="0"/>
              <a:t>Turkey (15) and Indonesia (14)</a:t>
            </a:r>
            <a:r>
              <a:rPr lang="en-US" sz="1400" dirty="0"/>
              <a:t> having the lowest representation among the top 10</a:t>
            </a:r>
            <a:r>
              <a:rPr lang="en-US" sz="1400" dirty="0" smtClean="0"/>
              <a:t>. </a:t>
            </a:r>
          </a:p>
          <a:p>
            <a:pPr lvl="1"/>
            <a:r>
              <a:rPr lang="en-US" sz="1400" b="1" dirty="0"/>
              <a:t>Potential Business Insights:</a:t>
            </a:r>
            <a:r>
              <a:rPr lang="en-US" sz="1400" dirty="0"/>
              <a:t> Since </a:t>
            </a:r>
            <a:r>
              <a:rPr lang="en-US" sz="1400" b="1" dirty="0"/>
              <a:t>India and China lead in customer count</a:t>
            </a:r>
            <a:r>
              <a:rPr lang="en-US" sz="1400" dirty="0"/>
              <a:t>, this suggests an opportunity for targeted marketing campaigns in these </a:t>
            </a:r>
            <a:r>
              <a:rPr lang="en-US" sz="1400" dirty="0" smtClean="0"/>
              <a:t>regions.</a:t>
            </a:r>
          </a:p>
          <a:p>
            <a:pPr lvl="1"/>
            <a:r>
              <a:rPr lang="en-US" sz="1400" b="1" dirty="0"/>
              <a:t>Balanced Representation:</a:t>
            </a:r>
            <a:r>
              <a:rPr lang="en-US" sz="1400" dirty="0"/>
              <a:t> The </a:t>
            </a:r>
            <a:r>
              <a:rPr lang="en-US" sz="1400" b="1" dirty="0"/>
              <a:t>top 10 countries span multiple continents</a:t>
            </a:r>
            <a:r>
              <a:rPr lang="en-US" sz="1400" dirty="0"/>
              <a:t>, highlighting a global customer base that might require localized business strategies</a:t>
            </a:r>
            <a:r>
              <a:rPr lang="en-US" sz="1400" dirty="0" smtClean="0"/>
              <a:t>.</a:t>
            </a:r>
          </a:p>
          <a:p>
            <a:pPr lvl="1"/>
            <a:r>
              <a:rPr lang="en-US" sz="1400" b="1" dirty="0"/>
              <a:t>Strategic Recommendations:</a:t>
            </a:r>
            <a:r>
              <a:rPr lang="en-US" sz="1400" dirty="0"/>
              <a:t> Analyzing why </a:t>
            </a:r>
            <a:r>
              <a:rPr lang="en-US" sz="1400" b="1" dirty="0"/>
              <a:t>countries like Japan (31) and the Russian Federation (28) have moderate numbers</a:t>
            </a:r>
            <a:r>
              <a:rPr lang="en-US" sz="1400" dirty="0"/>
              <a:t> could help in devising customer acquisition and retention strategies</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0472469" y="6322399"/>
            <a:ext cx="1575532" cy="365125"/>
          </a:xfrm>
        </p:spPr>
        <p:txBody>
          <a:bodyPr/>
          <a:lstStyle/>
          <a:p>
            <a:fld id="{19B51A1E-902D-48AF-9020-955120F399B6}" type="slidenum">
              <a:rPr lang="en-US" smtClean="0"/>
              <a:pPr/>
              <a:t>7</a:t>
            </a:fld>
            <a:endParaRPr lang="en-US" dirty="0"/>
          </a:p>
        </p:txBody>
      </p:sp>
    </p:spTree>
    <p:extLst>
      <p:ext uri="{BB962C8B-B14F-4D97-AF65-F5344CB8AC3E}">
        <p14:creationId xmlns:p14="http://schemas.microsoft.com/office/powerpoint/2010/main" val="3188837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B4D5-DA14-4F29-9320-2DE0A6B571B9}"/>
              </a:ext>
            </a:extLst>
          </p:cNvPr>
          <p:cNvSpPr>
            <a:spLocks noGrp="1"/>
          </p:cNvSpPr>
          <p:nvPr>
            <p:ph type="title"/>
          </p:nvPr>
        </p:nvSpPr>
        <p:spPr>
          <a:xfrm>
            <a:off x="432000" y="432000"/>
            <a:ext cx="11340000" cy="432000"/>
          </a:xfrm>
        </p:spPr>
        <p:txBody>
          <a:bodyPr/>
          <a:lstStyle/>
          <a:p>
            <a:r>
              <a:rPr lang="en-US" dirty="0"/>
              <a:t>Visualizations and Insights</a:t>
            </a:r>
          </a:p>
        </p:txBody>
      </p:sp>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0351699" y="6322399"/>
            <a:ext cx="1696302" cy="365125"/>
          </a:xfrm>
        </p:spPr>
        <p:txBody>
          <a:bodyPr/>
          <a:lstStyle/>
          <a:p>
            <a:fld id="{19B51A1E-902D-48AF-9020-955120F399B6}" type="slidenum">
              <a:rPr lang="en-US" smtClean="0"/>
              <a:pPr/>
              <a:t>8</a:t>
            </a:fld>
            <a:endParaRPr lang="en-US" dirty="0"/>
          </a:p>
        </p:txBody>
      </p:sp>
      <p:graphicFrame>
        <p:nvGraphicFramePr>
          <p:cNvPr id="10" name="Chart 9" title="Gross Revenue Placeholder Chart">
            <a:extLst>
              <a:ext uri="{FF2B5EF4-FFF2-40B4-BE49-F238E27FC236}">
                <a16:creationId xmlns:a16="http://schemas.microsoft.com/office/drawing/2014/main" id="{FFE8AFAB-AE1F-4453-8C1B-70D2EF9B1373}"/>
              </a:ext>
            </a:extLst>
          </p:cNvPr>
          <p:cNvGraphicFramePr/>
          <p:nvPr>
            <p:extLst>
              <p:ext uri="{D42A27DB-BD31-4B8C-83A1-F6EECF244321}">
                <p14:modId xmlns:p14="http://schemas.microsoft.com/office/powerpoint/2010/main" val="3597144133"/>
              </p:ext>
            </p:extLst>
          </p:nvPr>
        </p:nvGraphicFramePr>
        <p:xfrm>
          <a:off x="431800" y="1512000"/>
          <a:ext cx="3389313" cy="4444199"/>
        </p:xfrm>
        <a:graphic>
          <a:graphicData uri="http://schemas.openxmlformats.org/drawingml/2006/chart">
            <c:chart xmlns:c="http://schemas.openxmlformats.org/drawingml/2006/chart" xmlns:r="http://schemas.openxmlformats.org/officeDocument/2006/relationships" r:id="rId2"/>
          </a:graphicData>
        </a:graphic>
      </p:graphicFrame>
      <p:pic>
        <p:nvPicPr>
          <p:cNvPr id="4" name="Picture 3"/>
          <p:cNvPicPr>
            <a:picLocks noChangeAspect="1"/>
          </p:cNvPicPr>
          <p:nvPr/>
        </p:nvPicPr>
        <p:blipFill>
          <a:blip r:embed="rId3"/>
          <a:stretch>
            <a:fillRect/>
          </a:stretch>
        </p:blipFill>
        <p:spPr>
          <a:xfrm>
            <a:off x="431801" y="974786"/>
            <a:ext cx="5460041" cy="4981414"/>
          </a:xfrm>
          <a:prstGeom prst="rect">
            <a:avLst/>
          </a:prstGeom>
        </p:spPr>
      </p:pic>
      <p:pic>
        <p:nvPicPr>
          <p:cNvPr id="5" name="Picture 4"/>
          <p:cNvPicPr>
            <a:picLocks noChangeAspect="1"/>
          </p:cNvPicPr>
          <p:nvPr/>
        </p:nvPicPr>
        <p:blipFill>
          <a:blip r:embed="rId4"/>
          <a:stretch>
            <a:fillRect/>
          </a:stretch>
        </p:blipFill>
        <p:spPr>
          <a:xfrm>
            <a:off x="6047118" y="1233577"/>
            <a:ext cx="5630308" cy="4722623"/>
          </a:xfrm>
          <a:prstGeom prst="rect">
            <a:avLst/>
          </a:prstGeom>
        </p:spPr>
      </p:pic>
    </p:spTree>
    <p:extLst>
      <p:ext uri="{BB962C8B-B14F-4D97-AF65-F5344CB8AC3E}">
        <p14:creationId xmlns:p14="http://schemas.microsoft.com/office/powerpoint/2010/main" val="735610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a:xfrm>
            <a:off x="432000" y="432000"/>
            <a:ext cx="11340000" cy="432000"/>
          </a:xfrm>
        </p:spPr>
        <p:txBody>
          <a:bodyPr/>
          <a:lstStyle/>
          <a:p>
            <a:r>
              <a:rPr lang="en-US" dirty="0"/>
              <a:t>Overview of Payment Data</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p:txBody>
          <a:bodyPr/>
          <a:lstStyle/>
          <a:p>
            <a:r>
              <a:rPr lang="en-US" dirty="0"/>
              <a:t>Top 10 Cities Within the Top 10 Countries by Customer Count. Top 5 Customers by Total Amount Paid</a:t>
            </a:r>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2000" y="1494929"/>
            <a:ext cx="5472000" cy="360000"/>
          </a:xfrm>
        </p:spPr>
        <p:txBody>
          <a:bodyPr/>
          <a:lstStyle/>
          <a:p>
            <a:r>
              <a:rPr lang="en-US" dirty="0" smtClean="0"/>
              <a:t>Heat Map </a:t>
            </a:r>
            <a:r>
              <a:rPr lang="en-US" dirty="0"/>
              <a:t>Chart</a:t>
            </a:r>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32000" y="1981858"/>
            <a:ext cx="5472000" cy="4082512"/>
          </a:xfrm>
        </p:spPr>
        <p:txBody>
          <a:bodyPr/>
          <a:lstStyle/>
          <a:p>
            <a:r>
              <a:rPr lang="en-US" b="1" dirty="0" smtClean="0"/>
              <a:t>Top </a:t>
            </a:r>
            <a:r>
              <a:rPr lang="en-US" b="1" dirty="0"/>
              <a:t>10 Cities Within the Top 10 Countries (Task 3.7, Step </a:t>
            </a:r>
            <a:r>
              <a:rPr lang="en-US" b="1" dirty="0" smtClean="0"/>
              <a:t>)</a:t>
            </a:r>
            <a:endParaRPr lang="en-US" dirty="0" smtClean="0"/>
          </a:p>
          <a:p>
            <a:pPr lvl="1"/>
            <a:r>
              <a:rPr lang="en-US" sz="1400" b="1" dirty="0"/>
              <a:t>City Distribution:</a:t>
            </a:r>
            <a:r>
              <a:rPr lang="en-US" sz="1400" dirty="0"/>
              <a:t> Majority of cities, including </a:t>
            </a:r>
            <a:r>
              <a:rPr lang="en-US" sz="1400" dirty="0" err="1"/>
              <a:t>Pingxiang</a:t>
            </a:r>
            <a:r>
              <a:rPr lang="en-US" sz="1400" dirty="0"/>
              <a:t> (China), </a:t>
            </a:r>
            <a:r>
              <a:rPr lang="en-US" sz="1400" dirty="0" err="1"/>
              <a:t>Xintai</a:t>
            </a:r>
            <a:r>
              <a:rPr lang="en-US" sz="1400" dirty="0"/>
              <a:t> (China), </a:t>
            </a:r>
            <a:r>
              <a:rPr lang="en-US" sz="1400" dirty="0" err="1"/>
              <a:t>Atlixco</a:t>
            </a:r>
            <a:r>
              <a:rPr lang="en-US" sz="1400" dirty="0"/>
              <a:t> (Mexico), and </a:t>
            </a:r>
            <a:r>
              <a:rPr lang="en-US" sz="1400" dirty="0" err="1"/>
              <a:t>Adoni</a:t>
            </a:r>
            <a:r>
              <a:rPr lang="en-US" sz="1400" dirty="0"/>
              <a:t> (India), have </a:t>
            </a:r>
            <a:r>
              <a:rPr lang="en-US" sz="1400" b="1" dirty="0"/>
              <a:t>1 customer each</a:t>
            </a:r>
            <a:r>
              <a:rPr lang="en-US" sz="1400" dirty="0"/>
              <a:t>, indicating a dispersed customer base</a:t>
            </a:r>
            <a:r>
              <a:rPr lang="en-US" sz="1400" dirty="0" smtClean="0"/>
              <a:t>.</a:t>
            </a:r>
            <a:endParaRPr lang="en-US" sz="1400" dirty="0"/>
          </a:p>
          <a:p>
            <a:pPr lvl="1"/>
            <a:r>
              <a:rPr lang="en-US" sz="1400" b="1" dirty="0" smtClean="0"/>
              <a:t>Top </a:t>
            </a:r>
            <a:r>
              <a:rPr lang="en-US" sz="1400" b="1" dirty="0"/>
              <a:t>City:</a:t>
            </a:r>
            <a:r>
              <a:rPr lang="en-US" sz="1400" dirty="0"/>
              <a:t> </a:t>
            </a:r>
            <a:r>
              <a:rPr lang="en-US" sz="1400" b="1" dirty="0"/>
              <a:t>Aurora (United States)</a:t>
            </a:r>
            <a:r>
              <a:rPr lang="en-US" sz="1400" dirty="0"/>
              <a:t> stands out with </a:t>
            </a:r>
            <a:r>
              <a:rPr lang="en-US" sz="1400" b="1" dirty="0"/>
              <a:t>2 customers</a:t>
            </a:r>
            <a:r>
              <a:rPr lang="en-US" sz="1400" dirty="0"/>
              <a:t>, the highest among the top 10 cities</a:t>
            </a:r>
            <a:r>
              <a:rPr lang="en-US" sz="1400" dirty="0" smtClean="0"/>
              <a:t>.</a:t>
            </a:r>
          </a:p>
          <a:p>
            <a:pPr lvl="1"/>
            <a:r>
              <a:rPr lang="en-US" sz="1400" b="1" dirty="0" smtClean="0"/>
              <a:t>Geographic </a:t>
            </a:r>
            <a:r>
              <a:rPr lang="en-US" sz="1400" b="1" dirty="0"/>
              <a:t>Spread:</a:t>
            </a:r>
            <a:r>
              <a:rPr lang="en-US" sz="1400" dirty="0"/>
              <a:t> Cities from diverse countries like </a:t>
            </a:r>
            <a:r>
              <a:rPr lang="en-US" sz="1400" b="1" dirty="0"/>
              <a:t>China, India, Mexico, Brazil, Japan, and Turkey</a:t>
            </a:r>
            <a:r>
              <a:rPr lang="en-US" sz="1400" dirty="0"/>
              <a:t> are represented, showcasing global reach.</a:t>
            </a:r>
            <a:endParaRPr lang="en-US" sz="1400" dirty="0" smtClean="0"/>
          </a:p>
          <a:p>
            <a:pPr lvl="1"/>
            <a:r>
              <a:rPr lang="en-US" sz="1400" b="1" dirty="0" smtClean="0"/>
              <a:t>Limited </a:t>
            </a:r>
            <a:r>
              <a:rPr lang="en-US" sz="1400" b="1" dirty="0"/>
              <a:t>Concentration:</a:t>
            </a:r>
            <a:r>
              <a:rPr lang="en-US" sz="1400" dirty="0"/>
              <a:t> The equal representation of most cities suggests </a:t>
            </a:r>
            <a:r>
              <a:rPr lang="en-US" sz="1400" b="1" dirty="0"/>
              <a:t>low concentration</a:t>
            </a:r>
            <a:r>
              <a:rPr lang="en-US" sz="1400" dirty="0"/>
              <a:t> of customers in specific areas.</a:t>
            </a:r>
            <a:endParaRPr lang="en-US" sz="1400" dirty="0" smtClean="0"/>
          </a:p>
          <a:p>
            <a:pPr lvl="1"/>
            <a:r>
              <a:rPr lang="en-US" sz="1400" b="1" dirty="0"/>
              <a:t>Business Opportunity:</a:t>
            </a:r>
            <a:r>
              <a:rPr lang="en-US" sz="1400" dirty="0"/>
              <a:t> Identifying cities with minimal customers could </a:t>
            </a:r>
            <a:r>
              <a:rPr lang="en-US" sz="1400" b="1" dirty="0"/>
              <a:t>guide targeted marketing efforts</a:t>
            </a:r>
            <a:r>
              <a:rPr lang="en-US" sz="1400" dirty="0"/>
              <a:t> for expansion.</a:t>
            </a:r>
            <a:endParaRPr lang="en-US" sz="1400" dirty="0" smtClean="0"/>
          </a:p>
          <a:p>
            <a:pPr lvl="1"/>
            <a:endParaRPr lang="en-US" dirty="0"/>
          </a:p>
        </p:txBody>
      </p: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13"/>
          </p:nvPr>
        </p:nvSpPr>
        <p:spPr>
          <a:xfrm>
            <a:off x="6205312" y="1526295"/>
            <a:ext cx="5472000" cy="358775"/>
          </a:xfrm>
        </p:spPr>
        <p:txBody>
          <a:bodyPr/>
          <a:lstStyle/>
          <a:p>
            <a:r>
              <a:rPr lang="en-US" dirty="0" smtClean="0"/>
              <a:t>Pie </a:t>
            </a:r>
            <a:r>
              <a:rPr lang="en-US" dirty="0"/>
              <a:t>Chart</a:t>
            </a:r>
          </a:p>
        </p:txBody>
      </p:sp>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12"/>
          </p:nvPr>
        </p:nvSpPr>
        <p:spPr>
          <a:xfrm>
            <a:off x="6205312" y="1981859"/>
            <a:ext cx="5472113" cy="4082512"/>
          </a:xfrm>
        </p:spPr>
        <p:txBody>
          <a:bodyPr/>
          <a:lstStyle/>
          <a:p>
            <a:r>
              <a:rPr lang="en-US" b="1" dirty="0"/>
              <a:t>Top 5 Customers By Total Amount Paid (Task 3.7, Step 3</a:t>
            </a:r>
            <a:r>
              <a:rPr lang="en-US" b="1" dirty="0" smtClean="0"/>
              <a:t>)</a:t>
            </a:r>
            <a:r>
              <a:rPr lang="en-US" dirty="0" smtClean="0"/>
              <a:t> </a:t>
            </a:r>
            <a:endParaRPr lang="en-US" dirty="0"/>
          </a:p>
          <a:p>
            <a:pPr lvl="1"/>
            <a:r>
              <a:rPr lang="en-US" sz="1400" b="1" dirty="0"/>
              <a:t>Highest Payer:</a:t>
            </a:r>
            <a:r>
              <a:rPr lang="en-US" sz="1400" dirty="0"/>
              <a:t> </a:t>
            </a:r>
            <a:r>
              <a:rPr lang="en-US" sz="1400" b="1" dirty="0"/>
              <a:t>Theodore Culp</a:t>
            </a:r>
            <a:r>
              <a:rPr lang="en-US" sz="1400" dirty="0"/>
              <a:t> leads with a total payment of </a:t>
            </a:r>
            <a:r>
              <a:rPr lang="en-US" sz="1400" b="1" dirty="0"/>
              <a:t>109.72</a:t>
            </a:r>
            <a:r>
              <a:rPr lang="en-US" sz="1400" dirty="0"/>
              <a:t>, highlighting him as a valuable customer</a:t>
            </a:r>
            <a:r>
              <a:rPr lang="en-US" sz="1400" dirty="0" smtClean="0"/>
              <a:t>. </a:t>
            </a:r>
            <a:endParaRPr lang="en-US" sz="1400" dirty="0"/>
          </a:p>
          <a:p>
            <a:pPr lvl="1"/>
            <a:r>
              <a:rPr lang="en-US" sz="1400" b="1" dirty="0"/>
              <a:t>Significant Contributors:</a:t>
            </a:r>
            <a:r>
              <a:rPr lang="en-US" sz="1400" dirty="0"/>
              <a:t> </a:t>
            </a:r>
            <a:r>
              <a:rPr lang="en-US" sz="1400" b="1" dirty="0"/>
              <a:t>Philip Causey (393)</a:t>
            </a:r>
            <a:r>
              <a:rPr lang="en-US" sz="1400" dirty="0"/>
              <a:t> and </a:t>
            </a:r>
            <a:r>
              <a:rPr lang="en-US" sz="1400" b="1" dirty="0"/>
              <a:t>Miriam McKinney (285)</a:t>
            </a:r>
            <a:r>
              <a:rPr lang="en-US" sz="1400" dirty="0"/>
              <a:t> are also key revenue contributors.</a:t>
            </a:r>
            <a:r>
              <a:rPr lang="en-US" sz="1400" dirty="0" smtClean="0"/>
              <a:t>. </a:t>
            </a:r>
          </a:p>
          <a:p>
            <a:pPr lvl="1"/>
            <a:r>
              <a:rPr lang="en-US" sz="1400" b="1" dirty="0"/>
              <a:t>Diverse Spending:</a:t>
            </a:r>
            <a:r>
              <a:rPr lang="en-US" sz="1400" dirty="0"/>
              <a:t> Payments vary widely, from </a:t>
            </a:r>
            <a:r>
              <a:rPr lang="en-US" sz="1400" b="1" dirty="0"/>
              <a:t>109.72 to 59</a:t>
            </a:r>
            <a:r>
              <a:rPr lang="en-US" sz="1400" dirty="0"/>
              <a:t>, suggesting diverse purchasing behaviors..</a:t>
            </a:r>
            <a:endParaRPr lang="en-US" sz="1400" dirty="0" smtClean="0"/>
          </a:p>
          <a:p>
            <a:pPr lvl="1"/>
            <a:r>
              <a:rPr lang="en-US" sz="1400" b="1" dirty="0"/>
              <a:t>Revenue Insights:</a:t>
            </a:r>
            <a:r>
              <a:rPr lang="en-US" sz="1400" dirty="0"/>
              <a:t> Focusing on top-paying customers like </a:t>
            </a:r>
            <a:r>
              <a:rPr lang="en-US" sz="1400" b="1" dirty="0"/>
              <a:t>Theodore Culp</a:t>
            </a:r>
            <a:r>
              <a:rPr lang="en-US" sz="1400" dirty="0"/>
              <a:t> can </a:t>
            </a:r>
            <a:r>
              <a:rPr lang="en-US" sz="1400" b="1" dirty="0"/>
              <a:t>optimize customer relationship management</a:t>
            </a:r>
            <a:r>
              <a:rPr lang="en-US" sz="1400" dirty="0" smtClean="0"/>
              <a:t>.</a:t>
            </a:r>
          </a:p>
          <a:p>
            <a:pPr lvl="1"/>
            <a:r>
              <a:rPr lang="en-US" sz="1400" b="1" dirty="0"/>
              <a:t>Potential Loyalty Programs:</a:t>
            </a:r>
            <a:r>
              <a:rPr lang="en-US" sz="1400" dirty="0"/>
              <a:t> Implementing loyalty programs for top spenders could </a:t>
            </a:r>
            <a:r>
              <a:rPr lang="en-US" sz="1400" b="1" dirty="0"/>
              <a:t>enhance retention and increase </a:t>
            </a:r>
            <a:r>
              <a:rPr lang="en-US" sz="1400" b="1" dirty="0" smtClean="0"/>
              <a:t>spending.</a:t>
            </a:r>
            <a:endParaRPr lang="en-US" sz="1400" dirty="0" smtClean="0"/>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0437963" y="6322399"/>
            <a:ext cx="1610038" cy="365125"/>
          </a:xfrm>
        </p:spPr>
        <p:txBody>
          <a:bodyPr/>
          <a:lstStyle/>
          <a:p>
            <a:fld id="{19B51A1E-902D-48AF-9020-955120F399B6}" type="slidenum">
              <a:rPr lang="en-US" smtClean="0"/>
              <a:pPr/>
              <a:t>9</a:t>
            </a:fld>
            <a:endParaRPr lang="en-US" dirty="0"/>
          </a:p>
        </p:txBody>
      </p:sp>
    </p:spTree>
    <p:extLst>
      <p:ext uri="{BB962C8B-B14F-4D97-AF65-F5344CB8AC3E}">
        <p14:creationId xmlns:p14="http://schemas.microsoft.com/office/powerpoint/2010/main" val="3941788296"/>
      </p:ext>
    </p:extLst>
  </p:cSld>
  <p:clrMapOvr>
    <a:masterClrMapping/>
  </p:clrMapOvr>
</p:sld>
</file>

<file path=ppt/theme/theme1.xml><?xml version="1.0" encoding="utf-8"?>
<a:theme xmlns:a="http://schemas.openxmlformats.org/drawingml/2006/main" name="Office Theme">
  <a:themeElements>
    <a:clrScheme name="Custom 131">
      <a:dk1>
        <a:sysClr val="windowText" lastClr="000000"/>
      </a:dk1>
      <a:lt1>
        <a:srgbClr val="FFFFFF"/>
      </a:lt1>
      <a:dk2>
        <a:srgbClr val="3F3F3F"/>
      </a:dk2>
      <a:lt2>
        <a:srgbClr val="F2F2F2"/>
      </a:lt2>
      <a:accent1>
        <a:srgbClr val="056AFF"/>
      </a:accent1>
      <a:accent2>
        <a:srgbClr val="FF391E"/>
      </a:accent2>
      <a:accent3>
        <a:srgbClr val="A1CC18"/>
      </a:accent3>
      <a:accent4>
        <a:srgbClr val="FFC000"/>
      </a:accent4>
      <a:accent5>
        <a:srgbClr val="1554B2"/>
      </a:accent5>
      <a:accent6>
        <a:srgbClr val="8BB20C"/>
      </a:accent6>
      <a:hlink>
        <a:srgbClr val="056AFF"/>
      </a:hlink>
      <a:folHlink>
        <a:srgbClr val="056AFF"/>
      </a:folHlink>
    </a:clrScheme>
    <a:fontScheme name="Custom 150">
      <a:majorFont>
        <a:latin typeface="Rockwel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46000">
              <a:schemeClr val="bg1">
                <a:alpha val="90000"/>
              </a:schemeClr>
            </a:gs>
            <a:gs pos="0">
              <a:schemeClr val="accent1">
                <a:lumMod val="20000"/>
                <a:lumOff val="80000"/>
                <a:alpha val="50000"/>
              </a:schemeClr>
            </a:gs>
            <a:gs pos="80000">
              <a:schemeClr val="bg1">
                <a:lumMod val="95000"/>
              </a:schemeClr>
            </a:gs>
          </a:gsLst>
          <a:lin ang="3600000" scaled="0"/>
        </a:gradFill>
      </a:spPr>
      <a:bodyPr rot="0" spcFirstLastPara="0" vertOverflow="overflow" horzOverflow="overflow" vert="horz" wrap="square" lIns="72000" tIns="0" rIns="180000" bIns="180000" numCol="1" spcCol="0" rtlCol="0" fromWordArt="0" anchor="b" anchorCtr="0" forceAA="0" compatLnSpc="1">
        <a:prstTxWarp prst="textNoShape">
          <a:avLst/>
        </a:prstTxWarp>
        <a:noAutofit/>
      </a:bodyPr>
      <a:lstStyle>
        <a:defPPr algn="r">
          <a:lnSpc>
            <a:spcPts val="4700"/>
          </a:lnSpc>
          <a:spcBef>
            <a:spcPct val="0"/>
          </a:spcBef>
          <a:defRPr sz="4500">
            <a:solidFill>
              <a:schemeClr val="tx1"/>
            </a:solidFill>
            <a:latin typeface="Rockwell" panose="02060603020205020403" pitchFamily="18" charset="0"/>
            <a:ea typeface="+mj-ea"/>
            <a:cs typeface="+mj-cs"/>
          </a:defRPr>
        </a:defPPr>
      </a:lstStyle>
    </a:spDef>
  </a:objectDefaults>
  <a:extraClrSchemeLst/>
  <a:extLst>
    <a:ext uri="{05A4C25C-085E-4340-85A3-A5531E510DB2}">
      <thm15:themeFamily xmlns:thm15="http://schemas.microsoft.com/office/thememl/2012/main" name="TF44613219_Snowscape presentation_AAS_v3" id="{3F58B2BF-7FCB-4030-95D0-6E1293A51CD9}" vid="{53A5683B-83CA-458E-B89B-61DA222BA63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A1A72F-8D9B-43C2-9EF9-F1EF7B91BE5A}">
  <ds:schemaRefs>
    <ds:schemaRef ds:uri="16c05727-aa75-4e4a-9b5f-8a80a1165891"/>
    <ds:schemaRef ds:uri="http://purl.org/dc/dcmitype/"/>
    <ds:schemaRef ds:uri="71af3243-3dd4-4a8d-8c0d-dd76da1f02a5"/>
    <ds:schemaRef ds:uri="http://schemas.microsoft.com/office/2006/metadata/properties"/>
    <ds:schemaRef ds:uri="http://www.w3.org/XML/1998/namespace"/>
    <ds:schemaRef ds:uri="http://purl.org/dc/elements/1.1/"/>
    <ds:schemaRef ds:uri="http://purl.org/dc/terms/"/>
    <ds:schemaRef ds:uri="http://schemas.microsoft.com/office/2006/documentManagement/types"/>
    <ds:schemaRef ds:uri="http://schemas.openxmlformats.org/package/2006/metadata/core-properties"/>
    <ds:schemaRef ds:uri="http://schemas.microsoft.com/office/infopath/2007/PartnerControls"/>
  </ds:schemaRefs>
</ds:datastoreItem>
</file>

<file path=customXml/itemProps2.xml><?xml version="1.0" encoding="utf-8"?>
<ds:datastoreItem xmlns:ds="http://schemas.openxmlformats.org/officeDocument/2006/customXml" ds:itemID="{F4597FF3-20AC-4CC1-81BE-167C9DD71F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349276-D03C-4504-A5DA-3C2BED60D3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Snowscape presentation</Template>
  <TotalTime>0</TotalTime>
  <Words>926</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Rockwell</vt:lpstr>
      <vt:lpstr>Segoe UI</vt:lpstr>
      <vt:lpstr>Times New Roman</vt:lpstr>
      <vt:lpstr>Office Theme</vt:lpstr>
      <vt:lpstr>Rockbuster Stealth LLC Launch Strategy Analysis </vt:lpstr>
      <vt:lpstr>Overview </vt:lpstr>
      <vt:lpstr>Customer Distribution </vt:lpstr>
      <vt:lpstr>Top Performing Countries and Cities</vt:lpstr>
      <vt:lpstr>Top Customers: Revenue Leaders</vt:lpstr>
      <vt:lpstr>Visualizations and Insights</vt:lpstr>
      <vt:lpstr>Overview of Payment Data</vt:lpstr>
      <vt:lpstr>Visualizations and Insights</vt:lpstr>
      <vt:lpstr>Overview of Payment Data</vt:lpstr>
      <vt:lpstr>  PREDICTION Based on our Tableau visualizations, we predict that countries like India and China will continue to dominate customer  growth, making them key markets for expansion. The disparity between total amounts and payments suggests potential outstanding balances, highlighting the need for improved payment collection strategies. Additionally, top-paying customers indicate that a loyalty program could increase retention and spending patterns.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2025-02-02T08:23:52Z</dcterms:created>
  <dcterms:modified xsi:type="dcterms:W3CDTF">2025-02-12T12:12:43Z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