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Old Standard TT"/>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ldStandardTT-regular.fntdata"/><Relationship Id="rId14" Type="http://schemas.openxmlformats.org/officeDocument/2006/relationships/slide" Target="slides/slide10.xml"/><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78c219b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78c219b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7de17b8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7de17b8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7de17b88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7de17b88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1200"/>
              </a:spcBef>
              <a:spcAft>
                <a:spcPts val="0"/>
              </a:spcAft>
              <a:buClr>
                <a:schemeClr val="dk1"/>
              </a:buClr>
              <a:buSzPts val="900"/>
              <a:buChar char="●"/>
            </a:pPr>
            <a:r>
              <a:rPr lang="en" sz="900">
                <a:solidFill>
                  <a:schemeClr val="dk1"/>
                </a:solidFill>
              </a:rPr>
              <a:t>HTML</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JS</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CSS</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Visual Studio</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Pure CSS</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Foundation CSS, mainly because both are similar to Bootstrap </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FontAwesome</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jQuery</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musixmatch API</a:t>
            </a:r>
            <a:endParaRPr sz="9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90426443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90426443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1200"/>
              </a:spcBef>
              <a:spcAft>
                <a:spcPts val="0"/>
              </a:spcAft>
              <a:buClr>
                <a:schemeClr val="dk1"/>
              </a:buClr>
              <a:buSzPts val="900"/>
              <a:buChar char="●"/>
            </a:pPr>
            <a:r>
              <a:rPr lang="en" sz="900">
                <a:solidFill>
                  <a:schemeClr val="dk1"/>
                </a:solidFill>
              </a:rPr>
              <a:t>skipped some features in order to put out a minimum viable product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teamflash1.github.io/music-app/" TargetMode="External"/><Relationship Id="rId4" Type="http://schemas.openxmlformats.org/officeDocument/2006/relationships/hyperlink" Target="https://github.com/TeamFlash1/music-ap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11" Type="http://schemas.openxmlformats.org/officeDocument/2006/relationships/image" Target="../media/image10.png"/><Relationship Id="rId10" Type="http://schemas.openxmlformats.org/officeDocument/2006/relationships/image" Target="../media/image2.png"/><Relationship Id="rId9"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7.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teamflash1.github.io/music-app/" TargetMode="External"/><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58" name="Shape 58"/>
        <p:cNvGrpSpPr/>
        <p:nvPr/>
      </p:nvGrpSpPr>
      <p:grpSpPr>
        <a:xfrm>
          <a:off x="0" y="0"/>
          <a:ext cx="0" cy="0"/>
          <a:chOff x="0" y="0"/>
          <a:chExt cx="0" cy="0"/>
        </a:xfrm>
      </p:grpSpPr>
      <p:sp>
        <p:nvSpPr>
          <p:cNvPr id="59" name="Google Shape;59;p13"/>
          <p:cNvSpPr txBox="1"/>
          <p:nvPr>
            <p:ph idx="4294967295" type="subTitle"/>
          </p:nvPr>
        </p:nvSpPr>
        <p:spPr>
          <a:xfrm>
            <a:off x="155850" y="2258625"/>
            <a:ext cx="8832300" cy="17160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1600"/>
              </a:spcAft>
              <a:buNone/>
            </a:pPr>
            <a:r>
              <a:rPr b="1" lang="en" sz="2200">
                <a:solidFill>
                  <a:srgbClr val="FFFFFF"/>
                </a:solidFill>
              </a:rPr>
              <a:t>Developer Jockeys (DJs):</a:t>
            </a:r>
            <a:br>
              <a:rPr b="1" lang="en">
                <a:solidFill>
                  <a:srgbClr val="FFFFFF"/>
                </a:solidFill>
              </a:rPr>
            </a:br>
            <a:r>
              <a:rPr lang="en" sz="1900">
                <a:solidFill>
                  <a:srgbClr val="FFFFFF"/>
                </a:solidFill>
              </a:rPr>
              <a:t>James Ellis</a:t>
            </a:r>
            <a:br>
              <a:rPr lang="en" sz="1900">
                <a:solidFill>
                  <a:srgbClr val="FFFFFF"/>
                </a:solidFill>
              </a:rPr>
            </a:br>
            <a:r>
              <a:rPr lang="en" sz="1900">
                <a:solidFill>
                  <a:srgbClr val="FFFFFF"/>
                </a:solidFill>
              </a:rPr>
              <a:t>Mario Essig</a:t>
            </a:r>
            <a:br>
              <a:rPr lang="en" sz="1900">
                <a:solidFill>
                  <a:srgbClr val="FFFFFF"/>
                </a:solidFill>
              </a:rPr>
            </a:br>
            <a:r>
              <a:rPr lang="en" sz="1900">
                <a:solidFill>
                  <a:srgbClr val="FFFFFF"/>
                </a:solidFill>
              </a:rPr>
              <a:t>Owais Islam</a:t>
            </a:r>
            <a:br>
              <a:rPr lang="en" sz="1900">
                <a:solidFill>
                  <a:srgbClr val="FFFFFF"/>
                </a:solidFill>
              </a:rPr>
            </a:br>
            <a:r>
              <a:rPr lang="en" sz="1900">
                <a:solidFill>
                  <a:srgbClr val="FFFFFF"/>
                </a:solidFill>
              </a:rPr>
              <a:t>Ida Krause</a:t>
            </a:r>
            <a:endParaRPr sz="1900">
              <a:solidFill>
                <a:srgbClr val="FFFFFF"/>
              </a:solidFill>
            </a:endParaRPr>
          </a:p>
        </p:txBody>
      </p:sp>
      <p:pic>
        <p:nvPicPr>
          <p:cNvPr id="60" name="Google Shape;60;p13"/>
          <p:cNvPicPr preferRelativeResize="0"/>
          <p:nvPr/>
        </p:nvPicPr>
        <p:blipFill>
          <a:blip r:embed="rId3">
            <a:alphaModFix/>
          </a:blip>
          <a:stretch>
            <a:fillRect/>
          </a:stretch>
        </p:blipFill>
        <p:spPr>
          <a:xfrm>
            <a:off x="0" y="0"/>
            <a:ext cx="9144001" cy="17903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Links</a:t>
            </a:r>
            <a:endParaRPr b="1"/>
          </a:p>
        </p:txBody>
      </p:sp>
      <p:sp>
        <p:nvSpPr>
          <p:cNvPr id="134" name="Google Shape;134;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u="sng">
                <a:solidFill>
                  <a:schemeClr val="hlink"/>
                </a:solidFill>
                <a:hlinkClick r:id="rId3"/>
              </a:rPr>
              <a:t>Deployed GitHub Page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u="sng">
                <a:solidFill>
                  <a:schemeClr val="hlink"/>
                </a:solidFill>
                <a:hlinkClick r:id="rId4"/>
              </a:rPr>
              <a:t>GitHub Repository</a:t>
            </a:r>
            <a:endParaRPr/>
          </a:p>
        </p:txBody>
      </p:sp>
      <p:cxnSp>
        <p:nvCxnSpPr>
          <p:cNvPr id="135" name="Google Shape;135;p22"/>
          <p:cNvCxnSpPr/>
          <p:nvPr/>
        </p:nvCxnSpPr>
        <p:spPr>
          <a:xfrm>
            <a:off x="362050" y="1017725"/>
            <a:ext cx="8232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cxnSp>
        <p:nvCxnSpPr>
          <p:cNvPr id="65" name="Google Shape;65;p14"/>
          <p:cNvCxnSpPr/>
          <p:nvPr/>
        </p:nvCxnSpPr>
        <p:spPr>
          <a:xfrm>
            <a:off x="426925" y="1058225"/>
            <a:ext cx="8007300" cy="0"/>
          </a:xfrm>
          <a:prstGeom prst="straightConnector1">
            <a:avLst/>
          </a:prstGeom>
          <a:noFill/>
          <a:ln cap="flat" cmpd="sng" w="9525">
            <a:solidFill>
              <a:schemeClr val="dk2"/>
            </a:solidFill>
            <a:prstDash val="solid"/>
            <a:round/>
            <a:headEnd len="med" w="med" type="none"/>
            <a:tailEnd len="med" w="med" type="none"/>
          </a:ln>
        </p:spPr>
      </p:cxnSp>
      <p:sp>
        <p:nvSpPr>
          <p:cNvPr id="66" name="Google Shape;66;p14"/>
          <p:cNvSpPr txBox="1"/>
          <p:nvPr/>
        </p:nvSpPr>
        <p:spPr>
          <a:xfrm>
            <a:off x="759925" y="1283125"/>
            <a:ext cx="7979100" cy="30414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b="1" lang="en"/>
              <a:t>Objective</a:t>
            </a:r>
            <a:endParaRPr b="1"/>
          </a:p>
          <a:p>
            <a:pPr indent="-317500" lvl="0" marL="457200" rtl="0" algn="l">
              <a:lnSpc>
                <a:spcPct val="200000"/>
              </a:lnSpc>
              <a:spcBef>
                <a:spcPts val="0"/>
              </a:spcBef>
              <a:spcAft>
                <a:spcPts val="0"/>
              </a:spcAft>
              <a:buSzPts val="1400"/>
              <a:buChar char="●"/>
            </a:pPr>
            <a:r>
              <a:rPr b="1" lang="en"/>
              <a:t>Concept</a:t>
            </a:r>
            <a:endParaRPr b="1"/>
          </a:p>
          <a:p>
            <a:pPr indent="-317500" lvl="0" marL="457200" rtl="0" algn="l">
              <a:lnSpc>
                <a:spcPct val="200000"/>
              </a:lnSpc>
              <a:spcBef>
                <a:spcPts val="0"/>
              </a:spcBef>
              <a:spcAft>
                <a:spcPts val="0"/>
              </a:spcAft>
              <a:buSzPts val="1400"/>
              <a:buChar char="●"/>
            </a:pPr>
            <a:r>
              <a:rPr b="1" lang="en"/>
              <a:t>Process</a:t>
            </a:r>
            <a:endParaRPr b="1"/>
          </a:p>
          <a:p>
            <a:pPr indent="-317500" lvl="0" marL="457200" rtl="0" algn="l">
              <a:lnSpc>
                <a:spcPct val="200000"/>
              </a:lnSpc>
              <a:spcBef>
                <a:spcPts val="0"/>
              </a:spcBef>
              <a:spcAft>
                <a:spcPts val="0"/>
              </a:spcAft>
              <a:buSzPts val="1400"/>
              <a:buChar char="●"/>
            </a:pPr>
            <a:r>
              <a:rPr b="1" lang="en"/>
              <a:t>Demo</a:t>
            </a:r>
            <a:endParaRPr b="1"/>
          </a:p>
          <a:p>
            <a:pPr indent="-317500" lvl="0" marL="457200" rtl="0" algn="l">
              <a:lnSpc>
                <a:spcPct val="200000"/>
              </a:lnSpc>
              <a:spcBef>
                <a:spcPts val="0"/>
              </a:spcBef>
              <a:spcAft>
                <a:spcPts val="0"/>
              </a:spcAft>
              <a:buSzPts val="1400"/>
              <a:buChar char="●"/>
            </a:pPr>
            <a:r>
              <a:rPr b="1" lang="en"/>
              <a:t>Directions for Future Development</a:t>
            </a:r>
            <a:endParaRPr b="1"/>
          </a:p>
          <a:p>
            <a:pPr indent="-317500" lvl="0" marL="457200" rtl="0" algn="l">
              <a:lnSpc>
                <a:spcPct val="200000"/>
              </a:lnSpc>
              <a:spcBef>
                <a:spcPts val="0"/>
              </a:spcBef>
              <a:spcAft>
                <a:spcPts val="0"/>
              </a:spcAft>
              <a:buSzPts val="1400"/>
              <a:buChar char="●"/>
            </a:pPr>
            <a:r>
              <a:rPr b="1" lang="en"/>
              <a:t>Links</a:t>
            </a:r>
            <a:endParaRPr b="1"/>
          </a:p>
        </p:txBody>
      </p:sp>
      <p:sp>
        <p:nvSpPr>
          <p:cNvPr id="67" name="Google Shape;67;p14"/>
          <p:cNvSpPr txBox="1"/>
          <p:nvPr>
            <p:ph type="title"/>
          </p:nvPr>
        </p:nvSpPr>
        <p:spPr>
          <a:xfrm>
            <a:off x="311700" y="445025"/>
            <a:ext cx="7749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Agenda</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cxnSp>
        <p:nvCxnSpPr>
          <p:cNvPr id="72" name="Google Shape;72;p15"/>
          <p:cNvCxnSpPr/>
          <p:nvPr/>
        </p:nvCxnSpPr>
        <p:spPr>
          <a:xfrm>
            <a:off x="426925" y="1058225"/>
            <a:ext cx="8007300" cy="0"/>
          </a:xfrm>
          <a:prstGeom prst="straightConnector1">
            <a:avLst/>
          </a:prstGeom>
          <a:noFill/>
          <a:ln cap="flat" cmpd="sng" w="9525">
            <a:solidFill>
              <a:schemeClr val="dk2"/>
            </a:solidFill>
            <a:prstDash val="solid"/>
            <a:round/>
            <a:headEnd len="med" w="med" type="none"/>
            <a:tailEnd len="med" w="med" type="none"/>
          </a:ln>
        </p:spPr>
      </p:cxnSp>
      <p:sp>
        <p:nvSpPr>
          <p:cNvPr id="73" name="Google Shape;73;p15"/>
          <p:cNvSpPr txBox="1"/>
          <p:nvPr/>
        </p:nvSpPr>
        <p:spPr>
          <a:xfrm>
            <a:off x="426925" y="1283125"/>
            <a:ext cx="8312100" cy="341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solidFill>
                  <a:schemeClr val="dk1"/>
                </a:solidFill>
                <a:latin typeface="Old Standard TT"/>
                <a:ea typeface="Old Standard TT"/>
                <a:cs typeface="Old Standard TT"/>
                <a:sym typeface="Old Standard TT"/>
              </a:rPr>
              <a:t>As music lovers, we wanted a clean and accurate way to search for our favorite songs to play while also displaying the lyrics. The interface of our application is intuitive - simply type in the name of the artist and song you would like to listen to. You will then have to option listen to the song on YouTube, read the lyrics or search for concert tickets.</a:t>
            </a:r>
            <a:endParaRPr b="1"/>
          </a:p>
        </p:txBody>
      </p:sp>
      <p:sp>
        <p:nvSpPr>
          <p:cNvPr id="74" name="Google Shape;74;p15"/>
          <p:cNvSpPr txBox="1"/>
          <p:nvPr>
            <p:ph type="title"/>
          </p:nvPr>
        </p:nvSpPr>
        <p:spPr>
          <a:xfrm>
            <a:off x="311700" y="445025"/>
            <a:ext cx="7749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Elevator Pitch / Objective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Concept</a:t>
            </a:r>
            <a:endParaRPr b="1"/>
          </a:p>
        </p:txBody>
      </p:sp>
      <p:sp>
        <p:nvSpPr>
          <p:cNvPr id="80" name="Google Shape;80;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In order to develop a concept, we need to gather a User Story:</a:t>
            </a:r>
            <a:endParaRPr sz="2000">
              <a:solidFill>
                <a:srgbClr val="000000"/>
              </a:solidFill>
            </a:endParaRPr>
          </a:p>
          <a:p>
            <a:pPr indent="0" lvl="0" marL="0" rtl="0" algn="l">
              <a:spcBef>
                <a:spcPts val="1600"/>
              </a:spcBef>
              <a:spcAft>
                <a:spcPts val="0"/>
              </a:spcAft>
              <a:buNone/>
            </a:pPr>
            <a:r>
              <a:rPr i="1" lang="en">
                <a:solidFill>
                  <a:srgbClr val="000000"/>
                </a:solidFill>
              </a:rPr>
              <a:t>“As a &lt; type of user &gt;, I want &lt; goal &gt; so that &lt; reason &gt;.”</a:t>
            </a:r>
            <a:endParaRPr i="1">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Type of User - Consumer who likes music</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Goal - To be able to search for music easily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Reason - Listen to music, view the lyrics and look for concert and event tickets</a:t>
            </a:r>
            <a:endParaRPr>
              <a:solidFill>
                <a:srgbClr val="000000"/>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0"/>
              </a:spcBef>
              <a:spcAft>
                <a:spcPts val="0"/>
              </a:spcAft>
              <a:buNone/>
            </a:pPr>
            <a:r>
              <a:rPr lang="en"/>
              <a:t>Our motivation for creating Flash Beats  our interest in music.</a:t>
            </a:r>
            <a:endParaRPr>
              <a:solidFill>
                <a:srgbClr val="000000"/>
              </a:solidFill>
            </a:endParaRPr>
          </a:p>
        </p:txBody>
      </p:sp>
      <p:cxnSp>
        <p:nvCxnSpPr>
          <p:cNvPr id="81" name="Google Shape;81;p16"/>
          <p:cNvCxnSpPr/>
          <p:nvPr/>
        </p:nvCxnSpPr>
        <p:spPr>
          <a:xfrm>
            <a:off x="398350" y="1034300"/>
            <a:ext cx="8316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Concept</a:t>
            </a:r>
            <a:endParaRPr b="1"/>
          </a:p>
        </p:txBody>
      </p:sp>
      <p:sp>
        <p:nvSpPr>
          <p:cNvPr id="87" name="Google Shape;87;p17"/>
          <p:cNvSpPr txBox="1"/>
          <p:nvPr>
            <p:ph idx="1" type="body"/>
          </p:nvPr>
        </p:nvSpPr>
        <p:spPr>
          <a:xfrm>
            <a:off x="311700" y="1152475"/>
            <a:ext cx="8520600" cy="47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Wireframe Mockup</a:t>
            </a:r>
            <a:endParaRPr>
              <a:solidFill>
                <a:srgbClr val="000000"/>
              </a:solidFill>
            </a:endParaRPr>
          </a:p>
        </p:txBody>
      </p:sp>
      <p:cxnSp>
        <p:nvCxnSpPr>
          <p:cNvPr id="88" name="Google Shape;88;p17"/>
          <p:cNvCxnSpPr/>
          <p:nvPr/>
        </p:nvCxnSpPr>
        <p:spPr>
          <a:xfrm>
            <a:off x="398350" y="1034300"/>
            <a:ext cx="8316300" cy="0"/>
          </a:xfrm>
          <a:prstGeom prst="straightConnector1">
            <a:avLst/>
          </a:prstGeom>
          <a:noFill/>
          <a:ln cap="flat" cmpd="sng" w="9525">
            <a:solidFill>
              <a:schemeClr val="dk2"/>
            </a:solidFill>
            <a:prstDash val="solid"/>
            <a:round/>
            <a:headEnd len="med" w="med" type="none"/>
            <a:tailEnd len="med" w="med" type="none"/>
          </a:ln>
        </p:spPr>
      </p:cxnSp>
      <p:pic>
        <p:nvPicPr>
          <p:cNvPr id="89" name="Google Shape;89;p17"/>
          <p:cNvPicPr preferRelativeResize="0"/>
          <p:nvPr/>
        </p:nvPicPr>
        <p:blipFill>
          <a:blip r:embed="rId3">
            <a:alphaModFix/>
          </a:blip>
          <a:stretch>
            <a:fillRect/>
          </a:stretch>
        </p:blipFill>
        <p:spPr>
          <a:xfrm>
            <a:off x="5186175" y="1152475"/>
            <a:ext cx="2894550" cy="3747000"/>
          </a:xfrm>
          <a:prstGeom prst="rect">
            <a:avLst/>
          </a:prstGeom>
          <a:noFill/>
          <a:ln>
            <a:noFill/>
          </a:ln>
        </p:spPr>
      </p:pic>
      <p:sp>
        <p:nvSpPr>
          <p:cNvPr id="90" name="Google Shape;90;p17"/>
          <p:cNvSpPr txBox="1"/>
          <p:nvPr/>
        </p:nvSpPr>
        <p:spPr>
          <a:xfrm>
            <a:off x="859600" y="1712150"/>
            <a:ext cx="3996900" cy="2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The design and layout was a collaborative effort. This is our wireframe</a:t>
            </a:r>
            <a:r>
              <a:rPr lang="en" sz="1800">
                <a:latin typeface="Old Standard TT"/>
                <a:ea typeface="Old Standard TT"/>
                <a:cs typeface="Old Standard TT"/>
                <a:sym typeface="Old Standard TT"/>
              </a:rPr>
              <a:t> mockup of the concept to formulate the Minimal Viable Product (MVP) to set our path as we begin to develop. We wanted a search field at the top, previously searched results on the left and the search results on the right.</a:t>
            </a:r>
            <a:endParaRPr sz="18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Process</a:t>
            </a:r>
            <a:endParaRPr b="1"/>
          </a:p>
        </p:txBody>
      </p:sp>
      <p:sp>
        <p:nvSpPr>
          <p:cNvPr id="96" name="Google Shape;96;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Technologies used</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Breakdown of tasks and roles</a:t>
            </a:r>
            <a:endParaRPr/>
          </a:p>
          <a:p>
            <a:pPr indent="-317500" lvl="1" marL="914400" rtl="0" algn="l">
              <a:spcBef>
                <a:spcPts val="0"/>
              </a:spcBef>
              <a:spcAft>
                <a:spcPts val="0"/>
              </a:spcAft>
              <a:buSzPts val="1400"/>
              <a:buChar char="○"/>
            </a:pPr>
            <a:r>
              <a:rPr lang="en"/>
              <a:t>James: Added interactive Javascript</a:t>
            </a:r>
            <a:endParaRPr/>
          </a:p>
          <a:p>
            <a:pPr indent="-317500" lvl="1" marL="914400" rtl="0" algn="l">
              <a:spcBef>
                <a:spcPts val="0"/>
              </a:spcBef>
              <a:spcAft>
                <a:spcPts val="0"/>
              </a:spcAft>
              <a:buSzPts val="1400"/>
              <a:buChar char="○"/>
            </a:pPr>
            <a:r>
              <a:rPr lang="en"/>
              <a:t>Owais: Set-up HTML wireframe, added CSS and Javascript</a:t>
            </a:r>
            <a:endParaRPr/>
          </a:p>
          <a:p>
            <a:pPr indent="-317500" lvl="1" marL="914400" rtl="0" algn="l">
              <a:spcBef>
                <a:spcPts val="0"/>
              </a:spcBef>
              <a:spcAft>
                <a:spcPts val="0"/>
              </a:spcAft>
              <a:buSzPts val="1400"/>
              <a:buChar char="○"/>
            </a:pPr>
            <a:r>
              <a:rPr lang="en"/>
              <a:t>Ida: Set-up GitHub repository, designed wireframe, CSS styling, debugged Javascript</a:t>
            </a:r>
            <a:endParaRPr/>
          </a:p>
          <a:p>
            <a:pPr indent="-317500" lvl="1" marL="914400" rtl="0" algn="l">
              <a:spcBef>
                <a:spcPts val="0"/>
              </a:spcBef>
              <a:spcAft>
                <a:spcPts val="0"/>
              </a:spcAft>
              <a:buSzPts val="1400"/>
              <a:buChar char="○"/>
            </a:pPr>
            <a:r>
              <a:rPr lang="en"/>
              <a:t>Mario: Managed the team project, added title animation and CSS styling</a:t>
            </a:r>
            <a:endParaRPr/>
          </a:p>
          <a:p>
            <a:pPr indent="0" lvl="0" marL="914400" rtl="0" algn="l">
              <a:spcBef>
                <a:spcPts val="1600"/>
              </a:spcBef>
              <a:spcAft>
                <a:spcPts val="1600"/>
              </a:spcAft>
              <a:buNone/>
            </a:pPr>
            <a:r>
              <a:t/>
            </a:r>
            <a:endParaRPr/>
          </a:p>
        </p:txBody>
      </p:sp>
      <p:pic>
        <p:nvPicPr>
          <p:cNvPr id="97" name="Google Shape;97;p18"/>
          <p:cNvPicPr preferRelativeResize="0"/>
          <p:nvPr/>
        </p:nvPicPr>
        <p:blipFill>
          <a:blip r:embed="rId3">
            <a:alphaModFix/>
          </a:blip>
          <a:stretch>
            <a:fillRect/>
          </a:stretch>
        </p:blipFill>
        <p:spPr>
          <a:xfrm>
            <a:off x="3089700" y="1594413"/>
            <a:ext cx="572700" cy="572700"/>
          </a:xfrm>
          <a:prstGeom prst="rect">
            <a:avLst/>
          </a:prstGeom>
          <a:noFill/>
          <a:ln>
            <a:noFill/>
          </a:ln>
        </p:spPr>
      </p:pic>
      <p:pic>
        <p:nvPicPr>
          <p:cNvPr id="98" name="Google Shape;98;p18"/>
          <p:cNvPicPr preferRelativeResize="0"/>
          <p:nvPr/>
        </p:nvPicPr>
        <p:blipFill>
          <a:blip r:embed="rId4">
            <a:alphaModFix/>
          </a:blip>
          <a:stretch>
            <a:fillRect/>
          </a:stretch>
        </p:blipFill>
        <p:spPr>
          <a:xfrm>
            <a:off x="2393423" y="1565875"/>
            <a:ext cx="446519" cy="629824"/>
          </a:xfrm>
          <a:prstGeom prst="rect">
            <a:avLst/>
          </a:prstGeom>
          <a:noFill/>
          <a:ln>
            <a:noFill/>
          </a:ln>
        </p:spPr>
      </p:pic>
      <p:pic>
        <p:nvPicPr>
          <p:cNvPr id="99" name="Google Shape;99;p18"/>
          <p:cNvPicPr preferRelativeResize="0"/>
          <p:nvPr/>
        </p:nvPicPr>
        <p:blipFill>
          <a:blip r:embed="rId5">
            <a:alphaModFix/>
          </a:blip>
          <a:stretch>
            <a:fillRect/>
          </a:stretch>
        </p:blipFill>
        <p:spPr>
          <a:xfrm>
            <a:off x="1588776" y="1533978"/>
            <a:ext cx="554901" cy="693608"/>
          </a:xfrm>
          <a:prstGeom prst="rect">
            <a:avLst/>
          </a:prstGeom>
          <a:noFill/>
          <a:ln>
            <a:noFill/>
          </a:ln>
        </p:spPr>
      </p:pic>
      <p:pic>
        <p:nvPicPr>
          <p:cNvPr id="100" name="Google Shape;100;p18"/>
          <p:cNvPicPr preferRelativeResize="0"/>
          <p:nvPr/>
        </p:nvPicPr>
        <p:blipFill>
          <a:blip r:embed="rId6">
            <a:alphaModFix/>
          </a:blip>
          <a:stretch>
            <a:fillRect/>
          </a:stretch>
        </p:blipFill>
        <p:spPr>
          <a:xfrm>
            <a:off x="966325" y="1646950"/>
            <a:ext cx="504572" cy="572698"/>
          </a:xfrm>
          <a:prstGeom prst="rect">
            <a:avLst/>
          </a:prstGeom>
          <a:noFill/>
          <a:ln>
            <a:noFill/>
          </a:ln>
        </p:spPr>
      </p:pic>
      <p:cxnSp>
        <p:nvCxnSpPr>
          <p:cNvPr id="101" name="Google Shape;101;p18"/>
          <p:cNvCxnSpPr/>
          <p:nvPr/>
        </p:nvCxnSpPr>
        <p:spPr>
          <a:xfrm>
            <a:off x="376950" y="1021200"/>
            <a:ext cx="8232300" cy="0"/>
          </a:xfrm>
          <a:prstGeom prst="straightConnector1">
            <a:avLst/>
          </a:prstGeom>
          <a:noFill/>
          <a:ln cap="flat" cmpd="sng" w="9525">
            <a:solidFill>
              <a:schemeClr val="dk2"/>
            </a:solidFill>
            <a:prstDash val="solid"/>
            <a:round/>
            <a:headEnd len="med" w="med" type="none"/>
            <a:tailEnd len="med" w="med" type="none"/>
          </a:ln>
        </p:spPr>
      </p:cxnSp>
      <p:pic>
        <p:nvPicPr>
          <p:cNvPr id="102" name="Google Shape;102;p18"/>
          <p:cNvPicPr preferRelativeResize="0"/>
          <p:nvPr/>
        </p:nvPicPr>
        <p:blipFill>
          <a:blip r:embed="rId7">
            <a:alphaModFix/>
          </a:blip>
          <a:stretch>
            <a:fillRect/>
          </a:stretch>
        </p:blipFill>
        <p:spPr>
          <a:xfrm>
            <a:off x="4716800" y="1533975"/>
            <a:ext cx="1042298" cy="693600"/>
          </a:xfrm>
          <a:prstGeom prst="rect">
            <a:avLst/>
          </a:prstGeom>
          <a:noFill/>
          <a:ln>
            <a:noFill/>
          </a:ln>
        </p:spPr>
      </p:pic>
      <p:pic>
        <p:nvPicPr>
          <p:cNvPr id="103" name="Google Shape;103;p18"/>
          <p:cNvPicPr preferRelativeResize="0"/>
          <p:nvPr/>
        </p:nvPicPr>
        <p:blipFill>
          <a:blip r:embed="rId8">
            <a:alphaModFix/>
          </a:blip>
          <a:stretch>
            <a:fillRect/>
          </a:stretch>
        </p:blipFill>
        <p:spPr>
          <a:xfrm>
            <a:off x="3912150" y="1581988"/>
            <a:ext cx="554900" cy="597576"/>
          </a:xfrm>
          <a:prstGeom prst="rect">
            <a:avLst/>
          </a:prstGeom>
          <a:noFill/>
          <a:ln>
            <a:noFill/>
          </a:ln>
        </p:spPr>
      </p:pic>
      <p:pic>
        <p:nvPicPr>
          <p:cNvPr id="104" name="Google Shape;104;p18"/>
          <p:cNvPicPr preferRelativeResize="0"/>
          <p:nvPr/>
        </p:nvPicPr>
        <p:blipFill>
          <a:blip r:embed="rId9">
            <a:alphaModFix/>
          </a:blip>
          <a:stretch>
            <a:fillRect/>
          </a:stretch>
        </p:blipFill>
        <p:spPr>
          <a:xfrm>
            <a:off x="6008844" y="1533982"/>
            <a:ext cx="693600" cy="693600"/>
          </a:xfrm>
          <a:prstGeom prst="rect">
            <a:avLst/>
          </a:prstGeom>
          <a:noFill/>
          <a:ln>
            <a:noFill/>
          </a:ln>
        </p:spPr>
      </p:pic>
      <p:pic>
        <p:nvPicPr>
          <p:cNvPr id="105" name="Google Shape;105;p18"/>
          <p:cNvPicPr preferRelativeResize="0"/>
          <p:nvPr/>
        </p:nvPicPr>
        <p:blipFill>
          <a:blip r:embed="rId10">
            <a:alphaModFix/>
          </a:blip>
          <a:stretch>
            <a:fillRect/>
          </a:stretch>
        </p:blipFill>
        <p:spPr>
          <a:xfrm>
            <a:off x="6952199" y="1533974"/>
            <a:ext cx="693600" cy="693600"/>
          </a:xfrm>
          <a:prstGeom prst="rect">
            <a:avLst/>
          </a:prstGeom>
          <a:noFill/>
          <a:ln>
            <a:noFill/>
          </a:ln>
        </p:spPr>
      </p:pic>
      <p:pic>
        <p:nvPicPr>
          <p:cNvPr id="106" name="Google Shape;106;p18"/>
          <p:cNvPicPr preferRelativeResize="0"/>
          <p:nvPr/>
        </p:nvPicPr>
        <p:blipFill>
          <a:blip r:embed="rId11">
            <a:alphaModFix/>
          </a:blip>
          <a:stretch>
            <a:fillRect/>
          </a:stretch>
        </p:blipFill>
        <p:spPr>
          <a:xfrm>
            <a:off x="7895550" y="1541902"/>
            <a:ext cx="693600" cy="6777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Process</a:t>
            </a:r>
            <a:endParaRPr b="1"/>
          </a:p>
        </p:txBody>
      </p:sp>
      <p:sp>
        <p:nvSpPr>
          <p:cNvPr id="112" name="Google Shape;112;p19"/>
          <p:cNvSpPr txBox="1"/>
          <p:nvPr>
            <p:ph idx="1" type="body"/>
          </p:nvPr>
        </p:nvSpPr>
        <p:spPr>
          <a:xfrm>
            <a:off x="311700" y="1171600"/>
            <a:ext cx="8520600" cy="298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Challenges</a:t>
            </a:r>
            <a:endParaRPr/>
          </a:p>
          <a:p>
            <a:pPr indent="-317500" lvl="1" marL="914400" rtl="0" algn="l">
              <a:spcBef>
                <a:spcPts val="0"/>
              </a:spcBef>
              <a:spcAft>
                <a:spcPts val="0"/>
              </a:spcAft>
              <a:buSzPts val="1400"/>
              <a:buChar char="○"/>
            </a:pPr>
            <a:r>
              <a:rPr lang="en"/>
              <a:t>Handling pulls and pushes between team members</a:t>
            </a:r>
            <a:endParaRPr/>
          </a:p>
          <a:p>
            <a:pPr indent="-317500" lvl="1" marL="914400" rtl="0" algn="l">
              <a:spcBef>
                <a:spcPts val="0"/>
              </a:spcBef>
              <a:spcAft>
                <a:spcPts val="0"/>
              </a:spcAft>
              <a:buSzPts val="1400"/>
              <a:buChar char="○"/>
            </a:pPr>
            <a:r>
              <a:rPr lang="en"/>
              <a:t>Miscommunication on features wanted</a:t>
            </a:r>
            <a:endParaRPr/>
          </a:p>
          <a:p>
            <a:pPr indent="-317500" lvl="1" marL="914400" rtl="0" algn="l">
              <a:spcBef>
                <a:spcPts val="0"/>
              </a:spcBef>
              <a:spcAft>
                <a:spcPts val="0"/>
              </a:spcAft>
              <a:buSzPts val="1400"/>
              <a:buChar char="○"/>
            </a:pPr>
            <a:r>
              <a:rPr lang="en"/>
              <a:t>Schedules and timing - we have full-time jobs so we had to squeeze in project time</a:t>
            </a:r>
            <a:br>
              <a:rPr lang="en"/>
            </a:br>
            <a:endParaRPr/>
          </a:p>
          <a:p>
            <a:pPr indent="-342900" lvl="0" marL="457200" rtl="0" algn="l">
              <a:spcBef>
                <a:spcPts val="0"/>
              </a:spcBef>
              <a:spcAft>
                <a:spcPts val="0"/>
              </a:spcAft>
              <a:buSzPts val="1800"/>
              <a:buChar char="●"/>
            </a:pPr>
            <a:r>
              <a:rPr lang="en"/>
              <a:t>Successes</a:t>
            </a:r>
            <a:endParaRPr/>
          </a:p>
          <a:p>
            <a:pPr indent="-317500" lvl="1" marL="914400" rtl="0" algn="l">
              <a:spcBef>
                <a:spcPts val="0"/>
              </a:spcBef>
              <a:spcAft>
                <a:spcPts val="0"/>
              </a:spcAft>
              <a:buSzPts val="1400"/>
              <a:buChar char="○"/>
            </a:pPr>
            <a:r>
              <a:rPr lang="en"/>
              <a:t>Definitive roles among our team made it easier to divide up the work on the project</a:t>
            </a:r>
            <a:endParaRPr/>
          </a:p>
          <a:p>
            <a:pPr indent="-317500" lvl="1" marL="914400" rtl="0" algn="l">
              <a:spcBef>
                <a:spcPts val="0"/>
              </a:spcBef>
              <a:spcAft>
                <a:spcPts val="0"/>
              </a:spcAft>
              <a:buSzPts val="1400"/>
              <a:buChar char="○"/>
            </a:pPr>
            <a:r>
              <a:rPr lang="en"/>
              <a:t>We were able to solve a couple of coding issues as a group which was fun and a great learning experience</a:t>
            </a:r>
            <a:endParaRPr/>
          </a:p>
          <a:p>
            <a:pPr indent="-317500" lvl="1" marL="914400" rtl="0" algn="l">
              <a:spcBef>
                <a:spcPts val="0"/>
              </a:spcBef>
              <a:spcAft>
                <a:spcPts val="0"/>
              </a:spcAft>
              <a:buSzPts val="1400"/>
              <a:buChar char="○"/>
            </a:pPr>
            <a:r>
              <a:rPr lang="en"/>
              <a:t>Our team is very supportive and helpful with one another</a:t>
            </a:r>
            <a:endParaRPr/>
          </a:p>
          <a:p>
            <a:pPr indent="-317500" lvl="1" marL="914400" rtl="0" algn="l">
              <a:spcBef>
                <a:spcPts val="0"/>
              </a:spcBef>
              <a:spcAft>
                <a:spcPts val="0"/>
              </a:spcAft>
              <a:buSzPts val="1400"/>
              <a:buChar char="○"/>
            </a:pPr>
            <a:r>
              <a:rPr lang="en"/>
              <a:t>Learned the importance of </a:t>
            </a:r>
            <a:r>
              <a:rPr b="1" lang="en"/>
              <a:t>branch management</a:t>
            </a:r>
            <a:endParaRPr b="1"/>
          </a:p>
        </p:txBody>
      </p:sp>
      <p:cxnSp>
        <p:nvCxnSpPr>
          <p:cNvPr id="113" name="Google Shape;113;p19"/>
          <p:cNvCxnSpPr/>
          <p:nvPr/>
        </p:nvCxnSpPr>
        <p:spPr>
          <a:xfrm>
            <a:off x="311700" y="1017725"/>
            <a:ext cx="8232300" cy="0"/>
          </a:xfrm>
          <a:prstGeom prst="straightConnector1">
            <a:avLst/>
          </a:prstGeom>
          <a:noFill/>
          <a:ln cap="flat" cmpd="sng" w="9525">
            <a:solidFill>
              <a:schemeClr val="dk2"/>
            </a:solidFill>
            <a:prstDash val="solid"/>
            <a:round/>
            <a:headEnd len="med" w="med" type="none"/>
            <a:tailEnd len="med" w="med" type="none"/>
          </a:ln>
        </p:spPr>
      </p:cxnSp>
      <p:sp>
        <p:nvSpPr>
          <p:cNvPr id="114" name="Google Shape;114;p19"/>
          <p:cNvSpPr txBox="1"/>
          <p:nvPr/>
        </p:nvSpPr>
        <p:spPr>
          <a:xfrm>
            <a:off x="293300" y="4242675"/>
            <a:ext cx="85206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Old Standard TT"/>
                <a:ea typeface="Old Standard TT"/>
                <a:cs typeface="Old Standard TT"/>
                <a:sym typeface="Old Standard TT"/>
              </a:rPr>
              <a:t>Given the time constraint and some merging issues, </a:t>
            </a:r>
            <a:endParaRPr sz="1500">
              <a:latin typeface="Old Standard TT"/>
              <a:ea typeface="Old Standard TT"/>
              <a:cs typeface="Old Standard TT"/>
              <a:sym typeface="Old Standard TT"/>
            </a:endParaRPr>
          </a:p>
          <a:p>
            <a:pPr indent="0" lvl="0" marL="0" rtl="0" algn="ctr">
              <a:spcBef>
                <a:spcPts val="0"/>
              </a:spcBef>
              <a:spcAft>
                <a:spcPts val="0"/>
              </a:spcAft>
              <a:buClr>
                <a:schemeClr val="dk1"/>
              </a:buClr>
              <a:buSzPts val="1100"/>
              <a:buFont typeface="Arial"/>
              <a:buNone/>
            </a:pPr>
            <a:r>
              <a:rPr lang="en" sz="1500">
                <a:latin typeface="Old Standard TT"/>
                <a:ea typeface="Old Standard TT"/>
                <a:cs typeface="Old Standard TT"/>
                <a:sym typeface="Old Standard TT"/>
              </a:rPr>
              <a:t>we were able to pull together and get our project complete</a:t>
            </a:r>
            <a:endParaRPr sz="1500">
              <a:latin typeface="Old Standard TT"/>
              <a:ea typeface="Old Standard TT"/>
              <a:cs typeface="Old Standard TT"/>
              <a:sym typeface="Old Standard TT"/>
            </a:endParaRPr>
          </a:p>
          <a:p>
            <a:pPr indent="0" lvl="0" marL="0" rtl="0" algn="ctr">
              <a:spcBef>
                <a:spcPts val="0"/>
              </a:spcBef>
              <a:spcAft>
                <a:spcPts val="0"/>
              </a:spcAft>
              <a:buClr>
                <a:schemeClr val="dk1"/>
              </a:buClr>
              <a:buSzPts val="1100"/>
              <a:buFont typeface="Arial"/>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20" name="Google Shape;120;p20">
            <a:hlinkClick r:id="rId3"/>
          </p:cNvPr>
          <p:cNvPicPr preferRelativeResize="0"/>
          <p:nvPr/>
        </p:nvPicPr>
        <p:blipFill>
          <a:blip r:embed="rId4">
            <a:alphaModFix/>
          </a:blip>
          <a:stretch>
            <a:fillRect/>
          </a:stretch>
        </p:blipFill>
        <p:spPr>
          <a:xfrm>
            <a:off x="3891550" y="265125"/>
            <a:ext cx="4166125" cy="4613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Directions for Future Development</a:t>
            </a:r>
            <a:endParaRPr b="1"/>
          </a:p>
        </p:txBody>
      </p:sp>
      <p:sp>
        <p:nvSpPr>
          <p:cNvPr id="126" name="Google Shape;126;p21"/>
          <p:cNvSpPr txBox="1"/>
          <p:nvPr>
            <p:ph idx="1" type="body"/>
          </p:nvPr>
        </p:nvSpPr>
        <p:spPr>
          <a:xfrm>
            <a:off x="311700" y="2494875"/>
            <a:ext cx="8520600" cy="20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Enhancements</a:t>
            </a:r>
            <a:endParaRPr/>
          </a:p>
          <a:p>
            <a:pPr indent="-317500" lvl="1" marL="914400" rtl="0" algn="l">
              <a:spcBef>
                <a:spcPts val="0"/>
              </a:spcBef>
              <a:spcAft>
                <a:spcPts val="0"/>
              </a:spcAft>
              <a:buSzPts val="1400"/>
              <a:buChar char="○"/>
            </a:pPr>
            <a:r>
              <a:rPr lang="en"/>
              <a:t>Add more visual media to the app</a:t>
            </a:r>
            <a:endParaRPr/>
          </a:p>
          <a:p>
            <a:pPr indent="-317500" lvl="1" marL="914400" rtl="0" algn="l">
              <a:spcBef>
                <a:spcPts val="0"/>
              </a:spcBef>
              <a:spcAft>
                <a:spcPts val="0"/>
              </a:spcAft>
              <a:buSzPts val="1400"/>
              <a:buChar char="○"/>
            </a:pPr>
            <a:r>
              <a:rPr lang="en"/>
              <a:t>Show top YouTube videos after search (using iFrame)</a:t>
            </a:r>
            <a:endParaRPr/>
          </a:p>
          <a:p>
            <a:pPr indent="-342900" lvl="0" marL="457200" rtl="0" algn="l">
              <a:spcBef>
                <a:spcPts val="0"/>
              </a:spcBef>
              <a:spcAft>
                <a:spcPts val="0"/>
              </a:spcAft>
              <a:buSzPts val="1800"/>
              <a:buChar char="●"/>
            </a:pPr>
            <a:r>
              <a:rPr lang="en"/>
              <a:t>Feature Requests</a:t>
            </a:r>
            <a:endParaRPr/>
          </a:p>
          <a:p>
            <a:pPr indent="-317500" lvl="1" marL="914400" rtl="0" algn="l">
              <a:spcBef>
                <a:spcPts val="0"/>
              </a:spcBef>
              <a:spcAft>
                <a:spcPts val="0"/>
              </a:spcAft>
              <a:buSzPts val="1400"/>
              <a:buChar char="○"/>
            </a:pPr>
            <a:r>
              <a:rPr lang="en"/>
              <a:t>Play music directly from the app</a:t>
            </a:r>
            <a:endParaRPr/>
          </a:p>
          <a:p>
            <a:pPr indent="-342900" lvl="0" marL="457200" rtl="0" algn="l">
              <a:spcBef>
                <a:spcPts val="0"/>
              </a:spcBef>
              <a:spcAft>
                <a:spcPts val="0"/>
              </a:spcAft>
              <a:buSzPts val="1800"/>
              <a:buChar char="●"/>
            </a:pPr>
            <a:r>
              <a:rPr lang="en"/>
              <a:t>Bug Fixes</a:t>
            </a:r>
            <a:endParaRPr/>
          </a:p>
          <a:p>
            <a:pPr indent="-317500" lvl="1" marL="914400" rtl="0" algn="l">
              <a:spcBef>
                <a:spcPts val="0"/>
              </a:spcBef>
              <a:spcAft>
                <a:spcPts val="0"/>
              </a:spcAft>
              <a:buSzPts val="1400"/>
              <a:buChar char="○"/>
            </a:pPr>
            <a:r>
              <a:rPr lang="en"/>
              <a:t>Link in footer is broken</a:t>
            </a:r>
            <a:endParaRPr/>
          </a:p>
          <a:p>
            <a:pPr indent="0" lvl="0" marL="0" rtl="0" algn="l">
              <a:spcBef>
                <a:spcPts val="1600"/>
              </a:spcBef>
              <a:spcAft>
                <a:spcPts val="1600"/>
              </a:spcAft>
              <a:buNone/>
            </a:pPr>
            <a:r>
              <a:t/>
            </a:r>
            <a:endParaRPr/>
          </a:p>
        </p:txBody>
      </p:sp>
      <p:sp>
        <p:nvSpPr>
          <p:cNvPr id="127" name="Google Shape;127;p21"/>
          <p:cNvSpPr txBox="1"/>
          <p:nvPr/>
        </p:nvSpPr>
        <p:spPr>
          <a:xfrm>
            <a:off x="566050" y="1098100"/>
            <a:ext cx="7938900" cy="13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User stories, enhancements, feature requests, bug fixes are a part of the development cycle. You will encounter these on a daily basis and handle ever so growing backlog. Best to put that Agile Methodology approach in good practice until you become a master at it. Use GitHub issues to your benefit!</a:t>
            </a:r>
            <a:endParaRPr sz="1800">
              <a:latin typeface="Old Standard TT"/>
              <a:ea typeface="Old Standard TT"/>
              <a:cs typeface="Old Standard TT"/>
              <a:sym typeface="Old Standard TT"/>
            </a:endParaRPr>
          </a:p>
        </p:txBody>
      </p:sp>
      <p:cxnSp>
        <p:nvCxnSpPr>
          <p:cNvPr id="128" name="Google Shape;128;p21"/>
          <p:cNvCxnSpPr/>
          <p:nvPr/>
        </p:nvCxnSpPr>
        <p:spPr>
          <a:xfrm>
            <a:off x="362050" y="1017725"/>
            <a:ext cx="8232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