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Changes in oil and gas from last 4 years</a:t>
            </a:r>
            <a:endParaRPr lang="en-US" dirty="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oil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97-4094-9A57-AD5B3A828D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gas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97-4094-9A57-AD5B3A828D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9285168"/>
        <c:axId val="1206081328"/>
      </c:barChart>
      <c:catAx>
        <c:axId val="749285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6081328"/>
        <c:crosses val="autoZero"/>
        <c:auto val="1"/>
        <c:lblAlgn val="ctr"/>
        <c:lblOffset val="100"/>
        <c:noMultiLvlLbl val="0"/>
      </c:catAx>
      <c:valAx>
        <c:axId val="120608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285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Changes in</a:t>
            </a:r>
            <a:r>
              <a:rPr lang="en-US" baseline="0" dirty="0"/>
              <a:t> oil and gas from last 4 years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oil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4C-41B8-B811-F43FA56E0F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gas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44C-41B8-B811-F43FA56E0F2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44C-41B8-B811-F43FA56E0F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52614976"/>
        <c:axId val="868108672"/>
      </c:lineChart>
      <c:catAx>
        <c:axId val="1052614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8108672"/>
        <c:crosses val="autoZero"/>
        <c:auto val="1"/>
        <c:lblAlgn val="ctr"/>
        <c:lblOffset val="100"/>
        <c:noMultiLvlLbl val="0"/>
      </c:catAx>
      <c:valAx>
        <c:axId val="86810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2614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21E629-3BA9-4BAC-B0DD-CFAFEB131D33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B9231C95-26B8-4E16-82EA-5AFE9D43BDC1}" type="pres">
      <dgm:prSet presAssocID="{FC21E629-3BA9-4BAC-B0DD-CFAFEB131D33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56FB493D-D871-4971-A882-557A93E5465D}" type="presOf" srcId="{FC21E629-3BA9-4BAC-B0DD-CFAFEB131D33}" destId="{B9231C95-26B8-4E16-82EA-5AFE9D43BDC1}" srcOrd="0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1B360E-7A41-43AA-83DF-C030045BBA4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6C5085-2052-4D0F-AC34-F5F9A42F53EC}">
      <dgm:prSet phldrT="[Text]"/>
      <dgm:spPr/>
      <dgm:t>
        <a:bodyPr/>
        <a:lstStyle/>
        <a:p>
          <a:r>
            <a:rPr lang="en-US" b="0" i="0" dirty="0"/>
            <a:t>Supply and Demand Impact</a:t>
          </a:r>
          <a:endParaRPr lang="en-US" dirty="0"/>
        </a:p>
      </dgm:t>
    </dgm:pt>
    <dgm:pt modelId="{BF992D38-91AE-46D7-BF5E-7D9497177556}" type="parTrans" cxnId="{85495269-2525-4325-8DFB-3ADE4D78799B}">
      <dgm:prSet/>
      <dgm:spPr/>
      <dgm:t>
        <a:bodyPr/>
        <a:lstStyle/>
        <a:p>
          <a:endParaRPr lang="en-US"/>
        </a:p>
      </dgm:t>
    </dgm:pt>
    <dgm:pt modelId="{D43CB0B6-05FD-49F2-A943-37D21EB3ACCD}" type="sibTrans" cxnId="{85495269-2525-4325-8DFB-3ADE4D78799B}">
      <dgm:prSet/>
      <dgm:spPr/>
      <dgm:t>
        <a:bodyPr/>
        <a:lstStyle/>
        <a:p>
          <a:endParaRPr lang="en-US"/>
        </a:p>
      </dgm:t>
    </dgm:pt>
    <dgm:pt modelId="{8D2CB467-5972-4CD6-8F0F-4712114DDAFA}">
      <dgm:prSet phldrT="[Text]"/>
      <dgm:spPr/>
      <dgm:t>
        <a:bodyPr/>
        <a:lstStyle/>
        <a:p>
          <a:r>
            <a:rPr lang="en-US" b="0" i="0" dirty="0"/>
            <a:t>Natural Disasters</a:t>
          </a:r>
          <a:endParaRPr lang="en-US" dirty="0"/>
        </a:p>
      </dgm:t>
    </dgm:pt>
    <dgm:pt modelId="{6B9482EA-83C0-47E9-AB1C-A211F3EC9D6B}" type="parTrans" cxnId="{07A518B1-7B8D-45E0-B619-CFBBF3CF2FC6}">
      <dgm:prSet/>
      <dgm:spPr/>
      <dgm:t>
        <a:bodyPr/>
        <a:lstStyle/>
        <a:p>
          <a:endParaRPr lang="en-US"/>
        </a:p>
      </dgm:t>
    </dgm:pt>
    <dgm:pt modelId="{DEF54FA6-3832-49C4-9D48-90584DEC6760}" type="sibTrans" cxnId="{07A518B1-7B8D-45E0-B619-CFBBF3CF2FC6}">
      <dgm:prSet/>
      <dgm:spPr/>
      <dgm:t>
        <a:bodyPr/>
        <a:lstStyle/>
        <a:p>
          <a:endParaRPr lang="en-US"/>
        </a:p>
      </dgm:t>
    </dgm:pt>
    <dgm:pt modelId="{055E4ADD-33F5-4672-B2B0-AF894DDFD18A}">
      <dgm:prSet/>
      <dgm:spPr/>
      <dgm:t>
        <a:bodyPr/>
        <a:lstStyle/>
        <a:p>
          <a:r>
            <a:rPr lang="en-US" b="0" i="0"/>
            <a:t>Production Costs and Storage</a:t>
          </a:r>
        </a:p>
      </dgm:t>
    </dgm:pt>
    <dgm:pt modelId="{502785C4-04D8-4D64-AF2F-FD586E147E77}" type="parTrans" cxnId="{70F5201B-6A57-4CB6-BFDF-0EE941922930}">
      <dgm:prSet/>
      <dgm:spPr/>
      <dgm:t>
        <a:bodyPr/>
        <a:lstStyle/>
        <a:p>
          <a:endParaRPr lang="en-US"/>
        </a:p>
      </dgm:t>
    </dgm:pt>
    <dgm:pt modelId="{2AED7E88-5F39-4B1D-94BD-49FBD602C823}" type="sibTrans" cxnId="{70F5201B-6A57-4CB6-BFDF-0EE941922930}">
      <dgm:prSet/>
      <dgm:spPr/>
      <dgm:t>
        <a:bodyPr/>
        <a:lstStyle/>
        <a:p>
          <a:endParaRPr lang="en-US"/>
        </a:p>
      </dgm:t>
    </dgm:pt>
    <dgm:pt modelId="{A6488B02-5A99-4E1F-9900-82390BE3689F}" type="pres">
      <dgm:prSet presAssocID="{0F1B360E-7A41-43AA-83DF-C030045BBA4C}" presName="Name0" presStyleCnt="0">
        <dgm:presLayoutVars>
          <dgm:chMax val="7"/>
          <dgm:chPref val="7"/>
          <dgm:dir/>
        </dgm:presLayoutVars>
      </dgm:prSet>
      <dgm:spPr/>
    </dgm:pt>
    <dgm:pt modelId="{BE6890FF-308A-4BDF-A208-FD11BC9FE474}" type="pres">
      <dgm:prSet presAssocID="{0F1B360E-7A41-43AA-83DF-C030045BBA4C}" presName="Name1" presStyleCnt="0"/>
      <dgm:spPr/>
    </dgm:pt>
    <dgm:pt modelId="{F09935AE-396E-44EF-A78A-43A6B04C74BF}" type="pres">
      <dgm:prSet presAssocID="{0F1B360E-7A41-43AA-83DF-C030045BBA4C}" presName="cycle" presStyleCnt="0"/>
      <dgm:spPr/>
    </dgm:pt>
    <dgm:pt modelId="{CEB7FD5C-D573-4189-B2EA-87A09C213E85}" type="pres">
      <dgm:prSet presAssocID="{0F1B360E-7A41-43AA-83DF-C030045BBA4C}" presName="srcNode" presStyleLbl="node1" presStyleIdx="0" presStyleCnt="3"/>
      <dgm:spPr/>
    </dgm:pt>
    <dgm:pt modelId="{88C3DB6A-5FD2-4E71-8BEE-845730C6A65A}" type="pres">
      <dgm:prSet presAssocID="{0F1B360E-7A41-43AA-83DF-C030045BBA4C}" presName="conn" presStyleLbl="parChTrans1D2" presStyleIdx="0" presStyleCnt="1"/>
      <dgm:spPr/>
    </dgm:pt>
    <dgm:pt modelId="{B1A4622C-022F-4DD6-BD7B-9D7CF964E95C}" type="pres">
      <dgm:prSet presAssocID="{0F1B360E-7A41-43AA-83DF-C030045BBA4C}" presName="extraNode" presStyleLbl="node1" presStyleIdx="0" presStyleCnt="3"/>
      <dgm:spPr/>
    </dgm:pt>
    <dgm:pt modelId="{9FCCCDE7-6ACB-4B4B-BE77-1F8CBC872D01}" type="pres">
      <dgm:prSet presAssocID="{0F1B360E-7A41-43AA-83DF-C030045BBA4C}" presName="dstNode" presStyleLbl="node1" presStyleIdx="0" presStyleCnt="3"/>
      <dgm:spPr/>
    </dgm:pt>
    <dgm:pt modelId="{F458ABAD-4A0E-4583-B033-06562EB29B2F}" type="pres">
      <dgm:prSet presAssocID="{046C5085-2052-4D0F-AC34-F5F9A42F53EC}" presName="text_1" presStyleLbl="node1" presStyleIdx="0" presStyleCnt="3" custLinFactNeighborX="-2833" custLinFactNeighborY="-13937">
        <dgm:presLayoutVars>
          <dgm:bulletEnabled val="1"/>
        </dgm:presLayoutVars>
      </dgm:prSet>
      <dgm:spPr/>
    </dgm:pt>
    <dgm:pt modelId="{795F2A08-4DAC-4F5D-8C9D-D1155A93F495}" type="pres">
      <dgm:prSet presAssocID="{046C5085-2052-4D0F-AC34-F5F9A42F53EC}" presName="accent_1" presStyleCnt="0"/>
      <dgm:spPr/>
    </dgm:pt>
    <dgm:pt modelId="{BC96AC1B-216A-4AF0-92BE-D754EF629482}" type="pres">
      <dgm:prSet presAssocID="{046C5085-2052-4D0F-AC34-F5F9A42F53EC}" presName="accentRepeatNode" presStyleLbl="solidFgAcc1" presStyleIdx="0" presStyleCnt="3" custLinFactNeighborX="-3662" custLinFactNeighborY="-8177"/>
      <dgm:spPr/>
    </dgm:pt>
    <dgm:pt modelId="{910EDD38-98E2-48DF-8A18-9E42BE8F8266}" type="pres">
      <dgm:prSet presAssocID="{8D2CB467-5972-4CD6-8F0F-4712114DDAFA}" presName="text_2" presStyleLbl="node1" presStyleIdx="1" presStyleCnt="3">
        <dgm:presLayoutVars>
          <dgm:bulletEnabled val="1"/>
        </dgm:presLayoutVars>
      </dgm:prSet>
      <dgm:spPr/>
    </dgm:pt>
    <dgm:pt modelId="{679600F1-DAD2-42A8-8D0F-433FC6D369C8}" type="pres">
      <dgm:prSet presAssocID="{8D2CB467-5972-4CD6-8F0F-4712114DDAFA}" presName="accent_2" presStyleCnt="0"/>
      <dgm:spPr/>
    </dgm:pt>
    <dgm:pt modelId="{C3F776FA-CE3D-4989-945B-2256ED4B9BCB}" type="pres">
      <dgm:prSet presAssocID="{8D2CB467-5972-4CD6-8F0F-4712114DDAFA}" presName="accentRepeatNode" presStyleLbl="solidFgAcc1" presStyleIdx="1" presStyleCnt="3"/>
      <dgm:spPr/>
    </dgm:pt>
    <dgm:pt modelId="{26C60E5E-5AD8-49D1-8C35-86C41DB99C14}" type="pres">
      <dgm:prSet presAssocID="{055E4ADD-33F5-4672-B2B0-AF894DDFD18A}" presName="text_3" presStyleLbl="node1" presStyleIdx="2" presStyleCnt="3">
        <dgm:presLayoutVars>
          <dgm:bulletEnabled val="1"/>
        </dgm:presLayoutVars>
      </dgm:prSet>
      <dgm:spPr/>
    </dgm:pt>
    <dgm:pt modelId="{009FBD96-5D2B-44BC-B971-DDF48C602B25}" type="pres">
      <dgm:prSet presAssocID="{055E4ADD-33F5-4672-B2B0-AF894DDFD18A}" presName="accent_3" presStyleCnt="0"/>
      <dgm:spPr/>
    </dgm:pt>
    <dgm:pt modelId="{A53BD27E-C8E3-43D9-830C-04FBCEF385E5}" type="pres">
      <dgm:prSet presAssocID="{055E4ADD-33F5-4672-B2B0-AF894DDFD18A}" presName="accentRepeatNode" presStyleLbl="solidFgAcc1" presStyleIdx="2" presStyleCnt="3"/>
      <dgm:spPr/>
    </dgm:pt>
  </dgm:ptLst>
  <dgm:cxnLst>
    <dgm:cxn modelId="{A70B0700-0CB1-4DBE-B4ED-56627D321D29}" type="presOf" srcId="{D43CB0B6-05FD-49F2-A943-37D21EB3ACCD}" destId="{88C3DB6A-5FD2-4E71-8BEE-845730C6A65A}" srcOrd="0" destOrd="0" presId="urn:microsoft.com/office/officeart/2008/layout/VerticalCurvedList"/>
    <dgm:cxn modelId="{90839808-12CC-4FC7-9FAF-740259F9430B}" type="presOf" srcId="{0F1B360E-7A41-43AA-83DF-C030045BBA4C}" destId="{A6488B02-5A99-4E1F-9900-82390BE3689F}" srcOrd="0" destOrd="0" presId="urn:microsoft.com/office/officeart/2008/layout/VerticalCurvedList"/>
    <dgm:cxn modelId="{70F5201B-6A57-4CB6-BFDF-0EE941922930}" srcId="{0F1B360E-7A41-43AA-83DF-C030045BBA4C}" destId="{055E4ADD-33F5-4672-B2B0-AF894DDFD18A}" srcOrd="2" destOrd="0" parTransId="{502785C4-04D8-4D64-AF2F-FD586E147E77}" sibTransId="{2AED7E88-5F39-4B1D-94BD-49FBD602C823}"/>
    <dgm:cxn modelId="{85495269-2525-4325-8DFB-3ADE4D78799B}" srcId="{0F1B360E-7A41-43AA-83DF-C030045BBA4C}" destId="{046C5085-2052-4D0F-AC34-F5F9A42F53EC}" srcOrd="0" destOrd="0" parTransId="{BF992D38-91AE-46D7-BF5E-7D9497177556}" sibTransId="{D43CB0B6-05FD-49F2-A943-37D21EB3ACCD}"/>
    <dgm:cxn modelId="{406A534B-CC53-4382-A5CD-CE4D9C78CE8F}" type="presOf" srcId="{8D2CB467-5972-4CD6-8F0F-4712114DDAFA}" destId="{910EDD38-98E2-48DF-8A18-9E42BE8F8266}" srcOrd="0" destOrd="0" presId="urn:microsoft.com/office/officeart/2008/layout/VerticalCurvedList"/>
    <dgm:cxn modelId="{5A0EDB7E-31F0-4DDF-8844-DBE352C9C992}" type="presOf" srcId="{055E4ADD-33F5-4672-B2B0-AF894DDFD18A}" destId="{26C60E5E-5AD8-49D1-8C35-86C41DB99C14}" srcOrd="0" destOrd="0" presId="urn:microsoft.com/office/officeart/2008/layout/VerticalCurvedList"/>
    <dgm:cxn modelId="{07A518B1-7B8D-45E0-B619-CFBBF3CF2FC6}" srcId="{0F1B360E-7A41-43AA-83DF-C030045BBA4C}" destId="{8D2CB467-5972-4CD6-8F0F-4712114DDAFA}" srcOrd="1" destOrd="0" parTransId="{6B9482EA-83C0-47E9-AB1C-A211F3EC9D6B}" sibTransId="{DEF54FA6-3832-49C4-9D48-90584DEC6760}"/>
    <dgm:cxn modelId="{D16718FC-F18D-45F9-B919-E64C09495130}" type="presOf" srcId="{046C5085-2052-4D0F-AC34-F5F9A42F53EC}" destId="{F458ABAD-4A0E-4583-B033-06562EB29B2F}" srcOrd="0" destOrd="0" presId="urn:microsoft.com/office/officeart/2008/layout/VerticalCurvedList"/>
    <dgm:cxn modelId="{3DAF47CA-C4E6-4EF2-9FEB-942541D88AB1}" type="presParOf" srcId="{A6488B02-5A99-4E1F-9900-82390BE3689F}" destId="{BE6890FF-308A-4BDF-A208-FD11BC9FE474}" srcOrd="0" destOrd="0" presId="urn:microsoft.com/office/officeart/2008/layout/VerticalCurvedList"/>
    <dgm:cxn modelId="{0BA7F0A0-4C06-4D70-B3F6-04E93721CD44}" type="presParOf" srcId="{BE6890FF-308A-4BDF-A208-FD11BC9FE474}" destId="{F09935AE-396E-44EF-A78A-43A6B04C74BF}" srcOrd="0" destOrd="0" presId="urn:microsoft.com/office/officeart/2008/layout/VerticalCurvedList"/>
    <dgm:cxn modelId="{FBE62974-F570-4221-9178-BA6FB0CE20C8}" type="presParOf" srcId="{F09935AE-396E-44EF-A78A-43A6B04C74BF}" destId="{CEB7FD5C-D573-4189-B2EA-87A09C213E85}" srcOrd="0" destOrd="0" presId="urn:microsoft.com/office/officeart/2008/layout/VerticalCurvedList"/>
    <dgm:cxn modelId="{0DD709D9-AE74-44AF-B3AD-BD28F43F1283}" type="presParOf" srcId="{F09935AE-396E-44EF-A78A-43A6B04C74BF}" destId="{88C3DB6A-5FD2-4E71-8BEE-845730C6A65A}" srcOrd="1" destOrd="0" presId="urn:microsoft.com/office/officeart/2008/layout/VerticalCurvedList"/>
    <dgm:cxn modelId="{1B0CD626-C717-4166-B94A-85871862E8C7}" type="presParOf" srcId="{F09935AE-396E-44EF-A78A-43A6B04C74BF}" destId="{B1A4622C-022F-4DD6-BD7B-9D7CF964E95C}" srcOrd="2" destOrd="0" presId="urn:microsoft.com/office/officeart/2008/layout/VerticalCurvedList"/>
    <dgm:cxn modelId="{0DFCF53C-1DC8-4803-94A3-401851BEB0F7}" type="presParOf" srcId="{F09935AE-396E-44EF-A78A-43A6B04C74BF}" destId="{9FCCCDE7-6ACB-4B4B-BE77-1F8CBC872D01}" srcOrd="3" destOrd="0" presId="urn:microsoft.com/office/officeart/2008/layout/VerticalCurvedList"/>
    <dgm:cxn modelId="{B86F57D8-50C0-47D8-B93C-EA230EFF3C8B}" type="presParOf" srcId="{BE6890FF-308A-4BDF-A208-FD11BC9FE474}" destId="{F458ABAD-4A0E-4583-B033-06562EB29B2F}" srcOrd="1" destOrd="0" presId="urn:microsoft.com/office/officeart/2008/layout/VerticalCurvedList"/>
    <dgm:cxn modelId="{6A3FE550-C2C6-43C9-97F2-2794FA759678}" type="presParOf" srcId="{BE6890FF-308A-4BDF-A208-FD11BC9FE474}" destId="{795F2A08-4DAC-4F5D-8C9D-D1155A93F495}" srcOrd="2" destOrd="0" presId="urn:microsoft.com/office/officeart/2008/layout/VerticalCurvedList"/>
    <dgm:cxn modelId="{060A6C87-EEA5-4007-83DA-D4FFF2E90F68}" type="presParOf" srcId="{795F2A08-4DAC-4F5D-8C9D-D1155A93F495}" destId="{BC96AC1B-216A-4AF0-92BE-D754EF629482}" srcOrd="0" destOrd="0" presId="urn:microsoft.com/office/officeart/2008/layout/VerticalCurvedList"/>
    <dgm:cxn modelId="{D3738EFD-8849-4423-B1B6-5AD14F38D3AE}" type="presParOf" srcId="{BE6890FF-308A-4BDF-A208-FD11BC9FE474}" destId="{910EDD38-98E2-48DF-8A18-9E42BE8F8266}" srcOrd="3" destOrd="0" presId="urn:microsoft.com/office/officeart/2008/layout/VerticalCurvedList"/>
    <dgm:cxn modelId="{78B609C4-9107-4DE4-9EF4-D8620C4A2CCE}" type="presParOf" srcId="{BE6890FF-308A-4BDF-A208-FD11BC9FE474}" destId="{679600F1-DAD2-42A8-8D0F-433FC6D369C8}" srcOrd="4" destOrd="0" presId="urn:microsoft.com/office/officeart/2008/layout/VerticalCurvedList"/>
    <dgm:cxn modelId="{15D92C4F-2269-4081-AF80-7636380987C6}" type="presParOf" srcId="{679600F1-DAD2-42A8-8D0F-433FC6D369C8}" destId="{C3F776FA-CE3D-4989-945B-2256ED4B9BCB}" srcOrd="0" destOrd="0" presId="urn:microsoft.com/office/officeart/2008/layout/VerticalCurvedList"/>
    <dgm:cxn modelId="{F335143A-4873-4758-94D4-021906E7EBE9}" type="presParOf" srcId="{BE6890FF-308A-4BDF-A208-FD11BC9FE474}" destId="{26C60E5E-5AD8-49D1-8C35-86C41DB99C14}" srcOrd="5" destOrd="0" presId="urn:microsoft.com/office/officeart/2008/layout/VerticalCurvedList"/>
    <dgm:cxn modelId="{C779FC55-8BA6-47B0-B592-660C9AD9EF9F}" type="presParOf" srcId="{BE6890FF-308A-4BDF-A208-FD11BC9FE474}" destId="{009FBD96-5D2B-44BC-B971-DDF48C602B25}" srcOrd="6" destOrd="0" presId="urn:microsoft.com/office/officeart/2008/layout/VerticalCurvedList"/>
    <dgm:cxn modelId="{1CC16688-1018-4A0B-8104-3CB571D1467B}" type="presParOf" srcId="{009FBD96-5D2B-44BC-B971-DDF48C602B25}" destId="{A53BD27E-C8E3-43D9-830C-04FBCEF385E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C3DB6A-5FD2-4E71-8BEE-845730C6A65A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58ABAD-4A0E-4583-B033-06562EB29B2F}">
      <dsp:nvSpPr>
        <dsp:cNvPr id="0" name=""/>
        <dsp:cNvSpPr/>
      </dsp:nvSpPr>
      <dsp:spPr>
        <a:xfrm>
          <a:off x="545270" y="390826"/>
          <a:ext cx="7301111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i="0" kern="1200" dirty="0"/>
            <a:t>Supply and Demand Impact</a:t>
          </a:r>
          <a:endParaRPr lang="en-US" sz="3900" kern="1200" dirty="0"/>
        </a:p>
      </dsp:txBody>
      <dsp:txXfrm>
        <a:off x="545270" y="390826"/>
        <a:ext cx="7301111" cy="1083733"/>
      </dsp:txXfrm>
    </dsp:sp>
    <dsp:sp modelId="{BC96AC1B-216A-4AF0-92BE-D754EF629482}">
      <dsp:nvSpPr>
        <dsp:cNvPr id="0" name=""/>
        <dsp:cNvSpPr/>
      </dsp:nvSpPr>
      <dsp:spPr>
        <a:xfrm>
          <a:off x="25169" y="295628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0EDD38-98E2-48DF-8A18-9E42BE8F8266}">
      <dsp:nvSpPr>
        <dsp:cNvPr id="0" name=""/>
        <dsp:cNvSpPr/>
      </dsp:nvSpPr>
      <dsp:spPr>
        <a:xfrm>
          <a:off x="1146048" y="2167466"/>
          <a:ext cx="6907174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i="0" kern="1200" dirty="0"/>
            <a:t>Natural Disasters</a:t>
          </a:r>
          <a:endParaRPr lang="en-US" sz="3900" kern="1200" dirty="0"/>
        </a:p>
      </dsp:txBody>
      <dsp:txXfrm>
        <a:off x="1146048" y="2167466"/>
        <a:ext cx="6907174" cy="1083733"/>
      </dsp:txXfrm>
    </dsp:sp>
    <dsp:sp modelId="{C3F776FA-CE3D-4989-945B-2256ED4B9BCB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C60E5E-5AD8-49D1-8C35-86C41DB99C14}">
      <dsp:nvSpPr>
        <dsp:cNvPr id="0" name=""/>
        <dsp:cNvSpPr/>
      </dsp:nvSpPr>
      <dsp:spPr>
        <a:xfrm>
          <a:off x="752110" y="3793066"/>
          <a:ext cx="7301111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i="0" kern="1200"/>
            <a:t>Production Costs and Storage</a:t>
          </a:r>
        </a:p>
      </dsp:txBody>
      <dsp:txXfrm>
        <a:off x="752110" y="3793066"/>
        <a:ext cx="7301111" cy="1083733"/>
      </dsp:txXfrm>
    </dsp:sp>
    <dsp:sp modelId="{A53BD27E-C8E3-43D9-830C-04FBCEF385E5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DC6-4E6C-48C2-9612-569DB42055F3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FB4B-B067-4D70-9FC6-952ED769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5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DC6-4E6C-48C2-9612-569DB42055F3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FB4B-B067-4D70-9FC6-952ED769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2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DC6-4E6C-48C2-9612-569DB42055F3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FB4B-B067-4D70-9FC6-952ED769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00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DC6-4E6C-48C2-9612-569DB42055F3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FB4B-B067-4D70-9FC6-952ED769BD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7052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DC6-4E6C-48C2-9612-569DB42055F3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FB4B-B067-4D70-9FC6-952ED769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01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DC6-4E6C-48C2-9612-569DB42055F3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FB4B-B067-4D70-9FC6-952ED769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82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DC6-4E6C-48C2-9612-569DB42055F3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FB4B-B067-4D70-9FC6-952ED769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30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DC6-4E6C-48C2-9612-569DB42055F3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FB4B-B067-4D70-9FC6-952ED769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1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DC6-4E6C-48C2-9612-569DB42055F3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FB4B-B067-4D70-9FC6-952ED769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1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DC6-4E6C-48C2-9612-569DB42055F3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FB4B-B067-4D70-9FC6-952ED769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0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DC6-4E6C-48C2-9612-569DB42055F3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FB4B-B067-4D70-9FC6-952ED769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DC6-4E6C-48C2-9612-569DB42055F3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FB4B-B067-4D70-9FC6-952ED769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DC6-4E6C-48C2-9612-569DB42055F3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FB4B-B067-4D70-9FC6-952ED769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8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DC6-4E6C-48C2-9612-569DB42055F3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FB4B-B067-4D70-9FC6-952ED769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7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DC6-4E6C-48C2-9612-569DB42055F3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FB4B-B067-4D70-9FC6-952ED769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3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DC6-4E6C-48C2-9612-569DB42055F3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FB4B-B067-4D70-9FC6-952ED769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2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DC6-4E6C-48C2-9612-569DB42055F3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FB4B-B067-4D70-9FC6-952ED769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3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5B35DC6-4E6C-48C2-9612-569DB42055F3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535FB4B-B067-4D70-9FC6-952ED769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68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articles/economics/08/determining-oil-prices.asp" TargetMode="External"/><Relationship Id="rId2" Type="http://schemas.openxmlformats.org/officeDocument/2006/relationships/hyperlink" Target="https://www.investopedia.com/terms/d/demand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nvestopedia.com/terms/o/oilsand.asp" TargetMode="External"/><Relationship Id="rId4" Type="http://schemas.openxmlformats.org/officeDocument/2006/relationships/hyperlink" Target="https://www.investopedia.com/terms/p/production-cost.as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411FA-F8C1-4BE3-96EB-B7DF22273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746" y="771250"/>
            <a:ext cx="9440034" cy="3398078"/>
          </a:xfrm>
        </p:spPr>
        <p:txBody>
          <a:bodyPr/>
          <a:lstStyle/>
          <a:p>
            <a:pPr algn="ctr"/>
            <a:r>
              <a:rPr lang="en-US" b="1" i="1" u="sng" dirty="0"/>
              <a:t>DEMAND AND SUPPLY OF OIL AND GAS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154F6-4180-40C4-BD5D-6F2BF1DFC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15787" y="5629014"/>
            <a:ext cx="2276213" cy="1155266"/>
          </a:xfrm>
        </p:spPr>
        <p:txBody>
          <a:bodyPr>
            <a:normAutofit fontScale="92500" lnSpcReduction="10000"/>
          </a:bodyPr>
          <a:lstStyle/>
          <a:p>
            <a:pPr algn="just"/>
            <a:endParaRPr lang="en-US" b="1" i="1" dirty="0"/>
          </a:p>
          <a:p>
            <a:pPr algn="just"/>
            <a:r>
              <a:rPr lang="en-US" b="1" i="1" dirty="0" err="1"/>
              <a:t>Mahekash</a:t>
            </a:r>
            <a:r>
              <a:rPr lang="en-US" b="1" i="1" dirty="0"/>
              <a:t> </a:t>
            </a:r>
            <a:r>
              <a:rPr lang="en-US" b="1" i="1" dirty="0" err="1"/>
              <a:t>kumar</a:t>
            </a:r>
            <a:endParaRPr lang="en-US" b="1" i="1" dirty="0"/>
          </a:p>
          <a:p>
            <a:pPr algn="just"/>
            <a:r>
              <a:rPr lang="en-US" b="1" i="1" dirty="0"/>
              <a:t>21k-4858</a:t>
            </a:r>
          </a:p>
        </p:txBody>
      </p:sp>
    </p:spTree>
    <p:extLst>
      <p:ext uri="{BB962C8B-B14F-4D97-AF65-F5344CB8AC3E}">
        <p14:creationId xmlns:p14="http://schemas.microsoft.com/office/powerpoint/2010/main" val="3547249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0C7DB-042B-410B-B279-09E7CA6F9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What Causes Oil Prices to Fluctuate?</a:t>
            </a:r>
            <a:br>
              <a:rPr lang="en-US" dirty="0">
                <a:effectLst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5A7758-D300-43FD-94BC-B8C23933C2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4411169"/>
              </p:ext>
            </p:extLst>
          </p:nvPr>
        </p:nvGraphicFramePr>
        <p:xfrm>
          <a:off x="914401" y="1770077"/>
          <a:ext cx="10276514" cy="4021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AC8354B-49E2-4747-8C1A-472EF8E052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6055346"/>
              </p:ext>
            </p:extLst>
          </p:nvPr>
        </p:nvGraphicFramePr>
        <p:xfrm>
          <a:off x="1518156" y="118922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17116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C9B13-4587-4139-AFCE-89E051E1E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122" y="247598"/>
            <a:ext cx="10353762" cy="6463595"/>
          </a:xfrm>
        </p:spPr>
        <p:txBody>
          <a:bodyPr>
            <a:normAutofit/>
          </a:bodyPr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Supply and Demand Impact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As with any commodity, stock, or bond, the laws of supply and </a:t>
            </a:r>
            <a:r>
              <a:rPr lang="en-US" u="sng" dirty="0">
                <a:effectLst/>
                <a:hlinkClick r:id="rId2"/>
              </a:rPr>
              <a:t>demand</a:t>
            </a:r>
            <a:r>
              <a:rPr lang="en-US" dirty="0">
                <a:effectLst/>
              </a:rPr>
              <a:t> cause oil prices to change. When supply exceeds demand, prices fall; the inverse is also true when demand outpaces </a:t>
            </a:r>
            <a:r>
              <a:rPr lang="en-US" dirty="0" err="1">
                <a:effectLst/>
              </a:rPr>
              <a:t>supply.The</a:t>
            </a:r>
            <a:r>
              <a:rPr lang="en-US" dirty="0">
                <a:effectLst/>
              </a:rPr>
              <a:t> dramatic drop in oil prices in 2014 has been attributed to lower demand for oil in Europe and China, coupled with a steady supply of oil from OPEC.</a:t>
            </a:r>
            <a:r>
              <a:rPr lang="en-US" baseline="30000" dirty="0">
                <a:effectLst/>
              </a:rPr>
              <a:t>4</a:t>
            </a:r>
            <a:r>
              <a:rPr lang="en-US" dirty="0">
                <a:effectLst/>
              </a:rPr>
              <a:t> The excess supply of oil caused oil prices to fall sharply</a:t>
            </a:r>
          </a:p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Natural Disasters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Natural disasters are another factor that can cause oil prices to fluctuate. For example, when Hurricane Katrina struck the southern U.S. in 2005, affecting almost 20% of the U.S. oil supply, it caused the price per barrel of oil to rise by $13.</a:t>
            </a:r>
            <a:r>
              <a:rPr lang="en-US" baseline="30000" dirty="0">
                <a:effectLst/>
              </a:rPr>
              <a:t>56</a:t>
            </a:r>
            <a:r>
              <a:rPr lang="en-US" dirty="0">
                <a:effectLst/>
              </a:rPr>
              <a:t> In May 2011, the flooding of the Mississippi River also led to </a:t>
            </a:r>
            <a:r>
              <a:rPr lang="en-US" u="sng" dirty="0">
                <a:effectLst/>
                <a:hlinkClick r:id="rId3"/>
              </a:rPr>
              <a:t>oil price</a:t>
            </a:r>
            <a:r>
              <a:rPr lang="en-US" dirty="0">
                <a:effectLst/>
              </a:rPr>
              <a:t> fluctuation.</a:t>
            </a:r>
            <a:r>
              <a:rPr lang="en-US" baseline="30000" dirty="0">
                <a:effectLst/>
              </a:rPr>
              <a:t>7</a:t>
            </a:r>
          </a:p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Production Costs and Storage</a:t>
            </a:r>
          </a:p>
          <a:p>
            <a:pPr marL="36900" indent="0">
              <a:buNone/>
            </a:pPr>
            <a:r>
              <a:rPr lang="en-US" u="sng" dirty="0">
                <a:effectLst/>
                <a:hlinkClick r:id="rId4"/>
              </a:rPr>
              <a:t>Production costs</a:t>
            </a:r>
            <a:r>
              <a:rPr lang="en-US" dirty="0">
                <a:effectLst/>
              </a:rPr>
              <a:t> can cause oil prices to rise or fall as well. While oil in the Middle East is relatively cheap to extract, oil in Canada in Alberta’s </a:t>
            </a:r>
            <a:r>
              <a:rPr lang="en-US" u="sng" dirty="0">
                <a:effectLst/>
                <a:hlinkClick r:id="rId5"/>
              </a:rPr>
              <a:t>oil sands</a:t>
            </a:r>
            <a:r>
              <a:rPr lang="en-US" dirty="0">
                <a:effectLst/>
              </a:rPr>
              <a:t> is more costly.</a:t>
            </a:r>
            <a:r>
              <a:rPr lang="en-US" baseline="30000" dirty="0">
                <a:effectLst/>
              </a:rPr>
              <a:t>10</a:t>
            </a:r>
            <a:r>
              <a:rPr lang="en-US" dirty="0">
                <a:effectLst/>
              </a:rPr>
              <a:t> Once the supply of cheap oil is exhausted, the price could conceivably rise, if the only remaining oil is in the tar </a:t>
            </a:r>
            <a:r>
              <a:rPr lang="en-US" dirty="0" err="1">
                <a:effectLst/>
              </a:rPr>
              <a:t>sands.U.S</a:t>
            </a:r>
            <a:r>
              <a:rPr lang="en-US" dirty="0">
                <a:effectLst/>
              </a:rPr>
              <a:t>. production also directly affects the price of oil. With so much oversupply in the industry, a decline in production decreases overall supply and increases prices</a:t>
            </a:r>
          </a:p>
          <a:p>
            <a:pPr marL="36900" indent="0">
              <a:buNone/>
            </a:pPr>
            <a:endParaRPr lang="en-US" dirty="0">
              <a:effectLst/>
            </a:endParaRP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846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187AA15-EA43-4D0B-B79D-AA74A1C44A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25180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1778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52646A0-956B-49DE-8452-6C00C56777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85125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9316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77</TotalTime>
  <Words>306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Calisto MT</vt:lpstr>
      <vt:lpstr>Wingdings 2</vt:lpstr>
      <vt:lpstr>Slate</vt:lpstr>
      <vt:lpstr>DEMAND AND SUPPLY OF OIL AND GAS</vt:lpstr>
      <vt:lpstr>What Causes Oil Prices to Fluctuate?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Demand and supply of oil and gas</dc:title>
  <dc:creator>StudentUser</dc:creator>
  <cp:lastModifiedBy>StudentUser</cp:lastModifiedBy>
  <cp:revision>6</cp:revision>
  <dcterms:created xsi:type="dcterms:W3CDTF">2021-09-15T09:00:17Z</dcterms:created>
  <dcterms:modified xsi:type="dcterms:W3CDTF">2021-09-15T10:18:12Z</dcterms:modified>
</cp:coreProperties>
</file>