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59" r:id="rId6"/>
    <p:sldId id="260" r:id="rId7"/>
    <p:sldId id="263" r:id="rId8"/>
    <p:sldId id="264" r:id="rId9"/>
    <p:sldId id="266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clNkgTJsdZI8diaG/CAwQaonz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6CCD48-3DC9-43D6-8F64-19B48B3E8C68}">
  <a:tblStyle styleId="{5C6CCD48-3DC9-43D6-8F64-19B48B3E8C6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0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customschemas.google.com/relationships/presentationmetadata" Target="metadata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package" Target="../embeddings/Microsoft_Excel_Worksheet2.xlsx" 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invertIfNegative val="1"/>
          <c:cat>
            <c:numRef>
              <c:f>Sheet1!$A$2:$A$13</c:f>
              <c:numCache>
                <c:formatCode>General</c:formatCode>
                <c:ptCount val="12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4400</c:v>
                </c:pt>
                <c:pt idx="1">
                  <c:v>4800</c:v>
                </c:pt>
                <c:pt idx="2">
                  <c:v>4850</c:v>
                </c:pt>
                <c:pt idx="3">
                  <c:v>4600</c:v>
                </c:pt>
                <c:pt idx="4">
                  <c:v>5200</c:v>
                </c:pt>
                <c:pt idx="5">
                  <c:v>5100</c:v>
                </c:pt>
                <c:pt idx="6">
                  <c:v>5150</c:v>
                </c:pt>
                <c:pt idx="7">
                  <c:v>5500</c:v>
                </c:pt>
                <c:pt idx="8">
                  <c:v>5300</c:v>
                </c:pt>
                <c:pt idx="9">
                  <c:v>5100</c:v>
                </c:pt>
                <c:pt idx="10">
                  <c:v>5000</c:v>
                </c:pt>
                <c:pt idx="11">
                  <c:v>4900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6F-0B48-9E84-03DB1A455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4303952"/>
        <c:axId val="1664304496"/>
      </c:barChart>
      <c:catAx>
        <c:axId val="1664303952"/>
        <c:scaling>
          <c:orientation val="minMax"/>
        </c:scaling>
        <c:delete val="1"/>
        <c:axPos val="b"/>
        <c:numFmt formatCode="General" sourceLinked="1"/>
        <c:majorTickMark val="cross"/>
        <c:minorTickMark val="cross"/>
        <c:tickLblPos val="nextTo"/>
        <c:crossAx val="1664304496"/>
        <c:crosses val="autoZero"/>
        <c:auto val="1"/>
        <c:lblAlgn val="ctr"/>
        <c:lblOffset val="100"/>
        <c:noMultiLvlLbl val="1"/>
      </c:catAx>
      <c:valAx>
        <c:axId val="1664304496"/>
        <c:scaling>
          <c:orientation val="minMax"/>
        </c:scaling>
        <c:delete val="1"/>
        <c:axPos val="l"/>
        <c:majorGridlines/>
        <c:numFmt formatCode="General" sourceLinked="1"/>
        <c:majorTickMark val="cross"/>
        <c:minorTickMark val="cross"/>
        <c:tickLblPos val="nextTo"/>
        <c:crossAx val="16643039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106917565482783"/>
          <c:y val="0.51112039581410629"/>
          <c:w val="0.12772989669331603"/>
          <c:h val="7.2701212979425611E-2"/>
        </c:manualLayout>
      </c:layout>
      <c:overlay val="1"/>
    </c:legend>
    <c:plotVisOnly val="1"/>
    <c:dispBlanksAs val="zero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32"/>
  <c:chart>
    <c:autoTitleDeleted val="1"/>
    <c:plotArea>
      <c:layout>
        <c:manualLayout>
          <c:layoutTarget val="inner"/>
          <c:xMode val="edge"/>
          <c:yMode val="edge"/>
          <c:x val="0.13652758370352838"/>
          <c:y val="0.12404997822631701"/>
          <c:w val="0.73646474347303659"/>
          <c:h val="0.70817260326697362"/>
        </c:manualLayout>
      </c:layout>
      <c:lineChart>
        <c:grouping val="standar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Supply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3500</c:v>
                </c:pt>
                <c:pt idx="1">
                  <c:v>3900</c:v>
                </c:pt>
                <c:pt idx="2">
                  <c:v>3900</c:v>
                </c:pt>
                <c:pt idx="3">
                  <c:v>3450</c:v>
                </c:pt>
                <c:pt idx="4">
                  <c:v>3200</c:v>
                </c:pt>
                <c:pt idx="5">
                  <c:v>2800</c:v>
                </c:pt>
                <c:pt idx="6">
                  <c:v>2600</c:v>
                </c:pt>
                <c:pt idx="7">
                  <c:v>2200</c:v>
                </c:pt>
                <c:pt idx="8">
                  <c:v>2000</c:v>
                </c:pt>
                <c:pt idx="9">
                  <c:v>1950</c:v>
                </c:pt>
                <c:pt idx="10">
                  <c:v>1700</c:v>
                </c:pt>
                <c:pt idx="11">
                  <c:v>1600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5EF-5B4C-B07A-9E8BCAE6DA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Demand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4950</c:v>
                </c:pt>
                <c:pt idx="1">
                  <c:v>5500</c:v>
                </c:pt>
                <c:pt idx="2">
                  <c:v>5830</c:v>
                </c:pt>
                <c:pt idx="3">
                  <c:v>5960</c:v>
                </c:pt>
                <c:pt idx="4">
                  <c:v>6090</c:v>
                </c:pt>
                <c:pt idx="5">
                  <c:v>6220</c:v>
                </c:pt>
                <c:pt idx="6">
                  <c:v>6350</c:v>
                </c:pt>
                <c:pt idx="7">
                  <c:v>6480</c:v>
                </c:pt>
                <c:pt idx="8">
                  <c:v>6610</c:v>
                </c:pt>
                <c:pt idx="9">
                  <c:v>6740</c:v>
                </c:pt>
                <c:pt idx="10">
                  <c:v>6870</c:v>
                </c:pt>
                <c:pt idx="11">
                  <c:v>7000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5EF-5B4C-B07A-9E8BCAE6D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4296880"/>
        <c:axId val="1664290896"/>
      </c:lineChart>
      <c:catAx>
        <c:axId val="1664296880"/>
        <c:scaling>
          <c:orientation val="minMax"/>
        </c:scaling>
        <c:delete val="1"/>
        <c:axPos val="b"/>
        <c:numFmt formatCode="General" sourceLinked="1"/>
        <c:majorTickMark val="cross"/>
        <c:minorTickMark val="cross"/>
        <c:tickLblPos val="nextTo"/>
        <c:crossAx val="1664290896"/>
        <c:crosses val="autoZero"/>
        <c:auto val="1"/>
        <c:lblAlgn val="ctr"/>
        <c:lblOffset val="100"/>
        <c:noMultiLvlLbl val="1"/>
      </c:catAx>
      <c:valAx>
        <c:axId val="1664290896"/>
        <c:scaling>
          <c:orientation val="minMax"/>
        </c:scaling>
        <c:delete val="1"/>
        <c:axPos val="l"/>
        <c:numFmt formatCode="General" sourceLinked="1"/>
        <c:majorTickMark val="cross"/>
        <c:minorTickMark val="cross"/>
        <c:tickLblPos val="nextTo"/>
        <c:crossAx val="1664296880"/>
        <c:crosses val="autoZero"/>
        <c:crossBetween val="between"/>
      </c:valAx>
    </c:plotArea>
    <c:plotVisOnly val="1"/>
    <c:dispBlanksAs val="zero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427339144080301E-2"/>
          <c:y val="7.2893219000032344E-2"/>
          <c:w val="0.95809975647170553"/>
          <c:h val="0.92710678099996768"/>
        </c:manualLayout>
      </c:layout>
      <c:stockChart>
        <c:ser>
          <c:idx val="0"/>
          <c:order val="0"/>
          <c:tx>
            <c:strRef>
              <c:f>Sheet1!$B$1</c:f>
              <c:strCache>
                <c:ptCount val="1"/>
                <c:pt idx="0">
                  <c:v>Open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Sheet1!$A$2:$A$33</c:f>
              <c:strCache>
                <c:ptCount val="32"/>
                <c:pt idx="0">
                  <c:v>1/1/2014</c:v>
                </c:pt>
                <c:pt idx="1">
                  <c:v>15/4/2014</c:v>
                </c:pt>
                <c:pt idx="2">
                  <c:v>30/8/2014</c:v>
                </c:pt>
                <c:pt idx="3">
                  <c:v>30/12/2014</c:v>
                </c:pt>
                <c:pt idx="4">
                  <c:v>1/1/2015</c:v>
                </c:pt>
                <c:pt idx="5">
                  <c:v>15/4/2015</c:v>
                </c:pt>
                <c:pt idx="6">
                  <c:v>30/8/2015</c:v>
                </c:pt>
                <c:pt idx="7">
                  <c:v>30/12/2015</c:v>
                </c:pt>
                <c:pt idx="8">
                  <c:v>1/1/2016</c:v>
                </c:pt>
                <c:pt idx="9">
                  <c:v>15/4/2016</c:v>
                </c:pt>
                <c:pt idx="10">
                  <c:v>30/8/2016</c:v>
                </c:pt>
                <c:pt idx="11">
                  <c:v>30/12/2016</c:v>
                </c:pt>
                <c:pt idx="12">
                  <c:v>1/1/2017</c:v>
                </c:pt>
                <c:pt idx="13">
                  <c:v>15/4/2017</c:v>
                </c:pt>
                <c:pt idx="14">
                  <c:v>30/8/2017</c:v>
                </c:pt>
                <c:pt idx="15">
                  <c:v>30/12/2017</c:v>
                </c:pt>
                <c:pt idx="16">
                  <c:v>1/1/2018</c:v>
                </c:pt>
                <c:pt idx="17">
                  <c:v>15/4/2018</c:v>
                </c:pt>
                <c:pt idx="18">
                  <c:v>30/8/2018</c:v>
                </c:pt>
                <c:pt idx="19">
                  <c:v>30/12/2018</c:v>
                </c:pt>
                <c:pt idx="20">
                  <c:v>1/1/2019</c:v>
                </c:pt>
                <c:pt idx="21">
                  <c:v>15/4/2019</c:v>
                </c:pt>
                <c:pt idx="22">
                  <c:v>30/8/2019</c:v>
                </c:pt>
                <c:pt idx="23">
                  <c:v>30/12/2019</c:v>
                </c:pt>
                <c:pt idx="24">
                  <c:v>1/1/2020</c:v>
                </c:pt>
                <c:pt idx="25">
                  <c:v>15/4/2020</c:v>
                </c:pt>
                <c:pt idx="26">
                  <c:v>30/8/2020</c:v>
                </c:pt>
                <c:pt idx="27">
                  <c:v>30/12/2020</c:v>
                </c:pt>
                <c:pt idx="28">
                  <c:v>1/1/2021</c:v>
                </c:pt>
                <c:pt idx="29">
                  <c:v>15/4/2021</c:v>
                </c:pt>
                <c:pt idx="30">
                  <c:v>30/8/2021</c:v>
                </c:pt>
                <c:pt idx="31">
                  <c:v>30/12/2021</c:v>
                </c:pt>
              </c:strCache>
            </c:strRef>
          </c:cat>
          <c:val>
            <c:numRef>
              <c:f>Sheet1!$B$2:$B$33</c:f>
              <c:numCache>
                <c:formatCode>General</c:formatCode>
                <c:ptCount val="32"/>
                <c:pt idx="0">
                  <c:v>99</c:v>
                </c:pt>
                <c:pt idx="1">
                  <c:v>99</c:v>
                </c:pt>
                <c:pt idx="2">
                  <c:v>99</c:v>
                </c:pt>
                <c:pt idx="3">
                  <c:v>99</c:v>
                </c:pt>
                <c:pt idx="4">
                  <c:v>99</c:v>
                </c:pt>
                <c:pt idx="5">
                  <c:v>99</c:v>
                </c:pt>
                <c:pt idx="6">
                  <c:v>99</c:v>
                </c:pt>
                <c:pt idx="7">
                  <c:v>99</c:v>
                </c:pt>
                <c:pt idx="8">
                  <c:v>99</c:v>
                </c:pt>
                <c:pt idx="9">
                  <c:v>99</c:v>
                </c:pt>
                <c:pt idx="10">
                  <c:v>99</c:v>
                </c:pt>
                <c:pt idx="11">
                  <c:v>99</c:v>
                </c:pt>
                <c:pt idx="12">
                  <c:v>99</c:v>
                </c:pt>
                <c:pt idx="13">
                  <c:v>99</c:v>
                </c:pt>
                <c:pt idx="14">
                  <c:v>99</c:v>
                </c:pt>
                <c:pt idx="15">
                  <c:v>99</c:v>
                </c:pt>
                <c:pt idx="16">
                  <c:v>99</c:v>
                </c:pt>
                <c:pt idx="17">
                  <c:v>99</c:v>
                </c:pt>
                <c:pt idx="18">
                  <c:v>99</c:v>
                </c:pt>
                <c:pt idx="19">
                  <c:v>99</c:v>
                </c:pt>
                <c:pt idx="20">
                  <c:v>99</c:v>
                </c:pt>
                <c:pt idx="21">
                  <c:v>99</c:v>
                </c:pt>
                <c:pt idx="22">
                  <c:v>99</c:v>
                </c:pt>
                <c:pt idx="23">
                  <c:v>99</c:v>
                </c:pt>
                <c:pt idx="24">
                  <c:v>99</c:v>
                </c:pt>
                <c:pt idx="25">
                  <c:v>99</c:v>
                </c:pt>
                <c:pt idx="26">
                  <c:v>99</c:v>
                </c:pt>
                <c:pt idx="27">
                  <c:v>99</c:v>
                </c:pt>
                <c:pt idx="28">
                  <c:v>99</c:v>
                </c:pt>
                <c:pt idx="29">
                  <c:v>99</c:v>
                </c:pt>
                <c:pt idx="30">
                  <c:v>99</c:v>
                </c:pt>
                <c:pt idx="31">
                  <c:v>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9946-5649-B65A-B1AE07AE5D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Sheet1!$A$2:$A$33</c:f>
              <c:strCache>
                <c:ptCount val="32"/>
                <c:pt idx="0">
                  <c:v>1/1/2014</c:v>
                </c:pt>
                <c:pt idx="1">
                  <c:v>15/4/2014</c:v>
                </c:pt>
                <c:pt idx="2">
                  <c:v>30/8/2014</c:v>
                </c:pt>
                <c:pt idx="3">
                  <c:v>30/12/2014</c:v>
                </c:pt>
                <c:pt idx="4">
                  <c:v>1/1/2015</c:v>
                </c:pt>
                <c:pt idx="5">
                  <c:v>15/4/2015</c:v>
                </c:pt>
                <c:pt idx="6">
                  <c:v>30/8/2015</c:v>
                </c:pt>
                <c:pt idx="7">
                  <c:v>30/12/2015</c:v>
                </c:pt>
                <c:pt idx="8">
                  <c:v>1/1/2016</c:v>
                </c:pt>
                <c:pt idx="9">
                  <c:v>15/4/2016</c:v>
                </c:pt>
                <c:pt idx="10">
                  <c:v>30/8/2016</c:v>
                </c:pt>
                <c:pt idx="11">
                  <c:v>30/12/2016</c:v>
                </c:pt>
                <c:pt idx="12">
                  <c:v>1/1/2017</c:v>
                </c:pt>
                <c:pt idx="13">
                  <c:v>15/4/2017</c:v>
                </c:pt>
                <c:pt idx="14">
                  <c:v>30/8/2017</c:v>
                </c:pt>
                <c:pt idx="15">
                  <c:v>30/12/2017</c:v>
                </c:pt>
                <c:pt idx="16">
                  <c:v>1/1/2018</c:v>
                </c:pt>
                <c:pt idx="17">
                  <c:v>15/4/2018</c:v>
                </c:pt>
                <c:pt idx="18">
                  <c:v>30/8/2018</c:v>
                </c:pt>
                <c:pt idx="19">
                  <c:v>30/12/2018</c:v>
                </c:pt>
                <c:pt idx="20">
                  <c:v>1/1/2019</c:v>
                </c:pt>
                <c:pt idx="21">
                  <c:v>15/4/2019</c:v>
                </c:pt>
                <c:pt idx="22">
                  <c:v>30/8/2019</c:v>
                </c:pt>
                <c:pt idx="23">
                  <c:v>30/12/2019</c:v>
                </c:pt>
                <c:pt idx="24">
                  <c:v>1/1/2020</c:v>
                </c:pt>
                <c:pt idx="25">
                  <c:v>15/4/2020</c:v>
                </c:pt>
                <c:pt idx="26">
                  <c:v>30/8/2020</c:v>
                </c:pt>
                <c:pt idx="27">
                  <c:v>30/12/2020</c:v>
                </c:pt>
                <c:pt idx="28">
                  <c:v>1/1/2021</c:v>
                </c:pt>
                <c:pt idx="29">
                  <c:v>15/4/2021</c:v>
                </c:pt>
                <c:pt idx="30">
                  <c:v>30/8/2021</c:v>
                </c:pt>
                <c:pt idx="31">
                  <c:v>30/12/2021</c:v>
                </c:pt>
              </c:strCache>
            </c:strRef>
          </c:cat>
          <c:val>
            <c:numRef>
              <c:f>Sheet1!$C$2:$C$33</c:f>
              <c:numCache>
                <c:formatCode>General</c:formatCode>
                <c:ptCount val="32"/>
                <c:pt idx="0">
                  <c:v>99</c:v>
                </c:pt>
                <c:pt idx="1">
                  <c:v>97.5</c:v>
                </c:pt>
                <c:pt idx="2">
                  <c:v>97</c:v>
                </c:pt>
                <c:pt idx="3">
                  <c:v>96.8</c:v>
                </c:pt>
                <c:pt idx="4">
                  <c:v>96.6</c:v>
                </c:pt>
                <c:pt idx="5">
                  <c:v>99</c:v>
                </c:pt>
                <c:pt idx="6">
                  <c:v>97</c:v>
                </c:pt>
                <c:pt idx="7">
                  <c:v>96</c:v>
                </c:pt>
                <c:pt idx="8">
                  <c:v>97</c:v>
                </c:pt>
                <c:pt idx="9">
                  <c:v>97.5</c:v>
                </c:pt>
                <c:pt idx="10">
                  <c:v>99</c:v>
                </c:pt>
                <c:pt idx="11">
                  <c:v>96.9</c:v>
                </c:pt>
                <c:pt idx="12">
                  <c:v>99.5</c:v>
                </c:pt>
                <c:pt idx="13">
                  <c:v>102</c:v>
                </c:pt>
                <c:pt idx="14">
                  <c:v>101</c:v>
                </c:pt>
                <c:pt idx="15">
                  <c:v>100.9</c:v>
                </c:pt>
                <c:pt idx="16">
                  <c:v>99.4</c:v>
                </c:pt>
                <c:pt idx="17">
                  <c:v>99.1</c:v>
                </c:pt>
                <c:pt idx="18">
                  <c:v>97.4</c:v>
                </c:pt>
                <c:pt idx="19">
                  <c:v>96.3</c:v>
                </c:pt>
                <c:pt idx="20">
                  <c:v>99</c:v>
                </c:pt>
                <c:pt idx="21">
                  <c:v>99.3</c:v>
                </c:pt>
                <c:pt idx="22">
                  <c:v>102</c:v>
                </c:pt>
                <c:pt idx="23">
                  <c:v>99</c:v>
                </c:pt>
                <c:pt idx="24">
                  <c:v>90.9</c:v>
                </c:pt>
                <c:pt idx="25">
                  <c:v>87.5</c:v>
                </c:pt>
                <c:pt idx="26">
                  <c:v>102.8</c:v>
                </c:pt>
                <c:pt idx="27">
                  <c:v>103</c:v>
                </c:pt>
                <c:pt idx="28">
                  <c:v>101.9</c:v>
                </c:pt>
                <c:pt idx="29">
                  <c:v>100</c:v>
                </c:pt>
                <c:pt idx="30">
                  <c:v>99.5</c:v>
                </c:pt>
                <c:pt idx="31">
                  <c:v>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9946-5649-B65A-B1AE07AE5D3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Sheet1!$A$2:$A$33</c:f>
              <c:strCache>
                <c:ptCount val="32"/>
                <c:pt idx="0">
                  <c:v>1/1/2014</c:v>
                </c:pt>
                <c:pt idx="1">
                  <c:v>15/4/2014</c:v>
                </c:pt>
                <c:pt idx="2">
                  <c:v>30/8/2014</c:v>
                </c:pt>
                <c:pt idx="3">
                  <c:v>30/12/2014</c:v>
                </c:pt>
                <c:pt idx="4">
                  <c:v>1/1/2015</c:v>
                </c:pt>
                <c:pt idx="5">
                  <c:v>15/4/2015</c:v>
                </c:pt>
                <c:pt idx="6">
                  <c:v>30/8/2015</c:v>
                </c:pt>
                <c:pt idx="7">
                  <c:v>30/12/2015</c:v>
                </c:pt>
                <c:pt idx="8">
                  <c:v>1/1/2016</c:v>
                </c:pt>
                <c:pt idx="9">
                  <c:v>15/4/2016</c:v>
                </c:pt>
                <c:pt idx="10">
                  <c:v>30/8/2016</c:v>
                </c:pt>
                <c:pt idx="11">
                  <c:v>30/12/2016</c:v>
                </c:pt>
                <c:pt idx="12">
                  <c:v>1/1/2017</c:v>
                </c:pt>
                <c:pt idx="13">
                  <c:v>15/4/2017</c:v>
                </c:pt>
                <c:pt idx="14">
                  <c:v>30/8/2017</c:v>
                </c:pt>
                <c:pt idx="15">
                  <c:v>30/12/2017</c:v>
                </c:pt>
                <c:pt idx="16">
                  <c:v>1/1/2018</c:v>
                </c:pt>
                <c:pt idx="17">
                  <c:v>15/4/2018</c:v>
                </c:pt>
                <c:pt idx="18">
                  <c:v>30/8/2018</c:v>
                </c:pt>
                <c:pt idx="19">
                  <c:v>30/12/2018</c:v>
                </c:pt>
                <c:pt idx="20">
                  <c:v>1/1/2019</c:v>
                </c:pt>
                <c:pt idx="21">
                  <c:v>15/4/2019</c:v>
                </c:pt>
                <c:pt idx="22">
                  <c:v>30/8/2019</c:v>
                </c:pt>
                <c:pt idx="23">
                  <c:v>30/12/2019</c:v>
                </c:pt>
                <c:pt idx="24">
                  <c:v>1/1/2020</c:v>
                </c:pt>
                <c:pt idx="25">
                  <c:v>15/4/2020</c:v>
                </c:pt>
                <c:pt idx="26">
                  <c:v>30/8/2020</c:v>
                </c:pt>
                <c:pt idx="27">
                  <c:v>30/12/2020</c:v>
                </c:pt>
                <c:pt idx="28">
                  <c:v>1/1/2021</c:v>
                </c:pt>
                <c:pt idx="29">
                  <c:v>15/4/2021</c:v>
                </c:pt>
                <c:pt idx="30">
                  <c:v>30/8/2021</c:v>
                </c:pt>
                <c:pt idx="31">
                  <c:v>30/12/2021</c:v>
                </c:pt>
              </c:strCache>
            </c:strRef>
          </c:cat>
          <c:val>
            <c:numRef>
              <c:f>Sheet1!$D$2:$D$33</c:f>
              <c:numCache>
                <c:formatCode>General</c:formatCode>
                <c:ptCount val="32"/>
                <c:pt idx="0">
                  <c:v>99</c:v>
                </c:pt>
                <c:pt idx="1">
                  <c:v>97.5</c:v>
                </c:pt>
                <c:pt idx="2">
                  <c:v>97</c:v>
                </c:pt>
                <c:pt idx="3">
                  <c:v>96.8</c:v>
                </c:pt>
                <c:pt idx="4">
                  <c:v>96.6</c:v>
                </c:pt>
                <c:pt idx="5">
                  <c:v>99</c:v>
                </c:pt>
                <c:pt idx="6">
                  <c:v>97</c:v>
                </c:pt>
                <c:pt idx="7">
                  <c:v>96</c:v>
                </c:pt>
                <c:pt idx="8">
                  <c:v>97</c:v>
                </c:pt>
                <c:pt idx="9">
                  <c:v>97.5</c:v>
                </c:pt>
                <c:pt idx="10">
                  <c:v>99</c:v>
                </c:pt>
                <c:pt idx="11">
                  <c:v>96.9</c:v>
                </c:pt>
                <c:pt idx="12">
                  <c:v>99.5</c:v>
                </c:pt>
                <c:pt idx="13">
                  <c:v>102</c:v>
                </c:pt>
                <c:pt idx="14">
                  <c:v>101</c:v>
                </c:pt>
                <c:pt idx="15">
                  <c:v>100.9</c:v>
                </c:pt>
                <c:pt idx="16">
                  <c:v>99.4</c:v>
                </c:pt>
                <c:pt idx="17">
                  <c:v>99.1</c:v>
                </c:pt>
                <c:pt idx="18">
                  <c:v>97.4</c:v>
                </c:pt>
                <c:pt idx="19">
                  <c:v>96.3</c:v>
                </c:pt>
                <c:pt idx="20">
                  <c:v>99</c:v>
                </c:pt>
                <c:pt idx="21">
                  <c:v>99.3</c:v>
                </c:pt>
                <c:pt idx="22">
                  <c:v>102</c:v>
                </c:pt>
                <c:pt idx="23">
                  <c:v>99</c:v>
                </c:pt>
                <c:pt idx="24">
                  <c:v>90.9</c:v>
                </c:pt>
                <c:pt idx="25">
                  <c:v>87.5</c:v>
                </c:pt>
                <c:pt idx="26">
                  <c:v>102.8</c:v>
                </c:pt>
                <c:pt idx="27">
                  <c:v>103</c:v>
                </c:pt>
                <c:pt idx="28">
                  <c:v>101.9</c:v>
                </c:pt>
                <c:pt idx="29">
                  <c:v>100</c:v>
                </c:pt>
                <c:pt idx="30">
                  <c:v>99.5</c:v>
                </c:pt>
                <c:pt idx="31">
                  <c:v>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9946-5649-B65A-B1AE07AE5D3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Close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Sheet1!$A$2:$A$33</c:f>
              <c:strCache>
                <c:ptCount val="32"/>
                <c:pt idx="0">
                  <c:v>1/1/2014</c:v>
                </c:pt>
                <c:pt idx="1">
                  <c:v>15/4/2014</c:v>
                </c:pt>
                <c:pt idx="2">
                  <c:v>30/8/2014</c:v>
                </c:pt>
                <c:pt idx="3">
                  <c:v>30/12/2014</c:v>
                </c:pt>
                <c:pt idx="4">
                  <c:v>1/1/2015</c:v>
                </c:pt>
                <c:pt idx="5">
                  <c:v>15/4/2015</c:v>
                </c:pt>
                <c:pt idx="6">
                  <c:v>30/8/2015</c:v>
                </c:pt>
                <c:pt idx="7">
                  <c:v>30/12/2015</c:v>
                </c:pt>
                <c:pt idx="8">
                  <c:v>1/1/2016</c:v>
                </c:pt>
                <c:pt idx="9">
                  <c:v>15/4/2016</c:v>
                </c:pt>
                <c:pt idx="10">
                  <c:v>30/8/2016</c:v>
                </c:pt>
                <c:pt idx="11">
                  <c:v>30/12/2016</c:v>
                </c:pt>
                <c:pt idx="12">
                  <c:v>1/1/2017</c:v>
                </c:pt>
                <c:pt idx="13">
                  <c:v>15/4/2017</c:v>
                </c:pt>
                <c:pt idx="14">
                  <c:v>30/8/2017</c:v>
                </c:pt>
                <c:pt idx="15">
                  <c:v>30/12/2017</c:v>
                </c:pt>
                <c:pt idx="16">
                  <c:v>1/1/2018</c:v>
                </c:pt>
                <c:pt idx="17">
                  <c:v>15/4/2018</c:v>
                </c:pt>
                <c:pt idx="18">
                  <c:v>30/8/2018</c:v>
                </c:pt>
                <c:pt idx="19">
                  <c:v>30/12/2018</c:v>
                </c:pt>
                <c:pt idx="20">
                  <c:v>1/1/2019</c:v>
                </c:pt>
                <c:pt idx="21">
                  <c:v>15/4/2019</c:v>
                </c:pt>
                <c:pt idx="22">
                  <c:v>30/8/2019</c:v>
                </c:pt>
                <c:pt idx="23">
                  <c:v>30/12/2019</c:v>
                </c:pt>
                <c:pt idx="24">
                  <c:v>1/1/2020</c:v>
                </c:pt>
                <c:pt idx="25">
                  <c:v>15/4/2020</c:v>
                </c:pt>
                <c:pt idx="26">
                  <c:v>30/8/2020</c:v>
                </c:pt>
                <c:pt idx="27">
                  <c:v>30/12/2020</c:v>
                </c:pt>
                <c:pt idx="28">
                  <c:v>1/1/2021</c:v>
                </c:pt>
                <c:pt idx="29">
                  <c:v>15/4/2021</c:v>
                </c:pt>
                <c:pt idx="30">
                  <c:v>30/8/2021</c:v>
                </c:pt>
                <c:pt idx="31">
                  <c:v>30/12/2021</c:v>
                </c:pt>
              </c:strCache>
            </c:strRef>
          </c:cat>
          <c:val>
            <c:numRef>
              <c:f>Sheet1!$E$2:$E$33</c:f>
              <c:numCache>
                <c:formatCode>General</c:formatCode>
                <c:ptCount val="32"/>
                <c:pt idx="0">
                  <c:v>99</c:v>
                </c:pt>
                <c:pt idx="1">
                  <c:v>97.5</c:v>
                </c:pt>
                <c:pt idx="2">
                  <c:v>97</c:v>
                </c:pt>
                <c:pt idx="3">
                  <c:v>96.5</c:v>
                </c:pt>
                <c:pt idx="4">
                  <c:v>96.6</c:v>
                </c:pt>
                <c:pt idx="5">
                  <c:v>95.9</c:v>
                </c:pt>
                <c:pt idx="6">
                  <c:v>97</c:v>
                </c:pt>
                <c:pt idx="7">
                  <c:v>96</c:v>
                </c:pt>
                <c:pt idx="8">
                  <c:v>97</c:v>
                </c:pt>
                <c:pt idx="9">
                  <c:v>97.5</c:v>
                </c:pt>
                <c:pt idx="10">
                  <c:v>99</c:v>
                </c:pt>
                <c:pt idx="11">
                  <c:v>96.9</c:v>
                </c:pt>
                <c:pt idx="12">
                  <c:v>99.5</c:v>
                </c:pt>
                <c:pt idx="13">
                  <c:v>102</c:v>
                </c:pt>
                <c:pt idx="14">
                  <c:v>101</c:v>
                </c:pt>
                <c:pt idx="15">
                  <c:v>100.9</c:v>
                </c:pt>
                <c:pt idx="16">
                  <c:v>99.4</c:v>
                </c:pt>
                <c:pt idx="17">
                  <c:v>99.1</c:v>
                </c:pt>
                <c:pt idx="18">
                  <c:v>97.4</c:v>
                </c:pt>
                <c:pt idx="19">
                  <c:v>96.3</c:v>
                </c:pt>
                <c:pt idx="20">
                  <c:v>99</c:v>
                </c:pt>
                <c:pt idx="21">
                  <c:v>99.3</c:v>
                </c:pt>
                <c:pt idx="22">
                  <c:v>102</c:v>
                </c:pt>
                <c:pt idx="23">
                  <c:v>99</c:v>
                </c:pt>
                <c:pt idx="24">
                  <c:v>90.9</c:v>
                </c:pt>
                <c:pt idx="25">
                  <c:v>87.5</c:v>
                </c:pt>
                <c:pt idx="26">
                  <c:v>102.8</c:v>
                </c:pt>
                <c:pt idx="27">
                  <c:v>103</c:v>
                </c:pt>
                <c:pt idx="28">
                  <c:v>101.9</c:v>
                </c:pt>
                <c:pt idx="29">
                  <c:v>100</c:v>
                </c:pt>
                <c:pt idx="30">
                  <c:v>99.5</c:v>
                </c:pt>
                <c:pt idx="31">
                  <c:v>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9946-5649-B65A-B1AE07AE5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15875" cap="flat" cmpd="sng" algn="ctr">
              <a:solidFill>
                <a:schemeClr val="dk1">
                  <a:lumMod val="65000"/>
                  <a:lumOff val="3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lt1">
                    <a:lumMod val="8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 cap="flat" cmpd="sng" algn="ctr">
                <a:solidFill>
                  <a:schemeClr val="dk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1664278928"/>
        <c:axId val="1664279472"/>
      </c:stockChart>
      <c:catAx>
        <c:axId val="166427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4279472"/>
        <c:crosses val="autoZero"/>
        <c:auto val="1"/>
        <c:lblAlgn val="ctr"/>
        <c:lblOffset val="100"/>
        <c:noMultiLvlLbl val="1"/>
      </c:catAx>
      <c:valAx>
        <c:axId val="166427947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4278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dk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lt1">
            <a:lumMod val="8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B84B75-90DE-4449-B710-41E002CABC1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076CC0-D823-41A2-B204-08443E2D07A6}">
      <dgm:prSet phldrT="[Text]"/>
      <dgm:spPr/>
      <dgm:t>
        <a:bodyPr/>
        <a:lstStyle/>
        <a:p>
          <a:r>
            <a:rPr lang="en-US" dirty="0"/>
            <a:t>Gas demand</a:t>
          </a:r>
        </a:p>
      </dgm:t>
    </dgm:pt>
    <dgm:pt modelId="{D05ECF42-5C68-4690-9000-004876CD7857}" type="parTrans" cxnId="{8E53F762-724D-4782-886B-4A222A077F60}">
      <dgm:prSet/>
      <dgm:spPr/>
      <dgm:t>
        <a:bodyPr/>
        <a:lstStyle/>
        <a:p>
          <a:endParaRPr lang="en-US"/>
        </a:p>
      </dgm:t>
    </dgm:pt>
    <dgm:pt modelId="{FCC6CE89-8F1F-4E94-B3F2-11DE012EAF0B}" type="sibTrans" cxnId="{8E53F762-724D-4782-886B-4A222A077F60}">
      <dgm:prSet/>
      <dgm:spPr/>
      <dgm:t>
        <a:bodyPr/>
        <a:lstStyle/>
        <a:p>
          <a:endParaRPr lang="en-US"/>
        </a:p>
      </dgm:t>
    </dgm:pt>
    <dgm:pt modelId="{F34551F0-3604-4C2B-9D9F-ABB6AF14516F}">
      <dgm:prSet phldrT="[Text]"/>
      <dgm:spPr/>
      <dgm:t>
        <a:bodyPr/>
        <a:lstStyle/>
        <a:p>
          <a:r>
            <a:rPr lang="en-US" dirty="0"/>
            <a:t>Weak dollar</a:t>
          </a:r>
        </a:p>
      </dgm:t>
    </dgm:pt>
    <dgm:pt modelId="{E8387FB2-3A6C-4775-BB8F-4397E9918FAC}" type="parTrans" cxnId="{67F2C2E0-3B29-42FF-A3A7-2E2C2C204E62}">
      <dgm:prSet/>
      <dgm:spPr/>
      <dgm:t>
        <a:bodyPr/>
        <a:lstStyle/>
        <a:p>
          <a:endParaRPr lang="en-US"/>
        </a:p>
      </dgm:t>
    </dgm:pt>
    <dgm:pt modelId="{D74EFAEA-C61C-4366-91B8-65D9B76334A2}" type="sibTrans" cxnId="{67F2C2E0-3B29-42FF-A3A7-2E2C2C204E62}">
      <dgm:prSet/>
      <dgm:spPr/>
      <dgm:t>
        <a:bodyPr/>
        <a:lstStyle/>
        <a:p>
          <a:endParaRPr lang="en-US"/>
        </a:p>
      </dgm:t>
    </dgm:pt>
    <dgm:pt modelId="{00FA4300-9D51-4B3A-B0B4-686E23A87AC7}">
      <dgm:prSet phldrT="[Text]"/>
      <dgm:spPr/>
      <dgm:t>
        <a:bodyPr/>
        <a:lstStyle/>
        <a:p>
          <a:r>
            <a:rPr lang="en-US" dirty="0"/>
            <a:t>US Production</a:t>
          </a:r>
        </a:p>
      </dgm:t>
    </dgm:pt>
    <dgm:pt modelId="{39042C70-4BBF-45BE-B2DA-F5718977F202}" type="parTrans" cxnId="{98466FC1-8CB8-49D8-ADE1-2D97731866BB}">
      <dgm:prSet/>
      <dgm:spPr/>
      <dgm:t>
        <a:bodyPr/>
        <a:lstStyle/>
        <a:p>
          <a:endParaRPr lang="en-US"/>
        </a:p>
      </dgm:t>
    </dgm:pt>
    <dgm:pt modelId="{A92A36AC-7A28-4F48-8EE5-BEFB466B9C2B}" type="sibTrans" cxnId="{98466FC1-8CB8-49D8-ADE1-2D97731866BB}">
      <dgm:prSet/>
      <dgm:spPr/>
      <dgm:t>
        <a:bodyPr/>
        <a:lstStyle/>
        <a:p>
          <a:endParaRPr lang="en-US"/>
        </a:p>
      </dgm:t>
    </dgm:pt>
    <dgm:pt modelId="{CFB506FF-0B70-4CAB-94C8-0A43B6D39BBC}">
      <dgm:prSet phldrT="[Text]"/>
      <dgm:spPr/>
      <dgm:t>
        <a:bodyPr/>
        <a:lstStyle/>
        <a:p>
          <a:r>
            <a:rPr lang="en-US" dirty="0"/>
            <a:t>Middle East</a:t>
          </a:r>
        </a:p>
      </dgm:t>
    </dgm:pt>
    <dgm:pt modelId="{3B9F87D0-40C0-412B-A4B6-171A0F024C90}" type="parTrans" cxnId="{824B69AE-CDD8-44A4-8C2B-5C6422BE035F}">
      <dgm:prSet/>
      <dgm:spPr/>
      <dgm:t>
        <a:bodyPr/>
        <a:lstStyle/>
        <a:p>
          <a:endParaRPr lang="en-US"/>
        </a:p>
      </dgm:t>
    </dgm:pt>
    <dgm:pt modelId="{A649EA1A-E5F9-4A56-91A2-6A21838CC3C0}" type="sibTrans" cxnId="{824B69AE-CDD8-44A4-8C2B-5C6422BE035F}">
      <dgm:prSet/>
      <dgm:spPr/>
      <dgm:t>
        <a:bodyPr/>
        <a:lstStyle/>
        <a:p>
          <a:endParaRPr lang="en-US"/>
        </a:p>
      </dgm:t>
    </dgm:pt>
    <dgm:pt modelId="{442294BD-B9C3-4FF1-88F7-58C00C54A3DE}">
      <dgm:prSet phldrT="[Text]"/>
      <dgm:spPr/>
      <dgm:t>
        <a:bodyPr/>
        <a:lstStyle/>
        <a:p>
          <a:r>
            <a:rPr lang="en-US" dirty="0"/>
            <a:t>Summer</a:t>
          </a:r>
        </a:p>
      </dgm:t>
    </dgm:pt>
    <dgm:pt modelId="{C2A508E9-1207-44FB-A025-B1A66CB698A9}" type="sibTrans" cxnId="{FE138FDF-49DD-451B-A681-D23ACD127525}">
      <dgm:prSet/>
      <dgm:spPr/>
      <dgm:t>
        <a:bodyPr/>
        <a:lstStyle/>
        <a:p>
          <a:endParaRPr lang="en-US"/>
        </a:p>
      </dgm:t>
    </dgm:pt>
    <dgm:pt modelId="{8A47B4F9-F71C-436A-AF16-544844D0F0D6}" type="parTrans" cxnId="{FE138FDF-49DD-451B-A681-D23ACD127525}">
      <dgm:prSet/>
      <dgm:spPr/>
      <dgm:t>
        <a:bodyPr/>
        <a:lstStyle/>
        <a:p>
          <a:endParaRPr lang="en-US"/>
        </a:p>
      </dgm:t>
    </dgm:pt>
    <dgm:pt modelId="{F9B7E377-B35A-4260-B999-77D21DB39A54}" type="pres">
      <dgm:prSet presAssocID="{C5B84B75-90DE-4449-B710-41E002CABC1E}" presName="cycle" presStyleCnt="0">
        <dgm:presLayoutVars>
          <dgm:dir/>
          <dgm:resizeHandles val="exact"/>
        </dgm:presLayoutVars>
      </dgm:prSet>
      <dgm:spPr/>
    </dgm:pt>
    <dgm:pt modelId="{E360981D-8BA6-41F6-9FC2-D45FE56514B8}" type="pres">
      <dgm:prSet presAssocID="{13076CC0-D823-41A2-B204-08443E2D07A6}" presName="node" presStyleLbl="node1" presStyleIdx="0" presStyleCnt="5" custRadScaleRad="80264" custRadScaleInc="6546">
        <dgm:presLayoutVars>
          <dgm:bulletEnabled val="1"/>
        </dgm:presLayoutVars>
      </dgm:prSet>
      <dgm:spPr/>
    </dgm:pt>
    <dgm:pt modelId="{00A15F38-C793-4448-B6FC-21AC75D36BF4}" type="pres">
      <dgm:prSet presAssocID="{FCC6CE89-8F1F-4E94-B3F2-11DE012EAF0B}" presName="sibTrans" presStyleLbl="sibTrans2D1" presStyleIdx="0" presStyleCnt="5" custAng="10775321" custScaleX="127027" custLinFactNeighborX="499" custLinFactNeighborY="6252"/>
      <dgm:spPr/>
    </dgm:pt>
    <dgm:pt modelId="{360A8C24-9ECE-4EEC-B2BB-997114127446}" type="pres">
      <dgm:prSet presAssocID="{FCC6CE89-8F1F-4E94-B3F2-11DE012EAF0B}" presName="connectorText" presStyleLbl="sibTrans2D1" presStyleIdx="0" presStyleCnt="5"/>
      <dgm:spPr/>
    </dgm:pt>
    <dgm:pt modelId="{671EFF42-C3F8-4584-BC73-EA1D5F76F291}" type="pres">
      <dgm:prSet presAssocID="{F34551F0-3604-4C2B-9D9F-ABB6AF14516F}" presName="node" presStyleLbl="node1" presStyleIdx="1" presStyleCnt="5">
        <dgm:presLayoutVars>
          <dgm:bulletEnabled val="1"/>
        </dgm:presLayoutVars>
      </dgm:prSet>
      <dgm:spPr/>
    </dgm:pt>
    <dgm:pt modelId="{225591F0-9E1E-4075-B387-52FD327953A6}" type="pres">
      <dgm:prSet presAssocID="{D74EFAEA-C61C-4366-91B8-65D9B76334A2}" presName="sibTrans" presStyleLbl="sibTrans2D1" presStyleIdx="1" presStyleCnt="5" custAng="13271758" custLinFactX="-285480" custLinFactY="-116802" custLinFactNeighborX="-300000" custLinFactNeighborY="-200000"/>
      <dgm:spPr/>
    </dgm:pt>
    <dgm:pt modelId="{53A55FA5-271B-4A3E-B326-CDFC611E82F8}" type="pres">
      <dgm:prSet presAssocID="{D74EFAEA-C61C-4366-91B8-65D9B76334A2}" presName="connectorText" presStyleLbl="sibTrans2D1" presStyleIdx="1" presStyleCnt="5"/>
      <dgm:spPr/>
    </dgm:pt>
    <dgm:pt modelId="{1401EF16-3CF9-424B-BC98-9BA9E89134AB}" type="pres">
      <dgm:prSet presAssocID="{442294BD-B9C3-4FF1-88F7-58C00C54A3DE}" presName="node" presStyleLbl="node1" presStyleIdx="2" presStyleCnt="5">
        <dgm:presLayoutVars>
          <dgm:bulletEnabled val="1"/>
        </dgm:presLayoutVars>
      </dgm:prSet>
      <dgm:spPr/>
    </dgm:pt>
    <dgm:pt modelId="{66C9E0FA-6EC2-4774-822B-BBF7E61BEC4F}" type="pres">
      <dgm:prSet presAssocID="{C2A508E9-1207-44FB-A025-B1A66CB698A9}" presName="sibTrans" presStyleLbl="sibTrans2D1" presStyleIdx="2" presStyleCnt="5" custAng="7154101" custScaleX="129628" custLinFactX="-21315" custLinFactY="-79243" custLinFactNeighborX="-100000" custLinFactNeighborY="-100000"/>
      <dgm:spPr/>
    </dgm:pt>
    <dgm:pt modelId="{60C8950D-BC25-4032-8A67-7E4270678534}" type="pres">
      <dgm:prSet presAssocID="{C2A508E9-1207-44FB-A025-B1A66CB698A9}" presName="connectorText" presStyleLbl="sibTrans2D1" presStyleIdx="2" presStyleCnt="5"/>
      <dgm:spPr/>
    </dgm:pt>
    <dgm:pt modelId="{38A8EBDC-626E-4A54-908C-83C4018C6893}" type="pres">
      <dgm:prSet presAssocID="{00FA4300-9D51-4B3A-B0B4-686E23A87AC7}" presName="node" presStyleLbl="node1" presStyleIdx="3" presStyleCnt="5">
        <dgm:presLayoutVars>
          <dgm:bulletEnabled val="1"/>
        </dgm:presLayoutVars>
      </dgm:prSet>
      <dgm:spPr/>
    </dgm:pt>
    <dgm:pt modelId="{035B3E17-4931-4AAE-9429-20D98D1F7259}" type="pres">
      <dgm:prSet presAssocID="{A92A36AC-7A28-4F48-8EE5-BEFB466B9C2B}" presName="sibTrans" presStyleLbl="sibTrans2D1" presStyleIdx="3" presStyleCnt="5" custScaleX="140838" custLinFactX="208999" custLinFactNeighborX="300000" custLinFactNeighborY="25010"/>
      <dgm:spPr/>
    </dgm:pt>
    <dgm:pt modelId="{E6EC37CA-B7C4-4AB9-9729-5D0B67782AE6}" type="pres">
      <dgm:prSet presAssocID="{A92A36AC-7A28-4F48-8EE5-BEFB466B9C2B}" presName="connectorText" presStyleLbl="sibTrans2D1" presStyleIdx="3" presStyleCnt="5"/>
      <dgm:spPr/>
    </dgm:pt>
    <dgm:pt modelId="{B77122B0-DD4E-45F3-A315-B8E5B3FF4511}" type="pres">
      <dgm:prSet presAssocID="{CFB506FF-0B70-4CAB-94C8-0A43B6D39BBC}" presName="node" presStyleLbl="node1" presStyleIdx="4" presStyleCnt="5">
        <dgm:presLayoutVars>
          <dgm:bulletEnabled val="1"/>
        </dgm:presLayoutVars>
      </dgm:prSet>
      <dgm:spPr/>
    </dgm:pt>
    <dgm:pt modelId="{C4DEE25E-C2BC-49E0-B8E6-4E4A55D00FB4}" type="pres">
      <dgm:prSet presAssocID="{A649EA1A-E5F9-4A56-91A2-6A21838CC3C0}" presName="sibTrans" presStyleLbl="sibTrans2D1" presStyleIdx="4" presStyleCnt="5" custAng="6996458" custFlipHor="1" custScaleX="187737" custScaleY="182367" custLinFactX="100000" custLinFactY="66738" custLinFactNeighborX="191745" custLinFactNeighborY="100000"/>
      <dgm:spPr/>
    </dgm:pt>
    <dgm:pt modelId="{A64E7970-6928-403C-B18E-2168307AC731}" type="pres">
      <dgm:prSet presAssocID="{A649EA1A-E5F9-4A56-91A2-6A21838CC3C0}" presName="connectorText" presStyleLbl="sibTrans2D1" presStyleIdx="4" presStyleCnt="5"/>
      <dgm:spPr/>
    </dgm:pt>
  </dgm:ptLst>
  <dgm:cxnLst>
    <dgm:cxn modelId="{9FD90702-8985-4054-80E6-C373C9707811}" type="presOf" srcId="{442294BD-B9C3-4FF1-88F7-58C00C54A3DE}" destId="{1401EF16-3CF9-424B-BC98-9BA9E89134AB}" srcOrd="0" destOrd="0" presId="urn:microsoft.com/office/officeart/2005/8/layout/cycle2"/>
    <dgm:cxn modelId="{3FF3F018-D61F-49E6-8795-8B17949CABDC}" type="presOf" srcId="{A649EA1A-E5F9-4A56-91A2-6A21838CC3C0}" destId="{A64E7970-6928-403C-B18E-2168307AC731}" srcOrd="1" destOrd="0" presId="urn:microsoft.com/office/officeart/2005/8/layout/cycle2"/>
    <dgm:cxn modelId="{FD11E219-9A19-45EB-AF4F-EB4F8E27C653}" type="presOf" srcId="{C2A508E9-1207-44FB-A025-B1A66CB698A9}" destId="{66C9E0FA-6EC2-4774-822B-BBF7E61BEC4F}" srcOrd="0" destOrd="0" presId="urn:microsoft.com/office/officeart/2005/8/layout/cycle2"/>
    <dgm:cxn modelId="{0192BD2D-B2F1-4E48-BB6E-5597072033D4}" type="presOf" srcId="{00FA4300-9D51-4B3A-B0B4-686E23A87AC7}" destId="{38A8EBDC-626E-4A54-908C-83C4018C6893}" srcOrd="0" destOrd="0" presId="urn:microsoft.com/office/officeart/2005/8/layout/cycle2"/>
    <dgm:cxn modelId="{8E53F762-724D-4782-886B-4A222A077F60}" srcId="{C5B84B75-90DE-4449-B710-41E002CABC1E}" destId="{13076CC0-D823-41A2-B204-08443E2D07A6}" srcOrd="0" destOrd="0" parTransId="{D05ECF42-5C68-4690-9000-004876CD7857}" sibTransId="{FCC6CE89-8F1F-4E94-B3F2-11DE012EAF0B}"/>
    <dgm:cxn modelId="{1149B348-E906-4252-96F4-50A25FB25222}" type="presOf" srcId="{CFB506FF-0B70-4CAB-94C8-0A43B6D39BBC}" destId="{B77122B0-DD4E-45F3-A315-B8E5B3FF4511}" srcOrd="0" destOrd="0" presId="urn:microsoft.com/office/officeart/2005/8/layout/cycle2"/>
    <dgm:cxn modelId="{64A7F854-6DB7-480E-97DA-D434ED933911}" type="presOf" srcId="{C5B84B75-90DE-4449-B710-41E002CABC1E}" destId="{F9B7E377-B35A-4260-B999-77D21DB39A54}" srcOrd="0" destOrd="0" presId="urn:microsoft.com/office/officeart/2005/8/layout/cycle2"/>
    <dgm:cxn modelId="{BD2DFA54-2E3F-49B9-82CF-A835CF461D0C}" type="presOf" srcId="{D74EFAEA-C61C-4366-91B8-65D9B76334A2}" destId="{225591F0-9E1E-4075-B387-52FD327953A6}" srcOrd="0" destOrd="0" presId="urn:microsoft.com/office/officeart/2005/8/layout/cycle2"/>
    <dgm:cxn modelId="{AAFFE776-F9FA-436E-A4A0-B100FDEAEB77}" type="presOf" srcId="{13076CC0-D823-41A2-B204-08443E2D07A6}" destId="{E360981D-8BA6-41F6-9FC2-D45FE56514B8}" srcOrd="0" destOrd="0" presId="urn:microsoft.com/office/officeart/2005/8/layout/cycle2"/>
    <dgm:cxn modelId="{82A4CA77-08F1-41FC-9A48-32C1A62F2C0C}" type="presOf" srcId="{A92A36AC-7A28-4F48-8EE5-BEFB466B9C2B}" destId="{E6EC37CA-B7C4-4AB9-9729-5D0B67782AE6}" srcOrd="1" destOrd="0" presId="urn:microsoft.com/office/officeart/2005/8/layout/cycle2"/>
    <dgm:cxn modelId="{37E52F7F-F579-44AD-B0D3-62C227DAAD5E}" type="presOf" srcId="{F34551F0-3604-4C2B-9D9F-ABB6AF14516F}" destId="{671EFF42-C3F8-4584-BC73-EA1D5F76F291}" srcOrd="0" destOrd="0" presId="urn:microsoft.com/office/officeart/2005/8/layout/cycle2"/>
    <dgm:cxn modelId="{40F63685-985F-46E3-9937-708E6BD3A710}" type="presOf" srcId="{FCC6CE89-8F1F-4E94-B3F2-11DE012EAF0B}" destId="{00A15F38-C793-4448-B6FC-21AC75D36BF4}" srcOrd="0" destOrd="0" presId="urn:microsoft.com/office/officeart/2005/8/layout/cycle2"/>
    <dgm:cxn modelId="{157EBE8B-4883-4805-962A-815F4EE5C83C}" type="presOf" srcId="{A649EA1A-E5F9-4A56-91A2-6A21838CC3C0}" destId="{C4DEE25E-C2BC-49E0-B8E6-4E4A55D00FB4}" srcOrd="0" destOrd="0" presId="urn:microsoft.com/office/officeart/2005/8/layout/cycle2"/>
    <dgm:cxn modelId="{706CDE91-1578-4588-AFF1-5B350129E6D0}" type="presOf" srcId="{FCC6CE89-8F1F-4E94-B3F2-11DE012EAF0B}" destId="{360A8C24-9ECE-4EEC-B2BB-997114127446}" srcOrd="1" destOrd="0" presId="urn:microsoft.com/office/officeart/2005/8/layout/cycle2"/>
    <dgm:cxn modelId="{824B69AE-CDD8-44A4-8C2B-5C6422BE035F}" srcId="{C5B84B75-90DE-4449-B710-41E002CABC1E}" destId="{CFB506FF-0B70-4CAB-94C8-0A43B6D39BBC}" srcOrd="4" destOrd="0" parTransId="{3B9F87D0-40C0-412B-A4B6-171A0F024C90}" sibTransId="{A649EA1A-E5F9-4A56-91A2-6A21838CC3C0}"/>
    <dgm:cxn modelId="{3BB0F1C0-5950-41A5-90C2-952D08082FF8}" type="presOf" srcId="{A92A36AC-7A28-4F48-8EE5-BEFB466B9C2B}" destId="{035B3E17-4931-4AAE-9429-20D98D1F7259}" srcOrd="0" destOrd="0" presId="urn:microsoft.com/office/officeart/2005/8/layout/cycle2"/>
    <dgm:cxn modelId="{98466FC1-8CB8-49D8-ADE1-2D97731866BB}" srcId="{C5B84B75-90DE-4449-B710-41E002CABC1E}" destId="{00FA4300-9D51-4B3A-B0B4-686E23A87AC7}" srcOrd="3" destOrd="0" parTransId="{39042C70-4BBF-45BE-B2DA-F5718977F202}" sibTransId="{A92A36AC-7A28-4F48-8EE5-BEFB466B9C2B}"/>
    <dgm:cxn modelId="{FE73C5DD-9C13-4D9C-8D80-6AC7831075DE}" type="presOf" srcId="{D74EFAEA-C61C-4366-91B8-65D9B76334A2}" destId="{53A55FA5-271B-4A3E-B326-CDFC611E82F8}" srcOrd="1" destOrd="0" presId="urn:microsoft.com/office/officeart/2005/8/layout/cycle2"/>
    <dgm:cxn modelId="{FE138FDF-49DD-451B-A681-D23ACD127525}" srcId="{C5B84B75-90DE-4449-B710-41E002CABC1E}" destId="{442294BD-B9C3-4FF1-88F7-58C00C54A3DE}" srcOrd="2" destOrd="0" parTransId="{8A47B4F9-F71C-436A-AF16-544844D0F0D6}" sibTransId="{C2A508E9-1207-44FB-A025-B1A66CB698A9}"/>
    <dgm:cxn modelId="{67F2C2E0-3B29-42FF-A3A7-2E2C2C204E62}" srcId="{C5B84B75-90DE-4449-B710-41E002CABC1E}" destId="{F34551F0-3604-4C2B-9D9F-ABB6AF14516F}" srcOrd="1" destOrd="0" parTransId="{E8387FB2-3A6C-4775-BB8F-4397E9918FAC}" sibTransId="{D74EFAEA-C61C-4366-91B8-65D9B76334A2}"/>
    <dgm:cxn modelId="{2F277BE5-C779-4651-BA6B-7259C103BA6C}" type="presOf" srcId="{C2A508E9-1207-44FB-A025-B1A66CB698A9}" destId="{60C8950D-BC25-4032-8A67-7E4270678534}" srcOrd="1" destOrd="0" presId="urn:microsoft.com/office/officeart/2005/8/layout/cycle2"/>
    <dgm:cxn modelId="{968272D2-26F0-4B06-AE1C-B5B2E8E41E57}" type="presParOf" srcId="{F9B7E377-B35A-4260-B999-77D21DB39A54}" destId="{E360981D-8BA6-41F6-9FC2-D45FE56514B8}" srcOrd="0" destOrd="0" presId="urn:microsoft.com/office/officeart/2005/8/layout/cycle2"/>
    <dgm:cxn modelId="{08CEA393-BC0C-490C-A106-3B67F672C2A5}" type="presParOf" srcId="{F9B7E377-B35A-4260-B999-77D21DB39A54}" destId="{00A15F38-C793-4448-B6FC-21AC75D36BF4}" srcOrd="1" destOrd="0" presId="urn:microsoft.com/office/officeart/2005/8/layout/cycle2"/>
    <dgm:cxn modelId="{BA2FAA4D-F7C9-4AC7-B7D2-161615597722}" type="presParOf" srcId="{00A15F38-C793-4448-B6FC-21AC75D36BF4}" destId="{360A8C24-9ECE-4EEC-B2BB-997114127446}" srcOrd="0" destOrd="0" presId="urn:microsoft.com/office/officeart/2005/8/layout/cycle2"/>
    <dgm:cxn modelId="{67AD9DDF-F99A-4E2D-8F5A-72F9D12D8565}" type="presParOf" srcId="{F9B7E377-B35A-4260-B999-77D21DB39A54}" destId="{671EFF42-C3F8-4584-BC73-EA1D5F76F291}" srcOrd="2" destOrd="0" presId="urn:microsoft.com/office/officeart/2005/8/layout/cycle2"/>
    <dgm:cxn modelId="{D734540E-E853-4C18-A1FC-A9A6F4068205}" type="presParOf" srcId="{F9B7E377-B35A-4260-B999-77D21DB39A54}" destId="{225591F0-9E1E-4075-B387-52FD327953A6}" srcOrd="3" destOrd="0" presId="urn:microsoft.com/office/officeart/2005/8/layout/cycle2"/>
    <dgm:cxn modelId="{D9535AD4-7EA9-4142-8FAC-616C5735DAE9}" type="presParOf" srcId="{225591F0-9E1E-4075-B387-52FD327953A6}" destId="{53A55FA5-271B-4A3E-B326-CDFC611E82F8}" srcOrd="0" destOrd="0" presId="urn:microsoft.com/office/officeart/2005/8/layout/cycle2"/>
    <dgm:cxn modelId="{4FD13B81-BA9B-4B2B-ABD3-AF2A9DDCF200}" type="presParOf" srcId="{F9B7E377-B35A-4260-B999-77D21DB39A54}" destId="{1401EF16-3CF9-424B-BC98-9BA9E89134AB}" srcOrd="4" destOrd="0" presId="urn:microsoft.com/office/officeart/2005/8/layout/cycle2"/>
    <dgm:cxn modelId="{2BD02CDA-7604-4A9A-B04A-04C1C2A14EB4}" type="presParOf" srcId="{F9B7E377-B35A-4260-B999-77D21DB39A54}" destId="{66C9E0FA-6EC2-4774-822B-BBF7E61BEC4F}" srcOrd="5" destOrd="0" presId="urn:microsoft.com/office/officeart/2005/8/layout/cycle2"/>
    <dgm:cxn modelId="{DF30F6E8-49F6-4BC6-BDC0-10A4AEF6874D}" type="presParOf" srcId="{66C9E0FA-6EC2-4774-822B-BBF7E61BEC4F}" destId="{60C8950D-BC25-4032-8A67-7E4270678534}" srcOrd="0" destOrd="0" presId="urn:microsoft.com/office/officeart/2005/8/layout/cycle2"/>
    <dgm:cxn modelId="{27902EAD-354B-4B82-B709-E51D82087E6B}" type="presParOf" srcId="{F9B7E377-B35A-4260-B999-77D21DB39A54}" destId="{38A8EBDC-626E-4A54-908C-83C4018C6893}" srcOrd="6" destOrd="0" presId="urn:microsoft.com/office/officeart/2005/8/layout/cycle2"/>
    <dgm:cxn modelId="{F9B93B72-DC0B-4D30-A3BD-E51E189648A0}" type="presParOf" srcId="{F9B7E377-B35A-4260-B999-77D21DB39A54}" destId="{035B3E17-4931-4AAE-9429-20D98D1F7259}" srcOrd="7" destOrd="0" presId="urn:microsoft.com/office/officeart/2005/8/layout/cycle2"/>
    <dgm:cxn modelId="{FF432830-6C00-43E8-8B8F-2A58C6BC1C11}" type="presParOf" srcId="{035B3E17-4931-4AAE-9429-20D98D1F7259}" destId="{E6EC37CA-B7C4-4AB9-9729-5D0B67782AE6}" srcOrd="0" destOrd="0" presId="urn:microsoft.com/office/officeart/2005/8/layout/cycle2"/>
    <dgm:cxn modelId="{6C484EB9-9260-41FB-8DAF-8224C3BC79F4}" type="presParOf" srcId="{F9B7E377-B35A-4260-B999-77D21DB39A54}" destId="{B77122B0-DD4E-45F3-A315-B8E5B3FF4511}" srcOrd="8" destOrd="0" presId="urn:microsoft.com/office/officeart/2005/8/layout/cycle2"/>
    <dgm:cxn modelId="{4BE414FF-F9B0-4D1D-85D7-806F9D2D7948}" type="presParOf" srcId="{F9B7E377-B35A-4260-B999-77D21DB39A54}" destId="{C4DEE25E-C2BC-49E0-B8E6-4E4A55D00FB4}" srcOrd="9" destOrd="0" presId="urn:microsoft.com/office/officeart/2005/8/layout/cycle2"/>
    <dgm:cxn modelId="{666B44EB-7F21-4204-B21A-25D9897F2E43}" type="presParOf" srcId="{C4DEE25E-C2BC-49E0-B8E6-4E4A55D00FB4}" destId="{A64E7970-6928-403C-B18E-2168307AC73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0981D-8BA6-41F6-9FC2-D45FE56514B8}">
      <dsp:nvSpPr>
        <dsp:cNvPr id="0" name=""/>
        <dsp:cNvSpPr/>
      </dsp:nvSpPr>
      <dsp:spPr>
        <a:xfrm>
          <a:off x="2201139" y="283631"/>
          <a:ext cx="1118055" cy="1118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Gas demand</a:t>
          </a:r>
        </a:p>
      </dsp:txBody>
      <dsp:txXfrm>
        <a:off x="2364874" y="447366"/>
        <a:ext cx="790585" cy="790585"/>
      </dsp:txXfrm>
    </dsp:sp>
    <dsp:sp modelId="{00A15F38-C793-4448-B6FC-21AC75D36BF4}">
      <dsp:nvSpPr>
        <dsp:cNvPr id="0" name=""/>
        <dsp:cNvSpPr/>
      </dsp:nvSpPr>
      <dsp:spPr>
        <a:xfrm rot="12469322">
          <a:off x="3287305" y="1027146"/>
          <a:ext cx="249746" cy="377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357898" y="1120100"/>
        <a:ext cx="174822" cy="226405"/>
      </dsp:txXfrm>
    </dsp:sp>
    <dsp:sp modelId="{671EFF42-C3F8-4584-BC73-EA1D5F76F291}">
      <dsp:nvSpPr>
        <dsp:cNvPr id="0" name=""/>
        <dsp:cNvSpPr/>
      </dsp:nvSpPr>
      <dsp:spPr>
        <a:xfrm>
          <a:off x="3513004" y="988030"/>
          <a:ext cx="1118055" cy="1118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Weak dollar</a:t>
          </a:r>
        </a:p>
      </dsp:txBody>
      <dsp:txXfrm>
        <a:off x="3676739" y="1151765"/>
        <a:ext cx="790585" cy="790585"/>
      </dsp:txXfrm>
    </dsp:sp>
    <dsp:sp modelId="{225591F0-9E1E-4075-B387-52FD327953A6}">
      <dsp:nvSpPr>
        <dsp:cNvPr id="0" name=""/>
        <dsp:cNvSpPr/>
      </dsp:nvSpPr>
      <dsp:spPr>
        <a:xfrm rot="19751758">
          <a:off x="1922947" y="953754"/>
          <a:ext cx="297749" cy="377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929248" y="1052095"/>
        <a:ext cx="208424" cy="226405"/>
      </dsp:txXfrm>
    </dsp:sp>
    <dsp:sp modelId="{1401EF16-3CF9-424B-BC98-9BA9E89134AB}">
      <dsp:nvSpPr>
        <dsp:cNvPr id="0" name=""/>
        <dsp:cNvSpPr/>
      </dsp:nvSpPr>
      <dsp:spPr>
        <a:xfrm>
          <a:off x="2993903" y="2585660"/>
          <a:ext cx="1118055" cy="1118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Summer</a:t>
          </a:r>
        </a:p>
      </dsp:txBody>
      <dsp:txXfrm>
        <a:off x="3157638" y="2749395"/>
        <a:ext cx="790585" cy="790585"/>
      </dsp:txXfrm>
    </dsp:sp>
    <dsp:sp modelId="{66C9E0FA-6EC2-4774-822B-BBF7E61BEC4F}">
      <dsp:nvSpPr>
        <dsp:cNvPr id="0" name=""/>
        <dsp:cNvSpPr/>
      </dsp:nvSpPr>
      <dsp:spPr>
        <a:xfrm rot="17954101">
          <a:off x="2167236" y="2279653"/>
          <a:ext cx="385966" cy="377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196194" y="2404514"/>
        <a:ext cx="272763" cy="226405"/>
      </dsp:txXfrm>
    </dsp:sp>
    <dsp:sp modelId="{38A8EBDC-626E-4A54-908C-83C4018C6893}">
      <dsp:nvSpPr>
        <dsp:cNvPr id="0" name=""/>
        <dsp:cNvSpPr/>
      </dsp:nvSpPr>
      <dsp:spPr>
        <a:xfrm>
          <a:off x="1314055" y="2585660"/>
          <a:ext cx="1118055" cy="1118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 Production</a:t>
          </a:r>
        </a:p>
      </dsp:txBody>
      <dsp:txXfrm>
        <a:off x="1477790" y="2749395"/>
        <a:ext cx="790585" cy="790585"/>
      </dsp:txXfrm>
    </dsp:sp>
    <dsp:sp modelId="{035B3E17-4931-4AAE-9429-20D98D1F7259}">
      <dsp:nvSpPr>
        <dsp:cNvPr id="0" name=""/>
        <dsp:cNvSpPr/>
      </dsp:nvSpPr>
      <dsp:spPr>
        <a:xfrm rot="15120000">
          <a:off x="2922006" y="2259589"/>
          <a:ext cx="419344" cy="377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996098" y="2388889"/>
        <a:ext cx="306141" cy="226405"/>
      </dsp:txXfrm>
    </dsp:sp>
    <dsp:sp modelId="{B77122B0-DD4E-45F3-A315-B8E5B3FF4511}">
      <dsp:nvSpPr>
        <dsp:cNvPr id="0" name=""/>
        <dsp:cNvSpPr/>
      </dsp:nvSpPr>
      <dsp:spPr>
        <a:xfrm>
          <a:off x="794954" y="988030"/>
          <a:ext cx="1118055" cy="1118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 East</a:t>
          </a:r>
        </a:p>
      </dsp:txBody>
      <dsp:txXfrm>
        <a:off x="958689" y="1151765"/>
        <a:ext cx="790585" cy="790585"/>
      </dsp:txXfrm>
    </dsp:sp>
    <dsp:sp modelId="{C4DEE25E-C2BC-49E0-B8E6-4E4A55D00FB4}">
      <dsp:nvSpPr>
        <dsp:cNvPr id="0" name=""/>
        <dsp:cNvSpPr/>
      </dsp:nvSpPr>
      <dsp:spPr>
        <a:xfrm rot="16200000" flipH="1">
          <a:off x="2527833" y="1483013"/>
          <a:ext cx="452421" cy="688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595696" y="1552780"/>
        <a:ext cx="316695" cy="412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 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0.82031</cdr:x>
      <cdr:y>0.15153</cdr:y>
    </cdr:from>
    <cdr:to>
      <cdr:x>1</cdr:x>
      <cdr:y>0.26467</cdr:y>
    </cdr:to>
    <cdr:pic>
      <cdr:nvPicPr>
        <cdr:cNvPr id="4" name="chart">
          <a:extLst xmlns:a="http://schemas.openxmlformats.org/drawingml/2006/main">
            <a:ext uri="{FF2B5EF4-FFF2-40B4-BE49-F238E27FC236}">
              <a16:creationId xmlns:a16="http://schemas.microsoft.com/office/drawing/2014/main" id="{2646E116-F54C-CF41-8674-1668F558542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5767197" y="621119"/>
          <a:ext cx="1263331" cy="463759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90713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0821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1678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Column 3 : Total Supply (Indigenous and Imported)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Supply : Gas Supply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Demand : Total demand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239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673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4" Type="http://schemas.openxmlformats.org/officeDocument/2006/relationships/chart" Target="../charts/char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9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i="1" u="sng" dirty="0"/>
              <a:t>DEMAND AND SUPPLY OF OIL AND GAS</a:t>
            </a:r>
            <a:endParaRPr b="1" i="1" u="sng"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b="1" i="1" dirty="0"/>
              <a:t>A brief view of unsatisfying demand and supply of OIL AND GAS since COVID - 19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  <p:transition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Crude oil supply in 2014</a:t>
            </a:r>
            <a:endParaRPr dirty="0"/>
          </a:p>
        </p:txBody>
      </p:sp>
      <p:sp>
        <p:nvSpPr>
          <p:cNvPr id="95" name="Google Shape;95;p2"/>
          <p:cNvSpPr/>
          <p:nvPr/>
        </p:nvSpPr>
        <p:spPr>
          <a:xfrm>
            <a:off x="1562100" y="1905000"/>
            <a:ext cx="1143000" cy="914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Saudi Arabia  16%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2819400" y="1905000"/>
            <a:ext cx="1143000" cy="68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Angola   13%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4076700" y="1905000"/>
            <a:ext cx="1143000" cy="68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Russia  11%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5334000" y="1905000"/>
            <a:ext cx="1143000" cy="68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Oman   10%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6591300" y="1905000"/>
            <a:ext cx="1143000" cy="68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Iraq       9%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457200" y="5257800"/>
            <a:ext cx="1524000" cy="914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Congo    2%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2133600" y="5257800"/>
            <a:ext cx="1524000" cy="914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Brazil     2%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3810000" y="5257800"/>
            <a:ext cx="1524000" cy="914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South Sudan    2%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5486400" y="5257800"/>
            <a:ext cx="1606200" cy="914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Kazakhstan    2% 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7162800" y="5257800"/>
            <a:ext cx="1524000" cy="914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Others         9%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203632" y="3581400"/>
            <a:ext cx="1143000" cy="68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Iran     9%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2508674" y="3581400"/>
            <a:ext cx="1524000" cy="68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Venezuela   4%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4152176" y="3581400"/>
            <a:ext cx="1143000" cy="68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UAE       4%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5333998" y="3581400"/>
            <a:ext cx="1142998" cy="68579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Kuwait    3%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6591302" y="3581400"/>
            <a:ext cx="1606200" cy="68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Colombia   3%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88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determined demanded value for gas depends on.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98995715"/>
              </p:ext>
            </p:extLst>
          </p:nvPr>
        </p:nvGraphicFramePr>
        <p:xfrm>
          <a:off x="1664898" y="2040834"/>
          <a:ext cx="5426015" cy="3704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COVID EFFECTS ON OIL &amp; GAS PRICES</a:t>
            </a:r>
          </a:p>
        </p:txBody>
      </p:sp>
      <p:pic>
        <p:nvPicPr>
          <p:cNvPr id="1026" name="Picture 2" descr="The impact of coronavirus (COVID-19) and the global oil price shock on the  fiscal position of oil-exporting developing count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503" y="1302371"/>
            <a:ext cx="984885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5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Gas Demand And Supply </a:t>
            </a:r>
            <a:endParaRPr dirty="0"/>
          </a:p>
        </p:txBody>
      </p:sp>
      <p:graphicFrame>
        <p:nvGraphicFramePr>
          <p:cNvPr id="122" name="Google Shape;122;p4"/>
          <p:cNvGraphicFramePr/>
          <p:nvPr>
            <p:extLst>
              <p:ext uri="{D42A27DB-BD31-4B8C-83A1-F6EECF244321}">
                <p14:modId xmlns:p14="http://schemas.microsoft.com/office/powerpoint/2010/main" val="2784665026"/>
              </p:ext>
            </p:extLst>
          </p:nvPr>
        </p:nvGraphicFramePr>
        <p:xfrm>
          <a:off x="1216324" y="1600200"/>
          <a:ext cx="747047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3" name="Google Shape;123;p4"/>
          <p:cNvGraphicFramePr/>
          <p:nvPr>
            <p:extLst>
              <p:ext uri="{D42A27DB-BD31-4B8C-83A1-F6EECF244321}">
                <p14:modId xmlns:p14="http://schemas.microsoft.com/office/powerpoint/2010/main" val="3043497815"/>
              </p:ext>
            </p:extLst>
          </p:nvPr>
        </p:nvGraphicFramePr>
        <p:xfrm>
          <a:off x="1017917" y="1896373"/>
          <a:ext cx="7030528" cy="409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4" name="Google Shape;124;p4"/>
          <p:cNvGraphicFramePr/>
          <p:nvPr>
            <p:extLst>
              <p:ext uri="{D42A27DB-BD31-4B8C-83A1-F6EECF244321}">
                <p14:modId xmlns:p14="http://schemas.microsoft.com/office/powerpoint/2010/main" val="3371034846"/>
              </p:ext>
            </p:extLst>
          </p:nvPr>
        </p:nvGraphicFramePr>
        <p:xfrm>
          <a:off x="7036904" y="4426226"/>
          <a:ext cx="1470992" cy="790177"/>
        </p:xfrm>
        <a:graphic>
          <a:graphicData uri="http://schemas.openxmlformats.org/drawingml/2006/table">
            <a:tbl>
              <a:tblPr firstRow="1" bandRow="1">
                <a:noFill/>
                <a:tableStyleId>{5C6CCD48-3DC9-43D6-8F64-19B48B3E8C68}</a:tableStyleId>
              </a:tblPr>
              <a:tblGrid>
                <a:gridCol w="1470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17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Gas                 Supply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/>
              <a:t>World Crude Oil Supply and Demand (GRAPH)</a:t>
            </a:r>
            <a:endParaRPr dirty="0"/>
          </a:p>
        </p:txBody>
      </p:sp>
      <p:graphicFrame>
        <p:nvGraphicFramePr>
          <p:cNvPr id="131" name="Google Shape;131;p5"/>
          <p:cNvGraphicFramePr/>
          <p:nvPr>
            <p:extLst>
              <p:ext uri="{D42A27DB-BD31-4B8C-83A1-F6EECF244321}">
                <p14:modId xmlns:p14="http://schemas.microsoft.com/office/powerpoint/2010/main" val="1478358306"/>
              </p:ext>
            </p:extLst>
          </p:nvPr>
        </p:nvGraphicFramePr>
        <p:xfrm>
          <a:off x="1173191" y="1541252"/>
          <a:ext cx="6668219" cy="4528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Economy Dependency Of Nations On Oil And Gas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731" y="6446838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Which economies are most heavily reliant on oil? | World Economic Fo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106" y="1417638"/>
            <a:ext cx="5048250" cy="714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72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40" y="294861"/>
            <a:ext cx="5486400" cy="566738"/>
          </a:xfrm>
        </p:spPr>
        <p:txBody>
          <a:bodyPr>
            <a:noAutofit/>
          </a:bodyPr>
          <a:lstStyle/>
          <a:p>
            <a:r>
              <a:rPr lang="en-US" sz="3600" dirty="0"/>
              <a:t>Stopped Production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9" r="9259"/>
          <a:stretch>
            <a:fillRect/>
          </a:stretch>
        </p:blipFill>
        <p:spPr>
          <a:xfrm>
            <a:off x="1" y="1103347"/>
            <a:ext cx="9144000" cy="4114800"/>
          </a:xfr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45704" y="5459895"/>
            <a:ext cx="5873958" cy="1113183"/>
          </a:xfrm>
        </p:spPr>
        <p:txBody>
          <a:bodyPr>
            <a:normAutofit/>
          </a:bodyPr>
          <a:lstStyle/>
          <a:p>
            <a:r>
              <a:rPr lang="en-US" dirty="0"/>
              <a:t>Many countries stopped the production of oil and gas due to heavy losses</a:t>
            </a:r>
          </a:p>
        </p:txBody>
      </p:sp>
    </p:spTree>
    <p:extLst>
      <p:ext uri="{BB962C8B-B14F-4D97-AF65-F5344CB8AC3E}">
        <p14:creationId xmlns:p14="http://schemas.microsoft.com/office/powerpoint/2010/main" val="2072250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20678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161</Words>
  <Application>Microsoft Office PowerPoint</Application>
  <PresentationFormat>On-screen Show (4:3)</PresentationFormat>
  <Paragraphs>37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DEMAND AND SUPPLY OF OIL AND GAS</vt:lpstr>
      <vt:lpstr>Crude oil supply in 2014</vt:lpstr>
      <vt:lpstr>The determined demanded value for gas depends on.</vt:lpstr>
      <vt:lpstr>COVID EFFECTS ON OIL &amp; GAS PRICES</vt:lpstr>
      <vt:lpstr> Gas Demand And Supply </vt:lpstr>
      <vt:lpstr>World Crude Oil Supply and Demand (GRAPH)</vt:lpstr>
      <vt:lpstr>Economy Dependency Of Nations On Oil And Gas </vt:lpstr>
      <vt:lpstr>Stopped Production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 AND SUPPLY OF OIL AND GAS</dc:title>
  <dc:creator>k214888</dc:creator>
  <cp:lastModifiedBy>zainlion999@gmail.com</cp:lastModifiedBy>
  <cp:revision>11</cp:revision>
  <dcterms:created xsi:type="dcterms:W3CDTF">2021-09-16T04:38:19Z</dcterms:created>
  <dcterms:modified xsi:type="dcterms:W3CDTF">2021-12-10T14:50:37Z</dcterms:modified>
</cp:coreProperties>
</file>