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0" r:id="rId3"/>
    <p:sldId id="257" r:id="rId4"/>
    <p:sldId id="258" r:id="rId5"/>
    <p:sldId id="259" r:id="rId6"/>
    <p:sldId id="261" r:id="rId7"/>
    <p:sldId id="265" r:id="rId8"/>
    <p:sldId id="266" r:id="rId9"/>
    <p:sldId id="263"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extLst>
      <p:ext uri="{19B8F6BF-5375-455C-9EA6-DF929625EA0E}">
        <p15:presenceInfo xmlns:p15="http://schemas.microsoft.com/office/powerpoint/2012/main" userId="7abad8e50bbb4f6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7" d="100"/>
          <a:sy n="67" d="100"/>
        </p:scale>
        <p:origin x="102" y="23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5" Type="http://schemas.openxmlformats.org/officeDocument/2006/relationships/chartUserShapes" Target="../drawings/drawing1.xml"/><Relationship Id="rId4"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Series ID: Crude Oil Production, Saudi Arabia, Annual</c:v>
                </c:pt>
              </c:strCache>
            </c:strRef>
          </c:tx>
          <c:spPr>
            <a:ln w="34925" cap="rnd">
              <a:solidFill>
                <a:schemeClr val="accent6"/>
              </a:solidFill>
              <a:round/>
            </a:ln>
            <a:effectLst>
              <a:outerShdw blurRad="50800" dist="38100" dir="5400000" rotWithShape="0">
                <a:srgbClr val="000000">
                  <a:alpha val="60000"/>
                </a:srgbClr>
              </a:outerShdw>
            </a:effectLst>
          </c:spPr>
          <c:marker>
            <c:symbol val="none"/>
          </c:marker>
          <c:cat>
            <c:numRef>
              <c:f>Sheet1!$A$2:$A$29</c:f>
              <c:numCache>
                <c:formatCode>General</c:formatCode>
                <c:ptCount val="28"/>
                <c:pt idx="0">
                  <c:v>2020</c:v>
                </c:pt>
                <c:pt idx="1">
                  <c:v>2019</c:v>
                </c:pt>
                <c:pt idx="2">
                  <c:v>2018</c:v>
                </c:pt>
                <c:pt idx="3">
                  <c:v>2017</c:v>
                </c:pt>
                <c:pt idx="4">
                  <c:v>2016</c:v>
                </c:pt>
                <c:pt idx="5">
                  <c:v>2015</c:v>
                </c:pt>
                <c:pt idx="6">
                  <c:v>2014</c:v>
                </c:pt>
                <c:pt idx="7">
                  <c:v>2013</c:v>
                </c:pt>
                <c:pt idx="8">
                  <c:v>2012</c:v>
                </c:pt>
                <c:pt idx="9">
                  <c:v>2011</c:v>
                </c:pt>
                <c:pt idx="10">
                  <c:v>2010</c:v>
                </c:pt>
                <c:pt idx="11">
                  <c:v>2009</c:v>
                </c:pt>
                <c:pt idx="12">
                  <c:v>2008</c:v>
                </c:pt>
                <c:pt idx="13">
                  <c:v>2007</c:v>
                </c:pt>
                <c:pt idx="14">
                  <c:v>2006</c:v>
                </c:pt>
                <c:pt idx="15">
                  <c:v>2005</c:v>
                </c:pt>
                <c:pt idx="16">
                  <c:v>2004</c:v>
                </c:pt>
                <c:pt idx="17">
                  <c:v>2003</c:v>
                </c:pt>
                <c:pt idx="18">
                  <c:v>2002</c:v>
                </c:pt>
                <c:pt idx="19">
                  <c:v>2001</c:v>
                </c:pt>
                <c:pt idx="20">
                  <c:v>2000</c:v>
                </c:pt>
                <c:pt idx="21">
                  <c:v>1999</c:v>
                </c:pt>
                <c:pt idx="22">
                  <c:v>1998</c:v>
                </c:pt>
                <c:pt idx="23">
                  <c:v>1997</c:v>
                </c:pt>
                <c:pt idx="24">
                  <c:v>1996</c:v>
                </c:pt>
                <c:pt idx="25">
                  <c:v>1995</c:v>
                </c:pt>
                <c:pt idx="26">
                  <c:v>1994</c:v>
                </c:pt>
                <c:pt idx="27">
                  <c:v>1993</c:v>
                </c:pt>
              </c:numCache>
            </c:numRef>
          </c:cat>
          <c:val>
            <c:numRef>
              <c:f>Sheet1!$B$2:$B$29</c:f>
              <c:numCache>
                <c:formatCode>General</c:formatCode>
                <c:ptCount val="28"/>
                <c:pt idx="0">
                  <c:v>9.2116666666999993</c:v>
                </c:pt>
                <c:pt idx="1">
                  <c:v>9.7789041095999991</c:v>
                </c:pt>
                <c:pt idx="2">
                  <c:v>10.380136986</c:v>
                </c:pt>
                <c:pt idx="3">
                  <c:v>10.089424658</c:v>
                </c:pt>
                <c:pt idx="4">
                  <c:v>10.420710382999999</c:v>
                </c:pt>
                <c:pt idx="5">
                  <c:v>10.128246575</c:v>
                </c:pt>
                <c:pt idx="6">
                  <c:v>9.6953424657999996</c:v>
                </c:pt>
                <c:pt idx="7">
                  <c:v>9.6531506848999999</c:v>
                </c:pt>
                <c:pt idx="8">
                  <c:v>9.7923224044000001</c:v>
                </c:pt>
                <c:pt idx="9">
                  <c:v>9.4183561644000005</c:v>
                </c:pt>
                <c:pt idx="10">
                  <c:v>8.86</c:v>
                </c:pt>
                <c:pt idx="11">
                  <c:v>8.2178082192000002</c:v>
                </c:pt>
                <c:pt idx="12">
                  <c:v>9.2590163933999996</c:v>
                </c:pt>
                <c:pt idx="13">
                  <c:v>8.7215068493000008</c:v>
                </c:pt>
                <c:pt idx="14">
                  <c:v>9.1523287671000002</c:v>
                </c:pt>
                <c:pt idx="15">
                  <c:v>9.5501369863000001</c:v>
                </c:pt>
                <c:pt idx="16">
                  <c:v>9.1008196721000001</c:v>
                </c:pt>
                <c:pt idx="17">
                  <c:v>8.7750000000000004</c:v>
                </c:pt>
                <c:pt idx="18">
                  <c:v>7.6343958904000004</c:v>
                </c:pt>
                <c:pt idx="19">
                  <c:v>8.0310958903999996</c:v>
                </c:pt>
                <c:pt idx="20">
                  <c:v>8.4037991803000001</c:v>
                </c:pt>
                <c:pt idx="21">
                  <c:v>7.8333899999999996</c:v>
                </c:pt>
                <c:pt idx="22">
                  <c:v>8.3889041096000003</c:v>
                </c:pt>
                <c:pt idx="23">
                  <c:v>8.3620330000000003</c:v>
                </c:pt>
                <c:pt idx="24">
                  <c:v>8.2180751365999996</c:v>
                </c:pt>
                <c:pt idx="25">
                  <c:v>8.2312328767</c:v>
                </c:pt>
                <c:pt idx="26">
                  <c:v>8.1199999999999992</c:v>
                </c:pt>
                <c:pt idx="27">
                  <c:v>8.1982328767000006</c:v>
                </c:pt>
              </c:numCache>
            </c:numRef>
          </c:val>
          <c:smooth val="0"/>
          <c:extLst xmlns:c16r2="http://schemas.microsoft.com/office/drawing/2015/06/chart">
            <c:ext xmlns:c16="http://schemas.microsoft.com/office/drawing/2014/chart" uri="{C3380CC4-5D6E-409C-BE32-E72D297353CC}">
              <c16:uniqueId val="{00000000-E187-4A1F-8632-609596EA3CC4}"/>
            </c:ext>
          </c:extLst>
        </c:ser>
        <c:dLbls>
          <c:showLegendKey val="0"/>
          <c:showVal val="0"/>
          <c:showCatName val="0"/>
          <c:showSerName val="0"/>
          <c:showPercent val="0"/>
          <c:showBubbleSize val="0"/>
        </c:dLbls>
        <c:smooth val="0"/>
        <c:axId val="-1217202832"/>
        <c:axId val="-1217215888"/>
      </c:lineChart>
      <c:catAx>
        <c:axId val="-1217202832"/>
        <c:scaling>
          <c:orientation val="maxMin"/>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Timeline</a:t>
                </a:r>
              </a:p>
            </c:rich>
          </c:tx>
          <c:layout/>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217215888"/>
        <c:crosses val="autoZero"/>
        <c:auto val="1"/>
        <c:lblAlgn val="ctr"/>
        <c:lblOffset val="100"/>
        <c:noMultiLvlLbl val="0"/>
      </c:catAx>
      <c:valAx>
        <c:axId val="-1217215888"/>
        <c:scaling>
          <c:orientation val="minMax"/>
        </c:scaling>
        <c:delete val="0"/>
        <c:axPos val="r"/>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Million</a:t>
                </a:r>
                <a:r>
                  <a:rPr lang="en-US" baseline="0" dirty="0"/>
                  <a:t> </a:t>
                </a:r>
                <a:r>
                  <a:rPr lang="en-US" b="1" baseline="0" dirty="0"/>
                  <a:t>Barrels</a:t>
                </a:r>
                <a:r>
                  <a:rPr lang="en-US" b="0" baseline="0" dirty="0"/>
                  <a:t> p</a:t>
                </a:r>
                <a:r>
                  <a:rPr lang="en-US" baseline="0" dirty="0"/>
                  <a:t>er day</a:t>
                </a:r>
              </a:p>
            </c:rich>
          </c:tx>
          <c:layout>
            <c:manualLayout>
              <c:xMode val="edge"/>
              <c:yMode val="edge"/>
              <c:x val="8.7428115397158285E-4"/>
              <c:y val="0.13504075906568361"/>
            </c:manualLayout>
          </c:layout>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21720283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2257217847769035E-2"/>
          <c:y val="0.18784956480130913"/>
          <c:w val="0.60163226755746446"/>
          <c:h val="0.7224742791140768"/>
        </c:manualLayout>
      </c:layout>
      <c:lineChart>
        <c:grouping val="standard"/>
        <c:varyColors val="0"/>
        <c:ser>
          <c:idx val="3"/>
          <c:order val="0"/>
          <c:tx>
            <c:strRef>
              <c:f>Sheet1!$B$1</c:f>
              <c:strCache>
                <c:ptCount val="1"/>
                <c:pt idx="0">
                  <c:v>High Oil 
and Gas 
Resource 
and 
Technology
</c:v>
                </c:pt>
              </c:strCache>
            </c:strRef>
          </c:tx>
          <c:spPr>
            <a:ln w="22225" cap="rnd">
              <a:solidFill>
                <a:srgbClr val="BD732A">
                  <a:lumMod val="75000"/>
                </a:srgbClr>
              </a:solidFill>
              <a:round/>
            </a:ln>
            <a:effectLst/>
          </c:spPr>
          <c:marker>
            <c:symbol val="none"/>
          </c:marke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Sheet1!$B$2:$B$42</c:f>
              <c:numCache>
                <c:formatCode>General</c:formatCode>
                <c:ptCount val="41"/>
                <c:pt idx="0">
                  <c:v>5.4776769999999999</c:v>
                </c:pt>
                <c:pt idx="1">
                  <c:v>5.6542700000000004</c:v>
                </c:pt>
                <c:pt idx="2">
                  <c:v>6.5015150000000004</c:v>
                </c:pt>
                <c:pt idx="3">
                  <c:v>7.466933</c:v>
                </c:pt>
                <c:pt idx="4">
                  <c:v>8.7585999999999995</c:v>
                </c:pt>
                <c:pt idx="5">
                  <c:v>9.4306520000000003</c:v>
                </c:pt>
                <c:pt idx="6">
                  <c:v>8.8306719999999999</c:v>
                </c:pt>
                <c:pt idx="7">
                  <c:v>9.3516100000000009</c:v>
                </c:pt>
                <c:pt idx="8">
                  <c:v>10.990449</c:v>
                </c:pt>
                <c:pt idx="9">
                  <c:v>12.261958999999999</c:v>
                </c:pt>
                <c:pt idx="10">
                  <c:v>13.931955</c:v>
                </c:pt>
                <c:pt idx="11">
                  <c:v>15.467442999999999</c:v>
                </c:pt>
                <c:pt idx="12">
                  <c:v>16.401050999999999</c:v>
                </c:pt>
                <c:pt idx="13">
                  <c:v>16.829408999999998</c:v>
                </c:pt>
                <c:pt idx="14">
                  <c:v>17.238316999999999</c:v>
                </c:pt>
                <c:pt idx="15">
                  <c:v>17.470472000000001</c:v>
                </c:pt>
                <c:pt idx="16">
                  <c:v>17.722569</c:v>
                </c:pt>
                <c:pt idx="17">
                  <c:v>17.850897</c:v>
                </c:pt>
                <c:pt idx="18">
                  <c:v>17.973500999999999</c:v>
                </c:pt>
                <c:pt idx="19">
                  <c:v>18.064074999999999</c:v>
                </c:pt>
                <c:pt idx="20">
                  <c:v>18.185974000000002</c:v>
                </c:pt>
                <c:pt idx="21">
                  <c:v>18.391531000000001</c:v>
                </c:pt>
                <c:pt idx="22">
                  <c:v>18.519791000000001</c:v>
                </c:pt>
                <c:pt idx="23">
                  <c:v>18.693826999999999</c:v>
                </c:pt>
                <c:pt idx="24">
                  <c:v>18.516470000000002</c:v>
                </c:pt>
                <c:pt idx="25">
                  <c:v>18.592651</c:v>
                </c:pt>
                <c:pt idx="26">
                  <c:v>18.576129999999999</c:v>
                </c:pt>
                <c:pt idx="27">
                  <c:v>18.548092</c:v>
                </c:pt>
                <c:pt idx="28">
                  <c:v>18.446570999999999</c:v>
                </c:pt>
                <c:pt idx="29">
                  <c:v>18.426549999999999</c:v>
                </c:pt>
                <c:pt idx="30">
                  <c:v>18.432092999999998</c:v>
                </c:pt>
                <c:pt idx="31">
                  <c:v>18.430841000000001</c:v>
                </c:pt>
                <c:pt idx="32">
                  <c:v>18.450792</c:v>
                </c:pt>
                <c:pt idx="33">
                  <c:v>18.323812</c:v>
                </c:pt>
                <c:pt idx="34">
                  <c:v>18.319089999999999</c:v>
                </c:pt>
                <c:pt idx="35">
                  <c:v>18.356867000000001</c:v>
                </c:pt>
                <c:pt idx="36">
                  <c:v>18.398665999999999</c:v>
                </c:pt>
                <c:pt idx="37">
                  <c:v>18.523969999999998</c:v>
                </c:pt>
                <c:pt idx="38">
                  <c:v>18.714931</c:v>
                </c:pt>
                <c:pt idx="39">
                  <c:v>18.951031</c:v>
                </c:pt>
                <c:pt idx="40">
                  <c:v>19.109826999999999</c:v>
                </c:pt>
              </c:numCache>
            </c:numRef>
          </c:val>
          <c:smooth val="0"/>
        </c:ser>
        <c:ser>
          <c:idx val="0"/>
          <c:order val="1"/>
          <c:tx>
            <c:strRef>
              <c:f>Sheet1!$C$1</c:f>
              <c:strCache>
                <c:ptCount val="1"/>
                <c:pt idx="0">
                  <c:v>Low Economic Growth</c:v>
                </c:pt>
              </c:strCache>
            </c:strRef>
          </c:tx>
          <c:spPr>
            <a:ln w="22225" cap="rnd">
              <a:solidFill>
                <a:srgbClr val="0096D7">
                  <a:lumMod val="40000"/>
                  <a:lumOff val="60000"/>
                </a:srgbClr>
              </a:solidFill>
              <a:round/>
            </a:ln>
            <a:effectLst/>
          </c:spPr>
          <c:marker>
            <c:symbol val="none"/>
          </c:marke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Sheet1!$C$2:$C$42</c:f>
              <c:numCache>
                <c:formatCode>General</c:formatCode>
                <c:ptCount val="41"/>
                <c:pt idx="0">
                  <c:v>5.4776769999999999</c:v>
                </c:pt>
                <c:pt idx="1">
                  <c:v>5.6542700000000004</c:v>
                </c:pt>
                <c:pt idx="2">
                  <c:v>6.5015150000000004</c:v>
                </c:pt>
                <c:pt idx="3">
                  <c:v>7.466933</c:v>
                </c:pt>
                <c:pt idx="4">
                  <c:v>8.7585999999999995</c:v>
                </c:pt>
                <c:pt idx="5">
                  <c:v>9.4306520000000003</c:v>
                </c:pt>
                <c:pt idx="6">
                  <c:v>8.8306719999999999</c:v>
                </c:pt>
                <c:pt idx="7">
                  <c:v>9.3516100000000009</c:v>
                </c:pt>
                <c:pt idx="8">
                  <c:v>10.990449</c:v>
                </c:pt>
                <c:pt idx="9">
                  <c:v>12.261958999999999</c:v>
                </c:pt>
                <c:pt idx="10">
                  <c:v>13.161495</c:v>
                </c:pt>
                <c:pt idx="11">
                  <c:v>13.678101</c:v>
                </c:pt>
                <c:pt idx="12">
                  <c:v>14.058232</c:v>
                </c:pt>
                <c:pt idx="13">
                  <c:v>14.12551</c:v>
                </c:pt>
                <c:pt idx="14">
                  <c:v>14.206785999999999</c:v>
                </c:pt>
                <c:pt idx="15">
                  <c:v>14.197734000000001</c:v>
                </c:pt>
                <c:pt idx="16">
                  <c:v>14.260218</c:v>
                </c:pt>
                <c:pt idx="17">
                  <c:v>14.258929</c:v>
                </c:pt>
                <c:pt idx="18">
                  <c:v>14.138147999999999</c:v>
                </c:pt>
                <c:pt idx="19">
                  <c:v>14.056585999999999</c:v>
                </c:pt>
                <c:pt idx="20">
                  <c:v>14.119567</c:v>
                </c:pt>
                <c:pt idx="21">
                  <c:v>14.202223999999999</c:v>
                </c:pt>
                <c:pt idx="22">
                  <c:v>14.224202</c:v>
                </c:pt>
                <c:pt idx="23">
                  <c:v>14.265164</c:v>
                </c:pt>
                <c:pt idx="24">
                  <c:v>14.194129999999999</c:v>
                </c:pt>
                <c:pt idx="25">
                  <c:v>14.108687</c:v>
                </c:pt>
                <c:pt idx="26">
                  <c:v>13.961672</c:v>
                </c:pt>
                <c:pt idx="27">
                  <c:v>13.770106999999999</c:v>
                </c:pt>
                <c:pt idx="28">
                  <c:v>13.628432999999999</c:v>
                </c:pt>
                <c:pt idx="29">
                  <c:v>13.375132000000001</c:v>
                </c:pt>
                <c:pt idx="30">
                  <c:v>13.487468</c:v>
                </c:pt>
                <c:pt idx="31">
                  <c:v>13.643775</c:v>
                </c:pt>
                <c:pt idx="32">
                  <c:v>13.677381</c:v>
                </c:pt>
                <c:pt idx="33">
                  <c:v>13.649514999999999</c:v>
                </c:pt>
                <c:pt idx="34">
                  <c:v>13.585915999999999</c:v>
                </c:pt>
                <c:pt idx="35">
                  <c:v>13.369109999999999</c:v>
                </c:pt>
                <c:pt idx="36">
                  <c:v>13.184931000000001</c:v>
                </c:pt>
                <c:pt idx="37">
                  <c:v>12.964383</c:v>
                </c:pt>
                <c:pt idx="38">
                  <c:v>12.61551</c:v>
                </c:pt>
                <c:pt idx="39">
                  <c:v>12.286702999999999</c:v>
                </c:pt>
                <c:pt idx="40">
                  <c:v>12.079247000000001</c:v>
                </c:pt>
              </c:numCache>
            </c:numRef>
          </c:val>
          <c:smooth val="0"/>
        </c:ser>
        <c:ser>
          <c:idx val="1"/>
          <c:order val="2"/>
          <c:tx>
            <c:strRef>
              <c:f>Sheet1!$D$1</c:f>
              <c:strCache>
                <c:ptCount val="1"/>
                <c:pt idx="0">
                  <c:v>High Economic Growth</c:v>
                </c:pt>
              </c:strCache>
            </c:strRef>
          </c:tx>
          <c:spPr>
            <a:ln w="22225" cap="rnd">
              <a:solidFill>
                <a:srgbClr val="0096D7">
                  <a:lumMod val="75000"/>
                </a:srgbClr>
              </a:solidFill>
              <a:round/>
            </a:ln>
            <a:effectLst/>
          </c:spPr>
          <c:marker>
            <c:symbol val="none"/>
          </c:marker>
          <c:dPt>
            <c:idx val="85"/>
            <c:marker>
              <c:symbol val="none"/>
            </c:marker>
            <c:bubble3D val="0"/>
          </c:dPt>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Sheet1!$D$2:$D$42</c:f>
              <c:numCache>
                <c:formatCode>General</c:formatCode>
                <c:ptCount val="41"/>
                <c:pt idx="0">
                  <c:v>5.4776769999999999</c:v>
                </c:pt>
                <c:pt idx="1">
                  <c:v>5.6542700000000004</c:v>
                </c:pt>
                <c:pt idx="2">
                  <c:v>6.5015150000000004</c:v>
                </c:pt>
                <c:pt idx="3">
                  <c:v>7.466933</c:v>
                </c:pt>
                <c:pt idx="4">
                  <c:v>8.7585999999999995</c:v>
                </c:pt>
                <c:pt idx="5">
                  <c:v>9.4306520000000003</c:v>
                </c:pt>
                <c:pt idx="6">
                  <c:v>8.8306719999999999</c:v>
                </c:pt>
                <c:pt idx="7">
                  <c:v>9.3516100000000009</c:v>
                </c:pt>
                <c:pt idx="8">
                  <c:v>10.990449</c:v>
                </c:pt>
                <c:pt idx="9">
                  <c:v>12.261958999999999</c:v>
                </c:pt>
                <c:pt idx="10">
                  <c:v>13.160996000000001</c:v>
                </c:pt>
                <c:pt idx="11">
                  <c:v>13.686741</c:v>
                </c:pt>
                <c:pt idx="12">
                  <c:v>14.081016</c:v>
                </c:pt>
                <c:pt idx="13">
                  <c:v>14.159305</c:v>
                </c:pt>
                <c:pt idx="14">
                  <c:v>14.282333</c:v>
                </c:pt>
                <c:pt idx="15">
                  <c:v>14.295895</c:v>
                </c:pt>
                <c:pt idx="16">
                  <c:v>14.370271000000001</c:v>
                </c:pt>
                <c:pt idx="17">
                  <c:v>14.390546000000001</c:v>
                </c:pt>
                <c:pt idx="18">
                  <c:v>14.330090999999999</c:v>
                </c:pt>
                <c:pt idx="19">
                  <c:v>14.353189</c:v>
                </c:pt>
                <c:pt idx="20">
                  <c:v>14.444629000000001</c:v>
                </c:pt>
                <c:pt idx="21">
                  <c:v>14.600223</c:v>
                </c:pt>
                <c:pt idx="22">
                  <c:v>14.687602</c:v>
                </c:pt>
                <c:pt idx="23">
                  <c:v>14.711565</c:v>
                </c:pt>
                <c:pt idx="24">
                  <c:v>14.652213</c:v>
                </c:pt>
                <c:pt idx="25">
                  <c:v>14.606292</c:v>
                </c:pt>
                <c:pt idx="26">
                  <c:v>14.494377</c:v>
                </c:pt>
                <c:pt idx="27">
                  <c:v>14.3901</c:v>
                </c:pt>
                <c:pt idx="28">
                  <c:v>14.180149</c:v>
                </c:pt>
                <c:pt idx="29">
                  <c:v>14.021684</c:v>
                </c:pt>
                <c:pt idx="30">
                  <c:v>14.066271</c:v>
                </c:pt>
                <c:pt idx="31">
                  <c:v>14.09735</c:v>
                </c:pt>
                <c:pt idx="32">
                  <c:v>14.015900999999999</c:v>
                </c:pt>
                <c:pt idx="33">
                  <c:v>13.950329999999999</c:v>
                </c:pt>
                <c:pt idx="34">
                  <c:v>13.747083</c:v>
                </c:pt>
                <c:pt idx="35">
                  <c:v>13.535940999999999</c:v>
                </c:pt>
                <c:pt idx="36">
                  <c:v>13.328836000000001</c:v>
                </c:pt>
                <c:pt idx="37">
                  <c:v>12.867850000000001</c:v>
                </c:pt>
                <c:pt idx="38">
                  <c:v>12.654482</c:v>
                </c:pt>
                <c:pt idx="39">
                  <c:v>12.29829</c:v>
                </c:pt>
                <c:pt idx="40">
                  <c:v>11.963557</c:v>
                </c:pt>
              </c:numCache>
            </c:numRef>
          </c:val>
          <c:smooth val="0"/>
        </c:ser>
        <c:ser>
          <c:idx val="2"/>
          <c:order val="3"/>
          <c:tx>
            <c:strRef>
              <c:f>Sheet1!$E$1</c:f>
              <c:strCache>
                <c:ptCount val="1"/>
                <c:pt idx="0">
                  <c:v>Low Oil Price</c:v>
                </c:pt>
              </c:strCache>
            </c:strRef>
          </c:tx>
          <c:spPr>
            <a:ln w="22225" cap="rnd">
              <a:solidFill>
                <a:srgbClr val="A33340">
                  <a:lumMod val="40000"/>
                  <a:lumOff val="60000"/>
                </a:srgbClr>
              </a:solidFill>
              <a:prstDash val="solid"/>
              <a:round/>
            </a:ln>
            <a:effectLst/>
          </c:spPr>
          <c:marker>
            <c:symbol val="none"/>
          </c:marke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Sheet1!$E$2:$E$42</c:f>
              <c:numCache>
                <c:formatCode>General</c:formatCode>
                <c:ptCount val="41"/>
                <c:pt idx="0">
                  <c:v>5.4776769999999999</c:v>
                </c:pt>
                <c:pt idx="1">
                  <c:v>5.6542700000000004</c:v>
                </c:pt>
                <c:pt idx="2">
                  <c:v>6.5015150000000004</c:v>
                </c:pt>
                <c:pt idx="3">
                  <c:v>7.466933</c:v>
                </c:pt>
                <c:pt idx="4">
                  <c:v>8.7585999999999995</c:v>
                </c:pt>
                <c:pt idx="5">
                  <c:v>9.4306520000000003</c:v>
                </c:pt>
                <c:pt idx="6">
                  <c:v>8.8306719999999999</c:v>
                </c:pt>
                <c:pt idx="7">
                  <c:v>9.3516100000000009</c:v>
                </c:pt>
                <c:pt idx="8">
                  <c:v>10.990449</c:v>
                </c:pt>
                <c:pt idx="9">
                  <c:v>12.261958999999999</c:v>
                </c:pt>
                <c:pt idx="10">
                  <c:v>12.378344999999999</c:v>
                </c:pt>
                <c:pt idx="11">
                  <c:v>12.542109</c:v>
                </c:pt>
                <c:pt idx="12">
                  <c:v>12.747922000000001</c:v>
                </c:pt>
                <c:pt idx="13">
                  <c:v>12.805869</c:v>
                </c:pt>
                <c:pt idx="14">
                  <c:v>12.785534999999999</c:v>
                </c:pt>
                <c:pt idx="15">
                  <c:v>12.731391</c:v>
                </c:pt>
                <c:pt idx="16">
                  <c:v>12.772819</c:v>
                </c:pt>
                <c:pt idx="17">
                  <c:v>12.734031</c:v>
                </c:pt>
                <c:pt idx="18">
                  <c:v>12.567128</c:v>
                </c:pt>
                <c:pt idx="19">
                  <c:v>12.462187</c:v>
                </c:pt>
                <c:pt idx="20">
                  <c:v>12.382301</c:v>
                </c:pt>
                <c:pt idx="21">
                  <c:v>12.283913</c:v>
                </c:pt>
                <c:pt idx="22">
                  <c:v>12.158704999999999</c:v>
                </c:pt>
                <c:pt idx="23">
                  <c:v>11.97279</c:v>
                </c:pt>
                <c:pt idx="24">
                  <c:v>11.754066</c:v>
                </c:pt>
                <c:pt idx="25">
                  <c:v>11.542052</c:v>
                </c:pt>
                <c:pt idx="26">
                  <c:v>11.180876</c:v>
                </c:pt>
                <c:pt idx="27">
                  <c:v>10.880393</c:v>
                </c:pt>
                <c:pt idx="28">
                  <c:v>10.51821</c:v>
                </c:pt>
                <c:pt idx="29">
                  <c:v>10.171662</c:v>
                </c:pt>
                <c:pt idx="30">
                  <c:v>10.013422</c:v>
                </c:pt>
                <c:pt idx="31">
                  <c:v>9.9088659999999997</c:v>
                </c:pt>
                <c:pt idx="32">
                  <c:v>9.7701440000000002</c:v>
                </c:pt>
                <c:pt idx="33">
                  <c:v>9.6549639999999997</c:v>
                </c:pt>
                <c:pt idx="34">
                  <c:v>9.5573639999999997</c:v>
                </c:pt>
                <c:pt idx="35">
                  <c:v>9.4252380000000002</c:v>
                </c:pt>
                <c:pt idx="36">
                  <c:v>9.3391889999999993</c:v>
                </c:pt>
                <c:pt idx="37">
                  <c:v>9.1508649999999996</c:v>
                </c:pt>
                <c:pt idx="38">
                  <c:v>9.0391860000000008</c:v>
                </c:pt>
                <c:pt idx="39">
                  <c:v>8.7125170000000001</c:v>
                </c:pt>
                <c:pt idx="40">
                  <c:v>8.6316780000000008</c:v>
                </c:pt>
              </c:numCache>
            </c:numRef>
          </c:val>
          <c:smooth val="0"/>
        </c:ser>
        <c:ser>
          <c:idx val="4"/>
          <c:order val="4"/>
          <c:tx>
            <c:strRef>
              <c:f>Sheet1!$F$1</c:f>
              <c:strCache>
                <c:ptCount val="1"/>
                <c:pt idx="0">
                  <c:v>High Oil Price</c:v>
                </c:pt>
              </c:strCache>
            </c:strRef>
          </c:tx>
          <c:spPr>
            <a:ln w="22225" cap="rnd">
              <a:solidFill>
                <a:srgbClr val="A33340">
                  <a:lumMod val="75000"/>
                </a:srgbClr>
              </a:solidFill>
              <a:prstDash val="solid"/>
              <a:round/>
            </a:ln>
            <a:effectLst/>
          </c:spPr>
          <c:marker>
            <c:symbol val="none"/>
          </c:marke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Sheet1!$F$2:$F$42</c:f>
              <c:numCache>
                <c:formatCode>General</c:formatCode>
                <c:ptCount val="41"/>
                <c:pt idx="0">
                  <c:v>5.4776769999999999</c:v>
                </c:pt>
                <c:pt idx="1">
                  <c:v>5.6542700000000004</c:v>
                </c:pt>
                <c:pt idx="2">
                  <c:v>6.5015150000000004</c:v>
                </c:pt>
                <c:pt idx="3">
                  <c:v>7.466933</c:v>
                </c:pt>
                <c:pt idx="4">
                  <c:v>8.7585999999999995</c:v>
                </c:pt>
                <c:pt idx="5">
                  <c:v>9.4306520000000003</c:v>
                </c:pt>
                <c:pt idx="6">
                  <c:v>8.8306719999999999</c:v>
                </c:pt>
                <c:pt idx="7">
                  <c:v>9.3516100000000009</c:v>
                </c:pt>
                <c:pt idx="8">
                  <c:v>10.990449</c:v>
                </c:pt>
                <c:pt idx="9">
                  <c:v>12.261958999999999</c:v>
                </c:pt>
                <c:pt idx="10">
                  <c:v>14.105154000000001</c:v>
                </c:pt>
                <c:pt idx="11">
                  <c:v>15.403174</c:v>
                </c:pt>
                <c:pt idx="12">
                  <c:v>17.742882000000002</c:v>
                </c:pt>
                <c:pt idx="13">
                  <c:v>18.813265000000001</c:v>
                </c:pt>
                <c:pt idx="14">
                  <c:v>19.194958</c:v>
                </c:pt>
                <c:pt idx="15">
                  <c:v>19.311926</c:v>
                </c:pt>
                <c:pt idx="16">
                  <c:v>19.228553999999999</c:v>
                </c:pt>
                <c:pt idx="17">
                  <c:v>18.823332000000001</c:v>
                </c:pt>
                <c:pt idx="18">
                  <c:v>18.560141000000002</c:v>
                </c:pt>
                <c:pt idx="19">
                  <c:v>18.402740000000001</c:v>
                </c:pt>
                <c:pt idx="20">
                  <c:v>18.352609999999999</c:v>
                </c:pt>
                <c:pt idx="21">
                  <c:v>18.113983000000001</c:v>
                </c:pt>
                <c:pt idx="22">
                  <c:v>18.072657</c:v>
                </c:pt>
                <c:pt idx="23">
                  <c:v>17.947655000000001</c:v>
                </c:pt>
                <c:pt idx="24">
                  <c:v>17.509641999999999</c:v>
                </c:pt>
                <c:pt idx="25">
                  <c:v>17.118030999999998</c:v>
                </c:pt>
                <c:pt idx="26">
                  <c:v>16.681508999999998</c:v>
                </c:pt>
                <c:pt idx="27">
                  <c:v>16.335213</c:v>
                </c:pt>
                <c:pt idx="28">
                  <c:v>15.958569000000001</c:v>
                </c:pt>
                <c:pt idx="29">
                  <c:v>15.643454</c:v>
                </c:pt>
                <c:pt idx="30">
                  <c:v>15.218064999999999</c:v>
                </c:pt>
                <c:pt idx="31">
                  <c:v>14.641734</c:v>
                </c:pt>
                <c:pt idx="32">
                  <c:v>14.311057999999999</c:v>
                </c:pt>
                <c:pt idx="33">
                  <c:v>13.904121</c:v>
                </c:pt>
                <c:pt idx="34">
                  <c:v>13.541195999999999</c:v>
                </c:pt>
                <c:pt idx="35">
                  <c:v>12.991405</c:v>
                </c:pt>
                <c:pt idx="36">
                  <c:v>12.769895</c:v>
                </c:pt>
                <c:pt idx="37">
                  <c:v>12.304121</c:v>
                </c:pt>
                <c:pt idx="38">
                  <c:v>11.863593</c:v>
                </c:pt>
                <c:pt idx="39">
                  <c:v>11.545441</c:v>
                </c:pt>
                <c:pt idx="40">
                  <c:v>11.203029000000001</c:v>
                </c:pt>
              </c:numCache>
            </c:numRef>
          </c:val>
          <c:smooth val="0"/>
        </c:ser>
        <c:ser>
          <c:idx val="5"/>
          <c:order val="5"/>
          <c:tx>
            <c:strRef>
              <c:f>Sheet1!$G$1</c:f>
              <c:strCache>
                <c:ptCount val="1"/>
                <c:pt idx="0">
                  <c:v>Low Oil and Gas Resource and Technology</c:v>
                </c:pt>
              </c:strCache>
            </c:strRef>
          </c:tx>
          <c:spPr>
            <a:ln w="22225" cap="rnd">
              <a:solidFill>
                <a:srgbClr val="BD732A">
                  <a:lumMod val="40000"/>
                  <a:lumOff val="60000"/>
                </a:srgbClr>
              </a:solidFill>
              <a:prstDash val="solid"/>
              <a:round/>
            </a:ln>
            <a:effectLst/>
          </c:spPr>
          <c:marker>
            <c:symbol val="none"/>
          </c:marke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Sheet1!$G$2:$G$42</c:f>
              <c:numCache>
                <c:formatCode>General</c:formatCode>
                <c:ptCount val="41"/>
                <c:pt idx="0">
                  <c:v>5.4776769999999999</c:v>
                </c:pt>
                <c:pt idx="1">
                  <c:v>5.6542700000000004</c:v>
                </c:pt>
                <c:pt idx="2">
                  <c:v>6.5015150000000004</c:v>
                </c:pt>
                <c:pt idx="3">
                  <c:v>7.466933</c:v>
                </c:pt>
                <c:pt idx="4">
                  <c:v>8.7585999999999995</c:v>
                </c:pt>
                <c:pt idx="5">
                  <c:v>9.4306520000000003</c:v>
                </c:pt>
                <c:pt idx="6">
                  <c:v>8.8306719999999999</c:v>
                </c:pt>
                <c:pt idx="7">
                  <c:v>9.3516100000000009</c:v>
                </c:pt>
                <c:pt idx="8">
                  <c:v>10.990449</c:v>
                </c:pt>
                <c:pt idx="9">
                  <c:v>12.261958999999999</c:v>
                </c:pt>
                <c:pt idx="10">
                  <c:v>12.342147000000001</c:v>
                </c:pt>
                <c:pt idx="11">
                  <c:v>12.556933000000001</c:v>
                </c:pt>
                <c:pt idx="12">
                  <c:v>12.731999999999999</c:v>
                </c:pt>
                <c:pt idx="13">
                  <c:v>12.612280999999999</c:v>
                </c:pt>
                <c:pt idx="14">
                  <c:v>12.542572</c:v>
                </c:pt>
                <c:pt idx="15">
                  <c:v>12.335947000000001</c:v>
                </c:pt>
                <c:pt idx="16">
                  <c:v>12.298451</c:v>
                </c:pt>
                <c:pt idx="17">
                  <c:v>12.188336</c:v>
                </c:pt>
                <c:pt idx="18">
                  <c:v>12.018618</c:v>
                </c:pt>
                <c:pt idx="19">
                  <c:v>11.905975</c:v>
                </c:pt>
                <c:pt idx="20">
                  <c:v>11.819023</c:v>
                </c:pt>
                <c:pt idx="21">
                  <c:v>11.486853999999999</c:v>
                </c:pt>
                <c:pt idx="22">
                  <c:v>11.265364999999999</c:v>
                </c:pt>
                <c:pt idx="23">
                  <c:v>10.964065</c:v>
                </c:pt>
                <c:pt idx="24">
                  <c:v>10.672530999999999</c:v>
                </c:pt>
                <c:pt idx="25">
                  <c:v>10.506500000000001</c:v>
                </c:pt>
                <c:pt idx="26">
                  <c:v>10.415793000000001</c:v>
                </c:pt>
                <c:pt idx="27">
                  <c:v>10.308045999999999</c:v>
                </c:pt>
                <c:pt idx="28">
                  <c:v>10.098297000000001</c:v>
                </c:pt>
                <c:pt idx="29">
                  <c:v>9.9131920000000004</c:v>
                </c:pt>
                <c:pt idx="30">
                  <c:v>9.8499809999999997</c:v>
                </c:pt>
                <c:pt idx="31">
                  <c:v>9.7361520000000006</c:v>
                </c:pt>
                <c:pt idx="32">
                  <c:v>9.6131890000000002</c:v>
                </c:pt>
                <c:pt idx="33">
                  <c:v>9.4201429999999995</c:v>
                </c:pt>
                <c:pt idx="34">
                  <c:v>9.2784230000000001</c:v>
                </c:pt>
                <c:pt idx="35">
                  <c:v>9.0159350000000007</c:v>
                </c:pt>
                <c:pt idx="36">
                  <c:v>8.8333259999999996</c:v>
                </c:pt>
                <c:pt idx="37">
                  <c:v>8.5180930000000004</c:v>
                </c:pt>
                <c:pt idx="38">
                  <c:v>8.2642430000000004</c:v>
                </c:pt>
                <c:pt idx="39">
                  <c:v>8.1057059999999996</c:v>
                </c:pt>
                <c:pt idx="40">
                  <c:v>7.8975080000000002</c:v>
                </c:pt>
              </c:numCache>
            </c:numRef>
          </c:val>
          <c:smooth val="0"/>
        </c:ser>
        <c:ser>
          <c:idx val="6"/>
          <c:order val="6"/>
          <c:tx>
            <c:strRef>
              <c:f>Sheet1!$H$1</c:f>
              <c:strCache>
                <c:ptCount val="1"/>
                <c:pt idx="0">
                  <c:v>Reference</c:v>
                </c:pt>
              </c:strCache>
            </c:strRef>
          </c:tx>
          <c:spPr>
            <a:ln w="22225" cap="rnd">
              <a:solidFill>
                <a:srgbClr val="000000"/>
              </a:solidFill>
              <a:round/>
            </a:ln>
            <a:effectLst/>
          </c:spPr>
          <c:marker>
            <c:symbol val="none"/>
          </c:marker>
          <c:cat>
            <c:numRef>
              <c:f>Sheet1!$A$2:$A$42</c:f>
              <c:numCache>
                <c:formatCode>General</c:formatCode>
                <c:ptCount val="41"/>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pt idx="16">
                  <c:v>2026</c:v>
                </c:pt>
                <c:pt idx="17">
                  <c:v>2027</c:v>
                </c:pt>
                <c:pt idx="18">
                  <c:v>2028</c:v>
                </c:pt>
                <c:pt idx="19">
                  <c:v>2029</c:v>
                </c:pt>
                <c:pt idx="20">
                  <c:v>2030</c:v>
                </c:pt>
                <c:pt idx="21">
                  <c:v>2031</c:v>
                </c:pt>
                <c:pt idx="22">
                  <c:v>2032</c:v>
                </c:pt>
                <c:pt idx="23">
                  <c:v>2033</c:v>
                </c:pt>
                <c:pt idx="24">
                  <c:v>2034</c:v>
                </c:pt>
                <c:pt idx="25">
                  <c:v>2035</c:v>
                </c:pt>
                <c:pt idx="26">
                  <c:v>2036</c:v>
                </c:pt>
                <c:pt idx="27">
                  <c:v>2037</c:v>
                </c:pt>
                <c:pt idx="28">
                  <c:v>2038</c:v>
                </c:pt>
                <c:pt idx="29">
                  <c:v>2039</c:v>
                </c:pt>
                <c:pt idx="30">
                  <c:v>2040</c:v>
                </c:pt>
                <c:pt idx="31">
                  <c:v>2041</c:v>
                </c:pt>
                <c:pt idx="32">
                  <c:v>2042</c:v>
                </c:pt>
                <c:pt idx="33">
                  <c:v>2043</c:v>
                </c:pt>
                <c:pt idx="34">
                  <c:v>2044</c:v>
                </c:pt>
                <c:pt idx="35">
                  <c:v>2045</c:v>
                </c:pt>
                <c:pt idx="36">
                  <c:v>2046</c:v>
                </c:pt>
                <c:pt idx="37">
                  <c:v>2047</c:v>
                </c:pt>
                <c:pt idx="38">
                  <c:v>2048</c:v>
                </c:pt>
                <c:pt idx="39">
                  <c:v>2049</c:v>
                </c:pt>
                <c:pt idx="40">
                  <c:v>2050</c:v>
                </c:pt>
              </c:numCache>
            </c:numRef>
          </c:cat>
          <c:val>
            <c:numRef>
              <c:f>Sheet1!$H$2:$H$42</c:f>
              <c:numCache>
                <c:formatCode>General</c:formatCode>
                <c:ptCount val="41"/>
                <c:pt idx="0">
                  <c:v>5.4776769999999999</c:v>
                </c:pt>
                <c:pt idx="1">
                  <c:v>5.6542700000000004</c:v>
                </c:pt>
                <c:pt idx="2">
                  <c:v>6.5015150000000004</c:v>
                </c:pt>
                <c:pt idx="3">
                  <c:v>7.466933</c:v>
                </c:pt>
                <c:pt idx="4">
                  <c:v>8.7585999999999995</c:v>
                </c:pt>
                <c:pt idx="5">
                  <c:v>9.4306520000000003</c:v>
                </c:pt>
                <c:pt idx="6">
                  <c:v>8.8306719999999999</c:v>
                </c:pt>
                <c:pt idx="7">
                  <c:v>9.3516100000000009</c:v>
                </c:pt>
                <c:pt idx="8">
                  <c:v>10.990449</c:v>
                </c:pt>
                <c:pt idx="9">
                  <c:v>12.261958999999999</c:v>
                </c:pt>
                <c:pt idx="10">
                  <c:v>13.172337000000001</c:v>
                </c:pt>
                <c:pt idx="11">
                  <c:v>13.680125</c:v>
                </c:pt>
                <c:pt idx="12">
                  <c:v>14.066001</c:v>
                </c:pt>
                <c:pt idx="13">
                  <c:v>14.14066</c:v>
                </c:pt>
                <c:pt idx="14">
                  <c:v>14.241999</c:v>
                </c:pt>
                <c:pt idx="15">
                  <c:v>14.240686</c:v>
                </c:pt>
                <c:pt idx="16">
                  <c:v>14.309774000000001</c:v>
                </c:pt>
                <c:pt idx="17">
                  <c:v>14.302415999999999</c:v>
                </c:pt>
                <c:pt idx="18">
                  <c:v>14.180683</c:v>
                </c:pt>
                <c:pt idx="19">
                  <c:v>14.190842</c:v>
                </c:pt>
                <c:pt idx="20">
                  <c:v>14.294427000000001</c:v>
                </c:pt>
                <c:pt idx="21">
                  <c:v>14.363591</c:v>
                </c:pt>
                <c:pt idx="22">
                  <c:v>14.458278</c:v>
                </c:pt>
                <c:pt idx="23">
                  <c:v>14.448694</c:v>
                </c:pt>
                <c:pt idx="24">
                  <c:v>14.351179999999999</c:v>
                </c:pt>
                <c:pt idx="25">
                  <c:v>14.269263</c:v>
                </c:pt>
                <c:pt idx="26">
                  <c:v>14.149504</c:v>
                </c:pt>
                <c:pt idx="27">
                  <c:v>13.968852999999999</c:v>
                </c:pt>
                <c:pt idx="28">
                  <c:v>13.821403999999999</c:v>
                </c:pt>
                <c:pt idx="29">
                  <c:v>13.750157</c:v>
                </c:pt>
                <c:pt idx="30">
                  <c:v>13.901033</c:v>
                </c:pt>
                <c:pt idx="31">
                  <c:v>13.992407999999999</c:v>
                </c:pt>
                <c:pt idx="32">
                  <c:v>14.00568</c:v>
                </c:pt>
                <c:pt idx="33">
                  <c:v>13.959783</c:v>
                </c:pt>
                <c:pt idx="34">
                  <c:v>13.803350999999999</c:v>
                </c:pt>
                <c:pt idx="35">
                  <c:v>13.581116</c:v>
                </c:pt>
                <c:pt idx="36">
                  <c:v>13.321483000000001</c:v>
                </c:pt>
                <c:pt idx="37">
                  <c:v>13.036129000000001</c:v>
                </c:pt>
                <c:pt idx="38">
                  <c:v>12.781387</c:v>
                </c:pt>
                <c:pt idx="39">
                  <c:v>12.489962999999999</c:v>
                </c:pt>
                <c:pt idx="40">
                  <c:v>11.961895</c:v>
                </c:pt>
              </c:numCache>
            </c:numRef>
          </c:val>
          <c:smooth val="0"/>
        </c:ser>
        <c:dLbls>
          <c:showLegendKey val="0"/>
          <c:showVal val="0"/>
          <c:showCatName val="0"/>
          <c:showSerName val="0"/>
          <c:showPercent val="0"/>
          <c:showBubbleSize val="0"/>
        </c:dLbls>
        <c:smooth val="0"/>
        <c:axId val="-953614544"/>
        <c:axId val="-953602576"/>
        <c:extLst/>
      </c:lineChart>
      <c:catAx>
        <c:axId val="-953614544"/>
        <c:scaling>
          <c:orientation val="minMax"/>
        </c:scaling>
        <c:delete val="0"/>
        <c:axPos val="b"/>
        <c:numFmt formatCode="General" sourceLinked="1"/>
        <c:majorTickMark val="out"/>
        <c:minorTickMark val="none"/>
        <c:tickLblPos val="low"/>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953602576"/>
        <c:crossesAt val="0"/>
        <c:auto val="1"/>
        <c:lblAlgn val="ctr"/>
        <c:lblOffset val="100"/>
        <c:tickLblSkip val="10"/>
        <c:tickMarkSkip val="10"/>
        <c:noMultiLvlLbl val="0"/>
      </c:catAx>
      <c:valAx>
        <c:axId val="-9536025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low"/>
        <c:spPr>
          <a:noFill/>
          <a:ln w="22225">
            <a:solidFill>
              <a:schemeClr val="bg1">
                <a:lumMod val="65000"/>
              </a:schemeClr>
            </a:solidFill>
            <a:prstDash val="lgDash"/>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953614544"/>
        <c:crossesAt val="10"/>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sz="1000">
          <a:solidFill>
            <a:sysClr val="windowText" lastClr="000000"/>
          </a:solidFill>
        </a:defRPr>
      </a:pPr>
      <a:endParaRPr lang="en-US"/>
    </a:p>
  </c:txPr>
  <c:externalData r:id="rId4">
    <c:autoUpdate val="0"/>
  </c:externalData>
  <c:userShapes r:id="rId5"/>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B84B75-90DE-4449-B710-41E002CABC1E}"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13076CC0-D823-41A2-B204-08443E2D07A6}">
      <dgm:prSet phldrT="[Text]"/>
      <dgm:spPr/>
      <dgm:t>
        <a:bodyPr/>
        <a:lstStyle/>
        <a:p>
          <a:r>
            <a:rPr lang="en-US" b="0" i="0" dirty="0" smtClean="0"/>
            <a:t>OPEC Influences Prices</a:t>
          </a:r>
          <a:endParaRPr lang="en-US" dirty="0"/>
        </a:p>
      </dgm:t>
    </dgm:pt>
    <dgm:pt modelId="{D05ECF42-5C68-4690-9000-004876CD7857}" type="parTrans" cxnId="{8E53F762-724D-4782-886B-4A222A077F60}">
      <dgm:prSet/>
      <dgm:spPr/>
      <dgm:t>
        <a:bodyPr/>
        <a:lstStyle/>
        <a:p>
          <a:endParaRPr lang="en-US"/>
        </a:p>
      </dgm:t>
    </dgm:pt>
    <dgm:pt modelId="{FCC6CE89-8F1F-4E94-B3F2-11DE012EAF0B}" type="sibTrans" cxnId="{8E53F762-724D-4782-886B-4A222A077F60}">
      <dgm:prSet/>
      <dgm:spPr/>
      <dgm:t>
        <a:bodyPr/>
        <a:lstStyle/>
        <a:p>
          <a:endParaRPr lang="en-US"/>
        </a:p>
      </dgm:t>
    </dgm:pt>
    <dgm:pt modelId="{F34551F0-3604-4C2B-9D9F-ABB6AF14516F}">
      <dgm:prSet phldrT="[Text]"/>
      <dgm:spPr/>
      <dgm:t>
        <a:bodyPr/>
        <a:lstStyle/>
        <a:p>
          <a:r>
            <a:rPr lang="en-US" dirty="0"/>
            <a:t>Weak dollar</a:t>
          </a:r>
        </a:p>
      </dgm:t>
    </dgm:pt>
    <dgm:pt modelId="{E8387FB2-3A6C-4775-BB8F-4397E9918FAC}" type="parTrans" cxnId="{67F2C2E0-3B29-42FF-A3A7-2E2C2C204E62}">
      <dgm:prSet/>
      <dgm:spPr/>
      <dgm:t>
        <a:bodyPr/>
        <a:lstStyle/>
        <a:p>
          <a:endParaRPr lang="en-US"/>
        </a:p>
      </dgm:t>
    </dgm:pt>
    <dgm:pt modelId="{D74EFAEA-C61C-4366-91B8-65D9B76334A2}" type="sibTrans" cxnId="{67F2C2E0-3B29-42FF-A3A7-2E2C2C204E62}">
      <dgm:prSet/>
      <dgm:spPr/>
      <dgm:t>
        <a:bodyPr/>
        <a:lstStyle/>
        <a:p>
          <a:endParaRPr lang="en-US"/>
        </a:p>
      </dgm:t>
    </dgm:pt>
    <dgm:pt modelId="{00FA4300-9D51-4B3A-B0B4-686E23A87AC7}">
      <dgm:prSet phldrT="[Text]"/>
      <dgm:spPr/>
      <dgm:t>
        <a:bodyPr/>
        <a:lstStyle/>
        <a:p>
          <a:r>
            <a:rPr lang="en-US" b="0" i="0" dirty="0" smtClean="0"/>
            <a:t>Natural Disasters, Politics Weigh</a:t>
          </a:r>
          <a:endParaRPr lang="en-US" dirty="0"/>
        </a:p>
      </dgm:t>
    </dgm:pt>
    <dgm:pt modelId="{39042C70-4BBF-45BE-B2DA-F5718977F202}" type="parTrans" cxnId="{98466FC1-8CB8-49D8-ADE1-2D97731866BB}">
      <dgm:prSet/>
      <dgm:spPr/>
      <dgm:t>
        <a:bodyPr/>
        <a:lstStyle/>
        <a:p>
          <a:endParaRPr lang="en-US"/>
        </a:p>
      </dgm:t>
    </dgm:pt>
    <dgm:pt modelId="{A92A36AC-7A28-4F48-8EE5-BEFB466B9C2B}" type="sibTrans" cxnId="{98466FC1-8CB8-49D8-ADE1-2D97731866BB}">
      <dgm:prSet/>
      <dgm:spPr/>
      <dgm:t>
        <a:bodyPr/>
        <a:lstStyle/>
        <a:p>
          <a:endParaRPr lang="en-US"/>
        </a:p>
      </dgm:t>
    </dgm:pt>
    <dgm:pt modelId="{CFB506FF-0B70-4CAB-94C8-0A43B6D39BBC}">
      <dgm:prSet phldrT="[Text]"/>
      <dgm:spPr/>
      <dgm:t>
        <a:bodyPr/>
        <a:lstStyle/>
        <a:p>
          <a:r>
            <a:rPr lang="en-US" b="0" i="0" dirty="0" smtClean="0"/>
            <a:t>Political Instability</a:t>
          </a:r>
          <a:endParaRPr lang="en-US" dirty="0"/>
        </a:p>
      </dgm:t>
    </dgm:pt>
    <dgm:pt modelId="{3B9F87D0-40C0-412B-A4B6-171A0F024C90}" type="parTrans" cxnId="{824B69AE-CDD8-44A4-8C2B-5C6422BE035F}">
      <dgm:prSet/>
      <dgm:spPr/>
      <dgm:t>
        <a:bodyPr/>
        <a:lstStyle/>
        <a:p>
          <a:endParaRPr lang="en-US"/>
        </a:p>
      </dgm:t>
    </dgm:pt>
    <dgm:pt modelId="{A649EA1A-E5F9-4A56-91A2-6A21838CC3C0}" type="sibTrans" cxnId="{824B69AE-CDD8-44A4-8C2B-5C6422BE035F}">
      <dgm:prSet/>
      <dgm:spPr/>
      <dgm:t>
        <a:bodyPr/>
        <a:lstStyle/>
        <a:p>
          <a:endParaRPr lang="en-US"/>
        </a:p>
      </dgm:t>
    </dgm:pt>
    <dgm:pt modelId="{442294BD-B9C3-4FF1-88F7-58C00C54A3DE}">
      <dgm:prSet phldrT="[Text]"/>
      <dgm:spPr/>
      <dgm:t>
        <a:bodyPr/>
        <a:lstStyle/>
        <a:p>
          <a:r>
            <a:rPr lang="en-US" dirty="0" smtClean="0"/>
            <a:t>Covid-19</a:t>
          </a:r>
          <a:endParaRPr lang="en-US" dirty="0"/>
        </a:p>
      </dgm:t>
    </dgm:pt>
    <dgm:pt modelId="{C2A508E9-1207-44FB-A025-B1A66CB698A9}" type="sibTrans" cxnId="{FE138FDF-49DD-451B-A681-D23ACD127525}">
      <dgm:prSet/>
      <dgm:spPr/>
      <dgm:t>
        <a:bodyPr/>
        <a:lstStyle/>
        <a:p>
          <a:endParaRPr lang="en-US"/>
        </a:p>
      </dgm:t>
    </dgm:pt>
    <dgm:pt modelId="{8A47B4F9-F71C-436A-AF16-544844D0F0D6}" type="parTrans" cxnId="{FE138FDF-49DD-451B-A681-D23ACD127525}">
      <dgm:prSet/>
      <dgm:spPr/>
      <dgm:t>
        <a:bodyPr/>
        <a:lstStyle/>
        <a:p>
          <a:endParaRPr lang="en-US"/>
        </a:p>
      </dgm:t>
    </dgm:pt>
    <dgm:pt modelId="{619AC1E2-84CD-4354-8280-8C4727534DE6}" type="pres">
      <dgm:prSet presAssocID="{C5B84B75-90DE-4449-B710-41E002CABC1E}" presName="cycle" presStyleCnt="0">
        <dgm:presLayoutVars>
          <dgm:dir/>
          <dgm:resizeHandles val="exact"/>
        </dgm:presLayoutVars>
      </dgm:prSet>
      <dgm:spPr/>
      <dgm:t>
        <a:bodyPr/>
        <a:lstStyle/>
        <a:p>
          <a:endParaRPr lang="en-US"/>
        </a:p>
      </dgm:t>
    </dgm:pt>
    <dgm:pt modelId="{DE62D486-67BD-4617-8317-81C9C989413F}" type="pres">
      <dgm:prSet presAssocID="{13076CC0-D823-41A2-B204-08443E2D07A6}" presName="node" presStyleLbl="node1" presStyleIdx="0" presStyleCnt="5">
        <dgm:presLayoutVars>
          <dgm:bulletEnabled val="1"/>
        </dgm:presLayoutVars>
      </dgm:prSet>
      <dgm:spPr/>
      <dgm:t>
        <a:bodyPr/>
        <a:lstStyle/>
        <a:p>
          <a:endParaRPr lang="en-US"/>
        </a:p>
      </dgm:t>
    </dgm:pt>
    <dgm:pt modelId="{F3E57352-E87B-4425-895F-D80050FD68A8}" type="pres">
      <dgm:prSet presAssocID="{13076CC0-D823-41A2-B204-08443E2D07A6}" presName="spNode" presStyleCnt="0"/>
      <dgm:spPr/>
    </dgm:pt>
    <dgm:pt modelId="{70D47FBC-F90D-4460-8D22-B2409A54F107}" type="pres">
      <dgm:prSet presAssocID="{FCC6CE89-8F1F-4E94-B3F2-11DE012EAF0B}" presName="sibTrans" presStyleLbl="sibTrans1D1" presStyleIdx="0" presStyleCnt="5"/>
      <dgm:spPr/>
      <dgm:t>
        <a:bodyPr/>
        <a:lstStyle/>
        <a:p>
          <a:endParaRPr lang="en-US"/>
        </a:p>
      </dgm:t>
    </dgm:pt>
    <dgm:pt modelId="{90AF9C07-B3DF-4495-9F32-9A73E9EC152A}" type="pres">
      <dgm:prSet presAssocID="{F34551F0-3604-4C2B-9D9F-ABB6AF14516F}" presName="node" presStyleLbl="node1" presStyleIdx="1" presStyleCnt="5">
        <dgm:presLayoutVars>
          <dgm:bulletEnabled val="1"/>
        </dgm:presLayoutVars>
      </dgm:prSet>
      <dgm:spPr/>
      <dgm:t>
        <a:bodyPr/>
        <a:lstStyle/>
        <a:p>
          <a:endParaRPr lang="en-US"/>
        </a:p>
      </dgm:t>
    </dgm:pt>
    <dgm:pt modelId="{879B88E2-D93B-4863-90E0-01CAA754D8E0}" type="pres">
      <dgm:prSet presAssocID="{F34551F0-3604-4C2B-9D9F-ABB6AF14516F}" presName="spNode" presStyleCnt="0"/>
      <dgm:spPr/>
    </dgm:pt>
    <dgm:pt modelId="{EF658139-32CF-41A0-A7DC-6166C2400FA0}" type="pres">
      <dgm:prSet presAssocID="{D74EFAEA-C61C-4366-91B8-65D9B76334A2}" presName="sibTrans" presStyleLbl="sibTrans1D1" presStyleIdx="1" presStyleCnt="5"/>
      <dgm:spPr/>
      <dgm:t>
        <a:bodyPr/>
        <a:lstStyle/>
        <a:p>
          <a:endParaRPr lang="en-US"/>
        </a:p>
      </dgm:t>
    </dgm:pt>
    <dgm:pt modelId="{34B5C6C1-DC74-4E7F-9244-C7DEAEAD4AF6}" type="pres">
      <dgm:prSet presAssocID="{442294BD-B9C3-4FF1-88F7-58C00C54A3DE}" presName="node" presStyleLbl="node1" presStyleIdx="2" presStyleCnt="5">
        <dgm:presLayoutVars>
          <dgm:bulletEnabled val="1"/>
        </dgm:presLayoutVars>
      </dgm:prSet>
      <dgm:spPr/>
      <dgm:t>
        <a:bodyPr/>
        <a:lstStyle/>
        <a:p>
          <a:endParaRPr lang="en-US"/>
        </a:p>
      </dgm:t>
    </dgm:pt>
    <dgm:pt modelId="{005644F1-2C21-42C3-9EF6-315178E4D7B8}" type="pres">
      <dgm:prSet presAssocID="{442294BD-B9C3-4FF1-88F7-58C00C54A3DE}" presName="spNode" presStyleCnt="0"/>
      <dgm:spPr/>
    </dgm:pt>
    <dgm:pt modelId="{6F0AE5B2-0889-4703-85FE-DBF6E763A0FE}" type="pres">
      <dgm:prSet presAssocID="{C2A508E9-1207-44FB-A025-B1A66CB698A9}" presName="sibTrans" presStyleLbl="sibTrans1D1" presStyleIdx="2" presStyleCnt="5"/>
      <dgm:spPr/>
      <dgm:t>
        <a:bodyPr/>
        <a:lstStyle/>
        <a:p>
          <a:endParaRPr lang="en-US"/>
        </a:p>
      </dgm:t>
    </dgm:pt>
    <dgm:pt modelId="{A9ED5235-A96E-43DE-BC55-94C82337C57B}" type="pres">
      <dgm:prSet presAssocID="{00FA4300-9D51-4B3A-B0B4-686E23A87AC7}" presName="node" presStyleLbl="node1" presStyleIdx="3" presStyleCnt="5">
        <dgm:presLayoutVars>
          <dgm:bulletEnabled val="1"/>
        </dgm:presLayoutVars>
      </dgm:prSet>
      <dgm:spPr/>
      <dgm:t>
        <a:bodyPr/>
        <a:lstStyle/>
        <a:p>
          <a:endParaRPr lang="en-US"/>
        </a:p>
      </dgm:t>
    </dgm:pt>
    <dgm:pt modelId="{69F66277-BFC2-46D5-ABD8-D5FA5E3C0812}" type="pres">
      <dgm:prSet presAssocID="{00FA4300-9D51-4B3A-B0B4-686E23A87AC7}" presName="spNode" presStyleCnt="0"/>
      <dgm:spPr/>
    </dgm:pt>
    <dgm:pt modelId="{3070D19A-6903-4886-8AD9-488F57F6921D}" type="pres">
      <dgm:prSet presAssocID="{A92A36AC-7A28-4F48-8EE5-BEFB466B9C2B}" presName="sibTrans" presStyleLbl="sibTrans1D1" presStyleIdx="3" presStyleCnt="5"/>
      <dgm:spPr/>
      <dgm:t>
        <a:bodyPr/>
        <a:lstStyle/>
        <a:p>
          <a:endParaRPr lang="en-US"/>
        </a:p>
      </dgm:t>
    </dgm:pt>
    <dgm:pt modelId="{6DE4AF71-4B44-4F51-8A43-38AF13C02BFC}" type="pres">
      <dgm:prSet presAssocID="{CFB506FF-0B70-4CAB-94C8-0A43B6D39BBC}" presName="node" presStyleLbl="node1" presStyleIdx="4" presStyleCnt="5">
        <dgm:presLayoutVars>
          <dgm:bulletEnabled val="1"/>
        </dgm:presLayoutVars>
      </dgm:prSet>
      <dgm:spPr/>
      <dgm:t>
        <a:bodyPr/>
        <a:lstStyle/>
        <a:p>
          <a:endParaRPr lang="en-US"/>
        </a:p>
      </dgm:t>
    </dgm:pt>
    <dgm:pt modelId="{85D22BCA-2D30-4198-B190-BBD2F60AD632}" type="pres">
      <dgm:prSet presAssocID="{CFB506FF-0B70-4CAB-94C8-0A43B6D39BBC}" presName="spNode" presStyleCnt="0"/>
      <dgm:spPr/>
    </dgm:pt>
    <dgm:pt modelId="{2EEFB05D-3E27-4E24-9267-0786732A055D}" type="pres">
      <dgm:prSet presAssocID="{A649EA1A-E5F9-4A56-91A2-6A21838CC3C0}" presName="sibTrans" presStyleLbl="sibTrans1D1" presStyleIdx="4" presStyleCnt="5"/>
      <dgm:spPr/>
      <dgm:t>
        <a:bodyPr/>
        <a:lstStyle/>
        <a:p>
          <a:endParaRPr lang="en-US"/>
        </a:p>
      </dgm:t>
    </dgm:pt>
  </dgm:ptLst>
  <dgm:cxnLst>
    <dgm:cxn modelId="{E2E79C39-E65D-4981-B188-9103244ADBB8}" type="presOf" srcId="{D74EFAEA-C61C-4366-91B8-65D9B76334A2}" destId="{EF658139-32CF-41A0-A7DC-6166C2400FA0}" srcOrd="0" destOrd="0" presId="urn:microsoft.com/office/officeart/2005/8/layout/cycle6"/>
    <dgm:cxn modelId="{98466FC1-8CB8-49D8-ADE1-2D97731866BB}" srcId="{C5B84B75-90DE-4449-B710-41E002CABC1E}" destId="{00FA4300-9D51-4B3A-B0B4-686E23A87AC7}" srcOrd="3" destOrd="0" parTransId="{39042C70-4BBF-45BE-B2DA-F5718977F202}" sibTransId="{A92A36AC-7A28-4F48-8EE5-BEFB466B9C2B}"/>
    <dgm:cxn modelId="{AFC65495-431F-4FF4-AD49-D85B515F04EC}" type="presOf" srcId="{CFB506FF-0B70-4CAB-94C8-0A43B6D39BBC}" destId="{6DE4AF71-4B44-4F51-8A43-38AF13C02BFC}" srcOrd="0" destOrd="0" presId="urn:microsoft.com/office/officeart/2005/8/layout/cycle6"/>
    <dgm:cxn modelId="{C39D594D-EEE6-415D-B9C7-46C4BCC09710}" type="presOf" srcId="{C2A508E9-1207-44FB-A025-B1A66CB698A9}" destId="{6F0AE5B2-0889-4703-85FE-DBF6E763A0FE}" srcOrd="0" destOrd="0" presId="urn:microsoft.com/office/officeart/2005/8/layout/cycle6"/>
    <dgm:cxn modelId="{F7456E28-B048-4321-959D-A22DA1697403}" type="presOf" srcId="{00FA4300-9D51-4B3A-B0B4-686E23A87AC7}" destId="{A9ED5235-A96E-43DE-BC55-94C82337C57B}" srcOrd="0" destOrd="0" presId="urn:microsoft.com/office/officeart/2005/8/layout/cycle6"/>
    <dgm:cxn modelId="{EB2D4975-30D0-4944-A074-F6B82FCA22DC}" type="presOf" srcId="{F34551F0-3604-4C2B-9D9F-ABB6AF14516F}" destId="{90AF9C07-B3DF-4495-9F32-9A73E9EC152A}" srcOrd="0" destOrd="0" presId="urn:microsoft.com/office/officeart/2005/8/layout/cycle6"/>
    <dgm:cxn modelId="{44E10FE1-7019-4C21-B38E-5BA740FD1056}" type="presOf" srcId="{C5B84B75-90DE-4449-B710-41E002CABC1E}" destId="{619AC1E2-84CD-4354-8280-8C4727534DE6}" srcOrd="0" destOrd="0" presId="urn:microsoft.com/office/officeart/2005/8/layout/cycle6"/>
    <dgm:cxn modelId="{FE138FDF-49DD-451B-A681-D23ACD127525}" srcId="{C5B84B75-90DE-4449-B710-41E002CABC1E}" destId="{442294BD-B9C3-4FF1-88F7-58C00C54A3DE}" srcOrd="2" destOrd="0" parTransId="{8A47B4F9-F71C-436A-AF16-544844D0F0D6}" sibTransId="{C2A508E9-1207-44FB-A025-B1A66CB698A9}"/>
    <dgm:cxn modelId="{67F2C2E0-3B29-42FF-A3A7-2E2C2C204E62}" srcId="{C5B84B75-90DE-4449-B710-41E002CABC1E}" destId="{F34551F0-3604-4C2B-9D9F-ABB6AF14516F}" srcOrd="1" destOrd="0" parTransId="{E8387FB2-3A6C-4775-BB8F-4397E9918FAC}" sibTransId="{D74EFAEA-C61C-4366-91B8-65D9B76334A2}"/>
    <dgm:cxn modelId="{8E53F762-724D-4782-886B-4A222A077F60}" srcId="{C5B84B75-90DE-4449-B710-41E002CABC1E}" destId="{13076CC0-D823-41A2-B204-08443E2D07A6}" srcOrd="0" destOrd="0" parTransId="{D05ECF42-5C68-4690-9000-004876CD7857}" sibTransId="{FCC6CE89-8F1F-4E94-B3F2-11DE012EAF0B}"/>
    <dgm:cxn modelId="{B14CAF92-C5FA-46D3-9F8C-B857B654694F}" type="presOf" srcId="{A92A36AC-7A28-4F48-8EE5-BEFB466B9C2B}" destId="{3070D19A-6903-4886-8AD9-488F57F6921D}" srcOrd="0" destOrd="0" presId="urn:microsoft.com/office/officeart/2005/8/layout/cycle6"/>
    <dgm:cxn modelId="{53D793C3-2D95-4750-951E-02CBAD3BC286}" type="presOf" srcId="{FCC6CE89-8F1F-4E94-B3F2-11DE012EAF0B}" destId="{70D47FBC-F90D-4460-8D22-B2409A54F107}" srcOrd="0" destOrd="0" presId="urn:microsoft.com/office/officeart/2005/8/layout/cycle6"/>
    <dgm:cxn modelId="{B9331D47-61B6-43BA-9C12-D52E3A823A9D}" type="presOf" srcId="{A649EA1A-E5F9-4A56-91A2-6A21838CC3C0}" destId="{2EEFB05D-3E27-4E24-9267-0786732A055D}" srcOrd="0" destOrd="0" presId="urn:microsoft.com/office/officeart/2005/8/layout/cycle6"/>
    <dgm:cxn modelId="{97D660A1-2C0F-4CF6-91C5-4C6A46ABB5B1}" type="presOf" srcId="{442294BD-B9C3-4FF1-88F7-58C00C54A3DE}" destId="{34B5C6C1-DC74-4E7F-9244-C7DEAEAD4AF6}" srcOrd="0" destOrd="0" presId="urn:microsoft.com/office/officeart/2005/8/layout/cycle6"/>
    <dgm:cxn modelId="{824B69AE-CDD8-44A4-8C2B-5C6422BE035F}" srcId="{C5B84B75-90DE-4449-B710-41E002CABC1E}" destId="{CFB506FF-0B70-4CAB-94C8-0A43B6D39BBC}" srcOrd="4" destOrd="0" parTransId="{3B9F87D0-40C0-412B-A4B6-171A0F024C90}" sibTransId="{A649EA1A-E5F9-4A56-91A2-6A21838CC3C0}"/>
    <dgm:cxn modelId="{34BD01F1-B58A-4357-BBC6-5489CBD0B01D}" type="presOf" srcId="{13076CC0-D823-41A2-B204-08443E2D07A6}" destId="{DE62D486-67BD-4617-8317-81C9C989413F}" srcOrd="0" destOrd="0" presId="urn:microsoft.com/office/officeart/2005/8/layout/cycle6"/>
    <dgm:cxn modelId="{F050126B-BBA5-46BB-8694-7E9F55225810}" type="presParOf" srcId="{619AC1E2-84CD-4354-8280-8C4727534DE6}" destId="{DE62D486-67BD-4617-8317-81C9C989413F}" srcOrd="0" destOrd="0" presId="urn:microsoft.com/office/officeart/2005/8/layout/cycle6"/>
    <dgm:cxn modelId="{9A62A6A3-9F9B-4B4C-A0F3-6468AB2C0542}" type="presParOf" srcId="{619AC1E2-84CD-4354-8280-8C4727534DE6}" destId="{F3E57352-E87B-4425-895F-D80050FD68A8}" srcOrd="1" destOrd="0" presId="urn:microsoft.com/office/officeart/2005/8/layout/cycle6"/>
    <dgm:cxn modelId="{E90C8137-29E5-4DD5-9CB4-46D5DD6E49A6}" type="presParOf" srcId="{619AC1E2-84CD-4354-8280-8C4727534DE6}" destId="{70D47FBC-F90D-4460-8D22-B2409A54F107}" srcOrd="2" destOrd="0" presId="urn:microsoft.com/office/officeart/2005/8/layout/cycle6"/>
    <dgm:cxn modelId="{D0615A82-53A9-4E4D-9CB7-625833667BCB}" type="presParOf" srcId="{619AC1E2-84CD-4354-8280-8C4727534DE6}" destId="{90AF9C07-B3DF-4495-9F32-9A73E9EC152A}" srcOrd="3" destOrd="0" presId="urn:microsoft.com/office/officeart/2005/8/layout/cycle6"/>
    <dgm:cxn modelId="{8E3DB3C1-809C-4154-8D8F-487FBB597AD5}" type="presParOf" srcId="{619AC1E2-84CD-4354-8280-8C4727534DE6}" destId="{879B88E2-D93B-4863-90E0-01CAA754D8E0}" srcOrd="4" destOrd="0" presId="urn:microsoft.com/office/officeart/2005/8/layout/cycle6"/>
    <dgm:cxn modelId="{FEB247DD-8F04-44B3-9A2A-26BB8E8B7532}" type="presParOf" srcId="{619AC1E2-84CD-4354-8280-8C4727534DE6}" destId="{EF658139-32CF-41A0-A7DC-6166C2400FA0}" srcOrd="5" destOrd="0" presId="urn:microsoft.com/office/officeart/2005/8/layout/cycle6"/>
    <dgm:cxn modelId="{DFAFECDF-E0CF-4CCC-B406-68CFF4F2BB97}" type="presParOf" srcId="{619AC1E2-84CD-4354-8280-8C4727534DE6}" destId="{34B5C6C1-DC74-4E7F-9244-C7DEAEAD4AF6}" srcOrd="6" destOrd="0" presId="urn:microsoft.com/office/officeart/2005/8/layout/cycle6"/>
    <dgm:cxn modelId="{53E63FD5-243C-4DA6-83A0-4C5159BD91C9}" type="presParOf" srcId="{619AC1E2-84CD-4354-8280-8C4727534DE6}" destId="{005644F1-2C21-42C3-9EF6-315178E4D7B8}" srcOrd="7" destOrd="0" presId="urn:microsoft.com/office/officeart/2005/8/layout/cycle6"/>
    <dgm:cxn modelId="{0C7A8E75-74BB-418F-A071-02027A7C043B}" type="presParOf" srcId="{619AC1E2-84CD-4354-8280-8C4727534DE6}" destId="{6F0AE5B2-0889-4703-85FE-DBF6E763A0FE}" srcOrd="8" destOrd="0" presId="urn:microsoft.com/office/officeart/2005/8/layout/cycle6"/>
    <dgm:cxn modelId="{CCB7929C-791A-4F6F-A4D7-9A4826ADA394}" type="presParOf" srcId="{619AC1E2-84CD-4354-8280-8C4727534DE6}" destId="{A9ED5235-A96E-43DE-BC55-94C82337C57B}" srcOrd="9" destOrd="0" presId="urn:microsoft.com/office/officeart/2005/8/layout/cycle6"/>
    <dgm:cxn modelId="{771C6793-5953-4FB0-B85A-7CA847544917}" type="presParOf" srcId="{619AC1E2-84CD-4354-8280-8C4727534DE6}" destId="{69F66277-BFC2-46D5-ABD8-D5FA5E3C0812}" srcOrd="10" destOrd="0" presId="urn:microsoft.com/office/officeart/2005/8/layout/cycle6"/>
    <dgm:cxn modelId="{A52812C0-423E-451D-B106-A5B1135BC5EC}" type="presParOf" srcId="{619AC1E2-84CD-4354-8280-8C4727534DE6}" destId="{3070D19A-6903-4886-8AD9-488F57F6921D}" srcOrd="11" destOrd="0" presId="urn:microsoft.com/office/officeart/2005/8/layout/cycle6"/>
    <dgm:cxn modelId="{73E7954B-0772-4ABC-A5DA-DB580C010346}" type="presParOf" srcId="{619AC1E2-84CD-4354-8280-8C4727534DE6}" destId="{6DE4AF71-4B44-4F51-8A43-38AF13C02BFC}" srcOrd="12" destOrd="0" presId="urn:microsoft.com/office/officeart/2005/8/layout/cycle6"/>
    <dgm:cxn modelId="{660FCCE2-DC8E-44E4-92A4-C08557DCDAE7}" type="presParOf" srcId="{619AC1E2-84CD-4354-8280-8C4727534DE6}" destId="{85D22BCA-2D30-4198-B190-BBD2F60AD632}" srcOrd="13" destOrd="0" presId="urn:microsoft.com/office/officeart/2005/8/layout/cycle6"/>
    <dgm:cxn modelId="{5399DA3B-36AC-45D6-98D7-1FC6687FA2E7}" type="presParOf" srcId="{619AC1E2-84CD-4354-8280-8C4727534DE6}" destId="{2EEFB05D-3E27-4E24-9267-0786732A055D}"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62D486-67BD-4617-8317-81C9C989413F}">
      <dsp:nvSpPr>
        <dsp:cNvPr id="0" name=""/>
        <dsp:cNvSpPr/>
      </dsp:nvSpPr>
      <dsp:spPr>
        <a:xfrm>
          <a:off x="2104965" y="1914"/>
          <a:ext cx="1216084" cy="79045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b="0" i="0" kern="1200" dirty="0" smtClean="0"/>
            <a:t>OPEC Influences Prices</a:t>
          </a:r>
          <a:endParaRPr lang="en-US" sz="1300" kern="1200" dirty="0"/>
        </a:p>
      </dsp:txBody>
      <dsp:txXfrm>
        <a:off x="2143552" y="40501"/>
        <a:ext cx="1138910" cy="713280"/>
      </dsp:txXfrm>
    </dsp:sp>
    <dsp:sp modelId="{70D47FBC-F90D-4460-8D22-B2409A54F107}">
      <dsp:nvSpPr>
        <dsp:cNvPr id="0" name=""/>
        <dsp:cNvSpPr/>
      </dsp:nvSpPr>
      <dsp:spPr>
        <a:xfrm>
          <a:off x="1133321" y="397141"/>
          <a:ext cx="3159371" cy="3159371"/>
        </a:xfrm>
        <a:custGeom>
          <a:avLst/>
          <a:gdLst/>
          <a:ahLst/>
          <a:cxnLst/>
          <a:rect l="0" t="0" r="0" b="0"/>
          <a:pathLst>
            <a:path>
              <a:moveTo>
                <a:pt x="2196087" y="125225"/>
              </a:moveTo>
              <a:arcTo wR="1579685" hR="1579685" stAng="17578037" swAng="1962155"/>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0AF9C07-B3DF-4495-9F32-9A73E9EC152A}">
      <dsp:nvSpPr>
        <dsp:cNvPr id="0" name=""/>
        <dsp:cNvSpPr/>
      </dsp:nvSpPr>
      <dsp:spPr>
        <a:xfrm>
          <a:off x="3607335" y="1093450"/>
          <a:ext cx="1216084" cy="79045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a:t>Weak dollar</a:t>
          </a:r>
        </a:p>
      </dsp:txBody>
      <dsp:txXfrm>
        <a:off x="3645922" y="1132037"/>
        <a:ext cx="1138910" cy="713280"/>
      </dsp:txXfrm>
    </dsp:sp>
    <dsp:sp modelId="{EF658139-32CF-41A0-A7DC-6166C2400FA0}">
      <dsp:nvSpPr>
        <dsp:cNvPr id="0" name=""/>
        <dsp:cNvSpPr/>
      </dsp:nvSpPr>
      <dsp:spPr>
        <a:xfrm>
          <a:off x="1133321" y="397141"/>
          <a:ext cx="3159371" cy="3159371"/>
        </a:xfrm>
        <a:custGeom>
          <a:avLst/>
          <a:gdLst/>
          <a:ahLst/>
          <a:cxnLst/>
          <a:rect l="0" t="0" r="0" b="0"/>
          <a:pathLst>
            <a:path>
              <a:moveTo>
                <a:pt x="3157198" y="1496863"/>
              </a:moveTo>
              <a:arcTo wR="1579685" hR="1579685" stAng="21419677" swAng="2196777"/>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4B5C6C1-DC74-4E7F-9244-C7DEAEAD4AF6}">
      <dsp:nvSpPr>
        <dsp:cNvPr id="0" name=""/>
        <dsp:cNvSpPr/>
      </dsp:nvSpPr>
      <dsp:spPr>
        <a:xfrm>
          <a:off x="3033481" y="2859592"/>
          <a:ext cx="1216084" cy="79045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Covid-19</a:t>
          </a:r>
          <a:endParaRPr lang="en-US" sz="1300" kern="1200" dirty="0"/>
        </a:p>
      </dsp:txBody>
      <dsp:txXfrm>
        <a:off x="3072068" y="2898179"/>
        <a:ext cx="1138910" cy="713280"/>
      </dsp:txXfrm>
    </dsp:sp>
    <dsp:sp modelId="{6F0AE5B2-0889-4703-85FE-DBF6E763A0FE}">
      <dsp:nvSpPr>
        <dsp:cNvPr id="0" name=""/>
        <dsp:cNvSpPr/>
      </dsp:nvSpPr>
      <dsp:spPr>
        <a:xfrm>
          <a:off x="1133321" y="397141"/>
          <a:ext cx="3159371" cy="3159371"/>
        </a:xfrm>
        <a:custGeom>
          <a:avLst/>
          <a:gdLst/>
          <a:ahLst/>
          <a:cxnLst/>
          <a:rect l="0" t="0" r="0" b="0"/>
          <a:pathLst>
            <a:path>
              <a:moveTo>
                <a:pt x="1893880" y="3127809"/>
              </a:moveTo>
              <a:arcTo wR="1579685" hR="1579685" stAng="4711652" swAng="1376697"/>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9ED5235-A96E-43DE-BC55-94C82337C57B}">
      <dsp:nvSpPr>
        <dsp:cNvPr id="0" name=""/>
        <dsp:cNvSpPr/>
      </dsp:nvSpPr>
      <dsp:spPr>
        <a:xfrm>
          <a:off x="1176449" y="2859592"/>
          <a:ext cx="1216084" cy="79045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b="0" i="0" kern="1200" dirty="0" smtClean="0"/>
            <a:t>Natural Disasters, Politics Weigh</a:t>
          </a:r>
          <a:endParaRPr lang="en-US" sz="1300" kern="1200" dirty="0"/>
        </a:p>
      </dsp:txBody>
      <dsp:txXfrm>
        <a:off x="1215036" y="2898179"/>
        <a:ext cx="1138910" cy="713280"/>
      </dsp:txXfrm>
    </dsp:sp>
    <dsp:sp modelId="{3070D19A-6903-4886-8AD9-488F57F6921D}">
      <dsp:nvSpPr>
        <dsp:cNvPr id="0" name=""/>
        <dsp:cNvSpPr/>
      </dsp:nvSpPr>
      <dsp:spPr>
        <a:xfrm>
          <a:off x="1133321" y="397141"/>
          <a:ext cx="3159371" cy="3159371"/>
        </a:xfrm>
        <a:custGeom>
          <a:avLst/>
          <a:gdLst/>
          <a:ahLst/>
          <a:cxnLst/>
          <a:rect l="0" t="0" r="0" b="0"/>
          <a:pathLst>
            <a:path>
              <a:moveTo>
                <a:pt x="264047" y="2454043"/>
              </a:moveTo>
              <a:arcTo wR="1579685" hR="1579685" stAng="8783546" swAng="2196777"/>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DE4AF71-4B44-4F51-8A43-38AF13C02BFC}">
      <dsp:nvSpPr>
        <dsp:cNvPr id="0" name=""/>
        <dsp:cNvSpPr/>
      </dsp:nvSpPr>
      <dsp:spPr>
        <a:xfrm>
          <a:off x="602595" y="1093450"/>
          <a:ext cx="1216084" cy="79045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b="0" i="0" kern="1200" dirty="0" smtClean="0"/>
            <a:t>Political Instability</a:t>
          </a:r>
          <a:endParaRPr lang="en-US" sz="1300" kern="1200" dirty="0"/>
        </a:p>
      </dsp:txBody>
      <dsp:txXfrm>
        <a:off x="641182" y="1132037"/>
        <a:ext cx="1138910" cy="713280"/>
      </dsp:txXfrm>
    </dsp:sp>
    <dsp:sp modelId="{2EEFB05D-3E27-4E24-9267-0786732A055D}">
      <dsp:nvSpPr>
        <dsp:cNvPr id="0" name=""/>
        <dsp:cNvSpPr/>
      </dsp:nvSpPr>
      <dsp:spPr>
        <a:xfrm>
          <a:off x="1133321" y="397141"/>
          <a:ext cx="3159371" cy="3159371"/>
        </a:xfrm>
        <a:custGeom>
          <a:avLst/>
          <a:gdLst/>
          <a:ahLst/>
          <a:cxnLst/>
          <a:rect l="0" t="0" r="0" b="0"/>
          <a:pathLst>
            <a:path>
              <a:moveTo>
                <a:pt x="275178" y="688805"/>
              </a:moveTo>
              <a:arcTo wR="1579685" hR="1579685" stAng="12859809" swAng="1962155"/>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2.17289E-7</cdr:x>
      <cdr:y>0</cdr:y>
    </cdr:from>
    <cdr:to>
      <cdr:x>0.46354</cdr:x>
      <cdr:y>0.18362</cdr:y>
    </cdr:to>
    <cdr:sp macro="" textlink="">
      <cdr:nvSpPr>
        <cdr:cNvPr id="2" name="TextBox 1"/>
        <cdr:cNvSpPr txBox="1"/>
      </cdr:nvSpPr>
      <cdr:spPr bwMode="auto">
        <a:xfrm xmlns:a="http://schemas.openxmlformats.org/drawingml/2006/main">
          <a:off x="1" y="-1313504"/>
          <a:ext cx="2133287" cy="657814"/>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vertOverflow="clip" wrap="none" lIns="27432" tIns="27432" rIns="27432" bIns="27432" rtlCol="0">
          <a:prstTxWarp prst="textNoShape">
            <a:avLst/>
          </a:prstTxWarp>
        </a:bodyPr>
        <a:lstStyle xmlns:a="http://schemas.openxmlformats.org/drawingml/2006/main"/>
        <a:p xmlns:a="http://schemas.openxmlformats.org/drawingml/2006/main">
          <a:pPr eaLnBrk="0" hangingPunct="0"/>
          <a:r>
            <a:rPr lang="en-US" sz="1400" b="1" i="0" baseline="0" dirty="0" smtClean="0">
              <a:solidFill>
                <a:schemeClr val="tx1"/>
              </a:solidFill>
              <a:latin typeface="+mn-lt"/>
              <a:ea typeface="Times New Roman" charset="0"/>
              <a:cs typeface="Times New Roman" charset="0"/>
            </a:rPr>
            <a:t>AEO2020 U.S. crude oil production</a:t>
          </a:r>
        </a:p>
        <a:p xmlns:a="http://schemas.openxmlformats.org/drawingml/2006/main">
          <a:pPr eaLnBrk="0" hangingPunct="0"/>
          <a:endParaRPr lang="en-US" sz="200" b="1" i="0" baseline="0" dirty="0" smtClean="0">
            <a:solidFill>
              <a:schemeClr val="tx1"/>
            </a:solidFill>
            <a:latin typeface="+mn-lt"/>
            <a:ea typeface="Times New Roman" charset="0"/>
            <a:cs typeface="Times New Roman" charset="0"/>
          </a:endParaRPr>
        </a:p>
        <a:p xmlns:a="http://schemas.openxmlformats.org/drawingml/2006/main">
          <a:pPr eaLnBrk="0" hangingPunct="0"/>
          <a:r>
            <a:rPr lang="en-US" sz="1400" i="0" baseline="0" dirty="0" smtClean="0">
              <a:solidFill>
                <a:schemeClr val="tx1"/>
              </a:solidFill>
              <a:latin typeface="+mn-lt"/>
              <a:ea typeface="Times New Roman" charset="0"/>
              <a:cs typeface="Times New Roman" charset="0"/>
            </a:rPr>
            <a:t>million barrels per day</a:t>
          </a:r>
        </a:p>
        <a:p xmlns:a="http://schemas.openxmlformats.org/drawingml/2006/main">
          <a:pPr eaLnBrk="0" hangingPunct="0"/>
          <a:endParaRPr lang="en-US" sz="1400" i="0" dirty="0" smtClean="0">
            <a:solidFill>
              <a:schemeClr val="tx1"/>
            </a:solidFill>
            <a:latin typeface="+mn-lt"/>
            <a:ea typeface="Times New Roman" charset="0"/>
            <a:cs typeface="Times New Roman" charset="0"/>
          </a:endParaRPr>
        </a:p>
      </cdr:txBody>
    </cdr:sp>
  </cdr:relSizeAnchor>
  <cdr:relSizeAnchor xmlns:cdr="http://schemas.openxmlformats.org/drawingml/2006/chartDrawing">
    <cdr:from>
      <cdr:x>0.07004</cdr:x>
      <cdr:y>0.13575</cdr:y>
    </cdr:from>
    <cdr:to>
      <cdr:x>0.40526</cdr:x>
      <cdr:y>0.27</cdr:y>
    </cdr:to>
    <cdr:sp macro="" textlink="">
      <cdr:nvSpPr>
        <cdr:cNvPr id="6" name="TextBox 1"/>
        <cdr:cNvSpPr txBox="1"/>
      </cdr:nvSpPr>
      <cdr:spPr bwMode="auto">
        <a:xfrm xmlns:a="http://schemas.openxmlformats.org/drawingml/2006/main">
          <a:off x="396375" y="645209"/>
          <a:ext cx="1897157" cy="638086"/>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none" lIns="0" tIns="0" rIns="0"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r>
            <a:rPr lang="en-US" sz="1400" b="0" i="0" dirty="0" smtClean="0">
              <a:solidFill>
                <a:schemeClr val="bg2"/>
              </a:solidFill>
              <a:latin typeface="+mn-lt"/>
              <a:ea typeface="Times New Roman" charset="0"/>
              <a:cs typeface="Times New Roman" charset="0"/>
            </a:rPr>
            <a:t>         </a:t>
          </a:r>
          <a:r>
            <a:rPr lang="en-US" sz="1400" b="1" i="0" dirty="0" smtClean="0">
              <a:solidFill>
                <a:schemeClr val="tx1"/>
              </a:solidFill>
              <a:latin typeface="+mn-lt"/>
              <a:ea typeface="Times New Roman" charset="0"/>
              <a:cs typeface="Times New Roman" charset="0"/>
            </a:rPr>
            <a:t>2019</a:t>
          </a:r>
        </a:p>
        <a:p xmlns:a="http://schemas.openxmlformats.org/drawingml/2006/main">
          <a:pPr eaLnBrk="0" hangingPunct="0"/>
          <a:r>
            <a:rPr lang="en-US" sz="1400" b="0" i="0" dirty="0" smtClean="0">
              <a:solidFill>
                <a:schemeClr val="tx1"/>
              </a:solidFill>
              <a:latin typeface="+mn-lt"/>
              <a:ea typeface="Times New Roman" charset="0"/>
              <a:cs typeface="Times New Roman" charset="0"/>
            </a:rPr>
            <a:t>  history</a:t>
          </a:r>
          <a:r>
            <a:rPr lang="en-US" sz="1400" b="0" i="0" baseline="0" dirty="0" smtClean="0">
              <a:solidFill>
                <a:schemeClr val="tx1"/>
              </a:solidFill>
              <a:latin typeface="+mn-lt"/>
              <a:ea typeface="Times New Roman" charset="0"/>
              <a:cs typeface="Times New Roman" charset="0"/>
            </a:rPr>
            <a:t>     projections</a:t>
          </a:r>
          <a:endParaRPr lang="en-US" sz="1400" b="0" i="0" dirty="0" smtClean="0">
            <a:solidFill>
              <a:schemeClr val="tx1"/>
            </a:solidFill>
            <a:latin typeface="+mn-lt"/>
            <a:ea typeface="Times New Roman" charset="0"/>
            <a:cs typeface="Times New Roman" charset="0"/>
          </a:endParaRPr>
        </a:p>
      </cdr:txBody>
    </cdr:sp>
  </cdr:relSizeAnchor>
  <cdr:relSizeAnchor xmlns:cdr="http://schemas.openxmlformats.org/drawingml/2006/chartDrawing">
    <cdr:from>
      <cdr:x>0.68881</cdr:x>
      <cdr:y>0.16162</cdr:y>
    </cdr:from>
    <cdr:to>
      <cdr:x>0.99597</cdr:x>
      <cdr:y>1</cdr:y>
    </cdr:to>
    <cdr:sp macro="" textlink="">
      <cdr:nvSpPr>
        <cdr:cNvPr id="5" name="TextBox 1"/>
        <cdr:cNvSpPr txBox="1"/>
      </cdr:nvSpPr>
      <cdr:spPr bwMode="auto">
        <a:xfrm xmlns:a="http://schemas.openxmlformats.org/drawingml/2006/main">
          <a:off x="3898255" y="768176"/>
          <a:ext cx="1738353" cy="3984799"/>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wrap="square" lIns="27432" tIns="27432" rIns="27432" bIns="27432" rtlCol="0">
          <a:prstTxWarp prst="textNoShape">
            <a:avLst/>
          </a:prstTxWarp>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eaLnBrk="0" hangingPunct="0"/>
          <a:endParaRPr lang="en-US" sz="1400" b="1" i="0" baseline="0" dirty="0" smtClean="0">
            <a:solidFill>
              <a:schemeClr val="accent2">
                <a:lumMod val="75000"/>
              </a:schemeClr>
            </a:solidFill>
            <a:latin typeface="+mn-lt"/>
            <a:ea typeface="Times New Roman" charset="0"/>
            <a:cs typeface="Times New Roman" charset="0"/>
          </a:endParaRPr>
        </a:p>
        <a:p xmlns:a="http://schemas.openxmlformats.org/drawingml/2006/main">
          <a:pPr eaLnBrk="0" hangingPunct="0"/>
          <a:endParaRPr lang="en-US" sz="1400" b="1" dirty="0">
            <a:solidFill>
              <a:schemeClr val="accent2">
                <a:lumMod val="75000"/>
              </a:schemeClr>
            </a:solidFill>
            <a:ea typeface="Times New Roman" charset="0"/>
            <a:cs typeface="Times New Roman" charset="0"/>
          </a:endParaRPr>
        </a:p>
        <a:p xmlns:a="http://schemas.openxmlformats.org/drawingml/2006/main">
          <a:pPr eaLnBrk="0" hangingPunct="0"/>
          <a:endParaRPr lang="en-US" sz="1400" b="1" i="0" baseline="0" dirty="0" smtClean="0">
            <a:solidFill>
              <a:schemeClr val="accent2">
                <a:lumMod val="75000"/>
              </a:schemeClr>
            </a:solidFill>
            <a:latin typeface="+mn-lt"/>
            <a:ea typeface="Times New Roman" charset="0"/>
            <a:cs typeface="Times New Roman" charset="0"/>
          </a:endParaRPr>
        </a:p>
        <a:p xmlns:a="http://schemas.openxmlformats.org/drawingml/2006/main">
          <a:pPr eaLnBrk="0" hangingPunct="0"/>
          <a:r>
            <a:rPr lang="en-US" sz="1400" b="1" i="0" baseline="0" dirty="0" smtClean="0">
              <a:solidFill>
                <a:schemeClr val="accent2">
                  <a:lumMod val="75000"/>
                </a:schemeClr>
              </a:solidFill>
              <a:latin typeface="+mn-lt"/>
              <a:ea typeface="Times New Roman" charset="0"/>
              <a:cs typeface="Times New Roman" charset="0"/>
            </a:rPr>
            <a:t>High Oil and Gas Supply</a:t>
          </a:r>
          <a:endParaRPr lang="en-US" sz="1400" b="1" i="0" baseline="0" dirty="0">
            <a:solidFill>
              <a:schemeClr val="accent2">
                <a:lumMod val="75000"/>
              </a:schemeClr>
            </a:solidFill>
            <a:latin typeface="+mn-lt"/>
            <a:ea typeface="Times New Roman" charset="0"/>
            <a:cs typeface="Times New Roman" charset="0"/>
          </a:endParaRPr>
        </a:p>
        <a:p xmlns:a="http://schemas.openxmlformats.org/drawingml/2006/main">
          <a:pPr eaLnBrk="0" hangingPunct="0"/>
          <a:r>
            <a:rPr lang="en-US" sz="1400" b="1" i="0" baseline="0" dirty="0">
              <a:solidFill>
                <a:schemeClr val="accent5">
                  <a:lumMod val="75000"/>
                </a:schemeClr>
              </a:solidFill>
              <a:latin typeface="+mn-lt"/>
              <a:ea typeface="Times New Roman" charset="0"/>
              <a:cs typeface="Times New Roman" charset="0"/>
            </a:rPr>
            <a:t>High Oil Price</a:t>
          </a:r>
        </a:p>
        <a:p xmlns:a="http://schemas.openxmlformats.org/drawingml/2006/main">
          <a:pPr eaLnBrk="0" hangingPunct="0"/>
          <a:r>
            <a:rPr lang="en-US" sz="1400" b="1" i="0" baseline="0" dirty="0">
              <a:solidFill>
                <a:schemeClr val="accent1"/>
              </a:solidFill>
              <a:latin typeface="+mn-lt"/>
              <a:ea typeface="Times New Roman" charset="0"/>
              <a:cs typeface="Times New Roman" charset="0"/>
            </a:rPr>
            <a:t>High Economic </a:t>
          </a:r>
        </a:p>
        <a:p xmlns:a="http://schemas.openxmlformats.org/drawingml/2006/main">
          <a:pPr eaLnBrk="0" hangingPunct="0"/>
          <a:r>
            <a:rPr lang="en-US" sz="1400" b="1" i="0" baseline="0" dirty="0">
              <a:solidFill>
                <a:schemeClr val="accent1"/>
              </a:solidFill>
              <a:latin typeface="+mn-lt"/>
              <a:ea typeface="Times New Roman" charset="0"/>
              <a:cs typeface="Times New Roman" charset="0"/>
            </a:rPr>
            <a:t>Growth</a:t>
          </a:r>
        </a:p>
        <a:p xmlns:a="http://schemas.openxmlformats.org/drawingml/2006/main">
          <a:pPr eaLnBrk="0" hangingPunct="0"/>
          <a:r>
            <a:rPr lang="en-US" sz="1400" b="1" i="0" baseline="0" dirty="0">
              <a:solidFill>
                <a:srgbClr val="000000"/>
              </a:solidFill>
              <a:latin typeface="+mn-lt"/>
              <a:ea typeface="Times New Roman" charset="0"/>
              <a:cs typeface="Times New Roman" charset="0"/>
            </a:rPr>
            <a:t>Reference</a:t>
          </a:r>
        </a:p>
        <a:p xmlns:a="http://schemas.openxmlformats.org/drawingml/2006/main">
          <a:pPr eaLnBrk="0" hangingPunct="0"/>
          <a:r>
            <a:rPr lang="en-US" sz="1400" b="1" i="0" baseline="0" dirty="0">
              <a:solidFill>
                <a:schemeClr val="accent1">
                  <a:lumMod val="40000"/>
                  <a:lumOff val="60000"/>
                </a:schemeClr>
              </a:solidFill>
              <a:latin typeface="+mn-lt"/>
              <a:ea typeface="Times New Roman" charset="0"/>
              <a:cs typeface="Times New Roman" charset="0"/>
            </a:rPr>
            <a:t>Low Economic</a:t>
          </a:r>
        </a:p>
        <a:p xmlns:a="http://schemas.openxmlformats.org/drawingml/2006/main">
          <a:pPr eaLnBrk="0" hangingPunct="0"/>
          <a:r>
            <a:rPr lang="en-US" sz="1400" b="1" i="0" baseline="0" dirty="0">
              <a:solidFill>
                <a:schemeClr val="accent1">
                  <a:lumMod val="40000"/>
                  <a:lumOff val="60000"/>
                </a:schemeClr>
              </a:solidFill>
              <a:latin typeface="+mn-lt"/>
              <a:ea typeface="Times New Roman" charset="0"/>
              <a:cs typeface="Times New Roman" charset="0"/>
            </a:rPr>
            <a:t>Growth</a:t>
          </a:r>
        </a:p>
        <a:p xmlns:a="http://schemas.openxmlformats.org/drawingml/2006/main">
          <a:pPr marL="0" marR="0" lvl="0" indent="0" defTabSz="914400" eaLnBrk="0" fontAlgn="auto" latinLnBrk="0" hangingPunct="0">
            <a:lnSpc>
              <a:spcPct val="100000"/>
            </a:lnSpc>
            <a:spcBef>
              <a:spcPts val="0"/>
            </a:spcBef>
            <a:spcAft>
              <a:spcPts val="0"/>
            </a:spcAft>
            <a:buClrTx/>
            <a:buSzTx/>
            <a:buFontTx/>
            <a:buNone/>
            <a:tabLst/>
            <a:defRPr/>
          </a:pPr>
          <a:r>
            <a:rPr lang="en-US" sz="1400" b="1" i="0" baseline="0" dirty="0">
              <a:solidFill>
                <a:schemeClr val="accent5">
                  <a:lumMod val="40000"/>
                  <a:lumOff val="60000"/>
                </a:schemeClr>
              </a:solidFill>
              <a:effectLst/>
            </a:rPr>
            <a:t>Low Oil Price</a:t>
          </a:r>
          <a:endParaRPr lang="en-US" sz="1400" b="1" dirty="0">
            <a:solidFill>
              <a:schemeClr val="accent5">
                <a:lumMod val="40000"/>
                <a:lumOff val="60000"/>
              </a:schemeClr>
            </a:solidFill>
            <a:effectLst/>
          </a:endParaRPr>
        </a:p>
        <a:p xmlns:a="http://schemas.openxmlformats.org/drawingml/2006/main">
          <a:pPr eaLnBrk="0" hangingPunct="0"/>
          <a:r>
            <a:rPr lang="en-US" sz="1400" b="1" i="0" baseline="0" dirty="0" smtClean="0">
              <a:solidFill>
                <a:schemeClr val="accent2">
                  <a:lumMod val="40000"/>
                  <a:lumOff val="60000"/>
                </a:schemeClr>
              </a:solidFill>
              <a:effectLst/>
              <a:latin typeface="+mn-lt"/>
            </a:rPr>
            <a:t>Low Oil and Gas Supply</a:t>
          </a:r>
          <a:endParaRPr lang="en-US" sz="1000" b="1" i="0" baseline="0" dirty="0">
            <a:solidFill>
              <a:schemeClr val="accent2">
                <a:lumMod val="40000"/>
                <a:lumOff val="60000"/>
              </a:schemeClr>
            </a:solidFill>
            <a:latin typeface="+mn-lt"/>
            <a:ea typeface="Times New Roman" charset="0"/>
            <a:cs typeface="Times New Roman" charset="0"/>
          </a:endParaRPr>
        </a:p>
        <a:p xmlns:a="http://schemas.openxmlformats.org/drawingml/2006/main">
          <a:pPr eaLnBrk="0" hangingPunct="0"/>
          <a:endParaRPr lang="en-US" sz="1000" i="0" dirty="0">
            <a:solidFill>
              <a:schemeClr val="accent3"/>
            </a:solidFill>
            <a:latin typeface="+mn-lt"/>
            <a:ea typeface="Times New Roman" charset="0"/>
            <a:cs typeface="Times New Roman" charset="0"/>
          </a:endParaRP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228DDA-7C9D-40CC-8F6F-E07E16F3A3F0}" type="datetimeFigureOut">
              <a:rPr lang="en-US" smtClean="0"/>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C746137-CA09-48D1-9C7E-130800EB63DC}" type="slidenum">
              <a:rPr lang="en-US" smtClean="0"/>
              <a:t>‹#›</a:t>
            </a:fld>
            <a:endParaRPr lang="en-US" dirty="0"/>
          </a:p>
        </p:txBody>
      </p:sp>
    </p:spTree>
    <p:extLst>
      <p:ext uri="{BB962C8B-B14F-4D97-AF65-F5344CB8AC3E}">
        <p14:creationId xmlns:p14="http://schemas.microsoft.com/office/powerpoint/2010/main" val="2631020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228DDA-7C9D-40CC-8F6F-E07E16F3A3F0}" type="datetimeFigureOut">
              <a:rPr lang="en-US" smtClean="0"/>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C746137-CA09-48D1-9C7E-130800EB63DC}" type="slidenum">
              <a:rPr lang="en-US" smtClean="0"/>
              <a:t>‹#›</a:t>
            </a:fld>
            <a:endParaRPr lang="en-US" dirty="0"/>
          </a:p>
        </p:txBody>
      </p:sp>
    </p:spTree>
    <p:extLst>
      <p:ext uri="{BB962C8B-B14F-4D97-AF65-F5344CB8AC3E}">
        <p14:creationId xmlns:p14="http://schemas.microsoft.com/office/powerpoint/2010/main" val="3624688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228DDA-7C9D-40CC-8F6F-E07E16F3A3F0}" type="datetimeFigureOut">
              <a:rPr lang="en-US" smtClean="0"/>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C746137-CA09-48D1-9C7E-130800EB63DC}" type="slidenum">
              <a:rPr lang="en-US" smtClean="0"/>
              <a:t>‹#›</a:t>
            </a:fld>
            <a:endParaRPr lang="en-US" dirty="0"/>
          </a:p>
        </p:txBody>
      </p:sp>
    </p:spTree>
    <p:extLst>
      <p:ext uri="{BB962C8B-B14F-4D97-AF65-F5344CB8AC3E}">
        <p14:creationId xmlns:p14="http://schemas.microsoft.com/office/powerpoint/2010/main" val="1854029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C7228DDA-7C9D-40CC-8F6F-E07E16F3A3F0}" type="datetimeFigureOut">
              <a:rPr lang="en-US" smtClean="0"/>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C746137-CA09-48D1-9C7E-130800EB63DC}" type="slidenum">
              <a:rPr lang="en-US" smtClean="0"/>
              <a:t>‹#›</a:t>
            </a:fld>
            <a:endParaRPr lang="en-US" dirty="0"/>
          </a:p>
        </p:txBody>
      </p:sp>
    </p:spTree>
    <p:extLst>
      <p:ext uri="{BB962C8B-B14F-4D97-AF65-F5344CB8AC3E}">
        <p14:creationId xmlns:p14="http://schemas.microsoft.com/office/powerpoint/2010/main" val="3490080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C7228DDA-7C9D-40CC-8F6F-E07E16F3A3F0}" type="datetimeFigureOut">
              <a:rPr lang="en-US" smtClean="0"/>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C746137-CA09-48D1-9C7E-130800EB63DC}" type="slidenum">
              <a:rPr lang="en-US" smtClean="0"/>
              <a:t>‹#›</a:t>
            </a:fld>
            <a:endParaRPr lang="en-US" dirty="0"/>
          </a:p>
        </p:txBody>
      </p:sp>
    </p:spTree>
    <p:extLst>
      <p:ext uri="{BB962C8B-B14F-4D97-AF65-F5344CB8AC3E}">
        <p14:creationId xmlns:p14="http://schemas.microsoft.com/office/powerpoint/2010/main" val="35928392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228DDA-7C9D-40CC-8F6F-E07E16F3A3F0}" type="datetimeFigureOut">
              <a:rPr lang="en-US" smtClean="0"/>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C746137-CA09-48D1-9C7E-130800EB63DC}" type="slidenum">
              <a:rPr lang="en-US" smtClean="0"/>
              <a:t>‹#›</a:t>
            </a:fld>
            <a:endParaRPr lang="en-US" dirty="0"/>
          </a:p>
        </p:txBody>
      </p:sp>
    </p:spTree>
    <p:extLst>
      <p:ext uri="{BB962C8B-B14F-4D97-AF65-F5344CB8AC3E}">
        <p14:creationId xmlns:p14="http://schemas.microsoft.com/office/powerpoint/2010/main" val="9539091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228DDA-7C9D-40CC-8F6F-E07E16F3A3F0}" type="datetimeFigureOut">
              <a:rPr lang="en-US" smtClean="0"/>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C746137-CA09-48D1-9C7E-130800EB63DC}" type="slidenum">
              <a:rPr lang="en-US" smtClean="0"/>
              <a:t>‹#›</a:t>
            </a:fld>
            <a:endParaRPr lang="en-US" dirty="0"/>
          </a:p>
        </p:txBody>
      </p:sp>
    </p:spTree>
    <p:extLst>
      <p:ext uri="{BB962C8B-B14F-4D97-AF65-F5344CB8AC3E}">
        <p14:creationId xmlns:p14="http://schemas.microsoft.com/office/powerpoint/2010/main" val="33261893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228DDA-7C9D-40CC-8F6F-E07E16F3A3F0}" type="datetimeFigureOut">
              <a:rPr lang="en-US" smtClean="0"/>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C746137-CA09-48D1-9C7E-130800EB63DC}" type="slidenum">
              <a:rPr lang="en-US" smtClean="0"/>
              <a:t>‹#›</a:t>
            </a:fld>
            <a:endParaRPr lang="en-US" dirty="0"/>
          </a:p>
        </p:txBody>
      </p:sp>
    </p:spTree>
    <p:extLst>
      <p:ext uri="{BB962C8B-B14F-4D97-AF65-F5344CB8AC3E}">
        <p14:creationId xmlns:p14="http://schemas.microsoft.com/office/powerpoint/2010/main" val="7094074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228DDA-7C9D-40CC-8F6F-E07E16F3A3F0}" type="datetimeFigureOut">
              <a:rPr lang="en-US" smtClean="0"/>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C746137-CA09-48D1-9C7E-130800EB63DC}" type="slidenum">
              <a:rPr lang="en-US" smtClean="0"/>
              <a:t>‹#›</a:t>
            </a:fld>
            <a:endParaRPr lang="en-US" dirty="0"/>
          </a:p>
        </p:txBody>
      </p:sp>
    </p:spTree>
    <p:extLst>
      <p:ext uri="{BB962C8B-B14F-4D97-AF65-F5344CB8AC3E}">
        <p14:creationId xmlns:p14="http://schemas.microsoft.com/office/powerpoint/2010/main" val="1017207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228DDA-7C9D-40CC-8F6F-E07E16F3A3F0}" type="datetimeFigureOut">
              <a:rPr lang="en-US" smtClean="0"/>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C746137-CA09-48D1-9C7E-130800EB63DC}" type="slidenum">
              <a:rPr lang="en-US" smtClean="0"/>
              <a:t>‹#›</a:t>
            </a:fld>
            <a:endParaRPr lang="en-US" dirty="0"/>
          </a:p>
        </p:txBody>
      </p:sp>
    </p:spTree>
    <p:extLst>
      <p:ext uri="{BB962C8B-B14F-4D97-AF65-F5344CB8AC3E}">
        <p14:creationId xmlns:p14="http://schemas.microsoft.com/office/powerpoint/2010/main" val="3333336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228DDA-7C9D-40CC-8F6F-E07E16F3A3F0}" type="datetimeFigureOut">
              <a:rPr lang="en-US" smtClean="0"/>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C746137-CA09-48D1-9C7E-130800EB63DC}" type="slidenum">
              <a:rPr lang="en-US" smtClean="0"/>
              <a:t>‹#›</a:t>
            </a:fld>
            <a:endParaRPr lang="en-US" dirty="0"/>
          </a:p>
        </p:txBody>
      </p:sp>
    </p:spTree>
    <p:extLst>
      <p:ext uri="{BB962C8B-B14F-4D97-AF65-F5344CB8AC3E}">
        <p14:creationId xmlns:p14="http://schemas.microsoft.com/office/powerpoint/2010/main" val="651592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228DDA-7C9D-40CC-8F6F-E07E16F3A3F0}" type="datetimeFigureOut">
              <a:rPr lang="en-US" smtClean="0"/>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C746137-CA09-48D1-9C7E-130800EB63DC}" type="slidenum">
              <a:rPr lang="en-US" smtClean="0"/>
              <a:t>‹#›</a:t>
            </a:fld>
            <a:endParaRPr lang="en-US" dirty="0"/>
          </a:p>
        </p:txBody>
      </p:sp>
    </p:spTree>
    <p:extLst>
      <p:ext uri="{BB962C8B-B14F-4D97-AF65-F5344CB8AC3E}">
        <p14:creationId xmlns:p14="http://schemas.microsoft.com/office/powerpoint/2010/main" val="719187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228DDA-7C9D-40CC-8F6F-E07E16F3A3F0}" type="datetimeFigureOut">
              <a:rPr lang="en-US" smtClean="0"/>
              <a:t>12/10/2021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C746137-CA09-48D1-9C7E-130800EB63DC}" type="slidenum">
              <a:rPr lang="en-US" smtClean="0"/>
              <a:t>‹#›</a:t>
            </a:fld>
            <a:endParaRPr lang="en-US" dirty="0"/>
          </a:p>
        </p:txBody>
      </p:sp>
    </p:spTree>
    <p:extLst>
      <p:ext uri="{BB962C8B-B14F-4D97-AF65-F5344CB8AC3E}">
        <p14:creationId xmlns:p14="http://schemas.microsoft.com/office/powerpoint/2010/main" val="3728431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228DDA-7C9D-40CC-8F6F-E07E16F3A3F0}" type="datetimeFigureOut">
              <a:rPr lang="en-US" smtClean="0"/>
              <a:t>12/10/2021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C746137-CA09-48D1-9C7E-130800EB63DC}" type="slidenum">
              <a:rPr lang="en-US" smtClean="0"/>
              <a:t>‹#›</a:t>
            </a:fld>
            <a:endParaRPr lang="en-US" dirty="0"/>
          </a:p>
        </p:txBody>
      </p:sp>
    </p:spTree>
    <p:extLst>
      <p:ext uri="{BB962C8B-B14F-4D97-AF65-F5344CB8AC3E}">
        <p14:creationId xmlns:p14="http://schemas.microsoft.com/office/powerpoint/2010/main" val="1349952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228DDA-7C9D-40CC-8F6F-E07E16F3A3F0}" type="datetimeFigureOut">
              <a:rPr lang="en-US" smtClean="0"/>
              <a:t>12/10/2021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C746137-CA09-48D1-9C7E-130800EB63DC}" type="slidenum">
              <a:rPr lang="en-US" smtClean="0"/>
              <a:t>‹#›</a:t>
            </a:fld>
            <a:endParaRPr lang="en-US" dirty="0"/>
          </a:p>
        </p:txBody>
      </p:sp>
    </p:spTree>
    <p:extLst>
      <p:ext uri="{BB962C8B-B14F-4D97-AF65-F5344CB8AC3E}">
        <p14:creationId xmlns:p14="http://schemas.microsoft.com/office/powerpoint/2010/main" val="474871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228DDA-7C9D-40CC-8F6F-E07E16F3A3F0}" type="datetimeFigureOut">
              <a:rPr lang="en-US" smtClean="0"/>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C746137-CA09-48D1-9C7E-130800EB63DC}" type="slidenum">
              <a:rPr lang="en-US" smtClean="0"/>
              <a:t>‹#›</a:t>
            </a:fld>
            <a:endParaRPr lang="en-US" dirty="0"/>
          </a:p>
        </p:txBody>
      </p:sp>
    </p:spTree>
    <p:extLst>
      <p:ext uri="{BB962C8B-B14F-4D97-AF65-F5344CB8AC3E}">
        <p14:creationId xmlns:p14="http://schemas.microsoft.com/office/powerpoint/2010/main" val="3469014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C7228DDA-7C9D-40CC-8F6F-E07E16F3A3F0}" type="datetimeFigureOut">
              <a:rPr lang="en-US" smtClean="0"/>
              <a:t>12/10/2021</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0C746137-CA09-48D1-9C7E-130800EB63DC}" type="slidenum">
              <a:rPr lang="en-US" smtClean="0"/>
              <a:t>‹#›</a:t>
            </a:fld>
            <a:endParaRPr lang="en-US" dirty="0"/>
          </a:p>
        </p:txBody>
      </p:sp>
    </p:spTree>
    <p:extLst>
      <p:ext uri="{BB962C8B-B14F-4D97-AF65-F5344CB8AC3E}">
        <p14:creationId xmlns:p14="http://schemas.microsoft.com/office/powerpoint/2010/main" val="286261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C7228DDA-7C9D-40CC-8F6F-E07E16F3A3F0}" type="datetimeFigureOut">
              <a:rPr lang="en-US" smtClean="0"/>
              <a:t>12/10/2021</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0C746137-CA09-48D1-9C7E-130800EB63DC}" type="slidenum">
              <a:rPr lang="en-US" smtClean="0"/>
              <a:t>‹#›</a:t>
            </a:fld>
            <a:endParaRPr lang="en-US" dirty="0"/>
          </a:p>
        </p:txBody>
      </p:sp>
    </p:spTree>
    <p:extLst>
      <p:ext uri="{BB962C8B-B14F-4D97-AF65-F5344CB8AC3E}">
        <p14:creationId xmlns:p14="http://schemas.microsoft.com/office/powerpoint/2010/main" val="251323756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australiansolarquotes.com.au/oil-investors/" TargetMode="External"/><Relationship Id="rId7" Type="http://schemas.openxmlformats.org/officeDocument/2006/relationships/hyperlink" Target="https://creativecommons.org/licenses/by-nd/3.0/" TargetMode="External"/><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hyperlink" Target="https://policyoptions.irpp.org/magazines/september-2020/what-canadians-think-about-the-future-of-oil-and-gas/" TargetMode="External"/><Relationship Id="rId5" Type="http://schemas.openxmlformats.org/officeDocument/2006/relationships/image" Target="../media/image3.jpg"/><Relationship Id="rId4" Type="http://schemas.openxmlformats.org/officeDocument/2006/relationships/hyperlink" Target="https://creativecommons.org/licenses/by/3.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1.png"/><Relationship Id="rId26" Type="http://schemas.openxmlformats.org/officeDocument/2006/relationships/image" Target="../media/image29.png"/><Relationship Id="rId3" Type="http://schemas.openxmlformats.org/officeDocument/2006/relationships/image" Target="../media/image7.png"/><Relationship Id="rId21" Type="http://schemas.openxmlformats.org/officeDocument/2006/relationships/image" Target="../media/image24.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0.png"/><Relationship Id="rId25" Type="http://schemas.openxmlformats.org/officeDocument/2006/relationships/image" Target="../media/image28.png"/><Relationship Id="rId2" Type="http://schemas.openxmlformats.org/officeDocument/2006/relationships/image" Target="../media/image6.png"/><Relationship Id="rId16" Type="http://schemas.openxmlformats.org/officeDocument/2006/relationships/image" Target="../media/image19.jpeg"/><Relationship Id="rId20" Type="http://schemas.openxmlformats.org/officeDocument/2006/relationships/image" Target="../media/image23.emf"/><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png"/><Relationship Id="rId24" Type="http://schemas.openxmlformats.org/officeDocument/2006/relationships/image" Target="../media/image27.png"/><Relationship Id="rId5" Type="http://schemas.openxmlformats.org/officeDocument/2006/relationships/image" Target="../media/image9.png"/><Relationship Id="rId15" Type="http://schemas.openxmlformats.org/officeDocument/2006/relationships/image" Target="../media/image18.png"/><Relationship Id="rId23" Type="http://schemas.openxmlformats.org/officeDocument/2006/relationships/image" Target="../media/image26.png"/><Relationship Id="rId10" Type="http://schemas.openxmlformats.org/officeDocument/2006/relationships/image" Target="../media/image14.png"/><Relationship Id="rId19" Type="http://schemas.openxmlformats.org/officeDocument/2006/relationships/image" Target="../media/image22.jpe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hyperlink" Target="http://www.google.com.qa/url?sa=i&amp;source=images&amp;cd=&amp;cad=rja&amp;docid=kVxjzlfOt1ITDM&amp;tbnid=6eC7chgUpKXvIM:&amp;ved=0CAgQjRwwAA&amp;url=http://duranduran.wikia.com/wiki/File:Uae-flag_wikipedia_duran_duran.gif&amp;ei=Xz0sUZerCoyQrgeG7oDoCQ&amp;psig=AFQjCNGv_oHLBnEGFzKsmEFM4gsO2IlFVw&amp;ust=1361940191205976" TargetMode="External"/><Relationship Id="rId22"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1FB23085-77FB-45E3-BDC7-ED2E9A18F764}"/>
              </a:ext>
            </a:extLst>
          </p:cNvPr>
          <p:cNvSpPr/>
          <p:nvPr/>
        </p:nvSpPr>
        <p:spPr>
          <a:xfrm>
            <a:off x="1065402" y="524222"/>
            <a:ext cx="9605394" cy="224676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lIns="91440" tIns="45720" rIns="91440" bIns="45720">
            <a:spAutoFit/>
          </a:bodyPr>
          <a:lstStyle/>
          <a:p>
            <a:pPr algn="ctr"/>
            <a:r>
              <a:rPr lang="en-US" sz="7000" dirty="0">
                <a:ln w="0"/>
                <a:effectLst>
                  <a:outerShdw blurRad="38100" dist="19050" dir="2700000" algn="tl" rotWithShape="0">
                    <a:schemeClr val="dk1">
                      <a:alpha val="40000"/>
                    </a:schemeClr>
                  </a:outerShdw>
                </a:effectLst>
              </a:rPr>
              <a:t>Demand and Supply of Oil and Gas</a:t>
            </a:r>
          </a:p>
        </p:txBody>
      </p:sp>
      <p:pic>
        <p:nvPicPr>
          <p:cNvPr id="7" name="Picture 6">
            <a:extLst>
              <a:ext uri="{FF2B5EF4-FFF2-40B4-BE49-F238E27FC236}">
                <a16:creationId xmlns:a16="http://schemas.microsoft.com/office/drawing/2014/main" xmlns="" id="{96F56101-5D3D-4BC8-8832-9B603CD8BE6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494295" y="3265616"/>
            <a:ext cx="4944092" cy="3068162"/>
          </a:xfrm>
          <a:prstGeom prst="rect">
            <a:avLst/>
          </a:prstGeom>
        </p:spPr>
      </p:pic>
      <p:sp>
        <p:nvSpPr>
          <p:cNvPr id="8" name="TextBox 7">
            <a:extLst>
              <a:ext uri="{FF2B5EF4-FFF2-40B4-BE49-F238E27FC236}">
                <a16:creationId xmlns:a16="http://schemas.microsoft.com/office/drawing/2014/main" xmlns="" id="{DFDD2979-76C1-4F2C-ACAB-0C3C9A436EB5}"/>
              </a:ext>
            </a:extLst>
          </p:cNvPr>
          <p:cNvSpPr txBox="1"/>
          <p:nvPr/>
        </p:nvSpPr>
        <p:spPr>
          <a:xfrm>
            <a:off x="494295" y="6102947"/>
            <a:ext cx="4379709" cy="230832"/>
          </a:xfrm>
          <a:prstGeom prst="rect">
            <a:avLst/>
          </a:prstGeom>
          <a:noFill/>
        </p:spPr>
        <p:txBody>
          <a:bodyPr wrap="square" rtlCol="0">
            <a:spAutoFit/>
          </a:bodyPr>
          <a:lstStyle/>
          <a:p>
            <a:r>
              <a:rPr lang="en-US" sz="900" dirty="0">
                <a:hlinkClick r:id="rId3" tooltip="https://www.australiansolarquotes.com.au/oil-investors/"/>
              </a:rPr>
              <a:t>This Photo</a:t>
            </a:r>
            <a:r>
              <a:rPr lang="en-US" sz="900" dirty="0"/>
              <a:t> by Unknown Author is licensed under </a:t>
            </a:r>
            <a:r>
              <a:rPr lang="en-US" sz="900" dirty="0">
                <a:hlinkClick r:id="rId4" tooltip="https://creativecommons.org/licenses/by/3.0/"/>
              </a:rPr>
              <a:t>CC BY</a:t>
            </a:r>
            <a:endParaRPr lang="en-US" sz="900" dirty="0"/>
          </a:p>
        </p:txBody>
      </p:sp>
      <p:pic>
        <p:nvPicPr>
          <p:cNvPr id="10" name="Picture 9">
            <a:extLst>
              <a:ext uri="{FF2B5EF4-FFF2-40B4-BE49-F238E27FC236}">
                <a16:creationId xmlns:a16="http://schemas.microsoft.com/office/drawing/2014/main" xmlns="" id="{6C3D2B52-6BDD-4465-AC3A-445BB274036D}"/>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xmlns="" r:id="rId6"/>
              </a:ext>
            </a:extLst>
          </a:blip>
          <a:stretch>
            <a:fillRect/>
          </a:stretch>
        </p:blipFill>
        <p:spPr>
          <a:xfrm>
            <a:off x="5931016" y="3265616"/>
            <a:ext cx="5931016" cy="3103898"/>
          </a:xfrm>
          <a:prstGeom prst="rect">
            <a:avLst/>
          </a:prstGeom>
        </p:spPr>
      </p:pic>
      <p:sp>
        <p:nvSpPr>
          <p:cNvPr id="11" name="TextBox 10">
            <a:extLst>
              <a:ext uri="{FF2B5EF4-FFF2-40B4-BE49-F238E27FC236}">
                <a16:creationId xmlns:a16="http://schemas.microsoft.com/office/drawing/2014/main" xmlns="" id="{4A516BBE-7C37-4D9D-9CFD-7BE51DE9387A}"/>
              </a:ext>
            </a:extLst>
          </p:cNvPr>
          <p:cNvSpPr txBox="1"/>
          <p:nvPr/>
        </p:nvSpPr>
        <p:spPr>
          <a:xfrm>
            <a:off x="5637401" y="6100291"/>
            <a:ext cx="3479417" cy="230832"/>
          </a:xfrm>
          <a:prstGeom prst="rect">
            <a:avLst/>
          </a:prstGeom>
          <a:noFill/>
        </p:spPr>
        <p:txBody>
          <a:bodyPr wrap="square" rtlCol="0">
            <a:spAutoFit/>
          </a:bodyPr>
          <a:lstStyle/>
          <a:p>
            <a:r>
              <a:rPr lang="en-US" sz="900" dirty="0">
                <a:hlinkClick r:id="rId6" tooltip="https://policyoptions.irpp.org/magazines/september-2020/what-canadians-think-about-the-future-of-oil-and-gas/"/>
              </a:rPr>
              <a:t>This Photo</a:t>
            </a:r>
            <a:r>
              <a:rPr lang="en-US" sz="900" dirty="0"/>
              <a:t> by Unknown Author is licensed under </a:t>
            </a:r>
            <a:r>
              <a:rPr lang="en-US" sz="900" dirty="0">
                <a:hlinkClick r:id="rId7" tooltip="https://creativecommons.org/licenses/by-nd/3.0/"/>
              </a:rPr>
              <a:t>CC BY-ND</a:t>
            </a:r>
            <a:endParaRPr lang="en-US" sz="900" dirty="0"/>
          </a:p>
        </p:txBody>
      </p:sp>
    </p:spTree>
    <p:extLst>
      <p:ext uri="{BB962C8B-B14F-4D97-AF65-F5344CB8AC3E}">
        <p14:creationId xmlns:p14="http://schemas.microsoft.com/office/powerpoint/2010/main" val="715864062"/>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74611" y="138410"/>
            <a:ext cx="3756157" cy="923330"/>
          </a:xfrm>
          <a:prstGeom prst="rect">
            <a:avLst/>
          </a:prstGeom>
          <a:noFill/>
        </p:spPr>
        <p:txBody>
          <a:bodyPr wrap="none" lIns="91440" tIns="45720" rIns="91440" bIns="45720">
            <a:spAutoFit/>
          </a:bodyPr>
          <a:lstStyle/>
          <a:p>
            <a:pPr algn="ct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Conclusion:</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7" name="Slide Number Placeholder 6"/>
          <p:cNvSpPr>
            <a:spLocks noGrp="1"/>
          </p:cNvSpPr>
          <p:nvPr>
            <p:ph type="sldNum" sz="quarter" idx="12"/>
          </p:nvPr>
        </p:nvSpPr>
        <p:spPr>
          <a:xfrm>
            <a:off x="6553200" y="6356350"/>
            <a:ext cx="2133600" cy="365125"/>
          </a:xfrm>
        </p:spPr>
        <p:txBody>
          <a:bodyPr/>
          <a:lstStyle/>
          <a:p>
            <a:fld id="{89081635-2D41-9541-A109-202B134504CC}" type="slidenum">
              <a:rPr lang="en-US" smtClean="0"/>
              <a:t>67</a:t>
            </a:fld>
            <a:endParaRPr lang="en-US" dirty="0"/>
          </a:p>
        </p:txBody>
      </p:sp>
      <p:sp>
        <p:nvSpPr>
          <p:cNvPr id="8" name="Rectangle 7"/>
          <p:cNvSpPr/>
          <p:nvPr/>
        </p:nvSpPr>
        <p:spPr>
          <a:xfrm>
            <a:off x="574611" y="1408063"/>
            <a:ext cx="8813259" cy="4125040"/>
          </a:xfrm>
          <a:prstGeom prst="rect">
            <a:avLst/>
          </a:prstGeom>
        </p:spPr>
        <p:txBody>
          <a:bodyPr wrap="square">
            <a:spAutoFit/>
          </a:bodyPr>
          <a:lstStyle/>
          <a:p>
            <a:pPr marL="571500" indent="-571500">
              <a:lnSpc>
                <a:spcPct val="107000"/>
              </a:lnSpc>
              <a:spcAft>
                <a:spcPts val="800"/>
              </a:spcAft>
              <a:buFont typeface="Wingdings" panose="05000000000000000000" pitchFamily="2" charset="2"/>
              <a:buChar char="ü"/>
            </a:pPr>
            <a:r>
              <a:rPr lang="en-US" sz="2800" dirty="0" smtClean="0">
                <a:latin typeface="Calibri" panose="020F0502020204030204" pitchFamily="34" charset="0"/>
                <a:ea typeface="Calibri" panose="020F0502020204030204" pitchFamily="34" charset="0"/>
                <a:cs typeface="Times New Roman" panose="02020603050405020304" pitchFamily="18" charset="0"/>
              </a:rPr>
              <a:t>Oil and gas demand is forecasted to increase steadily in the future.</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571500" indent="-571500">
              <a:lnSpc>
                <a:spcPct val="107000"/>
              </a:lnSpc>
              <a:spcAft>
                <a:spcPts val="800"/>
              </a:spcAft>
              <a:buFont typeface="Wingdings" panose="05000000000000000000" pitchFamily="2" charset="2"/>
              <a:buChar char="ü"/>
            </a:pPr>
            <a:r>
              <a:rPr lang="en-US" sz="2800" dirty="0">
                <a:latin typeface="Calibri" panose="020F0502020204030204" pitchFamily="34" charset="0"/>
                <a:ea typeface="Calibri" panose="020F0502020204030204" pitchFamily="34" charset="0"/>
                <a:cs typeface="Times New Roman" panose="02020603050405020304" pitchFamily="18" charset="0"/>
              </a:rPr>
              <a:t>Oil and gas will play an important role in energy supply for the next 25 </a:t>
            </a:r>
            <a:r>
              <a:rPr lang="en-US" sz="2800" dirty="0" smtClean="0">
                <a:latin typeface="Calibri" panose="020F0502020204030204" pitchFamily="34" charset="0"/>
                <a:ea typeface="Calibri" panose="020F0502020204030204" pitchFamily="34" charset="0"/>
                <a:cs typeface="Times New Roman" panose="02020603050405020304" pitchFamily="18" charset="0"/>
              </a:rPr>
              <a:t>years.</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1028700" lvl="1" indent="-571500">
              <a:lnSpc>
                <a:spcPct val="107000"/>
              </a:lnSpc>
              <a:spcAft>
                <a:spcPts val="800"/>
              </a:spcAft>
              <a:buFont typeface="Wingdings" panose="05000000000000000000" pitchFamily="2" charset="2"/>
              <a:buChar char="ü"/>
            </a:pPr>
            <a:r>
              <a:rPr lang="en-US" sz="2400" dirty="0">
                <a:latin typeface="Calibri" panose="020F0502020204030204" pitchFamily="34" charset="0"/>
                <a:cs typeface="Times New Roman" panose="02020603050405020304" pitchFamily="18" charset="0"/>
              </a:rPr>
              <a:t>This is true whether you support Climate Change or not.</a:t>
            </a:r>
          </a:p>
          <a:p>
            <a:pPr marL="571500" indent="-571500">
              <a:lnSpc>
                <a:spcPct val="107000"/>
              </a:lnSpc>
              <a:spcAft>
                <a:spcPts val="800"/>
              </a:spcAft>
              <a:buFont typeface="Wingdings" panose="05000000000000000000" pitchFamily="2" charset="2"/>
              <a:buChar char="ü"/>
            </a:pPr>
            <a:r>
              <a:rPr lang="en-US" sz="2800" dirty="0">
                <a:latin typeface="Calibri" panose="020F0502020204030204" pitchFamily="34" charset="0"/>
                <a:ea typeface="Calibri" panose="020F0502020204030204" pitchFamily="34" charset="0"/>
                <a:cs typeface="Times New Roman" panose="02020603050405020304" pitchFamily="18" charset="0"/>
              </a:rPr>
              <a:t>Careers in oil and gas look secure.</a:t>
            </a:r>
          </a:p>
          <a:p>
            <a:pPr marL="571500" indent="-571500">
              <a:lnSpc>
                <a:spcPct val="107000"/>
              </a:lnSpc>
              <a:spcAft>
                <a:spcPts val="800"/>
              </a:spcAft>
              <a:buFont typeface="Wingdings" panose="05000000000000000000" pitchFamily="2" charset="2"/>
              <a:buChar char="ü"/>
            </a:pPr>
            <a:r>
              <a:rPr lang="en-US" sz="2800" dirty="0" smtClean="0">
                <a:latin typeface="Calibri" panose="020F0502020204030204" pitchFamily="34" charset="0"/>
                <a:ea typeface="Calibri" panose="020F0502020204030204" pitchFamily="34" charset="0"/>
                <a:cs typeface="Times New Roman" panose="02020603050405020304" pitchFamily="18" charset="0"/>
              </a:rPr>
              <a:t>Oil and gas demand is not expected to overtake production within the next 50 years.</a:t>
            </a:r>
            <a:endParaRPr lang="en-US" sz="2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3718412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1096" y="381298"/>
            <a:ext cx="3854710" cy="923330"/>
          </a:xfrm>
          <a:prstGeom prst="rect">
            <a:avLst/>
          </a:prstGeom>
          <a:noFill/>
        </p:spPr>
        <p:txBody>
          <a:bodyPr wrap="none" lIns="91440" tIns="45720" rIns="91440" bIns="45720">
            <a:spAutoFit/>
          </a:bodyPr>
          <a:lstStyle/>
          <a:p>
            <a:pPr algn="ctr"/>
            <a:r>
              <a:rPr lang="en-US" sz="5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References:</a:t>
            </a:r>
          </a:p>
        </p:txBody>
      </p:sp>
      <p:sp>
        <p:nvSpPr>
          <p:cNvPr id="5" name="Content Placeholder 4"/>
          <p:cNvSpPr>
            <a:spLocks noGrp="1"/>
          </p:cNvSpPr>
          <p:nvPr>
            <p:ph idx="1"/>
          </p:nvPr>
        </p:nvSpPr>
        <p:spPr>
          <a:xfrm>
            <a:off x="911095" y="1304628"/>
            <a:ext cx="10994099" cy="5296197"/>
          </a:xfrm>
        </p:spPr>
        <p:txBody>
          <a:bodyPr>
            <a:noAutofit/>
          </a:bodyPr>
          <a:lstStyle/>
          <a:p>
            <a:pPr marL="342900" indent="-342900">
              <a:buFont typeface="+mj-lt"/>
              <a:buAutoNum type="arabicPeriod"/>
            </a:pPr>
            <a:r>
              <a:rPr lang="en-US" sz="3200" dirty="0"/>
              <a:t>US Energy Information Resource (EIA)</a:t>
            </a:r>
          </a:p>
          <a:p>
            <a:pPr marL="342900" indent="-342900">
              <a:buFont typeface="+mj-lt"/>
              <a:buAutoNum type="arabicPeriod"/>
            </a:pPr>
            <a:r>
              <a:rPr lang="en-US" sz="3200" dirty="0"/>
              <a:t>Energy Information Resource (EIA) AEO, 2017</a:t>
            </a:r>
          </a:p>
          <a:p>
            <a:pPr marL="342900" indent="-342900">
              <a:buFont typeface="+mj-lt"/>
              <a:buAutoNum type="arabicPeriod"/>
            </a:pPr>
            <a:r>
              <a:rPr lang="en-US" sz="3200" dirty="0"/>
              <a:t>Energy Information Resource (EIA) WEO, 2016</a:t>
            </a:r>
          </a:p>
          <a:p>
            <a:pPr marL="342900" indent="-342900">
              <a:buFont typeface="+mj-lt"/>
              <a:buAutoNum type="arabicPeriod"/>
            </a:pPr>
            <a:r>
              <a:rPr lang="en-US" sz="3200" dirty="0"/>
              <a:t>Gas Exporting Countries Forum (GECF)</a:t>
            </a:r>
          </a:p>
          <a:p>
            <a:pPr marL="342900" indent="-342900">
              <a:buFont typeface="+mj-lt"/>
              <a:buAutoNum type="arabicPeriod"/>
            </a:pPr>
            <a:r>
              <a:rPr lang="en-US" sz="3200" dirty="0"/>
              <a:t>Energy Information Resource (EIA) WEO, 2016</a:t>
            </a:r>
          </a:p>
          <a:p>
            <a:pPr marL="342900" indent="-342900">
              <a:buFont typeface="+mj-lt"/>
              <a:buAutoNum type="arabicPeriod"/>
            </a:pPr>
            <a:r>
              <a:rPr lang="en-US" sz="3200" dirty="0"/>
              <a:t>Energy Information Resource (EIA) AEO, </a:t>
            </a:r>
            <a:r>
              <a:rPr lang="en-US" sz="3200" dirty="0" smtClean="0"/>
              <a:t>2017</a:t>
            </a:r>
            <a:endParaRPr lang="en-US" sz="3200" dirty="0"/>
          </a:p>
        </p:txBody>
      </p:sp>
    </p:spTree>
    <p:extLst>
      <p:ext uri="{BB962C8B-B14F-4D97-AF65-F5344CB8AC3E}">
        <p14:creationId xmlns:p14="http://schemas.microsoft.com/office/powerpoint/2010/main" val="926311224"/>
      </p:ext>
    </p:extLst>
  </p:cSld>
  <p:clrMapOvr>
    <a:masterClrMapping/>
  </p:clrMapOvr>
  <p:transition spd="slow">
    <p:wheel spokes="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97996" y="0"/>
            <a:ext cx="5792831" cy="1339403"/>
          </a:xfrm>
        </p:spPr>
        <p:txBody>
          <a:bodyPr>
            <a:normAutofit/>
          </a:bodyPr>
          <a:lstStyle/>
          <a:p>
            <a:pPr algn="ctr"/>
            <a:r>
              <a:rPr lang="en-US" sz="5400" dirty="0" smtClean="0"/>
              <a:t>Contents</a:t>
            </a:r>
            <a:endParaRPr lang="en-US" sz="5400" dirty="0"/>
          </a:p>
        </p:txBody>
      </p:sp>
      <p:sp>
        <p:nvSpPr>
          <p:cNvPr id="5" name="Content Placeholder 4"/>
          <p:cNvSpPr>
            <a:spLocks noGrp="1"/>
          </p:cNvSpPr>
          <p:nvPr>
            <p:ph idx="1"/>
          </p:nvPr>
        </p:nvSpPr>
        <p:spPr>
          <a:xfrm>
            <a:off x="1141413" y="1506828"/>
            <a:ext cx="9905998" cy="5100033"/>
          </a:xfrm>
        </p:spPr>
        <p:txBody>
          <a:bodyPr>
            <a:noAutofit/>
          </a:bodyPr>
          <a:lstStyle/>
          <a:p>
            <a:pPr marL="457200" indent="-457200">
              <a:buFont typeface="+mj-lt"/>
              <a:buAutoNum type="arabicPeriod"/>
            </a:pPr>
            <a:r>
              <a:rPr lang="en-US" sz="2800" dirty="0" smtClean="0"/>
              <a:t>Oil and Gas</a:t>
            </a:r>
          </a:p>
          <a:p>
            <a:pPr marL="457200" indent="-457200">
              <a:buFont typeface="+mj-lt"/>
              <a:buAutoNum type="arabicPeriod"/>
            </a:pPr>
            <a:r>
              <a:rPr lang="en-US" sz="2800" dirty="0" smtClean="0"/>
              <a:t>Production of Oil</a:t>
            </a:r>
          </a:p>
          <a:p>
            <a:pPr marL="457200" indent="-457200">
              <a:buFont typeface="+mj-lt"/>
              <a:buAutoNum type="arabicPeriod"/>
            </a:pPr>
            <a:r>
              <a:rPr lang="en-US" sz="2800" dirty="0" smtClean="0"/>
              <a:t>Supply of Oil</a:t>
            </a:r>
          </a:p>
          <a:p>
            <a:pPr marL="457200" indent="-457200">
              <a:buFont typeface="+mj-lt"/>
              <a:buAutoNum type="arabicPeriod"/>
            </a:pPr>
            <a:r>
              <a:rPr lang="en-US" sz="2800" dirty="0" smtClean="0"/>
              <a:t>Demand of Oil</a:t>
            </a:r>
          </a:p>
          <a:p>
            <a:pPr marL="457200" indent="-457200">
              <a:buFont typeface="+mj-lt"/>
              <a:buAutoNum type="arabicPeriod"/>
            </a:pPr>
            <a:r>
              <a:rPr lang="en-US" sz="2800" dirty="0"/>
              <a:t>Production of </a:t>
            </a:r>
            <a:r>
              <a:rPr lang="en-US" sz="2800" dirty="0" smtClean="0"/>
              <a:t>Gas</a:t>
            </a:r>
            <a:endParaRPr lang="en-US" sz="2800" dirty="0"/>
          </a:p>
          <a:p>
            <a:pPr marL="457200" indent="-457200">
              <a:buFont typeface="+mj-lt"/>
              <a:buAutoNum type="arabicPeriod"/>
            </a:pPr>
            <a:r>
              <a:rPr lang="en-US" sz="2800" dirty="0"/>
              <a:t>Supply of </a:t>
            </a:r>
            <a:r>
              <a:rPr lang="en-US" sz="2800" dirty="0" smtClean="0"/>
              <a:t>Gas</a:t>
            </a:r>
            <a:endParaRPr lang="en-US" sz="2800" dirty="0"/>
          </a:p>
          <a:p>
            <a:pPr marL="457200" indent="-457200">
              <a:buFont typeface="+mj-lt"/>
              <a:buAutoNum type="arabicPeriod"/>
            </a:pPr>
            <a:r>
              <a:rPr lang="en-US" sz="2800" dirty="0"/>
              <a:t>Demand of </a:t>
            </a:r>
            <a:r>
              <a:rPr lang="en-US" sz="2800" dirty="0" smtClean="0"/>
              <a:t>Gas</a:t>
            </a:r>
          </a:p>
          <a:p>
            <a:pPr marL="457200" indent="-457200">
              <a:buFont typeface="+mj-lt"/>
              <a:buAutoNum type="arabicPeriod"/>
            </a:pPr>
            <a:r>
              <a:rPr lang="en-US" sz="2800" dirty="0" smtClean="0"/>
              <a:t>Conclusion</a:t>
            </a:r>
          </a:p>
          <a:p>
            <a:pPr marL="457200" indent="-457200">
              <a:buFont typeface="+mj-lt"/>
              <a:buAutoNum type="arabicPeriod"/>
            </a:pPr>
            <a:r>
              <a:rPr lang="en-US" sz="2800" dirty="0" smtClean="0"/>
              <a:t>References</a:t>
            </a:r>
            <a:endParaRPr lang="en-US" sz="2800" dirty="0"/>
          </a:p>
        </p:txBody>
      </p:sp>
    </p:spTree>
    <p:extLst>
      <p:ext uri="{BB962C8B-B14F-4D97-AF65-F5344CB8AC3E}">
        <p14:creationId xmlns:p14="http://schemas.microsoft.com/office/powerpoint/2010/main" val="916109052"/>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26F255-51B0-44F8-80E8-C88D12478E1A}"/>
              </a:ext>
            </a:extLst>
          </p:cNvPr>
          <p:cNvSpPr>
            <a:spLocks noGrp="1"/>
          </p:cNvSpPr>
          <p:nvPr>
            <p:ph type="title"/>
          </p:nvPr>
        </p:nvSpPr>
        <p:spPr>
          <a:xfrm>
            <a:off x="1027113" y="-433388"/>
            <a:ext cx="9905998" cy="1905000"/>
          </a:xfrm>
        </p:spPr>
        <p:txBody>
          <a:bodyPr>
            <a:normAutofit/>
          </a:bodyPr>
          <a:lstStyle/>
          <a:p>
            <a:r>
              <a:rPr lang="en-US" sz="45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Oil and Gas:</a:t>
            </a:r>
          </a:p>
        </p:txBody>
      </p:sp>
      <p:sp>
        <p:nvSpPr>
          <p:cNvPr id="3" name="Content Placeholder 2">
            <a:extLst>
              <a:ext uri="{FF2B5EF4-FFF2-40B4-BE49-F238E27FC236}">
                <a16:creationId xmlns:a16="http://schemas.microsoft.com/office/drawing/2014/main" xmlns="" id="{9854AEA2-D8C0-4DD8-9AED-2B75CD52E90B}"/>
              </a:ext>
            </a:extLst>
          </p:cNvPr>
          <p:cNvSpPr>
            <a:spLocks noGrp="1"/>
          </p:cNvSpPr>
          <p:nvPr>
            <p:ph idx="1"/>
          </p:nvPr>
        </p:nvSpPr>
        <p:spPr>
          <a:xfrm>
            <a:off x="1027113" y="519113"/>
            <a:ext cx="9905998" cy="2909888"/>
          </a:xfrm>
        </p:spPr>
        <p:txBody>
          <a:bodyPr>
            <a:normAutofit/>
          </a:bodyPr>
          <a:lstStyle/>
          <a:p>
            <a:pPr marL="0" indent="0">
              <a:buNone/>
            </a:pPr>
            <a:r>
              <a:rPr lang="en-US" sz="2800" dirty="0"/>
              <a:t>Oil and gas are the most commonly used sources of fuel and energy production in the world. However, the rapidly increasing demand for these fossil fuels has put a strain on the limited supply which is available to us. The causes and effects of this issue can be seen as follows:</a:t>
            </a:r>
          </a:p>
        </p:txBody>
      </p:sp>
      <p:graphicFrame>
        <p:nvGraphicFramePr>
          <p:cNvPr id="4" name="Diagram 3"/>
          <p:cNvGraphicFramePr/>
          <p:nvPr>
            <p:extLst>
              <p:ext uri="{D42A27DB-BD31-4B8C-83A1-F6EECF244321}">
                <p14:modId xmlns:p14="http://schemas.microsoft.com/office/powerpoint/2010/main" val="3677232424"/>
              </p:ext>
            </p:extLst>
          </p:nvPr>
        </p:nvGraphicFramePr>
        <p:xfrm>
          <a:off x="3140104" y="3067917"/>
          <a:ext cx="5426015" cy="37043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668822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E63C99-D503-4783-AAF3-3066E3211396}"/>
              </a:ext>
            </a:extLst>
          </p:cNvPr>
          <p:cNvSpPr>
            <a:spLocks noGrp="1"/>
          </p:cNvSpPr>
          <p:nvPr>
            <p:ph type="title"/>
          </p:nvPr>
        </p:nvSpPr>
        <p:spPr>
          <a:xfrm>
            <a:off x="1141413" y="1133149"/>
            <a:ext cx="9905998" cy="1905000"/>
          </a:xfrm>
        </p:spPr>
        <p:txBody>
          <a:bodyPr>
            <a:normAutofit/>
          </a:bodyPr>
          <a:lstStyle/>
          <a:p>
            <a:r>
              <a:rPr lang="en-US" sz="2200" dirty="0">
                <a:solidFill>
                  <a:schemeClr val="tx1"/>
                </a:solidFill>
              </a:rPr>
              <a:t>Saudi Arabia, which is commonly known as the biggest producer of oil, produces </a:t>
            </a:r>
            <a:r>
              <a:rPr lang="en-US" sz="2200" dirty="0">
                <a:solidFill>
                  <a:schemeClr val="tx1"/>
                </a:solidFill>
                <a:latin typeface="+mn-lt"/>
              </a:rPr>
              <a:t>an</a:t>
            </a:r>
            <a:r>
              <a:rPr lang="en-US" sz="2200" dirty="0">
                <a:solidFill>
                  <a:schemeClr val="tx1"/>
                </a:solidFill>
              </a:rPr>
              <a:t> average of 10 million barrels per day of oil. In 2020, the median production was 11.01 million barrels per day, as can be seen from the below graph.</a:t>
            </a:r>
          </a:p>
        </p:txBody>
      </p:sp>
      <p:graphicFrame>
        <p:nvGraphicFramePr>
          <p:cNvPr id="6" name="Content Placeholder 5">
            <a:extLst>
              <a:ext uri="{FF2B5EF4-FFF2-40B4-BE49-F238E27FC236}">
                <a16:creationId xmlns:a16="http://schemas.microsoft.com/office/drawing/2014/main" xmlns="" id="{5A198B9A-6E04-4999-93E7-8AEFF640E1EC}"/>
              </a:ext>
            </a:extLst>
          </p:cNvPr>
          <p:cNvGraphicFramePr>
            <a:graphicFrameLocks noGrp="1"/>
          </p:cNvGraphicFramePr>
          <p:nvPr>
            <p:ph idx="1"/>
            <p:extLst>
              <p:ext uri="{D42A27DB-BD31-4B8C-83A1-F6EECF244321}">
                <p14:modId xmlns:p14="http://schemas.microsoft.com/office/powerpoint/2010/main" val="3406898205"/>
              </p:ext>
            </p:extLst>
          </p:nvPr>
        </p:nvGraphicFramePr>
        <p:xfrm>
          <a:off x="442599" y="2933048"/>
          <a:ext cx="11230290" cy="3681646"/>
        </p:xfrm>
        <a:graphic>
          <a:graphicData uri="http://schemas.openxmlformats.org/drawingml/2006/chart">
            <c:chart xmlns:c="http://schemas.openxmlformats.org/drawingml/2006/chart" xmlns:r="http://schemas.openxmlformats.org/officeDocument/2006/relationships" r:id="rId2"/>
          </a:graphicData>
        </a:graphic>
      </p:graphicFrame>
      <p:sp>
        <p:nvSpPr>
          <p:cNvPr id="5" name="Title 1">
            <a:extLst>
              <a:ext uri="{FF2B5EF4-FFF2-40B4-BE49-F238E27FC236}">
                <a16:creationId xmlns:a16="http://schemas.microsoft.com/office/drawing/2014/main" xmlns="" id="{DD26F255-51B0-44F8-80E8-C88D12478E1A}"/>
              </a:ext>
            </a:extLst>
          </p:cNvPr>
          <p:cNvSpPr txBox="1">
            <a:spLocks/>
          </p:cNvSpPr>
          <p:nvPr/>
        </p:nvSpPr>
        <p:spPr>
          <a:xfrm>
            <a:off x="1141413" y="339143"/>
            <a:ext cx="8028345" cy="910107"/>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500" cap="none"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Production of Oil:</a:t>
            </a:r>
            <a:endParaRPr lang="en-US" sz="45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TextBox 2"/>
          <p:cNvSpPr txBox="1"/>
          <p:nvPr/>
        </p:nvSpPr>
        <p:spPr>
          <a:xfrm>
            <a:off x="11601450" y="2853483"/>
            <a:ext cx="476412" cy="369332"/>
          </a:xfrm>
          <a:prstGeom prst="rect">
            <a:avLst/>
          </a:prstGeom>
          <a:noFill/>
        </p:spPr>
        <p:txBody>
          <a:bodyPr wrap="none" rtlCol="0">
            <a:spAutoFit/>
          </a:bodyPr>
          <a:lstStyle/>
          <a:p>
            <a:r>
              <a:rPr lang="en-US" dirty="0" smtClean="0"/>
              <a:t>[1]</a:t>
            </a:r>
            <a:endParaRPr lang="en-US" dirty="0"/>
          </a:p>
        </p:txBody>
      </p:sp>
    </p:spTree>
    <p:extLst>
      <p:ext uri="{BB962C8B-B14F-4D97-AF65-F5344CB8AC3E}">
        <p14:creationId xmlns:p14="http://schemas.microsoft.com/office/powerpoint/2010/main" val="404125080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3B601A6-A3BE-4F98-99FB-FC0191C64CC4}"/>
              </a:ext>
            </a:extLst>
          </p:cNvPr>
          <p:cNvSpPr>
            <a:spLocks noGrp="1"/>
          </p:cNvSpPr>
          <p:nvPr>
            <p:ph idx="1"/>
          </p:nvPr>
        </p:nvSpPr>
        <p:spPr>
          <a:xfrm>
            <a:off x="607355" y="4443412"/>
            <a:ext cx="10915650" cy="1628881"/>
          </a:xfrm>
        </p:spPr>
        <p:txBody>
          <a:bodyPr>
            <a:normAutofit/>
          </a:bodyPr>
          <a:lstStyle/>
          <a:p>
            <a:r>
              <a:rPr lang="en-US" sz="2400" dirty="0">
                <a:effectLst/>
              </a:rPr>
              <a:t>In 2020, oil production in the United States reached </a:t>
            </a:r>
            <a:r>
              <a:rPr lang="en-US" sz="2400" b="1" dirty="0">
                <a:effectLst/>
              </a:rPr>
              <a:t>16.5 million barrels per day</a:t>
            </a:r>
            <a:r>
              <a:rPr lang="en-US" sz="2400" dirty="0">
                <a:effectLst/>
              </a:rPr>
              <a:t>, the highest point in history. The United States currently produces more oil than any other country in the world.</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7287" y="952500"/>
            <a:ext cx="5028543" cy="3620551"/>
          </a:xfrm>
          <a:prstGeom prst="rect">
            <a:avLst/>
          </a:prstGeom>
        </p:spPr>
      </p:pic>
      <p:graphicFrame>
        <p:nvGraphicFramePr>
          <p:cNvPr id="5" name="Content Placeholder 5"/>
          <p:cNvGraphicFramePr>
            <a:graphicFrameLocks noGrp="1"/>
          </p:cNvGraphicFramePr>
          <p:nvPr>
            <p:extLst>
              <p:ext uri="{D42A27DB-BD31-4B8C-83A1-F6EECF244321}">
                <p14:modId xmlns:p14="http://schemas.microsoft.com/office/powerpoint/2010/main" val="1267407783"/>
              </p:ext>
            </p:extLst>
          </p:nvPr>
        </p:nvGraphicFramePr>
        <p:xfrm>
          <a:off x="1055688" y="990577"/>
          <a:ext cx="4602163" cy="3582474"/>
        </p:xfrm>
        <a:graphic>
          <a:graphicData uri="http://schemas.openxmlformats.org/drawingml/2006/chart">
            <c:chart xmlns:c="http://schemas.openxmlformats.org/drawingml/2006/chart" xmlns:r="http://schemas.openxmlformats.org/officeDocument/2006/relationships" r:id="rId3"/>
          </a:graphicData>
        </a:graphic>
      </p:graphicFrame>
      <p:sp>
        <p:nvSpPr>
          <p:cNvPr id="7" name="Title 1">
            <a:extLst>
              <a:ext uri="{FF2B5EF4-FFF2-40B4-BE49-F238E27FC236}">
                <a16:creationId xmlns:a16="http://schemas.microsoft.com/office/drawing/2014/main" xmlns="" id="{DD26F255-51B0-44F8-80E8-C88D12478E1A}"/>
              </a:ext>
            </a:extLst>
          </p:cNvPr>
          <p:cNvSpPr txBox="1">
            <a:spLocks noGrp="1"/>
          </p:cNvSpPr>
          <p:nvPr>
            <p:ph type="title"/>
          </p:nvPr>
        </p:nvSpPr>
        <p:spPr>
          <a:xfrm>
            <a:off x="1055688" y="0"/>
            <a:ext cx="9905998" cy="9525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500" cap="none"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Supply of Oil:</a:t>
            </a:r>
            <a:endParaRPr lang="en-US" sz="4500"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8" name="Rectangle 7"/>
          <p:cNvSpPr/>
          <p:nvPr/>
        </p:nvSpPr>
        <p:spPr>
          <a:xfrm>
            <a:off x="607355" y="5903893"/>
            <a:ext cx="10915649" cy="954107"/>
          </a:xfrm>
          <a:prstGeom prst="rect">
            <a:avLst/>
          </a:prstGeom>
        </p:spPr>
        <p:txBody>
          <a:bodyPr wrap="square">
            <a:spAutoFit/>
          </a:bodyPr>
          <a:lstStyle/>
          <a:p>
            <a:pPr algn="ctr"/>
            <a:r>
              <a:rPr lang="en-US" sz="2800" dirty="0"/>
              <a:t>All in all, the total world oil production in 2020 averaged 76 million barrels per day.</a:t>
            </a:r>
            <a:endParaRPr lang="en-US" sz="2800" dirty="0"/>
          </a:p>
        </p:txBody>
      </p:sp>
      <p:sp>
        <p:nvSpPr>
          <p:cNvPr id="9" name="TextBox 8"/>
          <p:cNvSpPr txBox="1"/>
          <p:nvPr/>
        </p:nvSpPr>
        <p:spPr>
          <a:xfrm>
            <a:off x="11284798" y="952500"/>
            <a:ext cx="476412" cy="369332"/>
          </a:xfrm>
          <a:prstGeom prst="rect">
            <a:avLst/>
          </a:prstGeom>
          <a:noFill/>
        </p:spPr>
        <p:txBody>
          <a:bodyPr wrap="none" rtlCol="0">
            <a:spAutoFit/>
          </a:bodyPr>
          <a:lstStyle/>
          <a:p>
            <a:r>
              <a:rPr lang="en-US" dirty="0" smtClean="0"/>
              <a:t>[2]</a:t>
            </a:r>
            <a:endParaRPr lang="en-US" dirty="0"/>
          </a:p>
        </p:txBody>
      </p:sp>
    </p:spTree>
    <p:extLst>
      <p:ext uri="{BB962C8B-B14F-4D97-AF65-F5344CB8AC3E}">
        <p14:creationId xmlns:p14="http://schemas.microsoft.com/office/powerpoint/2010/main" val="1305978428"/>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71500" y="5000624"/>
            <a:ext cx="11049810" cy="1846659"/>
          </a:xfrm>
          <a:prstGeom prst="rect">
            <a:avLst/>
          </a:prstGeom>
        </p:spPr>
        <p:txBody>
          <a:bodyPr wrap="square">
            <a:spAutoFit/>
          </a:bodyPr>
          <a:lstStyle/>
          <a:p>
            <a:pPr lvl="0"/>
            <a:r>
              <a:rPr lang="en-US" sz="2400" dirty="0">
                <a:solidFill>
                  <a:prstClr val="white"/>
                </a:solidFill>
              </a:rPr>
              <a:t>According to the latest estimate by the US Energy Information Administration (EIA), oil supply exceeded demand by </a:t>
            </a:r>
            <a:r>
              <a:rPr lang="en-US" sz="2400" b="1" dirty="0">
                <a:solidFill>
                  <a:prstClr val="white"/>
                </a:solidFill>
              </a:rPr>
              <a:t>around 6 million barrels per day</a:t>
            </a:r>
            <a:r>
              <a:rPr lang="en-US" sz="2400" dirty="0">
                <a:solidFill>
                  <a:prstClr val="white"/>
                </a:solidFill>
              </a:rPr>
              <a:t> in the first quarter of 2020 and the gap is expected to extend to 11.4 million barrels per day in the second quarter.</a:t>
            </a:r>
          </a:p>
          <a:p>
            <a:endParaRPr lang="en-US" dirty="0"/>
          </a:p>
        </p:txBody>
      </p:sp>
      <p:sp>
        <p:nvSpPr>
          <p:cNvPr id="7" name="Rectangle 6"/>
          <p:cNvSpPr/>
          <p:nvPr/>
        </p:nvSpPr>
        <p:spPr>
          <a:xfrm>
            <a:off x="571500" y="352723"/>
            <a:ext cx="5067413" cy="923330"/>
          </a:xfrm>
          <a:prstGeom prst="rect">
            <a:avLst/>
          </a:prstGeom>
        </p:spPr>
        <p:txBody>
          <a:bodyPr wrap="none">
            <a:spAutoFit/>
          </a:bodyPr>
          <a:lstStyle/>
          <a:p>
            <a:pPr lvl="0"/>
            <a:r>
              <a:rPr lang="en-US" sz="5400" dirty="0" smtClean="0">
                <a:ln w="0"/>
                <a:gradFill>
                  <a:gsLst>
                    <a:gs pos="0">
                      <a:srgbClr val="E9A039">
                        <a:lumMod val="50000"/>
                      </a:srgbClr>
                    </a:gs>
                    <a:gs pos="50000">
                      <a:srgbClr val="E9A039"/>
                    </a:gs>
                    <a:gs pos="100000">
                      <a:srgbClr val="E9A039">
                        <a:lumMod val="60000"/>
                        <a:lumOff val="40000"/>
                      </a:srgbClr>
                    </a:gs>
                  </a:gsLst>
                  <a:lin ang="5400000"/>
                </a:gradFill>
                <a:effectLst>
                  <a:reflection blurRad="6350" stA="53000" endA="300" endPos="35500" dir="5400000" sy="-90000" algn="bl" rotWithShape="0"/>
                </a:effectLst>
              </a:rPr>
              <a:t>Demand of Oil: </a:t>
            </a:r>
            <a:endParaRPr lang="en-US" sz="5400" dirty="0">
              <a:ln w="0"/>
              <a:gradFill>
                <a:gsLst>
                  <a:gs pos="0">
                    <a:srgbClr val="E9A039">
                      <a:lumMod val="50000"/>
                    </a:srgbClr>
                  </a:gs>
                  <a:gs pos="50000">
                    <a:srgbClr val="E9A039"/>
                  </a:gs>
                  <a:gs pos="100000">
                    <a:srgbClr val="E9A039">
                      <a:lumMod val="60000"/>
                      <a:lumOff val="40000"/>
                    </a:srgbClr>
                  </a:gs>
                </a:gsLst>
                <a:lin ang="5400000"/>
              </a:gradFill>
              <a:effectLst>
                <a:reflection blurRad="6350" stA="53000" endA="300" endPos="35500" dir="5400000" sy="-90000" algn="bl" rotWithShape="0"/>
              </a:effectLst>
            </a:endParaRPr>
          </a:p>
        </p:txBody>
      </p:sp>
      <p:pic>
        <p:nvPicPr>
          <p:cNvPr id="8" name="Picture 7"/>
          <p:cNvPicPr>
            <a:picLocks noChangeAspect="1"/>
          </p:cNvPicPr>
          <p:nvPr/>
        </p:nvPicPr>
        <p:blipFill rotWithShape="1">
          <a:blip r:embed="rId2"/>
          <a:srcRect l="25822" t="25312" r="28493" b="26104"/>
          <a:stretch/>
        </p:blipFill>
        <p:spPr>
          <a:xfrm>
            <a:off x="5350118" y="514350"/>
            <a:ext cx="6680090" cy="4296073"/>
          </a:xfrm>
          <a:prstGeom prst="rect">
            <a:avLst/>
          </a:prstGeom>
        </p:spPr>
      </p:pic>
      <p:sp>
        <p:nvSpPr>
          <p:cNvPr id="9" name="TextBox 8"/>
          <p:cNvSpPr txBox="1"/>
          <p:nvPr/>
        </p:nvSpPr>
        <p:spPr>
          <a:xfrm>
            <a:off x="11621310" y="145018"/>
            <a:ext cx="476412" cy="369332"/>
          </a:xfrm>
          <a:prstGeom prst="rect">
            <a:avLst/>
          </a:prstGeom>
          <a:noFill/>
        </p:spPr>
        <p:txBody>
          <a:bodyPr wrap="none" rtlCol="0">
            <a:spAutoFit/>
          </a:bodyPr>
          <a:lstStyle/>
          <a:p>
            <a:r>
              <a:rPr lang="en-US" dirty="0" smtClean="0"/>
              <a:t>[3]</a:t>
            </a:r>
            <a:endParaRPr lang="en-US" dirty="0"/>
          </a:p>
        </p:txBody>
      </p:sp>
    </p:spTree>
    <p:extLst>
      <p:ext uri="{BB962C8B-B14F-4D97-AF65-F5344CB8AC3E}">
        <p14:creationId xmlns:p14="http://schemas.microsoft.com/office/powerpoint/2010/main" val="1538116775"/>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Picture 58"/>
          <p:cNvPicPr>
            <a:picLocks noChangeAspect="1"/>
          </p:cNvPicPr>
          <p:nvPr/>
        </p:nvPicPr>
        <p:blipFill>
          <a:blip r:embed="rId2"/>
          <a:stretch>
            <a:fillRect/>
          </a:stretch>
        </p:blipFill>
        <p:spPr>
          <a:xfrm>
            <a:off x="1926588" y="1323360"/>
            <a:ext cx="7607164" cy="3346770"/>
          </a:xfrm>
          <a:prstGeom prst="rect">
            <a:avLst/>
          </a:prstGeom>
        </p:spPr>
      </p:pic>
      <p:sp>
        <p:nvSpPr>
          <p:cNvPr id="60" name="TextBox 59"/>
          <p:cNvSpPr txBox="1"/>
          <p:nvPr/>
        </p:nvSpPr>
        <p:spPr>
          <a:xfrm>
            <a:off x="573533" y="91009"/>
            <a:ext cx="10202091" cy="21282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defTabSz="457200"/>
            <a:r>
              <a:rPr lang="en-US" sz="5400" dirty="0" smtClean="0">
                <a:ln w="0"/>
                <a:gradFill>
                  <a:gsLst>
                    <a:gs pos="0">
                      <a:srgbClr val="E9A039">
                        <a:lumMod val="50000"/>
                      </a:srgbClr>
                    </a:gs>
                    <a:gs pos="50000">
                      <a:srgbClr val="E9A039"/>
                    </a:gs>
                    <a:gs pos="100000">
                      <a:srgbClr val="E9A039">
                        <a:lumMod val="60000"/>
                        <a:lumOff val="40000"/>
                      </a:srgbClr>
                    </a:gs>
                  </a:gsLst>
                  <a:lin ang="5400000"/>
                </a:gradFill>
                <a:effectLst>
                  <a:reflection blurRad="6350" stA="53000" endA="300" endPos="35500" dir="5400000" sy="-90000" algn="bl" rotWithShape="0"/>
                </a:effectLst>
              </a:rPr>
              <a:t>Production </a:t>
            </a:r>
            <a:r>
              <a:rPr lang="en-US" sz="5400" dirty="0">
                <a:ln w="0"/>
                <a:gradFill>
                  <a:gsLst>
                    <a:gs pos="0">
                      <a:srgbClr val="E9A039">
                        <a:lumMod val="50000"/>
                      </a:srgbClr>
                    </a:gs>
                    <a:gs pos="50000">
                      <a:srgbClr val="E9A039"/>
                    </a:gs>
                    <a:gs pos="100000">
                      <a:srgbClr val="E9A039">
                        <a:lumMod val="60000"/>
                        <a:lumOff val="40000"/>
                      </a:srgbClr>
                    </a:gs>
                  </a:gsLst>
                  <a:lin ang="5400000"/>
                </a:gradFill>
                <a:effectLst>
                  <a:reflection blurRad="6350" stA="53000" endA="300" endPos="35500" dir="5400000" sy="-90000" algn="bl" rotWithShape="0"/>
                </a:effectLst>
              </a:rPr>
              <a:t>of Gas</a:t>
            </a:r>
            <a:r>
              <a:rPr lang="en-US" sz="5400" dirty="0" smtClean="0">
                <a:ln w="0"/>
                <a:gradFill>
                  <a:gsLst>
                    <a:gs pos="0">
                      <a:srgbClr val="E9A039">
                        <a:lumMod val="50000"/>
                      </a:srgbClr>
                    </a:gs>
                    <a:gs pos="50000">
                      <a:srgbClr val="E9A039"/>
                    </a:gs>
                    <a:gs pos="100000">
                      <a:srgbClr val="E9A039">
                        <a:lumMod val="60000"/>
                        <a:lumOff val="40000"/>
                      </a:srgbClr>
                    </a:gs>
                  </a:gsLst>
                  <a:lin ang="5400000"/>
                </a:gradFill>
                <a:effectLst>
                  <a:reflection blurRad="6350" stA="53000" endA="300" endPos="35500" dir="5400000" sy="-90000" algn="bl" rotWithShape="0"/>
                </a:effectLst>
              </a:rPr>
              <a:t>:</a:t>
            </a:r>
          </a:p>
          <a:p>
            <a:pPr lvl="0">
              <a:lnSpc>
                <a:spcPct val="90000"/>
              </a:lnSpc>
              <a:spcBef>
                <a:spcPct val="0"/>
              </a:spcBef>
            </a:pPr>
            <a:r>
              <a:rPr lang="en-US" sz="2700" b="1" spc="150" dirty="0">
                <a:solidFill>
                  <a:schemeClr val="tx1">
                    <a:lumMod val="75000"/>
                  </a:schemeClr>
                </a:solidFill>
                <a:latin typeface="Arial" panose="020B0604020202020204" pitchFamily="34" charset="0"/>
                <a:ea typeface="+mj-ea"/>
                <a:cs typeface="Arial" panose="020B0604020202020204" pitchFamily="34" charset="0"/>
              </a:rPr>
              <a:t>Gas Exporting Countries Forum (GECF)</a:t>
            </a:r>
            <a:endParaRPr lang="en-GB" sz="2700" b="1" spc="150" dirty="0">
              <a:solidFill>
                <a:schemeClr val="tx1">
                  <a:lumMod val="75000"/>
                </a:schemeClr>
              </a:solidFill>
              <a:latin typeface="Arial" panose="020B0604020202020204" pitchFamily="34" charset="0"/>
              <a:ea typeface="+mj-ea"/>
              <a:cs typeface="Arial" panose="020B0604020202020204" pitchFamily="34" charset="0"/>
            </a:endParaRPr>
          </a:p>
          <a:p>
            <a:pPr lvl="0" defTabSz="457200"/>
            <a:endParaRPr lang="en-US" sz="5400" dirty="0">
              <a:ln w="0"/>
              <a:gradFill>
                <a:gsLst>
                  <a:gs pos="0">
                    <a:srgbClr val="E9A039">
                      <a:lumMod val="50000"/>
                    </a:srgbClr>
                  </a:gs>
                  <a:gs pos="50000">
                    <a:srgbClr val="E9A039"/>
                  </a:gs>
                  <a:gs pos="100000">
                    <a:srgbClr val="E9A039">
                      <a:lumMod val="60000"/>
                      <a:lumOff val="40000"/>
                    </a:srgbClr>
                  </a:gs>
                </a:gsLst>
                <a:lin ang="5400000"/>
              </a:gradFill>
              <a:effectLst>
                <a:reflection blurRad="6350" stA="53000" endA="300" endPos="35500" dir="5400000" sy="-90000" algn="bl" rotWithShape="0"/>
              </a:effectLst>
            </a:endParaRPr>
          </a:p>
        </p:txBody>
      </p:sp>
      <p:sp>
        <p:nvSpPr>
          <p:cNvPr id="62" name="Slide Number Placeholder 2"/>
          <p:cNvSpPr>
            <a:spLocks noGrp="1"/>
          </p:cNvSpPr>
          <p:nvPr/>
        </p:nvSpPr>
        <p:spPr>
          <a:xfrm>
            <a:off x="-291752" y="-51614"/>
            <a:ext cx="0" cy="0"/>
          </a:xfr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63" name="Rectangle 62"/>
          <p:cNvSpPr>
            <a:spLocks/>
          </p:cNvSpPr>
          <p:nvPr/>
        </p:nvSpPr>
        <p:spPr bwMode="auto">
          <a:xfrm>
            <a:off x="928131" y="1695408"/>
            <a:ext cx="403955" cy="138499"/>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9525">
                <a:solidFill>
                  <a:srgbClr val="000000"/>
                </a:solidFill>
                <a:miter lim="800000"/>
                <a:headEnd/>
                <a:tailEnd/>
              </a14:hiddenLine>
            </a:ext>
          </a:extLst>
        </p:spPr>
        <p:txBody>
          <a:bodyPr wrap="none" lIns="0" tIns="0" rIns="28573"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0"/>
              </a:spcBef>
            </a:pPr>
            <a:r>
              <a:rPr lang="en-US" altLang="en-US" sz="900" b="1" dirty="0">
                <a:ea typeface="Hoefler Text"/>
                <a:cs typeface="Arial" panose="020B0604020202020204" pitchFamily="34" charset="0"/>
              </a:rPr>
              <a:t>Algeria</a:t>
            </a:r>
          </a:p>
        </p:txBody>
      </p:sp>
      <p:sp>
        <p:nvSpPr>
          <p:cNvPr id="64" name="Rectangle 63"/>
          <p:cNvSpPr>
            <a:spLocks/>
          </p:cNvSpPr>
          <p:nvPr/>
        </p:nvSpPr>
        <p:spPr bwMode="auto">
          <a:xfrm>
            <a:off x="928131" y="2097043"/>
            <a:ext cx="386322" cy="138499"/>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9525">
                <a:solidFill>
                  <a:srgbClr val="000000"/>
                </a:solidFill>
                <a:miter lim="800000"/>
                <a:headEnd/>
                <a:tailEnd/>
              </a14:hiddenLine>
            </a:ext>
          </a:extLst>
        </p:spPr>
        <p:txBody>
          <a:bodyPr wrap="none" lIns="0" tIns="0" rIns="28573"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0"/>
              </a:spcBef>
            </a:pPr>
            <a:r>
              <a:rPr lang="en-US" altLang="en-US" sz="900" b="1" dirty="0">
                <a:ea typeface="Hoefler Text"/>
                <a:cs typeface="Arial" panose="020B0604020202020204" pitchFamily="34" charset="0"/>
              </a:rPr>
              <a:t>Bolivia</a:t>
            </a:r>
          </a:p>
        </p:txBody>
      </p:sp>
      <p:sp>
        <p:nvSpPr>
          <p:cNvPr id="65" name="Rectangle 64"/>
          <p:cNvSpPr>
            <a:spLocks/>
          </p:cNvSpPr>
          <p:nvPr/>
        </p:nvSpPr>
        <p:spPr bwMode="auto">
          <a:xfrm>
            <a:off x="928131" y="2449470"/>
            <a:ext cx="327011" cy="138499"/>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9525">
                <a:solidFill>
                  <a:srgbClr val="000000"/>
                </a:solidFill>
                <a:miter lim="800000"/>
                <a:headEnd/>
                <a:tailEnd/>
              </a14:hiddenLine>
            </a:ext>
          </a:extLst>
        </p:spPr>
        <p:txBody>
          <a:bodyPr wrap="none" lIns="0" tIns="0" rIns="28573"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0"/>
              </a:spcBef>
            </a:pPr>
            <a:r>
              <a:rPr lang="en-US" altLang="en-US" sz="900" b="1" dirty="0">
                <a:ea typeface="Hoefler Text"/>
                <a:cs typeface="Arial" panose="020B0604020202020204" pitchFamily="34" charset="0"/>
              </a:rPr>
              <a:t>Egypt</a:t>
            </a:r>
          </a:p>
        </p:txBody>
      </p:sp>
      <p:sp>
        <p:nvSpPr>
          <p:cNvPr id="66" name="Rectangle 65"/>
          <p:cNvSpPr>
            <a:spLocks/>
          </p:cNvSpPr>
          <p:nvPr/>
        </p:nvSpPr>
        <p:spPr bwMode="auto">
          <a:xfrm>
            <a:off x="928131" y="3252745"/>
            <a:ext cx="240448" cy="138499"/>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9525">
                <a:solidFill>
                  <a:srgbClr val="000000"/>
                </a:solidFill>
                <a:miter lim="800000"/>
                <a:headEnd/>
                <a:tailEnd/>
              </a14:hiddenLine>
            </a:ext>
          </a:extLst>
        </p:spPr>
        <p:txBody>
          <a:bodyPr wrap="none" lIns="0" tIns="0" rIns="28573"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0"/>
              </a:spcBef>
            </a:pPr>
            <a:r>
              <a:rPr lang="en-US" altLang="en-US" sz="900" b="1" dirty="0">
                <a:ea typeface="Hoefler Text"/>
                <a:cs typeface="Arial" panose="020B0604020202020204" pitchFamily="34" charset="0"/>
              </a:rPr>
              <a:t>Iran</a:t>
            </a:r>
          </a:p>
        </p:txBody>
      </p:sp>
      <p:sp>
        <p:nvSpPr>
          <p:cNvPr id="67" name="Rectangle 66"/>
          <p:cNvSpPr>
            <a:spLocks/>
          </p:cNvSpPr>
          <p:nvPr/>
        </p:nvSpPr>
        <p:spPr bwMode="auto">
          <a:xfrm>
            <a:off x="928131" y="3605170"/>
            <a:ext cx="315790" cy="138499"/>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9525">
                <a:solidFill>
                  <a:srgbClr val="000000"/>
                </a:solidFill>
                <a:miter lim="800000"/>
                <a:headEnd/>
                <a:tailEnd/>
              </a14:hiddenLine>
            </a:ext>
          </a:extLst>
        </p:spPr>
        <p:txBody>
          <a:bodyPr wrap="none" lIns="0" tIns="0" rIns="28573"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0"/>
              </a:spcBef>
            </a:pPr>
            <a:r>
              <a:rPr lang="en-US" altLang="en-US" sz="900" b="1" dirty="0">
                <a:ea typeface="Hoefler Text"/>
                <a:cs typeface="Arial" panose="020B0604020202020204" pitchFamily="34" charset="0"/>
              </a:rPr>
              <a:t>Libya</a:t>
            </a:r>
          </a:p>
        </p:txBody>
      </p:sp>
      <p:sp>
        <p:nvSpPr>
          <p:cNvPr id="68" name="Rectangle 67"/>
          <p:cNvSpPr>
            <a:spLocks/>
          </p:cNvSpPr>
          <p:nvPr/>
        </p:nvSpPr>
        <p:spPr bwMode="auto">
          <a:xfrm>
            <a:off x="928131" y="4006808"/>
            <a:ext cx="407161" cy="138499"/>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9525">
                <a:solidFill>
                  <a:srgbClr val="000000"/>
                </a:solidFill>
                <a:miter lim="800000"/>
                <a:headEnd/>
                <a:tailEnd/>
              </a14:hiddenLine>
            </a:ext>
          </a:extLst>
        </p:spPr>
        <p:txBody>
          <a:bodyPr wrap="none" lIns="0" tIns="0" rIns="28573"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0"/>
              </a:spcBef>
            </a:pPr>
            <a:r>
              <a:rPr lang="en-US" altLang="en-US" sz="900" b="1" dirty="0">
                <a:ea typeface="Hoefler Text"/>
                <a:cs typeface="Arial" panose="020B0604020202020204" pitchFamily="34" charset="0"/>
              </a:rPr>
              <a:t>Nigeria</a:t>
            </a:r>
          </a:p>
        </p:txBody>
      </p:sp>
      <p:sp>
        <p:nvSpPr>
          <p:cNvPr id="69" name="Rectangle 68"/>
          <p:cNvSpPr>
            <a:spLocks/>
          </p:cNvSpPr>
          <p:nvPr/>
        </p:nvSpPr>
        <p:spPr bwMode="auto">
          <a:xfrm>
            <a:off x="977231" y="5068976"/>
            <a:ext cx="649215" cy="276999"/>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9525">
                <a:solidFill>
                  <a:srgbClr val="000000"/>
                </a:solidFill>
                <a:miter lim="800000"/>
                <a:headEnd/>
                <a:tailEnd/>
              </a14:hiddenLine>
            </a:ext>
          </a:extLst>
        </p:spPr>
        <p:txBody>
          <a:bodyPr wrap="none" lIns="0" tIns="0" rIns="28573"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0"/>
              </a:spcBef>
            </a:pPr>
            <a:r>
              <a:rPr lang="en-US" altLang="en-US" sz="900" b="1" dirty="0">
                <a:ea typeface="Hoefler Text"/>
                <a:cs typeface="Arial" panose="020B0604020202020204" pitchFamily="34" charset="0"/>
              </a:rPr>
              <a:t>Trinidad </a:t>
            </a:r>
          </a:p>
          <a:p>
            <a:pPr eaLnBrk="1" hangingPunct="1">
              <a:spcBef>
                <a:spcPct val="0"/>
              </a:spcBef>
            </a:pPr>
            <a:r>
              <a:rPr lang="en-US" altLang="en-US" sz="900" b="1" dirty="0">
                <a:ea typeface="Hoefler Text"/>
                <a:cs typeface="Arial" panose="020B0604020202020204" pitchFamily="34" charset="0"/>
              </a:rPr>
              <a:t>and Tobago</a:t>
            </a:r>
          </a:p>
        </p:txBody>
      </p:sp>
      <p:sp>
        <p:nvSpPr>
          <p:cNvPr id="70" name="Rectangle 69"/>
          <p:cNvSpPr>
            <a:spLocks/>
          </p:cNvSpPr>
          <p:nvPr/>
        </p:nvSpPr>
        <p:spPr bwMode="auto">
          <a:xfrm>
            <a:off x="934487" y="2792784"/>
            <a:ext cx="617155" cy="276999"/>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9525">
                <a:solidFill>
                  <a:srgbClr val="000000"/>
                </a:solidFill>
                <a:miter lim="800000"/>
                <a:headEnd/>
                <a:tailEnd/>
              </a14:hiddenLine>
            </a:ext>
          </a:extLst>
        </p:spPr>
        <p:txBody>
          <a:bodyPr wrap="none" lIns="0" tIns="0" rIns="28573"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0"/>
              </a:spcBef>
            </a:pPr>
            <a:r>
              <a:rPr lang="en-US" altLang="en-US" sz="900" b="1" dirty="0">
                <a:ea typeface="Hoefler Text"/>
                <a:cs typeface="Arial" panose="020B0604020202020204" pitchFamily="34" charset="0"/>
              </a:rPr>
              <a:t>Equatorial </a:t>
            </a:r>
          </a:p>
          <a:p>
            <a:pPr eaLnBrk="1" hangingPunct="1">
              <a:spcBef>
                <a:spcPct val="0"/>
              </a:spcBef>
            </a:pPr>
            <a:r>
              <a:rPr lang="en-US" altLang="en-US" sz="900" b="1" dirty="0">
                <a:ea typeface="Hoefler Text"/>
                <a:cs typeface="Arial" panose="020B0604020202020204" pitchFamily="34" charset="0"/>
              </a:rPr>
              <a:t>Guinea</a:t>
            </a:r>
          </a:p>
        </p:txBody>
      </p:sp>
      <p:sp>
        <p:nvSpPr>
          <p:cNvPr id="71" name="Rectangle 70"/>
          <p:cNvSpPr>
            <a:spLocks/>
          </p:cNvSpPr>
          <p:nvPr/>
        </p:nvSpPr>
        <p:spPr bwMode="auto">
          <a:xfrm>
            <a:off x="962464" y="5898620"/>
            <a:ext cx="591507" cy="138499"/>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9525">
                <a:solidFill>
                  <a:srgbClr val="000000"/>
                </a:solidFill>
                <a:miter lim="800000"/>
                <a:headEnd/>
                <a:tailEnd/>
              </a14:hiddenLine>
            </a:ext>
          </a:extLst>
        </p:spPr>
        <p:txBody>
          <a:bodyPr wrap="none" lIns="0" tIns="0" rIns="28573"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0"/>
              </a:spcBef>
            </a:pPr>
            <a:r>
              <a:rPr lang="en-US" altLang="en-US" sz="900" b="1" dirty="0">
                <a:ea typeface="Hoefler Text"/>
                <a:cs typeface="Arial" panose="020B0604020202020204" pitchFamily="34" charset="0"/>
              </a:rPr>
              <a:t>Venezuela</a:t>
            </a:r>
          </a:p>
        </p:txBody>
      </p:sp>
      <p:sp>
        <p:nvSpPr>
          <p:cNvPr id="72" name="Rectangle 71"/>
          <p:cNvSpPr>
            <a:spLocks/>
          </p:cNvSpPr>
          <p:nvPr/>
        </p:nvSpPr>
        <p:spPr bwMode="auto">
          <a:xfrm>
            <a:off x="971034" y="4793115"/>
            <a:ext cx="362277" cy="138499"/>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9525">
                <a:solidFill>
                  <a:srgbClr val="000000"/>
                </a:solidFill>
                <a:miter lim="800000"/>
                <a:headEnd/>
                <a:tailEnd/>
              </a14:hiddenLine>
            </a:ext>
          </a:extLst>
        </p:spPr>
        <p:txBody>
          <a:bodyPr wrap="none" lIns="0" tIns="0" rIns="28573"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0"/>
              </a:spcBef>
            </a:pPr>
            <a:r>
              <a:rPr lang="en-US" altLang="en-US" sz="900" b="1" dirty="0">
                <a:ea typeface="Hoefler Text"/>
                <a:cs typeface="Arial" panose="020B0604020202020204" pitchFamily="34" charset="0"/>
              </a:rPr>
              <a:t>Russia</a:t>
            </a:r>
          </a:p>
        </p:txBody>
      </p:sp>
      <p:pic>
        <p:nvPicPr>
          <p:cNvPr id="73" name="Picture 7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6500" y="1603333"/>
            <a:ext cx="401637" cy="401637"/>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9525">
                <a:solidFill>
                  <a:srgbClr val="000000"/>
                </a:solidFill>
                <a:miter lim="800000"/>
                <a:headEnd/>
                <a:tailEnd/>
              </a14:hiddenLine>
            </a:ext>
          </a:extLst>
        </p:spPr>
      </p:pic>
      <p:pic>
        <p:nvPicPr>
          <p:cNvPr id="74" name="Picture 7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6773" y="1979568"/>
            <a:ext cx="401637" cy="401638"/>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9525">
                <a:solidFill>
                  <a:srgbClr val="000000"/>
                </a:solidFill>
                <a:miter lim="800000"/>
                <a:headEnd/>
                <a:tailEnd/>
              </a14:hiddenLine>
            </a:ext>
          </a:extLst>
        </p:spPr>
      </p:pic>
      <p:pic>
        <p:nvPicPr>
          <p:cNvPr id="75" name="Picture 74"/>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6500" y="2355804"/>
            <a:ext cx="401637" cy="401637"/>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9525">
                <a:solidFill>
                  <a:srgbClr val="000000"/>
                </a:solidFill>
                <a:miter lim="800000"/>
                <a:headEnd/>
                <a:tailEnd/>
              </a14:hiddenLine>
            </a:ext>
          </a:extLst>
        </p:spPr>
      </p:pic>
      <p:pic>
        <p:nvPicPr>
          <p:cNvPr id="76" name="Picture 75"/>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9112" y="2726662"/>
            <a:ext cx="401637" cy="401637"/>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9525">
                <a:solidFill>
                  <a:srgbClr val="000000"/>
                </a:solidFill>
                <a:miter lim="800000"/>
                <a:headEnd/>
                <a:tailEnd/>
              </a14:hiddenLine>
            </a:ext>
          </a:extLst>
        </p:spPr>
      </p:pic>
      <p:pic>
        <p:nvPicPr>
          <p:cNvPr id="77" name="Picture 76"/>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6500" y="3114633"/>
            <a:ext cx="401637" cy="401637"/>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9525">
                <a:solidFill>
                  <a:srgbClr val="000000"/>
                </a:solidFill>
                <a:miter lim="800000"/>
                <a:headEnd/>
                <a:tailEnd/>
              </a14:hiddenLine>
            </a:ext>
          </a:extLst>
        </p:spPr>
      </p:pic>
      <p:pic>
        <p:nvPicPr>
          <p:cNvPr id="78" name="Picture 77"/>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6500" y="3862339"/>
            <a:ext cx="407987" cy="407988"/>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9525">
                <a:solidFill>
                  <a:srgbClr val="000000"/>
                </a:solidFill>
                <a:miter lim="800000"/>
                <a:headEnd/>
                <a:tailEnd/>
              </a14:hiddenLine>
            </a:ext>
          </a:extLst>
        </p:spPr>
      </p:pic>
      <p:pic>
        <p:nvPicPr>
          <p:cNvPr id="79" name="Picture 78"/>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26500" y="4241753"/>
            <a:ext cx="401637" cy="401637"/>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9525">
                <a:solidFill>
                  <a:srgbClr val="000000"/>
                </a:solidFill>
                <a:miter lim="800000"/>
                <a:headEnd/>
                <a:tailEnd/>
              </a14:hiddenLine>
            </a:ext>
          </a:extLst>
        </p:spPr>
      </p:pic>
      <p:pic>
        <p:nvPicPr>
          <p:cNvPr id="80" name="Picture 79"/>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16773" y="4640620"/>
            <a:ext cx="401638" cy="401638"/>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9525">
                <a:solidFill>
                  <a:srgbClr val="000000"/>
                </a:solidFill>
                <a:miter lim="800000"/>
                <a:headEnd/>
                <a:tailEnd/>
              </a14:hiddenLine>
            </a:ext>
          </a:extLst>
        </p:spPr>
      </p:pic>
      <p:pic>
        <p:nvPicPr>
          <p:cNvPr id="81" name="Picture 80"/>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5980" y="4993616"/>
            <a:ext cx="403225" cy="404812"/>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9525">
                <a:solidFill>
                  <a:srgbClr val="000000"/>
                </a:solidFill>
                <a:miter lim="800000"/>
                <a:headEnd/>
                <a:tailEnd/>
              </a14:hiddenLine>
            </a:ext>
          </a:extLst>
        </p:spPr>
      </p:pic>
      <p:pic>
        <p:nvPicPr>
          <p:cNvPr id="82" name="Picture 81"/>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6384" y="5739864"/>
            <a:ext cx="420934" cy="487362"/>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9525">
                <a:solidFill>
                  <a:srgbClr val="000000"/>
                </a:solidFill>
                <a:miter lim="800000"/>
                <a:headEnd/>
                <a:tailEnd/>
              </a14:hiddenLine>
            </a:ext>
          </a:extLst>
        </p:spPr>
      </p:pic>
      <p:sp>
        <p:nvSpPr>
          <p:cNvPr id="83" name="Rectangle 82"/>
          <p:cNvSpPr>
            <a:spLocks/>
          </p:cNvSpPr>
          <p:nvPr/>
        </p:nvSpPr>
        <p:spPr bwMode="auto">
          <a:xfrm>
            <a:off x="475114" y="1291198"/>
            <a:ext cx="897680" cy="215444"/>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9525">
                <a:solidFill>
                  <a:srgbClr val="000000"/>
                </a:solidFill>
                <a:miter lim="800000"/>
                <a:headEnd/>
                <a:tailEnd/>
              </a14:hiddenLine>
            </a:ext>
          </a:extLst>
        </p:spPr>
        <p:txBody>
          <a:bodyPr wrap="none" lIns="0" tIns="0" rIns="28573"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0"/>
              </a:spcBef>
            </a:pPr>
            <a:r>
              <a:rPr lang="en-US" altLang="en-US" sz="1400" b="1" cap="all" spc="100" dirty="0">
                <a:ea typeface="Hoefler Text"/>
                <a:cs typeface="Hoefler Text"/>
              </a:rPr>
              <a:t>MEMBERS</a:t>
            </a:r>
          </a:p>
        </p:txBody>
      </p:sp>
      <p:sp>
        <p:nvSpPr>
          <p:cNvPr id="84" name="Rectangle 83"/>
          <p:cNvSpPr>
            <a:spLocks/>
          </p:cNvSpPr>
          <p:nvPr/>
        </p:nvSpPr>
        <p:spPr bwMode="auto">
          <a:xfrm>
            <a:off x="942425" y="4343356"/>
            <a:ext cx="328614" cy="138499"/>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9525">
                <a:solidFill>
                  <a:srgbClr val="000000"/>
                </a:solidFill>
                <a:miter lim="800000"/>
                <a:headEnd/>
                <a:tailEnd/>
              </a14:hiddenLine>
            </a:ext>
          </a:extLst>
        </p:spPr>
        <p:txBody>
          <a:bodyPr wrap="none" lIns="0" tIns="0" rIns="28573"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0"/>
              </a:spcBef>
            </a:pPr>
            <a:r>
              <a:rPr lang="en-US" altLang="en-US" sz="900" b="1" dirty="0">
                <a:ea typeface="Hoefler Text"/>
                <a:cs typeface="Arial" panose="020B0604020202020204" pitchFamily="34" charset="0"/>
              </a:rPr>
              <a:t>Qatar</a:t>
            </a:r>
          </a:p>
        </p:txBody>
      </p:sp>
      <p:pic>
        <p:nvPicPr>
          <p:cNvPr id="85" name="Picture 84" descr="C:\Users\Admin\Desktop\Flag_of_Libya_1951_svg[1].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26494" y="3573414"/>
            <a:ext cx="381000" cy="247650"/>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9525">
                <a:solidFill>
                  <a:srgbClr val="000000"/>
                </a:solidFill>
                <a:miter lim="800000"/>
                <a:headEnd/>
                <a:tailEnd/>
              </a14:hiddenLine>
            </a:ext>
          </a:extLst>
        </p:spPr>
      </p:pic>
      <p:pic>
        <p:nvPicPr>
          <p:cNvPr id="86" name="Picture 85" descr="http://images.wikia.com/duranduran/images/4/48/Uae-flag_wikipedia_duran_duran.gif">
            <a:hlinkClick r:id="rId14"/>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17964" y="5435064"/>
            <a:ext cx="400050" cy="279400"/>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9525">
                <a:solidFill>
                  <a:srgbClr val="000000"/>
                </a:solidFill>
                <a:miter lim="800000"/>
                <a:headEnd/>
                <a:tailEnd/>
              </a14:hiddenLine>
            </a:ext>
          </a:extLst>
        </p:spPr>
      </p:pic>
      <p:sp>
        <p:nvSpPr>
          <p:cNvPr id="87" name="Rectangle 86"/>
          <p:cNvSpPr>
            <a:spLocks/>
          </p:cNvSpPr>
          <p:nvPr/>
        </p:nvSpPr>
        <p:spPr bwMode="auto">
          <a:xfrm>
            <a:off x="978119" y="5421035"/>
            <a:ext cx="711731" cy="276999"/>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9525">
                <a:solidFill>
                  <a:srgbClr val="000000"/>
                </a:solidFill>
                <a:miter lim="800000"/>
                <a:headEnd/>
                <a:tailEnd/>
              </a14:hiddenLine>
            </a:ext>
          </a:extLst>
        </p:spPr>
        <p:txBody>
          <a:bodyPr wrap="none" lIns="0" tIns="0" rIns="28573"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0"/>
              </a:spcBef>
            </a:pPr>
            <a:r>
              <a:rPr lang="en-US" altLang="en-US" sz="900" b="1" dirty="0">
                <a:ea typeface="Hoefler Text"/>
                <a:cs typeface="Arial" panose="020B0604020202020204" pitchFamily="34" charset="0"/>
              </a:rPr>
              <a:t>United Arab </a:t>
            </a:r>
          </a:p>
          <a:p>
            <a:pPr eaLnBrk="1" hangingPunct="1">
              <a:spcBef>
                <a:spcPct val="0"/>
              </a:spcBef>
            </a:pPr>
            <a:r>
              <a:rPr lang="en-US" altLang="en-US" sz="900" b="1" dirty="0">
                <a:ea typeface="Hoefler Text"/>
                <a:cs typeface="Arial" panose="020B0604020202020204" pitchFamily="34" charset="0"/>
              </a:rPr>
              <a:t>Emirates</a:t>
            </a:r>
          </a:p>
        </p:txBody>
      </p:sp>
      <p:sp>
        <p:nvSpPr>
          <p:cNvPr id="88" name="Rectangle 87"/>
          <p:cNvSpPr>
            <a:spLocks/>
          </p:cNvSpPr>
          <p:nvPr/>
        </p:nvSpPr>
        <p:spPr bwMode="auto">
          <a:xfrm>
            <a:off x="10551688" y="3420983"/>
            <a:ext cx="373498" cy="153888"/>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9525">
                <a:solidFill>
                  <a:srgbClr val="000000"/>
                </a:solidFill>
                <a:miter lim="800000"/>
                <a:headEnd/>
                <a:tailEnd/>
              </a14:hiddenLine>
            </a:ext>
          </a:extLst>
        </p:spPr>
        <p:txBody>
          <a:bodyPr wrap="none" lIns="0" tIns="0" rIns="28573"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0"/>
              </a:spcBef>
            </a:pPr>
            <a:r>
              <a:rPr lang="en-US" altLang="en-US" sz="1000" b="1" dirty="0">
                <a:ea typeface="Hoefler Text"/>
                <a:cs typeface="Arial" panose="020B0604020202020204" pitchFamily="34" charset="0"/>
              </a:rPr>
              <a:t>Oman</a:t>
            </a:r>
          </a:p>
        </p:txBody>
      </p:sp>
      <p:pic>
        <p:nvPicPr>
          <p:cNvPr id="89" name="Picture 88" descr="http://t2.gstatic.com/images?q=tbn:ANd9GcQgfBr2XJpFVUHpMs450O3bof76OmOg1nifZuB4-lDXji1LfFLnlQ"/>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990491" y="3401421"/>
            <a:ext cx="457200" cy="274320"/>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9525">
                <a:solidFill>
                  <a:srgbClr val="000000"/>
                </a:solidFill>
                <a:miter lim="800000"/>
                <a:headEnd/>
                <a:tailEnd/>
              </a14:hiddenLine>
            </a:ext>
          </a:extLst>
        </p:spPr>
      </p:pic>
      <p:pic>
        <p:nvPicPr>
          <p:cNvPr id="90" name="Picture 89"/>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991144" y="2411976"/>
            <a:ext cx="457200" cy="457200"/>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9525">
                <a:solidFill>
                  <a:srgbClr val="000000"/>
                </a:solidFill>
                <a:miter lim="800000"/>
                <a:headEnd/>
                <a:tailEnd/>
              </a14:hiddenLine>
            </a:ext>
          </a:extLst>
        </p:spPr>
      </p:pic>
      <p:pic>
        <p:nvPicPr>
          <p:cNvPr id="91" name="Picture 90"/>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990491" y="2874874"/>
            <a:ext cx="457200" cy="457200"/>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9525">
                <a:solidFill>
                  <a:srgbClr val="000000"/>
                </a:solidFill>
                <a:miter lim="800000"/>
                <a:headEnd/>
                <a:tailEnd/>
              </a14:hiddenLine>
            </a:ext>
          </a:extLst>
        </p:spPr>
      </p:pic>
      <p:sp>
        <p:nvSpPr>
          <p:cNvPr id="92" name="Rectangle 91"/>
          <p:cNvSpPr>
            <a:spLocks/>
          </p:cNvSpPr>
          <p:nvPr/>
        </p:nvSpPr>
        <p:spPr bwMode="auto">
          <a:xfrm>
            <a:off x="10551688" y="2924352"/>
            <a:ext cx="674687" cy="304800"/>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9525">
                <a:solidFill>
                  <a:srgbClr val="000000"/>
                </a:solidFill>
                <a:miter lim="800000"/>
                <a:headEnd/>
                <a:tailEnd/>
              </a14:hiddenLine>
            </a:ext>
          </a:extLst>
        </p:spPr>
        <p:txBody>
          <a:bodyPr lIns="0" tIns="0" rIns="0" bIns="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lnSpc>
                <a:spcPct val="120000"/>
              </a:lnSpc>
              <a:spcBef>
                <a:spcPts val="1975"/>
              </a:spcBef>
            </a:pPr>
            <a:r>
              <a:rPr lang="en-US" altLang="en-US" sz="900" b="1" dirty="0">
                <a:ea typeface="Hoefler Text"/>
                <a:cs typeface="Arial" panose="020B0604020202020204" pitchFamily="34" charset="0"/>
              </a:rPr>
              <a:t>Norway</a:t>
            </a:r>
          </a:p>
        </p:txBody>
      </p:sp>
      <p:sp>
        <p:nvSpPr>
          <p:cNvPr id="93" name="Rectangle 92"/>
          <p:cNvSpPr>
            <a:spLocks noChangeArrowheads="1"/>
          </p:cNvSpPr>
          <p:nvPr/>
        </p:nvSpPr>
        <p:spPr bwMode="auto">
          <a:xfrm>
            <a:off x="10488886" y="2532678"/>
            <a:ext cx="800292" cy="216051"/>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9525">
                <a:solidFill>
                  <a:srgbClr val="000000"/>
                </a:solidFill>
                <a:miter lim="800000"/>
                <a:headEnd/>
                <a:tailEnd/>
              </a14:hiddenLine>
            </a:ext>
          </a:extLst>
        </p:spPr>
        <p:txBody>
          <a:bodyPr wrap="square" lIns="64291" tIns="32146" rIns="64291" bIns="32146">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lnSpc>
                <a:spcPct val="120000"/>
              </a:lnSpc>
              <a:spcBef>
                <a:spcPts val="1975"/>
              </a:spcBef>
            </a:pPr>
            <a:r>
              <a:rPr lang="en-US" altLang="en-US" sz="900" b="1" dirty="0">
                <a:ea typeface="Hoefler Text"/>
                <a:cs typeface="Arial" panose="020B0604020202020204" pitchFamily="34" charset="0"/>
              </a:rPr>
              <a:t>Kazakhstan</a:t>
            </a:r>
            <a:endParaRPr lang="en-US" altLang="en-US" sz="1200" b="1" dirty="0">
              <a:ea typeface="Hoefler Text"/>
              <a:cs typeface="Arial" panose="020B0604020202020204" pitchFamily="34" charset="0"/>
            </a:endParaRPr>
          </a:p>
        </p:txBody>
      </p:sp>
      <p:pic>
        <p:nvPicPr>
          <p:cNvPr id="94" name="Picture 93" descr="http://t2.gstatic.com/images?q=tbn:ANd9GcRfm9Zd5mI880ggErAdMSIxu_8oC5tl05mcJCGGYiG2jwEWiAAThw"/>
          <p:cNvPicPr>
            <a:picLocks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9994774" y="2112689"/>
            <a:ext cx="457200" cy="274320"/>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9525">
                <a:solidFill>
                  <a:srgbClr val="000000"/>
                </a:solidFill>
                <a:miter lim="800000"/>
                <a:headEnd/>
                <a:tailEnd/>
              </a14:hiddenLine>
            </a:ext>
          </a:extLst>
        </p:spPr>
      </p:pic>
      <p:sp>
        <p:nvSpPr>
          <p:cNvPr id="95" name="Rectangle 94"/>
          <p:cNvSpPr>
            <a:spLocks/>
          </p:cNvSpPr>
          <p:nvPr/>
        </p:nvSpPr>
        <p:spPr bwMode="auto">
          <a:xfrm>
            <a:off x="10566074" y="2117061"/>
            <a:ext cx="419100" cy="304800"/>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9525">
                <a:solidFill>
                  <a:srgbClr val="000000"/>
                </a:solidFill>
                <a:miter lim="800000"/>
                <a:headEnd/>
                <a:tailEnd/>
              </a14:hiddenLine>
            </a:ext>
          </a:extLst>
        </p:spPr>
        <p:txBody>
          <a:bodyPr lIns="0" tIns="0" rIns="0" bIns="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lnSpc>
                <a:spcPct val="120000"/>
              </a:lnSpc>
              <a:spcBef>
                <a:spcPts val="1975"/>
              </a:spcBef>
            </a:pPr>
            <a:r>
              <a:rPr lang="en-US" altLang="en-US" sz="900" b="1" dirty="0">
                <a:ea typeface="Al Bayan Plain" charset="-78"/>
                <a:cs typeface="Arial" panose="020B0604020202020204" pitchFamily="34" charset="0"/>
              </a:rPr>
              <a:t>Iraq</a:t>
            </a:r>
          </a:p>
        </p:txBody>
      </p:sp>
      <p:pic>
        <p:nvPicPr>
          <p:cNvPr id="96" name="Picture 95"/>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991144" y="1696747"/>
            <a:ext cx="457200" cy="274320"/>
          </a:xfrm>
          <a:prstGeom prst="rect">
            <a:avLst/>
          </a:prstGeom>
          <a:noFill/>
          <a:ln>
            <a:noFill/>
          </a:ln>
          <a:effectLst/>
          <a:extLst>
            <a:ext uri="{909E8E84-426E-40dd-AFC4-6F175D3DCCD1}">
              <a14:hiddenFill xmlns="" xmlns:a14="http://schemas.microsoft.com/office/drawing/2010/main" xmlns:lc="http://schemas.openxmlformats.org/drawingml/2006/lockedCanvas">
                <a:solidFill>
                  <a:schemeClr val="accent1"/>
                </a:solidFill>
              </a14:hiddenFill>
            </a:ext>
            <a:ext uri="{91240B29-F687-4f45-9708-019B960494DF}">
              <a14:hiddenLine xmlns="" xmlns:a14="http://schemas.microsoft.com/office/drawing/2010/main" xmlns:lc="http://schemas.openxmlformats.org/drawingml/2006/lockedCanvas" w="9525">
                <a:solidFill>
                  <a:schemeClr val="tx1"/>
                </a:solidFill>
                <a:miter lim="800000"/>
                <a:headEnd/>
                <a:tailEnd/>
              </a14:hiddenLine>
            </a:ext>
            <a:ext uri="{AF507438-7753-43e0-B8FC-AC1667EBCBE1}">
              <a14:hiddenEffects xmlns="" xmlns:a14="http://schemas.microsoft.com/office/drawing/2010/main" xmlns:lc="http://schemas.openxmlformats.org/drawingml/2006/lockedCanvas">
                <a:effectLst>
                  <a:outerShdw dist="35921" dir="2700000" algn="ctr" rotWithShape="0">
                    <a:schemeClr val="bg2"/>
                  </a:outerShdw>
                </a:effectLst>
              </a14:hiddenEffects>
            </a:ext>
          </a:extLst>
        </p:spPr>
      </p:pic>
      <p:sp>
        <p:nvSpPr>
          <p:cNvPr id="97" name="Rectangle 96"/>
          <p:cNvSpPr>
            <a:spLocks/>
          </p:cNvSpPr>
          <p:nvPr/>
        </p:nvSpPr>
        <p:spPr bwMode="auto">
          <a:xfrm>
            <a:off x="10551658" y="1674920"/>
            <a:ext cx="867031" cy="343463"/>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9525">
                <a:solidFill>
                  <a:srgbClr val="000000"/>
                </a:solidFill>
                <a:miter lim="800000"/>
                <a:headEnd/>
                <a:tailEnd/>
              </a14:hiddenLine>
            </a:ext>
          </a:extLst>
        </p:spPr>
        <p:txBody>
          <a:bodyPr lIns="0" tIns="0" rIns="0" bIns="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55507" indent="-355507" defTabSz="914159" eaLnBrk="1" hangingPunct="1">
              <a:lnSpc>
                <a:spcPct val="120000"/>
              </a:lnSpc>
              <a:spcBef>
                <a:spcPts val="1975"/>
              </a:spcBef>
              <a:defRPr/>
            </a:pPr>
            <a:r>
              <a:rPr lang="en-US" altLang="en-US" sz="900" b="1" dirty="0">
                <a:ea typeface="Al Bayan Plain" charset="-78"/>
                <a:cs typeface="Arial" panose="020B0604020202020204" pitchFamily="34" charset="0"/>
              </a:rPr>
              <a:t>Azerbaijan</a:t>
            </a:r>
          </a:p>
        </p:txBody>
      </p:sp>
      <p:pic>
        <p:nvPicPr>
          <p:cNvPr id="98" name="Picture 97"/>
          <p:cNvPicPr>
            <a:picLocks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9990491" y="3815736"/>
            <a:ext cx="457200" cy="274320"/>
          </a:xfrm>
          <a:prstGeom prst="rect">
            <a:avLst/>
          </a:prstGeom>
          <a:noFill/>
          <a:ln>
            <a:noFill/>
          </a:ln>
          <a:extLst>
            <a:ext uri="{909E8E84-426E-40dd-AFC4-6F175D3DCCD1}">
              <a14:hiddenFill xmlns="" xmlns:a14="http://schemas.microsoft.com/office/drawing/2010/main" xmlns:lc="http://schemas.openxmlformats.org/drawingml/2006/lockedCanvas">
                <a:solidFill>
                  <a:schemeClr val="accent1"/>
                </a:solidFill>
              </a14:hiddenFill>
            </a:ext>
            <a:ext uri="{91240B29-F687-4f45-9708-019B960494DF}">
              <a14:hiddenLine xmlns="" xmlns:a14="http://schemas.microsoft.com/office/drawing/2010/main" xmlns:lc="http://schemas.openxmlformats.org/drawingml/2006/lockedCanvas" w="9525">
                <a:solidFill>
                  <a:schemeClr val="tx1"/>
                </a:solidFill>
                <a:miter lim="800000"/>
                <a:headEnd/>
                <a:tailEnd/>
              </a14:hiddenLine>
            </a:ext>
          </a:extLst>
        </p:spPr>
      </p:pic>
      <p:sp>
        <p:nvSpPr>
          <p:cNvPr id="99" name="Rectangle 98"/>
          <p:cNvSpPr>
            <a:spLocks/>
          </p:cNvSpPr>
          <p:nvPr/>
        </p:nvSpPr>
        <p:spPr bwMode="auto">
          <a:xfrm>
            <a:off x="9991144" y="1323067"/>
            <a:ext cx="1089976" cy="215444"/>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9525">
                <a:solidFill>
                  <a:srgbClr val="000000"/>
                </a:solidFill>
                <a:miter lim="800000"/>
                <a:headEnd/>
                <a:tailEnd/>
              </a14:hiddenLine>
            </a:ext>
          </a:extLst>
        </p:spPr>
        <p:txBody>
          <a:bodyPr wrap="none" lIns="0" tIns="0" rIns="28573"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0"/>
              </a:spcBef>
            </a:pPr>
            <a:r>
              <a:rPr lang="en-US" altLang="en-US" sz="1400" b="1" cap="all" spc="100" dirty="0" smtClean="0">
                <a:ea typeface="Hoefler Text"/>
                <a:cs typeface="Hoefler Text"/>
              </a:rPr>
              <a:t>OBSERVERS</a:t>
            </a:r>
            <a:endParaRPr lang="en-US" altLang="en-US" sz="1400" b="1" cap="all" spc="100" dirty="0">
              <a:ea typeface="Hoefler Text"/>
              <a:cs typeface="Hoefler Text"/>
            </a:endParaRPr>
          </a:p>
        </p:txBody>
      </p:sp>
      <p:sp>
        <p:nvSpPr>
          <p:cNvPr id="100" name="Rectangle 99"/>
          <p:cNvSpPr>
            <a:spLocks/>
          </p:cNvSpPr>
          <p:nvPr/>
        </p:nvSpPr>
        <p:spPr bwMode="auto">
          <a:xfrm>
            <a:off x="10565421" y="3824303"/>
            <a:ext cx="307775" cy="153888"/>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9525">
                <a:solidFill>
                  <a:srgbClr val="000000"/>
                </a:solidFill>
                <a:miter lim="800000"/>
                <a:headEnd/>
                <a:tailEnd/>
              </a14:hiddenLine>
            </a:ext>
          </a:extLst>
        </p:spPr>
        <p:txBody>
          <a:bodyPr wrap="none" lIns="0" tIns="0" rIns="28573"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0"/>
              </a:spcBef>
            </a:pPr>
            <a:r>
              <a:rPr lang="en-US" altLang="en-US" sz="1000" b="1" dirty="0" smtClean="0">
                <a:ea typeface="Hoefler Text"/>
                <a:cs typeface="Arial" panose="020B0604020202020204" pitchFamily="34" charset="0"/>
              </a:rPr>
              <a:t>Peru</a:t>
            </a:r>
            <a:endParaRPr lang="en-US" altLang="en-US" sz="1000" b="1" dirty="0">
              <a:ea typeface="Hoefler Text"/>
              <a:cs typeface="Arial" panose="020B0604020202020204" pitchFamily="34" charset="0"/>
            </a:endParaRPr>
          </a:p>
        </p:txBody>
      </p:sp>
      <p:pic>
        <p:nvPicPr>
          <p:cNvPr id="101" name="Picture 100"/>
          <p:cNvPicPr>
            <a:picLocks noChangeAspect="1"/>
          </p:cNvPicPr>
          <p:nvPr/>
        </p:nvPicPr>
        <p:blipFill rotWithShape="1">
          <a:blip r:embed="rId22"/>
          <a:srcRect l="-364" t="992" r="1518" b="3506"/>
          <a:stretch/>
        </p:blipFill>
        <p:spPr>
          <a:xfrm>
            <a:off x="11062048" y="124301"/>
            <a:ext cx="654838" cy="727018"/>
          </a:xfrm>
          <a:prstGeom prst="rect">
            <a:avLst/>
          </a:prstGeom>
        </p:spPr>
      </p:pic>
      <p:sp>
        <p:nvSpPr>
          <p:cNvPr id="102" name="TextBox 4"/>
          <p:cNvSpPr txBox="1"/>
          <p:nvPr/>
        </p:nvSpPr>
        <p:spPr>
          <a:xfrm>
            <a:off x="3233754" y="5274246"/>
            <a:ext cx="66075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t>70%</a:t>
            </a:r>
            <a:endParaRPr lang="en-US" sz="2000" b="1" dirty="0"/>
          </a:p>
        </p:txBody>
      </p:sp>
      <p:sp>
        <p:nvSpPr>
          <p:cNvPr id="103" name="TextBox 5"/>
          <p:cNvSpPr txBox="1"/>
          <p:nvPr/>
        </p:nvSpPr>
        <p:spPr>
          <a:xfrm>
            <a:off x="2833674" y="6192790"/>
            <a:ext cx="1396357"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smtClean="0"/>
              <a:t>Gas Reserves </a:t>
            </a:r>
          </a:p>
          <a:p>
            <a:pPr algn="ctr"/>
            <a:r>
              <a:rPr lang="en-US" sz="1400" b="1" dirty="0" smtClean="0"/>
              <a:t>(144 Tcm)</a:t>
            </a:r>
            <a:endParaRPr lang="en-US" sz="1400" b="1" dirty="0"/>
          </a:p>
        </p:txBody>
      </p:sp>
      <p:pic>
        <p:nvPicPr>
          <p:cNvPr id="104" name="Chart 71"/>
          <p:cNvPicPr>
            <a:picLocks noGrp="1" noRot="1" noChangeAspect="1" noMove="1" noResize="1" noEditPoints="1" noAdjustHandles="1" noChangeArrowheads="1" noChangeShapeType="1"/>
          </p:cNvPicPr>
          <p:nvPr/>
        </p:nvPicPr>
        <p:blipFill>
          <a:blip r:embed="rId23"/>
          <a:stretch>
            <a:fillRect/>
          </a:stretch>
        </p:blipFill>
        <p:spPr>
          <a:xfrm>
            <a:off x="4956165" y="4723704"/>
            <a:ext cx="1604281" cy="1573607"/>
          </a:xfrm>
          <a:prstGeom prst="rect">
            <a:avLst/>
          </a:prstGeom>
        </p:spPr>
      </p:pic>
      <p:sp>
        <p:nvSpPr>
          <p:cNvPr id="105" name="TextBox 72"/>
          <p:cNvSpPr txBox="1"/>
          <p:nvPr/>
        </p:nvSpPr>
        <p:spPr>
          <a:xfrm>
            <a:off x="5060126" y="6210479"/>
            <a:ext cx="1396357" cy="73866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smtClean="0"/>
              <a:t>Gas Production </a:t>
            </a:r>
          </a:p>
          <a:p>
            <a:pPr algn="ctr"/>
            <a:r>
              <a:rPr lang="en-US" sz="1400" b="1" dirty="0" smtClean="0"/>
              <a:t>(1,650 Bcm)</a:t>
            </a:r>
            <a:endParaRPr lang="en-US" sz="1400" b="1" dirty="0"/>
          </a:p>
        </p:txBody>
      </p:sp>
      <p:sp>
        <p:nvSpPr>
          <p:cNvPr id="106" name="TextBox 73"/>
          <p:cNvSpPr txBox="1"/>
          <p:nvPr/>
        </p:nvSpPr>
        <p:spPr>
          <a:xfrm>
            <a:off x="5442353" y="5291621"/>
            <a:ext cx="66075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t>45%</a:t>
            </a:r>
            <a:endParaRPr lang="en-US" sz="2000" b="1" dirty="0"/>
          </a:p>
        </p:txBody>
      </p:sp>
      <p:pic>
        <p:nvPicPr>
          <p:cNvPr id="107" name="Chart 74"/>
          <p:cNvPicPr>
            <a:picLocks noGrp="1" noRot="1" noChangeAspect="1" noMove="1" noResize="1" noEditPoints="1" noAdjustHandles="1" noChangeArrowheads="1" noChangeShapeType="1"/>
          </p:cNvPicPr>
          <p:nvPr/>
        </p:nvPicPr>
        <p:blipFill>
          <a:blip r:embed="rId24"/>
          <a:stretch>
            <a:fillRect/>
          </a:stretch>
        </p:blipFill>
        <p:spPr>
          <a:xfrm>
            <a:off x="6894912" y="4689963"/>
            <a:ext cx="2033924" cy="1556755"/>
          </a:xfrm>
          <a:prstGeom prst="rect">
            <a:avLst/>
          </a:prstGeom>
        </p:spPr>
      </p:pic>
      <p:sp>
        <p:nvSpPr>
          <p:cNvPr id="108" name="TextBox 75"/>
          <p:cNvSpPr txBox="1"/>
          <p:nvPr/>
        </p:nvSpPr>
        <p:spPr>
          <a:xfrm>
            <a:off x="7592232" y="5258592"/>
            <a:ext cx="66075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t>64%</a:t>
            </a:r>
            <a:endParaRPr lang="en-US" sz="2000" b="1" dirty="0"/>
          </a:p>
        </p:txBody>
      </p:sp>
      <p:sp>
        <p:nvSpPr>
          <p:cNvPr id="109" name="TextBox 76"/>
          <p:cNvSpPr txBox="1"/>
          <p:nvPr/>
        </p:nvSpPr>
        <p:spPr>
          <a:xfrm>
            <a:off x="7153536" y="6210479"/>
            <a:ext cx="1739532" cy="73866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smtClean="0"/>
              <a:t>Pipeline Gas Exports </a:t>
            </a:r>
          </a:p>
          <a:p>
            <a:pPr algn="ctr"/>
            <a:r>
              <a:rPr lang="en-US" sz="1400" b="1" dirty="0" smtClean="0"/>
              <a:t>(447 Bcm)</a:t>
            </a:r>
            <a:endParaRPr lang="en-US" sz="1400" b="1" dirty="0"/>
          </a:p>
        </p:txBody>
      </p:sp>
      <p:pic>
        <p:nvPicPr>
          <p:cNvPr id="110" name="Chart 79"/>
          <p:cNvPicPr>
            <a:picLocks noGrp="1" noRot="1" noChangeAspect="1" noMove="1" noResize="1" noEditPoints="1" noAdjustHandles="1" noChangeArrowheads="1" noChangeShapeType="1"/>
          </p:cNvPicPr>
          <p:nvPr/>
        </p:nvPicPr>
        <p:blipFill>
          <a:blip r:embed="rId25"/>
          <a:stretch>
            <a:fillRect/>
          </a:stretch>
        </p:blipFill>
        <p:spPr>
          <a:xfrm>
            <a:off x="8893069" y="4657101"/>
            <a:ext cx="2178672" cy="1618252"/>
          </a:xfrm>
          <a:prstGeom prst="rect">
            <a:avLst/>
          </a:prstGeom>
        </p:spPr>
      </p:pic>
      <p:sp>
        <p:nvSpPr>
          <p:cNvPr id="111" name="TextBox 80"/>
          <p:cNvSpPr txBox="1"/>
          <p:nvPr/>
        </p:nvSpPr>
        <p:spPr>
          <a:xfrm>
            <a:off x="9674538" y="5268286"/>
            <a:ext cx="66075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t>54%</a:t>
            </a:r>
            <a:endParaRPr lang="en-US" sz="2000" b="1" dirty="0"/>
          </a:p>
        </p:txBody>
      </p:sp>
      <p:sp>
        <p:nvSpPr>
          <p:cNvPr id="112" name="TextBox 81"/>
          <p:cNvSpPr txBox="1"/>
          <p:nvPr/>
        </p:nvSpPr>
        <p:spPr>
          <a:xfrm>
            <a:off x="9192669" y="6192790"/>
            <a:ext cx="1739532"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smtClean="0"/>
              <a:t>LNG Exports </a:t>
            </a:r>
          </a:p>
          <a:p>
            <a:pPr algn="ctr"/>
            <a:r>
              <a:rPr lang="en-US" sz="1400" b="1" dirty="0" smtClean="0"/>
              <a:t>(156 Mt)</a:t>
            </a:r>
            <a:endParaRPr lang="en-US" sz="1400" b="1" dirty="0"/>
          </a:p>
        </p:txBody>
      </p:sp>
      <p:pic>
        <p:nvPicPr>
          <p:cNvPr id="113" name="Chart 82"/>
          <p:cNvPicPr>
            <a:picLocks noGrp="1" noRot="1" noChangeAspect="1" noMove="1" noResize="1" noEditPoints="1" noAdjustHandles="1" noChangeArrowheads="1" noChangeShapeType="1"/>
          </p:cNvPicPr>
          <p:nvPr/>
        </p:nvPicPr>
        <p:blipFill>
          <a:blip r:embed="rId26"/>
          <a:stretch>
            <a:fillRect/>
          </a:stretch>
        </p:blipFill>
        <p:spPr>
          <a:xfrm>
            <a:off x="2347404" y="4715742"/>
            <a:ext cx="2404604" cy="1563633"/>
          </a:xfrm>
          <a:prstGeom prst="rect">
            <a:avLst/>
          </a:prstGeom>
        </p:spPr>
      </p:pic>
      <p:sp>
        <p:nvSpPr>
          <p:cNvPr id="115" name="TextBox 114"/>
          <p:cNvSpPr txBox="1"/>
          <p:nvPr/>
        </p:nvSpPr>
        <p:spPr>
          <a:xfrm>
            <a:off x="11315697" y="881792"/>
            <a:ext cx="476412" cy="369332"/>
          </a:xfrm>
          <a:prstGeom prst="rect">
            <a:avLst/>
          </a:prstGeom>
          <a:noFill/>
        </p:spPr>
        <p:txBody>
          <a:bodyPr wrap="none" rtlCol="0">
            <a:spAutoFit/>
          </a:bodyPr>
          <a:lstStyle/>
          <a:p>
            <a:r>
              <a:rPr lang="en-US" dirty="0" smtClean="0"/>
              <a:t>[4]</a:t>
            </a:r>
            <a:endParaRPr lang="en-US" dirty="0"/>
          </a:p>
        </p:txBody>
      </p:sp>
    </p:spTree>
    <p:extLst>
      <p:ext uri="{BB962C8B-B14F-4D97-AF65-F5344CB8AC3E}">
        <p14:creationId xmlns:p14="http://schemas.microsoft.com/office/powerpoint/2010/main" val="34219245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0" y="0"/>
            <a:ext cx="6162213"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400" dirty="0" smtClean="0">
                <a:ln w="0"/>
                <a:gradFill>
                  <a:gsLst>
                    <a:gs pos="0">
                      <a:srgbClr val="E9A039">
                        <a:lumMod val="50000"/>
                      </a:srgbClr>
                    </a:gs>
                    <a:gs pos="50000">
                      <a:srgbClr val="E9A039"/>
                    </a:gs>
                    <a:gs pos="100000">
                      <a:srgbClr val="E9A039">
                        <a:lumMod val="60000"/>
                        <a:lumOff val="40000"/>
                      </a:srgbClr>
                    </a:gs>
                  </a:gsLst>
                  <a:lin ang="5400000"/>
                </a:gradFill>
                <a:effectLst>
                  <a:reflection blurRad="6350" stA="53000" endA="300" endPos="35500" dir="5400000" sy="-90000" algn="bl" rotWithShape="0"/>
                </a:effectLst>
              </a:rPr>
              <a:t>Supply of Gas:</a:t>
            </a:r>
            <a:endParaRPr lang="en-US" sz="5400" dirty="0"/>
          </a:p>
        </p:txBody>
      </p:sp>
      <p:sp>
        <p:nvSpPr>
          <p:cNvPr id="5" name="Slide Number Placeholder 6"/>
          <p:cNvSpPr>
            <a:spLocks noGrp="1"/>
          </p:cNvSpPr>
          <p:nvPr/>
        </p:nvSpPr>
        <p:spPr>
          <a:xfrm>
            <a:off x="8254057" y="6310885"/>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rgbClr val="17316A"/>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9081635-2D41-9541-A109-202B134504CC}" type="slidenum">
              <a:rPr lang="en-US" smtClean="0">
                <a:solidFill>
                  <a:schemeClr val="tx1"/>
                </a:solidFill>
              </a:rPr>
              <a:pPr/>
              <a:t>8</a:t>
            </a:fld>
            <a:endParaRPr lang="en-US" dirty="0">
              <a:solidFill>
                <a:schemeClr val="tx1"/>
              </a:solidFill>
            </a:endParaRPr>
          </a:p>
        </p:txBody>
      </p:sp>
      <p:sp>
        <p:nvSpPr>
          <p:cNvPr id="6" name="Rectangle 5"/>
          <p:cNvSpPr/>
          <p:nvPr/>
        </p:nvSpPr>
        <p:spPr>
          <a:xfrm>
            <a:off x="1804343" y="6321051"/>
            <a:ext cx="7563678" cy="307777"/>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dirty="0"/>
              <a:t>Source: WEO 2016, Table 4.2, P 176</a:t>
            </a:r>
          </a:p>
        </p:txBody>
      </p:sp>
      <p:pic>
        <p:nvPicPr>
          <p:cNvPr id="7" name="Picture 6"/>
          <p:cNvPicPr>
            <a:picLocks noChangeAspect="1"/>
          </p:cNvPicPr>
          <p:nvPr/>
        </p:nvPicPr>
        <p:blipFill rotWithShape="1">
          <a:blip r:embed="rId2"/>
          <a:srcRect l="25307" t="27052" r="35816" b="28866"/>
          <a:stretch/>
        </p:blipFill>
        <p:spPr>
          <a:xfrm>
            <a:off x="4708583" y="1444505"/>
            <a:ext cx="7173210" cy="4829363"/>
          </a:xfrm>
          <a:prstGeom prst="rect">
            <a:avLst/>
          </a:prstGeom>
        </p:spPr>
      </p:pic>
      <p:pic>
        <p:nvPicPr>
          <p:cNvPr id="8" name="Picture 7"/>
          <p:cNvPicPr>
            <a:picLocks noChangeAspect="1"/>
          </p:cNvPicPr>
          <p:nvPr/>
        </p:nvPicPr>
        <p:blipFill>
          <a:blip r:embed="rId3"/>
          <a:stretch>
            <a:fillRect/>
          </a:stretch>
        </p:blipFill>
        <p:spPr>
          <a:xfrm>
            <a:off x="10834043" y="229173"/>
            <a:ext cx="1047750" cy="1047750"/>
          </a:xfrm>
          <a:prstGeom prst="rect">
            <a:avLst/>
          </a:prstGeom>
        </p:spPr>
      </p:pic>
      <p:sp>
        <p:nvSpPr>
          <p:cNvPr id="9" name="Rectangle 8"/>
          <p:cNvSpPr/>
          <p:nvPr/>
        </p:nvSpPr>
        <p:spPr>
          <a:xfrm>
            <a:off x="476250" y="1153166"/>
            <a:ext cx="4232333" cy="5262979"/>
          </a:xfrm>
          <a:prstGeom prst="rect">
            <a:avLst/>
          </a:prstGeom>
        </p:spPr>
        <p:txBody>
          <a:bodyPr wrap="square">
            <a:spAutoFit/>
          </a:bodyPr>
          <a:lstStyle/>
          <a:p>
            <a:r>
              <a:rPr lang="en-US" sz="2400" dirty="0"/>
              <a:t>Based on an estimated 2015 world consumption rate of about 3400 km</a:t>
            </a:r>
            <a:r>
              <a:rPr lang="en-US" sz="2400" baseline="30000" dirty="0"/>
              <a:t>3</a:t>
            </a:r>
            <a:r>
              <a:rPr lang="en-US" sz="2400" dirty="0"/>
              <a:t> (815 cu. mi.) of gas per year, the total estimated remaining economically recoverable reserves of natural gas would last 250 years at current consumption rates. An annual increase in usage of 2–3% could result in currently recoverable reserves lasting significantly less, perhaps as few as 80 to 100 years.</a:t>
            </a:r>
          </a:p>
        </p:txBody>
      </p:sp>
      <p:sp>
        <p:nvSpPr>
          <p:cNvPr id="10" name="TextBox 9"/>
          <p:cNvSpPr txBox="1"/>
          <p:nvPr/>
        </p:nvSpPr>
        <p:spPr>
          <a:xfrm>
            <a:off x="10387004" y="981811"/>
            <a:ext cx="476412" cy="369332"/>
          </a:xfrm>
          <a:prstGeom prst="rect">
            <a:avLst/>
          </a:prstGeom>
          <a:noFill/>
        </p:spPr>
        <p:txBody>
          <a:bodyPr wrap="none" rtlCol="0">
            <a:spAutoFit/>
          </a:bodyPr>
          <a:lstStyle/>
          <a:p>
            <a:r>
              <a:rPr lang="en-US" dirty="0" smtClean="0"/>
              <a:t>[5]</a:t>
            </a:r>
            <a:endParaRPr lang="en-US" dirty="0"/>
          </a:p>
        </p:txBody>
      </p:sp>
    </p:spTree>
    <p:extLst>
      <p:ext uri="{BB962C8B-B14F-4D97-AF65-F5344CB8AC3E}">
        <p14:creationId xmlns:p14="http://schemas.microsoft.com/office/powerpoint/2010/main" val="37224569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3013" y="114301"/>
            <a:ext cx="5260972" cy="1065330"/>
          </a:xfrm>
        </p:spPr>
        <p:txBody>
          <a:bodyPr>
            <a:normAutofit/>
          </a:bodyPr>
          <a:lstStyle/>
          <a:p>
            <a:pPr lvl="0" algn="ctr">
              <a:spcBef>
                <a:spcPts val="0"/>
              </a:spcBef>
            </a:pPr>
            <a:r>
              <a:rPr lang="en-US" sz="5400" cap="none" dirty="0">
                <a:ln w="0"/>
                <a:gradFill>
                  <a:gsLst>
                    <a:gs pos="0">
                      <a:srgbClr val="E9A039">
                        <a:lumMod val="50000"/>
                      </a:srgbClr>
                    </a:gs>
                    <a:gs pos="50000">
                      <a:srgbClr val="E9A039"/>
                    </a:gs>
                    <a:gs pos="100000">
                      <a:srgbClr val="E9A039">
                        <a:lumMod val="60000"/>
                        <a:lumOff val="40000"/>
                      </a:srgbClr>
                    </a:gs>
                  </a:gsLst>
                  <a:lin ang="5400000"/>
                </a:gradFill>
                <a:effectLst>
                  <a:reflection blurRad="6350" stA="53000" endA="300" endPos="35500" dir="5400000" sy="-90000" algn="bl" rotWithShape="0"/>
                </a:effectLst>
              </a:rPr>
              <a:t>Demand of </a:t>
            </a:r>
            <a:r>
              <a:rPr lang="en-US" sz="5400" cap="none" dirty="0" smtClean="0">
                <a:ln w="0"/>
                <a:gradFill>
                  <a:gsLst>
                    <a:gs pos="0">
                      <a:srgbClr val="E9A039">
                        <a:lumMod val="50000"/>
                      </a:srgbClr>
                    </a:gs>
                    <a:gs pos="50000">
                      <a:srgbClr val="E9A039"/>
                    </a:gs>
                    <a:gs pos="100000">
                      <a:srgbClr val="E9A039">
                        <a:lumMod val="60000"/>
                        <a:lumOff val="40000"/>
                      </a:srgbClr>
                    </a:gs>
                  </a:gsLst>
                  <a:lin ang="5400000"/>
                </a:gradFill>
                <a:effectLst>
                  <a:reflection blurRad="6350" stA="53000" endA="300" endPos="35500" dir="5400000" sy="-90000" algn="bl" rotWithShape="0"/>
                </a:effectLst>
              </a:rPr>
              <a:t>Gas:</a:t>
            </a:r>
            <a:endParaRPr lang="en-US" sz="4800" dirty="0"/>
          </a:p>
        </p:txBody>
      </p:sp>
      <p:pic>
        <p:nvPicPr>
          <p:cNvPr id="4" name="Content Placeholder 3"/>
          <p:cNvPicPr>
            <a:picLocks noGrp="1" noChangeAspect="1"/>
          </p:cNvPicPr>
          <p:nvPr>
            <p:ph idx="1"/>
          </p:nvPr>
        </p:nvPicPr>
        <p:blipFill rotWithShape="1">
          <a:blip r:embed="rId2"/>
          <a:srcRect l="19250" t="36222" r="37875" b="24889"/>
          <a:stretch/>
        </p:blipFill>
        <p:spPr>
          <a:xfrm>
            <a:off x="1243013" y="1179631"/>
            <a:ext cx="9550231" cy="4041828"/>
          </a:xfrm>
          <a:prstGeom prst="rect">
            <a:avLst/>
          </a:prstGeom>
        </p:spPr>
      </p:pic>
      <p:sp>
        <p:nvSpPr>
          <p:cNvPr id="9" name="Content Placeholder 2">
            <a:extLst>
              <a:ext uri="{FF2B5EF4-FFF2-40B4-BE49-F238E27FC236}">
                <a16:creationId xmlns:a16="http://schemas.microsoft.com/office/drawing/2014/main" xmlns="" id="{9854AEA2-D8C0-4DD8-9AED-2B75CD52E90B}"/>
              </a:ext>
            </a:extLst>
          </p:cNvPr>
          <p:cNvSpPr txBox="1">
            <a:spLocks/>
          </p:cNvSpPr>
          <p:nvPr/>
        </p:nvSpPr>
        <p:spPr>
          <a:xfrm>
            <a:off x="887246" y="5221459"/>
            <a:ext cx="9905998" cy="1553214"/>
          </a:xfrm>
          <a:prstGeom prst="rect">
            <a:avLst/>
          </a:prstGeom>
        </p:spPr>
        <p:txBody>
          <a:bodyPr vert="horz" lIns="91440" tIns="45720" rIns="91440" bIns="45720" rtlCol="0" anchor="ctr">
            <a:normAutofit fontScale="77500" lnSpcReduction="2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US" sz="2800" b="1" dirty="0">
                <a:solidFill>
                  <a:schemeClr val="tx1"/>
                </a:solidFill>
              </a:rPr>
              <a:t>Global gas demand is expected to rise by 3.6% in 2021 before easing to an average growth rate of 1.7% over the following three years, according to the IEA's latest quarterly Gas Market Report, which also provides a new medium-term forecast. By 2024, demand is forecast to be up 7% from 2019's pre-Covid levels.</a:t>
            </a:r>
            <a:endParaRPr lang="en-US" sz="2800" b="1" dirty="0">
              <a:solidFill>
                <a:schemeClr val="tx1"/>
              </a:solidFill>
            </a:endParaRPr>
          </a:p>
        </p:txBody>
      </p:sp>
      <p:sp>
        <p:nvSpPr>
          <p:cNvPr id="10" name="TextBox 9"/>
          <p:cNvSpPr txBox="1"/>
          <p:nvPr/>
        </p:nvSpPr>
        <p:spPr>
          <a:xfrm>
            <a:off x="10801344" y="1096107"/>
            <a:ext cx="476412" cy="369332"/>
          </a:xfrm>
          <a:prstGeom prst="rect">
            <a:avLst/>
          </a:prstGeom>
          <a:noFill/>
        </p:spPr>
        <p:txBody>
          <a:bodyPr wrap="none" rtlCol="0">
            <a:spAutoFit/>
          </a:bodyPr>
          <a:lstStyle/>
          <a:p>
            <a:r>
              <a:rPr lang="en-US" dirty="0" smtClean="0"/>
              <a:t>[6]</a:t>
            </a:r>
            <a:endParaRPr lang="en-US" dirty="0"/>
          </a:p>
        </p:txBody>
      </p:sp>
    </p:spTree>
    <p:extLst>
      <p:ext uri="{BB962C8B-B14F-4D97-AF65-F5344CB8AC3E}">
        <p14:creationId xmlns:p14="http://schemas.microsoft.com/office/powerpoint/2010/main" val="12787696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Override1.xml><?xml version="1.0" encoding="utf-8"?>
<a:themeOverride xmlns:a="http://schemas.openxmlformats.org/drawingml/2006/main">
  <a:clrScheme name="EIA">
    <a:dk1>
      <a:srgbClr val="000000"/>
    </a:dk1>
    <a:lt1>
      <a:srgbClr val="FFFFFF"/>
    </a:lt1>
    <a:dk2>
      <a:srgbClr val="003953"/>
    </a:dk2>
    <a:lt2>
      <a:srgbClr val="333333"/>
    </a:lt2>
    <a:accent1>
      <a:srgbClr val="0096D7"/>
    </a:accent1>
    <a:accent2>
      <a:srgbClr val="BD732A"/>
    </a:accent2>
    <a:accent3>
      <a:srgbClr val="5D9732"/>
    </a:accent3>
    <a:accent4>
      <a:srgbClr val="FFC702"/>
    </a:accent4>
    <a:accent5>
      <a:srgbClr val="A33340"/>
    </a:accent5>
    <a:accent6>
      <a:srgbClr val="675005"/>
    </a:accent6>
    <a:hlink>
      <a:srgbClr val="0096D7"/>
    </a:hlink>
    <a:folHlink>
      <a:srgbClr val="5D9732"/>
    </a:folHlink>
  </a:clrScheme>
  <a:fontScheme name="EIA 1">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TM03457485[[fn=Mesh]]</Template>
  <TotalTime>482</TotalTime>
  <Words>525</Words>
  <Application>Microsoft Office PowerPoint</Application>
  <PresentationFormat>Widescreen</PresentationFormat>
  <Paragraphs>110</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Al Bayan Plain</vt:lpstr>
      <vt:lpstr>Arial</vt:lpstr>
      <vt:lpstr>Calibri</vt:lpstr>
      <vt:lpstr>Hoefler Text</vt:lpstr>
      <vt:lpstr>Times New Roman</vt:lpstr>
      <vt:lpstr>Trebuchet MS</vt:lpstr>
      <vt:lpstr>Wingdings</vt:lpstr>
      <vt:lpstr>Mesh</vt:lpstr>
      <vt:lpstr>PowerPoint Presentation</vt:lpstr>
      <vt:lpstr>Contents</vt:lpstr>
      <vt:lpstr>Oil and Gas:</vt:lpstr>
      <vt:lpstr>Saudi Arabia, which is commonly known as the biggest producer of oil, produces an average of 10 million barrels per day of oil. In 2020, the median production was 11.01 million barrels per day, as can be seen from the below graph.</vt:lpstr>
      <vt:lpstr>Supply of Oil:</vt:lpstr>
      <vt:lpstr>PowerPoint Presentation</vt:lpstr>
      <vt:lpstr>PowerPoint Presentation</vt:lpstr>
      <vt:lpstr>PowerPoint Presentation</vt:lpstr>
      <vt:lpstr>Demand of Gas: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dc:creator>
  <cp:lastModifiedBy>Hp</cp:lastModifiedBy>
  <cp:revision>22</cp:revision>
  <dcterms:created xsi:type="dcterms:W3CDTF">2021-12-03T22:44:39Z</dcterms:created>
  <dcterms:modified xsi:type="dcterms:W3CDTF">2021-12-10T17:57:44Z</dcterms:modified>
</cp:coreProperties>
</file>