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drawings/drawing6.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drawings/drawing7.xml" ContentType="application/vnd.openxmlformats-officedocument.drawingml.chartshapes+xml"/>
  <Override PartName="/ppt/notesSlides/notesSlide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drawings/drawing8.xml" ContentType="application/vnd.openxmlformats-officedocument.drawingml.chartshapes+xml"/>
  <Override PartName="/ppt/notesSlides/notesSlide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drawings/drawing9.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drawings/drawing10.xml" ContentType="application/vnd.openxmlformats-officedocument.drawingml.chartshapes+xml"/>
  <Override PartName="/ppt/notesSlides/notesSlide5.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11.xml" ContentType="application/vnd.openxmlformats-officedocument.drawingml.chartshapes+xml"/>
  <Override PartName="/ppt/notesSlides/notesSlide6.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2.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13.xml" ContentType="application/vnd.openxmlformats-officedocument.drawingml.chartshapes+xml"/>
  <Override PartName="/ppt/theme/themeOverride11.xml" ContentType="application/vnd.openxmlformats-officedocument.themeOverride+xml"/>
  <Override PartName="/ppt/notesSlides/notesSlide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2.xml" ContentType="application/vnd.openxmlformats-officedocument.themeOverride+xml"/>
  <Override PartName="/ppt/drawings/drawing14.xml" ContentType="application/vnd.openxmlformats-officedocument.drawingml.chartshapes+xml"/>
  <Override PartName="/ppt/notesSlides/notesSlide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3.xml" ContentType="application/vnd.openxmlformats-officedocument.themeOverride+xml"/>
  <Override PartName="/ppt/drawings/drawing15.xml" ContentType="application/vnd.openxmlformats-officedocument.drawingml.chartshape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4.xml" ContentType="application/vnd.openxmlformats-officedocument.themeOverride+xml"/>
  <Override PartName="/ppt/drawings/drawing16.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5" r:id="rId1"/>
  </p:sldMasterIdLst>
  <p:notesMasterIdLst>
    <p:notesMasterId r:id="rId18"/>
  </p:notesMasterIdLst>
  <p:handoutMasterIdLst>
    <p:handoutMasterId r:id="rId19"/>
  </p:handoutMasterIdLst>
  <p:sldIdLst>
    <p:sldId id="411" r:id="rId2"/>
    <p:sldId id="533" r:id="rId3"/>
    <p:sldId id="552" r:id="rId4"/>
    <p:sldId id="573" r:id="rId5"/>
    <p:sldId id="535" r:id="rId6"/>
    <p:sldId id="555" r:id="rId7"/>
    <p:sldId id="536" r:id="rId8"/>
    <p:sldId id="538" r:id="rId9"/>
    <p:sldId id="558" r:id="rId10"/>
    <p:sldId id="572" r:id="rId11"/>
    <p:sldId id="569" r:id="rId12"/>
    <p:sldId id="410" r:id="rId13"/>
    <p:sldId id="574" r:id="rId14"/>
    <p:sldId id="539" r:id="rId15"/>
    <p:sldId id="559" r:id="rId16"/>
    <p:sldId id="540"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870" userDrawn="1">
          <p15:clr>
            <a:srgbClr val="A4A3A4"/>
          </p15:clr>
        </p15:guide>
        <p15:guide id="4" pos="3797"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rk, Stephen" initials="YS" lastIdx="22" clrIdx="0">
    <p:extLst>
      <p:ext uri="{19B8F6BF-5375-455C-9EA6-DF929625EA0E}">
        <p15:presenceInfo xmlns:p15="http://schemas.microsoft.com/office/powerpoint/2012/main" userId="S-1-5-21-2005352356-2018378189-366286951-42913" providerId="AD"/>
      </p:ext>
    </p:extLst>
  </p:cmAuthor>
  <p:cmAuthor id="2" name="Harvey, Stephen" initials="HS" lastIdx="1" clrIdx="1">
    <p:extLst>
      <p:ext uri="{19B8F6BF-5375-455C-9EA6-DF929625EA0E}">
        <p15:presenceInfo xmlns:p15="http://schemas.microsoft.com/office/powerpoint/2012/main" userId="S-1-5-21-2005352356-2018378189-366286951-11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702"/>
    <a:srgbClr val="000000"/>
    <a:srgbClr val="675005"/>
    <a:srgbClr val="EABCC1"/>
    <a:srgbClr val="BDE0A2"/>
    <a:srgbClr val="BD732A"/>
    <a:srgbClr val="A33340"/>
    <a:srgbClr val="E3A5AC"/>
    <a:srgbClr val="0096D7"/>
    <a:srgbClr val="5D97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6" autoAdjust="0"/>
    <p:restoredTop sz="84505" autoAdjust="0"/>
  </p:normalViewPr>
  <p:slideViewPr>
    <p:cSldViewPr snapToGrid="0">
      <p:cViewPr varScale="1">
        <p:scale>
          <a:sx n="80" d="100"/>
          <a:sy n="80" d="100"/>
        </p:scale>
        <p:origin x="492" y="78"/>
      </p:cViewPr>
      <p:guideLst>
        <p:guide orient="horz" pos="2160"/>
        <p:guide pos="3840"/>
        <p:guide orient="horz" pos="870"/>
        <p:guide pos="37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3156"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5" Type="http://schemas.openxmlformats.org/officeDocument/2006/relationships/chartUserShapes" Target="../drawings/drawing10.xml"/><Relationship Id="rId4"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13.xm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4.xml"/><Relationship Id="rId1" Type="http://schemas.microsoft.com/office/2011/relationships/chartStyle" Target="style14.xml"/><Relationship Id="rId5" Type="http://schemas.openxmlformats.org/officeDocument/2006/relationships/chartUserShapes" Target="../drawings/drawing14.xml"/><Relationship Id="rId4"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5.xml"/><Relationship Id="rId1" Type="http://schemas.microsoft.com/office/2011/relationships/chartStyle" Target="style15.xml"/><Relationship Id="rId5" Type="http://schemas.openxmlformats.org/officeDocument/2006/relationships/chartUserShapes" Target="../drawings/drawing15.xml"/><Relationship Id="rId4"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6.xml"/><Relationship Id="rId1" Type="http://schemas.microsoft.com/office/2011/relationships/chartStyle" Target="style16.xml"/><Relationship Id="rId5" Type="http://schemas.openxmlformats.org/officeDocument/2006/relationships/chartUserShapes" Target="../drawings/drawing16.xml"/><Relationship Id="rId4" Type="http://schemas.openxmlformats.org/officeDocument/2006/relationships/package" Target="../embeddings/Microsoft_Excel_Worksheet16.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3.xml"/><Relationship Id="rId4"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4.xml"/><Relationship Id="rId4"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5" Type="http://schemas.openxmlformats.org/officeDocument/2006/relationships/chartUserShapes" Target="../drawings/drawing5.xml"/><Relationship Id="rId4"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5" Type="http://schemas.openxmlformats.org/officeDocument/2006/relationships/chartUserShapes" Target="../drawings/drawing6.xml"/><Relationship Id="rId4"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5" Type="http://schemas.openxmlformats.org/officeDocument/2006/relationships/chartUserShapes" Target="../drawings/drawing7.xml"/><Relationship Id="rId4"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5" Type="http://schemas.openxmlformats.org/officeDocument/2006/relationships/chartUserShapes" Target="../drawings/drawing8.xml"/><Relationship Id="rId4"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5" Type="http://schemas.openxmlformats.org/officeDocument/2006/relationships/chartUserShapes" Target="../drawings/drawing9.xml"/><Relationship Id="rId4"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257217847769035E-2"/>
          <c:y val="0.18784956480130913"/>
          <c:w val="0.60163226755746446"/>
          <c:h val="0.7224742791140768"/>
        </c:manualLayout>
      </c:layout>
      <c:lineChart>
        <c:grouping val="standard"/>
        <c:varyColors val="0"/>
        <c:ser>
          <c:idx val="3"/>
          <c:order val="0"/>
          <c:tx>
            <c:strRef>
              <c:f>Sheet1!$B$1</c:f>
              <c:strCache>
                <c:ptCount val="1"/>
                <c:pt idx="0">
                  <c:v>High Oil 
and Gas 
Resource 
and 
Technology
</c:v>
                </c:pt>
              </c:strCache>
            </c:strRef>
          </c:tx>
          <c:spPr>
            <a:ln w="22225" cap="rnd">
              <a:solidFill>
                <a:srgbClr val="BD732A">
                  <a:lumMod val="75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13.931955</c:v>
                </c:pt>
                <c:pt idx="11">
                  <c:v>15.467442999999999</c:v>
                </c:pt>
                <c:pt idx="12">
                  <c:v>16.401050999999999</c:v>
                </c:pt>
                <c:pt idx="13">
                  <c:v>16.829408999999998</c:v>
                </c:pt>
                <c:pt idx="14">
                  <c:v>17.238316999999999</c:v>
                </c:pt>
                <c:pt idx="15">
                  <c:v>17.470472000000001</c:v>
                </c:pt>
                <c:pt idx="16">
                  <c:v>17.722569</c:v>
                </c:pt>
                <c:pt idx="17">
                  <c:v>17.850897</c:v>
                </c:pt>
                <c:pt idx="18">
                  <c:v>17.973500999999999</c:v>
                </c:pt>
                <c:pt idx="19">
                  <c:v>18.064074999999999</c:v>
                </c:pt>
                <c:pt idx="20">
                  <c:v>18.185974000000002</c:v>
                </c:pt>
                <c:pt idx="21">
                  <c:v>18.391531000000001</c:v>
                </c:pt>
                <c:pt idx="22">
                  <c:v>18.519791000000001</c:v>
                </c:pt>
                <c:pt idx="23">
                  <c:v>18.693826999999999</c:v>
                </c:pt>
                <c:pt idx="24">
                  <c:v>18.516470000000002</c:v>
                </c:pt>
                <c:pt idx="25">
                  <c:v>18.592651</c:v>
                </c:pt>
                <c:pt idx="26">
                  <c:v>18.576129999999999</c:v>
                </c:pt>
                <c:pt idx="27">
                  <c:v>18.548092</c:v>
                </c:pt>
                <c:pt idx="28">
                  <c:v>18.446570999999999</c:v>
                </c:pt>
                <c:pt idx="29">
                  <c:v>18.426549999999999</c:v>
                </c:pt>
                <c:pt idx="30">
                  <c:v>18.432092999999998</c:v>
                </c:pt>
                <c:pt idx="31">
                  <c:v>18.430841000000001</c:v>
                </c:pt>
                <c:pt idx="32">
                  <c:v>18.450792</c:v>
                </c:pt>
                <c:pt idx="33">
                  <c:v>18.323812</c:v>
                </c:pt>
                <c:pt idx="34">
                  <c:v>18.319089999999999</c:v>
                </c:pt>
                <c:pt idx="35">
                  <c:v>18.356867000000001</c:v>
                </c:pt>
                <c:pt idx="36">
                  <c:v>18.398665999999999</c:v>
                </c:pt>
                <c:pt idx="37">
                  <c:v>18.523969999999998</c:v>
                </c:pt>
                <c:pt idx="38">
                  <c:v>18.714931</c:v>
                </c:pt>
                <c:pt idx="39">
                  <c:v>18.951031</c:v>
                </c:pt>
                <c:pt idx="40">
                  <c:v>19.109826999999999</c:v>
                </c:pt>
              </c:numCache>
            </c:numRef>
          </c:val>
          <c:smooth val="0"/>
        </c:ser>
        <c:ser>
          <c:idx val="0"/>
          <c:order val="1"/>
          <c:tx>
            <c:strRef>
              <c:f>Sheet1!$C$1</c:f>
              <c:strCache>
                <c:ptCount val="1"/>
                <c:pt idx="0">
                  <c:v>Low Economic Growth</c:v>
                </c:pt>
              </c:strCache>
            </c:strRef>
          </c:tx>
          <c:spPr>
            <a:ln w="22225" cap="rnd">
              <a:solidFill>
                <a:srgbClr val="0096D7">
                  <a:lumMod val="40000"/>
                  <a:lumOff val="60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13.161495</c:v>
                </c:pt>
                <c:pt idx="11">
                  <c:v>13.678101</c:v>
                </c:pt>
                <c:pt idx="12">
                  <c:v>14.058232</c:v>
                </c:pt>
                <c:pt idx="13">
                  <c:v>14.12551</c:v>
                </c:pt>
                <c:pt idx="14">
                  <c:v>14.206785999999999</c:v>
                </c:pt>
                <c:pt idx="15">
                  <c:v>14.197734000000001</c:v>
                </c:pt>
                <c:pt idx="16">
                  <c:v>14.260218</c:v>
                </c:pt>
                <c:pt idx="17">
                  <c:v>14.258929</c:v>
                </c:pt>
                <c:pt idx="18">
                  <c:v>14.138147999999999</c:v>
                </c:pt>
                <c:pt idx="19">
                  <c:v>14.056585999999999</c:v>
                </c:pt>
                <c:pt idx="20">
                  <c:v>14.119567</c:v>
                </c:pt>
                <c:pt idx="21">
                  <c:v>14.202223999999999</c:v>
                </c:pt>
                <c:pt idx="22">
                  <c:v>14.224202</c:v>
                </c:pt>
                <c:pt idx="23">
                  <c:v>14.265164</c:v>
                </c:pt>
                <c:pt idx="24">
                  <c:v>14.194129999999999</c:v>
                </c:pt>
                <c:pt idx="25">
                  <c:v>14.108687</c:v>
                </c:pt>
                <c:pt idx="26">
                  <c:v>13.961672</c:v>
                </c:pt>
                <c:pt idx="27">
                  <c:v>13.770106999999999</c:v>
                </c:pt>
                <c:pt idx="28">
                  <c:v>13.628432999999999</c:v>
                </c:pt>
                <c:pt idx="29">
                  <c:v>13.375132000000001</c:v>
                </c:pt>
                <c:pt idx="30">
                  <c:v>13.487468</c:v>
                </c:pt>
                <c:pt idx="31">
                  <c:v>13.643775</c:v>
                </c:pt>
                <c:pt idx="32">
                  <c:v>13.677381</c:v>
                </c:pt>
                <c:pt idx="33">
                  <c:v>13.649514999999999</c:v>
                </c:pt>
                <c:pt idx="34">
                  <c:v>13.585915999999999</c:v>
                </c:pt>
                <c:pt idx="35">
                  <c:v>13.369109999999999</c:v>
                </c:pt>
                <c:pt idx="36">
                  <c:v>13.184931000000001</c:v>
                </c:pt>
                <c:pt idx="37">
                  <c:v>12.964383</c:v>
                </c:pt>
                <c:pt idx="38">
                  <c:v>12.61551</c:v>
                </c:pt>
                <c:pt idx="39">
                  <c:v>12.286702999999999</c:v>
                </c:pt>
                <c:pt idx="40">
                  <c:v>12.079247000000001</c:v>
                </c:pt>
              </c:numCache>
            </c:numRef>
          </c:val>
          <c:smooth val="0"/>
        </c:ser>
        <c:ser>
          <c:idx val="1"/>
          <c:order val="2"/>
          <c:tx>
            <c:strRef>
              <c:f>Sheet1!$D$1</c:f>
              <c:strCache>
                <c:ptCount val="1"/>
                <c:pt idx="0">
                  <c:v>High Economic Growth</c:v>
                </c:pt>
              </c:strCache>
            </c:strRef>
          </c:tx>
          <c:spPr>
            <a:ln w="22225" cap="rnd">
              <a:solidFill>
                <a:srgbClr val="0096D7">
                  <a:lumMod val="75000"/>
                </a:srgbClr>
              </a:solidFill>
              <a:round/>
            </a:ln>
            <a:effectLst/>
          </c:spPr>
          <c:marker>
            <c:symbol val="none"/>
          </c:marker>
          <c:dPt>
            <c:idx val="85"/>
            <c:marker>
              <c:symbol val="none"/>
            </c:marker>
            <c:bubble3D val="0"/>
          </c:dPt>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13.160996000000001</c:v>
                </c:pt>
                <c:pt idx="11">
                  <c:v>13.686741</c:v>
                </c:pt>
                <c:pt idx="12">
                  <c:v>14.081016</c:v>
                </c:pt>
                <c:pt idx="13">
                  <c:v>14.159305</c:v>
                </c:pt>
                <c:pt idx="14">
                  <c:v>14.282333</c:v>
                </c:pt>
                <c:pt idx="15">
                  <c:v>14.295895</c:v>
                </c:pt>
                <c:pt idx="16">
                  <c:v>14.370271000000001</c:v>
                </c:pt>
                <c:pt idx="17">
                  <c:v>14.390546000000001</c:v>
                </c:pt>
                <c:pt idx="18">
                  <c:v>14.330090999999999</c:v>
                </c:pt>
                <c:pt idx="19">
                  <c:v>14.353189</c:v>
                </c:pt>
                <c:pt idx="20">
                  <c:v>14.444629000000001</c:v>
                </c:pt>
                <c:pt idx="21">
                  <c:v>14.600223</c:v>
                </c:pt>
                <c:pt idx="22">
                  <c:v>14.687602</c:v>
                </c:pt>
                <c:pt idx="23">
                  <c:v>14.711565</c:v>
                </c:pt>
                <c:pt idx="24">
                  <c:v>14.652213</c:v>
                </c:pt>
                <c:pt idx="25">
                  <c:v>14.606292</c:v>
                </c:pt>
                <c:pt idx="26">
                  <c:v>14.494377</c:v>
                </c:pt>
                <c:pt idx="27">
                  <c:v>14.3901</c:v>
                </c:pt>
                <c:pt idx="28">
                  <c:v>14.180149</c:v>
                </c:pt>
                <c:pt idx="29">
                  <c:v>14.021684</c:v>
                </c:pt>
                <c:pt idx="30">
                  <c:v>14.066271</c:v>
                </c:pt>
                <c:pt idx="31">
                  <c:v>14.09735</c:v>
                </c:pt>
                <c:pt idx="32">
                  <c:v>14.015900999999999</c:v>
                </c:pt>
                <c:pt idx="33">
                  <c:v>13.950329999999999</c:v>
                </c:pt>
                <c:pt idx="34">
                  <c:v>13.747083</c:v>
                </c:pt>
                <c:pt idx="35">
                  <c:v>13.535940999999999</c:v>
                </c:pt>
                <c:pt idx="36">
                  <c:v>13.328836000000001</c:v>
                </c:pt>
                <c:pt idx="37">
                  <c:v>12.867850000000001</c:v>
                </c:pt>
                <c:pt idx="38">
                  <c:v>12.654482</c:v>
                </c:pt>
                <c:pt idx="39">
                  <c:v>12.29829</c:v>
                </c:pt>
                <c:pt idx="40">
                  <c:v>11.963557</c:v>
                </c:pt>
              </c:numCache>
            </c:numRef>
          </c:val>
          <c:smooth val="0"/>
        </c:ser>
        <c:ser>
          <c:idx val="2"/>
          <c:order val="3"/>
          <c:tx>
            <c:strRef>
              <c:f>Sheet1!$E$1</c:f>
              <c:strCache>
                <c:ptCount val="1"/>
                <c:pt idx="0">
                  <c:v>Low Oil Price</c:v>
                </c:pt>
              </c:strCache>
            </c:strRef>
          </c:tx>
          <c:spPr>
            <a:ln w="22225" cap="rnd">
              <a:solidFill>
                <a:srgbClr val="A33340">
                  <a:lumMod val="40000"/>
                  <a:lumOff val="60000"/>
                </a:srgbClr>
              </a:solidFill>
              <a:prstDash val="solid"/>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Sheet1!$E$2:$E$42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12.378344999999999</c:v>
                </c:pt>
                <c:pt idx="11">
                  <c:v>12.542109</c:v>
                </c:pt>
                <c:pt idx="12">
                  <c:v>12.747922000000001</c:v>
                </c:pt>
                <c:pt idx="13">
                  <c:v>12.805869</c:v>
                </c:pt>
                <c:pt idx="14">
                  <c:v>12.785534999999999</c:v>
                </c:pt>
                <c:pt idx="15">
                  <c:v>12.731391</c:v>
                </c:pt>
                <c:pt idx="16">
                  <c:v>12.772819</c:v>
                </c:pt>
                <c:pt idx="17">
                  <c:v>12.734031</c:v>
                </c:pt>
                <c:pt idx="18">
                  <c:v>12.567128</c:v>
                </c:pt>
                <c:pt idx="19">
                  <c:v>12.462187</c:v>
                </c:pt>
                <c:pt idx="20">
                  <c:v>12.382301</c:v>
                </c:pt>
                <c:pt idx="21">
                  <c:v>12.283913</c:v>
                </c:pt>
                <c:pt idx="22">
                  <c:v>12.158704999999999</c:v>
                </c:pt>
                <c:pt idx="23">
                  <c:v>11.97279</c:v>
                </c:pt>
                <c:pt idx="24">
                  <c:v>11.754066</c:v>
                </c:pt>
                <c:pt idx="25">
                  <c:v>11.542052</c:v>
                </c:pt>
                <c:pt idx="26">
                  <c:v>11.180876</c:v>
                </c:pt>
                <c:pt idx="27">
                  <c:v>10.880393</c:v>
                </c:pt>
                <c:pt idx="28">
                  <c:v>10.51821</c:v>
                </c:pt>
                <c:pt idx="29">
                  <c:v>10.171662</c:v>
                </c:pt>
                <c:pt idx="30">
                  <c:v>10.013422</c:v>
                </c:pt>
                <c:pt idx="31">
                  <c:v>9.9088659999999997</c:v>
                </c:pt>
                <c:pt idx="32">
                  <c:v>9.7701440000000002</c:v>
                </c:pt>
                <c:pt idx="33">
                  <c:v>9.6549639999999997</c:v>
                </c:pt>
                <c:pt idx="34">
                  <c:v>9.5573639999999997</c:v>
                </c:pt>
                <c:pt idx="35">
                  <c:v>9.4252380000000002</c:v>
                </c:pt>
                <c:pt idx="36">
                  <c:v>9.3391889999999993</c:v>
                </c:pt>
                <c:pt idx="37">
                  <c:v>9.1508649999999996</c:v>
                </c:pt>
                <c:pt idx="38">
                  <c:v>9.0391860000000008</c:v>
                </c:pt>
                <c:pt idx="39">
                  <c:v>8.7125170000000001</c:v>
                </c:pt>
                <c:pt idx="40">
                  <c:v>8.6316780000000008</c:v>
                </c:pt>
              </c:numCache>
            </c:numRef>
          </c:val>
          <c:smooth val="0"/>
        </c:ser>
        <c:ser>
          <c:idx val="4"/>
          <c:order val="4"/>
          <c:tx>
            <c:strRef>
              <c:f>Sheet1!$F$1</c:f>
              <c:strCache>
                <c:ptCount val="1"/>
                <c:pt idx="0">
                  <c:v>High Oil Price</c:v>
                </c:pt>
              </c:strCache>
            </c:strRef>
          </c:tx>
          <c:spPr>
            <a:ln w="22225" cap="rnd">
              <a:solidFill>
                <a:srgbClr val="A33340">
                  <a:lumMod val="75000"/>
                </a:srgbClr>
              </a:solidFill>
              <a:prstDash val="solid"/>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Sheet1!$F$2:$F$42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14.105154000000001</c:v>
                </c:pt>
                <c:pt idx="11">
                  <c:v>15.403174</c:v>
                </c:pt>
                <c:pt idx="12">
                  <c:v>17.742882000000002</c:v>
                </c:pt>
                <c:pt idx="13">
                  <c:v>18.813265000000001</c:v>
                </c:pt>
                <c:pt idx="14">
                  <c:v>19.194958</c:v>
                </c:pt>
                <c:pt idx="15">
                  <c:v>19.311926</c:v>
                </c:pt>
                <c:pt idx="16">
                  <c:v>19.228553999999999</c:v>
                </c:pt>
                <c:pt idx="17">
                  <c:v>18.823332000000001</c:v>
                </c:pt>
                <c:pt idx="18">
                  <c:v>18.560141000000002</c:v>
                </c:pt>
                <c:pt idx="19">
                  <c:v>18.402740000000001</c:v>
                </c:pt>
                <c:pt idx="20">
                  <c:v>18.352609999999999</c:v>
                </c:pt>
                <c:pt idx="21">
                  <c:v>18.113983000000001</c:v>
                </c:pt>
                <c:pt idx="22">
                  <c:v>18.072657</c:v>
                </c:pt>
                <c:pt idx="23">
                  <c:v>17.947655000000001</c:v>
                </c:pt>
                <c:pt idx="24">
                  <c:v>17.509641999999999</c:v>
                </c:pt>
                <c:pt idx="25">
                  <c:v>17.118030999999998</c:v>
                </c:pt>
                <c:pt idx="26">
                  <c:v>16.681508999999998</c:v>
                </c:pt>
                <c:pt idx="27">
                  <c:v>16.335213</c:v>
                </c:pt>
                <c:pt idx="28">
                  <c:v>15.958569000000001</c:v>
                </c:pt>
                <c:pt idx="29">
                  <c:v>15.643454</c:v>
                </c:pt>
                <c:pt idx="30">
                  <c:v>15.218064999999999</c:v>
                </c:pt>
                <c:pt idx="31">
                  <c:v>14.641734</c:v>
                </c:pt>
                <c:pt idx="32">
                  <c:v>14.311057999999999</c:v>
                </c:pt>
                <c:pt idx="33">
                  <c:v>13.904121</c:v>
                </c:pt>
                <c:pt idx="34">
                  <c:v>13.541195999999999</c:v>
                </c:pt>
                <c:pt idx="35">
                  <c:v>12.991405</c:v>
                </c:pt>
                <c:pt idx="36">
                  <c:v>12.769895</c:v>
                </c:pt>
                <c:pt idx="37">
                  <c:v>12.304121</c:v>
                </c:pt>
                <c:pt idx="38">
                  <c:v>11.863593</c:v>
                </c:pt>
                <c:pt idx="39">
                  <c:v>11.545441</c:v>
                </c:pt>
                <c:pt idx="40">
                  <c:v>11.203029000000001</c:v>
                </c:pt>
              </c:numCache>
            </c:numRef>
          </c:val>
          <c:smooth val="0"/>
        </c:ser>
        <c:ser>
          <c:idx val="5"/>
          <c:order val="5"/>
          <c:tx>
            <c:strRef>
              <c:f>Sheet1!$G$1</c:f>
              <c:strCache>
                <c:ptCount val="1"/>
                <c:pt idx="0">
                  <c:v>Low Oil and Gas Resource and Technology</c:v>
                </c:pt>
              </c:strCache>
            </c:strRef>
          </c:tx>
          <c:spPr>
            <a:ln w="22225" cap="rnd">
              <a:solidFill>
                <a:srgbClr val="BD732A">
                  <a:lumMod val="40000"/>
                  <a:lumOff val="60000"/>
                </a:srgbClr>
              </a:solidFill>
              <a:prstDash val="solid"/>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Sheet1!$G$2:$G$42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12.342147000000001</c:v>
                </c:pt>
                <c:pt idx="11">
                  <c:v>12.556933000000001</c:v>
                </c:pt>
                <c:pt idx="12">
                  <c:v>12.731999999999999</c:v>
                </c:pt>
                <c:pt idx="13">
                  <c:v>12.612280999999999</c:v>
                </c:pt>
                <c:pt idx="14">
                  <c:v>12.542572</c:v>
                </c:pt>
                <c:pt idx="15">
                  <c:v>12.335947000000001</c:v>
                </c:pt>
                <c:pt idx="16">
                  <c:v>12.298451</c:v>
                </c:pt>
                <c:pt idx="17">
                  <c:v>12.188336</c:v>
                </c:pt>
                <c:pt idx="18">
                  <c:v>12.018618</c:v>
                </c:pt>
                <c:pt idx="19">
                  <c:v>11.905975</c:v>
                </c:pt>
                <c:pt idx="20">
                  <c:v>11.819023</c:v>
                </c:pt>
                <c:pt idx="21">
                  <c:v>11.486853999999999</c:v>
                </c:pt>
                <c:pt idx="22">
                  <c:v>11.265364999999999</c:v>
                </c:pt>
                <c:pt idx="23">
                  <c:v>10.964065</c:v>
                </c:pt>
                <c:pt idx="24">
                  <c:v>10.672530999999999</c:v>
                </c:pt>
                <c:pt idx="25">
                  <c:v>10.506500000000001</c:v>
                </c:pt>
                <c:pt idx="26">
                  <c:v>10.415793000000001</c:v>
                </c:pt>
                <c:pt idx="27">
                  <c:v>10.308045999999999</c:v>
                </c:pt>
                <c:pt idx="28">
                  <c:v>10.098297000000001</c:v>
                </c:pt>
                <c:pt idx="29">
                  <c:v>9.9131920000000004</c:v>
                </c:pt>
                <c:pt idx="30">
                  <c:v>9.8499809999999997</c:v>
                </c:pt>
                <c:pt idx="31">
                  <c:v>9.7361520000000006</c:v>
                </c:pt>
                <c:pt idx="32">
                  <c:v>9.6131890000000002</c:v>
                </c:pt>
                <c:pt idx="33">
                  <c:v>9.4201429999999995</c:v>
                </c:pt>
                <c:pt idx="34">
                  <c:v>9.2784230000000001</c:v>
                </c:pt>
                <c:pt idx="35">
                  <c:v>9.0159350000000007</c:v>
                </c:pt>
                <c:pt idx="36">
                  <c:v>8.8333259999999996</c:v>
                </c:pt>
                <c:pt idx="37">
                  <c:v>8.5180930000000004</c:v>
                </c:pt>
                <c:pt idx="38">
                  <c:v>8.2642430000000004</c:v>
                </c:pt>
                <c:pt idx="39">
                  <c:v>8.1057059999999996</c:v>
                </c:pt>
                <c:pt idx="40">
                  <c:v>7.8975080000000002</c:v>
                </c:pt>
              </c:numCache>
            </c:numRef>
          </c:val>
          <c:smooth val="0"/>
        </c:ser>
        <c:ser>
          <c:idx val="6"/>
          <c:order val="6"/>
          <c:tx>
            <c:strRef>
              <c:f>Sheet1!$H$1</c:f>
              <c:strCache>
                <c:ptCount val="1"/>
                <c:pt idx="0">
                  <c:v>Reference</c:v>
                </c:pt>
              </c:strCache>
            </c:strRef>
          </c:tx>
          <c:spPr>
            <a:ln w="22225" cap="rnd">
              <a:solidFill>
                <a:srgbClr val="000000"/>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Sheet1!$H$2:$H$42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13.172337000000001</c:v>
                </c:pt>
                <c:pt idx="11">
                  <c:v>13.680125</c:v>
                </c:pt>
                <c:pt idx="12">
                  <c:v>14.066001</c:v>
                </c:pt>
                <c:pt idx="13">
                  <c:v>14.14066</c:v>
                </c:pt>
                <c:pt idx="14">
                  <c:v>14.241999</c:v>
                </c:pt>
                <c:pt idx="15">
                  <c:v>14.240686</c:v>
                </c:pt>
                <c:pt idx="16">
                  <c:v>14.309774000000001</c:v>
                </c:pt>
                <c:pt idx="17">
                  <c:v>14.302415999999999</c:v>
                </c:pt>
                <c:pt idx="18">
                  <c:v>14.180683</c:v>
                </c:pt>
                <c:pt idx="19">
                  <c:v>14.190842</c:v>
                </c:pt>
                <c:pt idx="20">
                  <c:v>14.294427000000001</c:v>
                </c:pt>
                <c:pt idx="21">
                  <c:v>14.363591</c:v>
                </c:pt>
                <c:pt idx="22">
                  <c:v>14.458278</c:v>
                </c:pt>
                <c:pt idx="23">
                  <c:v>14.448694</c:v>
                </c:pt>
                <c:pt idx="24">
                  <c:v>14.351179999999999</c:v>
                </c:pt>
                <c:pt idx="25">
                  <c:v>14.269263</c:v>
                </c:pt>
                <c:pt idx="26">
                  <c:v>14.149504</c:v>
                </c:pt>
                <c:pt idx="27">
                  <c:v>13.968852999999999</c:v>
                </c:pt>
                <c:pt idx="28">
                  <c:v>13.821403999999999</c:v>
                </c:pt>
                <c:pt idx="29">
                  <c:v>13.750157</c:v>
                </c:pt>
                <c:pt idx="30">
                  <c:v>13.901033</c:v>
                </c:pt>
                <c:pt idx="31">
                  <c:v>13.992407999999999</c:v>
                </c:pt>
                <c:pt idx="32">
                  <c:v>14.00568</c:v>
                </c:pt>
                <c:pt idx="33">
                  <c:v>13.959783</c:v>
                </c:pt>
                <c:pt idx="34">
                  <c:v>13.803350999999999</c:v>
                </c:pt>
                <c:pt idx="35">
                  <c:v>13.581116</c:v>
                </c:pt>
                <c:pt idx="36">
                  <c:v>13.321483000000001</c:v>
                </c:pt>
                <c:pt idx="37">
                  <c:v>13.036129000000001</c:v>
                </c:pt>
                <c:pt idx="38">
                  <c:v>12.781387</c:v>
                </c:pt>
                <c:pt idx="39">
                  <c:v>12.489962999999999</c:v>
                </c:pt>
                <c:pt idx="40">
                  <c:v>11.961895</c:v>
                </c:pt>
              </c:numCache>
            </c:numRef>
          </c:val>
          <c:smooth val="0"/>
        </c:ser>
        <c:dLbls>
          <c:showLegendKey val="0"/>
          <c:showVal val="0"/>
          <c:showCatName val="0"/>
          <c:showSerName val="0"/>
          <c:showPercent val="0"/>
          <c:showBubbleSize val="0"/>
        </c:dLbls>
        <c:smooth val="0"/>
        <c:axId val="184018464"/>
        <c:axId val="184020640"/>
        <c:extLst/>
      </c:lineChart>
      <c:catAx>
        <c:axId val="184018464"/>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4020640"/>
        <c:crossesAt val="0"/>
        <c:auto val="1"/>
        <c:lblAlgn val="ctr"/>
        <c:lblOffset val="100"/>
        <c:tickLblSkip val="10"/>
        <c:tickMarkSkip val="10"/>
        <c:noMultiLvlLbl val="0"/>
      </c:catAx>
      <c:valAx>
        <c:axId val="184020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4018464"/>
        <c:crossesAt val="10"/>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en-US"/>
    </a:p>
  </c:txPr>
  <c:externalData r:id="rId4">
    <c:autoUpdate val="0"/>
  </c:externalData>
  <c:userShapes r:id="rId5"/>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257217847769035E-2"/>
          <c:y val="0.19148102580927384"/>
          <c:w val="0.88913183056824308"/>
          <c:h val="0.71966480752405948"/>
        </c:manualLayout>
      </c:layout>
      <c:areaChart>
        <c:grouping val="stacked"/>
        <c:varyColors val="0"/>
        <c:ser>
          <c:idx val="3"/>
          <c:order val="0"/>
          <c:tx>
            <c:strRef>
              <c:f>Sheet1!$B$1</c:f>
              <c:strCache>
                <c:ptCount val="1"/>
                <c:pt idx="0">
                  <c:v>ethane</c:v>
                </c:pt>
              </c:strCache>
            </c:strRef>
          </c:tx>
          <c:spPr>
            <a:solidFill>
              <a:schemeClr val="accent5"/>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0.71599999999999997</c:v>
                </c:pt>
                <c:pt idx="1">
                  <c:v>0.69099999999999995</c:v>
                </c:pt>
                <c:pt idx="2">
                  <c:v>0.7</c:v>
                </c:pt>
                <c:pt idx="3">
                  <c:v>0.626</c:v>
                </c:pt>
                <c:pt idx="4">
                  <c:v>0.68500000000000005</c:v>
                </c:pt>
                <c:pt idx="5">
                  <c:v>0.64800000000000002</c:v>
                </c:pt>
                <c:pt idx="6">
                  <c:v>0.67600000000000005</c:v>
                </c:pt>
                <c:pt idx="7">
                  <c:v>0.70799999999999996</c:v>
                </c:pt>
                <c:pt idx="8">
                  <c:v>0.70199999999999996</c:v>
                </c:pt>
                <c:pt idx="9">
                  <c:v>0.76700000000000002</c:v>
                </c:pt>
                <c:pt idx="10">
                  <c:v>0.86799999999999999</c:v>
                </c:pt>
                <c:pt idx="11">
                  <c:v>0.92600000000000005</c:v>
                </c:pt>
                <c:pt idx="12">
                  <c:v>0.97499999999999998</c:v>
                </c:pt>
                <c:pt idx="13">
                  <c:v>0.97</c:v>
                </c:pt>
                <c:pt idx="14">
                  <c:v>1.091</c:v>
                </c:pt>
                <c:pt idx="15">
                  <c:v>1.129</c:v>
                </c:pt>
                <c:pt idx="16">
                  <c:v>1.2729999999999999</c:v>
                </c:pt>
                <c:pt idx="17">
                  <c:v>1.431</c:v>
                </c:pt>
                <c:pt idx="18">
                  <c:v>1.712</c:v>
                </c:pt>
                <c:pt idx="19">
                  <c:v>1.9179999999999999</c:v>
                </c:pt>
                <c:pt idx="20">
                  <c:v>2.2192319999999999</c:v>
                </c:pt>
                <c:pt idx="21">
                  <c:v>2.3245480000000001</c:v>
                </c:pt>
                <c:pt idx="22">
                  <c:v>2.5451350000000001</c:v>
                </c:pt>
                <c:pt idx="23">
                  <c:v>2.5705010000000001</c:v>
                </c:pt>
                <c:pt idx="24">
                  <c:v>2.6232359999999999</c:v>
                </c:pt>
                <c:pt idx="25">
                  <c:v>2.6870259999999999</c:v>
                </c:pt>
                <c:pt idx="26">
                  <c:v>2.76728</c:v>
                </c:pt>
                <c:pt idx="27">
                  <c:v>2.8480259999999999</c:v>
                </c:pt>
                <c:pt idx="28">
                  <c:v>2.8905599999999998</c:v>
                </c:pt>
                <c:pt idx="29">
                  <c:v>2.9067810000000001</c:v>
                </c:pt>
                <c:pt idx="30">
                  <c:v>2.9039959999999998</c:v>
                </c:pt>
                <c:pt idx="31">
                  <c:v>2.9088630000000002</c:v>
                </c:pt>
                <c:pt idx="32">
                  <c:v>2.8932479999999998</c:v>
                </c:pt>
                <c:pt idx="33">
                  <c:v>2.8868839999999998</c:v>
                </c:pt>
                <c:pt idx="34">
                  <c:v>2.9034399999999998</c:v>
                </c:pt>
                <c:pt idx="35">
                  <c:v>2.9254280000000001</c:v>
                </c:pt>
                <c:pt idx="36">
                  <c:v>2.9178630000000001</c:v>
                </c:pt>
                <c:pt idx="37">
                  <c:v>2.898018</c:v>
                </c:pt>
                <c:pt idx="38">
                  <c:v>2.8820190000000001</c:v>
                </c:pt>
                <c:pt idx="39">
                  <c:v>2.877497</c:v>
                </c:pt>
                <c:pt idx="40">
                  <c:v>2.8759399999999999</c:v>
                </c:pt>
                <c:pt idx="41">
                  <c:v>2.878409</c:v>
                </c:pt>
                <c:pt idx="42">
                  <c:v>2.8798699999999999</c:v>
                </c:pt>
                <c:pt idx="43">
                  <c:v>2.8765109999999998</c:v>
                </c:pt>
                <c:pt idx="44">
                  <c:v>2.8617219999999999</c:v>
                </c:pt>
                <c:pt idx="45">
                  <c:v>2.8456049999999999</c:v>
                </c:pt>
                <c:pt idx="46">
                  <c:v>2.8201960000000001</c:v>
                </c:pt>
                <c:pt idx="47">
                  <c:v>2.815601</c:v>
                </c:pt>
                <c:pt idx="48">
                  <c:v>2.8239589999999999</c:v>
                </c:pt>
                <c:pt idx="49">
                  <c:v>2.804764</c:v>
                </c:pt>
                <c:pt idx="50">
                  <c:v>2.741495</c:v>
                </c:pt>
              </c:numCache>
            </c:numRef>
          </c:val>
        </c:ser>
        <c:ser>
          <c:idx val="0"/>
          <c:order val="1"/>
          <c:tx>
            <c:strRef>
              <c:f>Sheet1!$C$1</c:f>
              <c:strCache>
                <c:ptCount val="1"/>
                <c:pt idx="0">
                  <c:v>propane</c:v>
                </c:pt>
              </c:strCache>
            </c:strRef>
          </c:tx>
          <c:spPr>
            <a:solidFill>
              <a:schemeClr val="accent4"/>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0.53900000000000003</c:v>
                </c:pt>
                <c:pt idx="1">
                  <c:v>0.53900000000000003</c:v>
                </c:pt>
                <c:pt idx="2">
                  <c:v>0.54700000000000004</c:v>
                </c:pt>
                <c:pt idx="3">
                  <c:v>0.505</c:v>
                </c:pt>
                <c:pt idx="4">
                  <c:v>0.52500000000000002</c:v>
                </c:pt>
                <c:pt idx="5">
                  <c:v>0.499</c:v>
                </c:pt>
                <c:pt idx="6">
                  <c:v>0.503</c:v>
                </c:pt>
                <c:pt idx="7">
                  <c:v>0.50600000000000001</c:v>
                </c:pt>
                <c:pt idx="8">
                  <c:v>0.51100000000000001</c:v>
                </c:pt>
                <c:pt idx="9">
                  <c:v>0.54700000000000004</c:v>
                </c:pt>
                <c:pt idx="10">
                  <c:v>0.58599999999999997</c:v>
                </c:pt>
                <c:pt idx="11">
                  <c:v>0.629</c:v>
                </c:pt>
                <c:pt idx="12">
                  <c:v>0.71199999999999997</c:v>
                </c:pt>
                <c:pt idx="13">
                  <c:v>0.82299999999999995</c:v>
                </c:pt>
                <c:pt idx="14">
                  <c:v>0.98499999999999999</c:v>
                </c:pt>
                <c:pt idx="15">
                  <c:v>1.1439999999999999</c:v>
                </c:pt>
                <c:pt idx="16">
                  <c:v>1.165</c:v>
                </c:pt>
                <c:pt idx="17">
                  <c:v>1.2390000000000001</c:v>
                </c:pt>
                <c:pt idx="18">
                  <c:v>1.4019999999999999</c:v>
                </c:pt>
                <c:pt idx="19">
                  <c:v>1.59</c:v>
                </c:pt>
                <c:pt idx="20">
                  <c:v>1.6966060000000001</c:v>
                </c:pt>
                <c:pt idx="21">
                  <c:v>1.70773</c:v>
                </c:pt>
                <c:pt idx="22">
                  <c:v>1.868228</c:v>
                </c:pt>
                <c:pt idx="23">
                  <c:v>1.8741300000000001</c:v>
                </c:pt>
                <c:pt idx="24">
                  <c:v>1.8799779999999999</c:v>
                </c:pt>
                <c:pt idx="25">
                  <c:v>1.8928910000000001</c:v>
                </c:pt>
                <c:pt idx="26">
                  <c:v>1.920253</c:v>
                </c:pt>
                <c:pt idx="27">
                  <c:v>1.9410970000000001</c:v>
                </c:pt>
                <c:pt idx="28">
                  <c:v>1.952839</c:v>
                </c:pt>
                <c:pt idx="29">
                  <c:v>1.9524239999999999</c:v>
                </c:pt>
                <c:pt idx="30">
                  <c:v>1.944018</c:v>
                </c:pt>
                <c:pt idx="31">
                  <c:v>1.937494</c:v>
                </c:pt>
                <c:pt idx="32">
                  <c:v>1.9271609999999999</c:v>
                </c:pt>
                <c:pt idx="33">
                  <c:v>1.9197420000000001</c:v>
                </c:pt>
                <c:pt idx="34">
                  <c:v>1.924814</c:v>
                </c:pt>
                <c:pt idx="35">
                  <c:v>1.9309430000000001</c:v>
                </c:pt>
                <c:pt idx="36">
                  <c:v>1.9268909999999999</c:v>
                </c:pt>
                <c:pt idx="37">
                  <c:v>1.9116169999999999</c:v>
                </c:pt>
                <c:pt idx="38">
                  <c:v>1.901405</c:v>
                </c:pt>
                <c:pt idx="39">
                  <c:v>1.8994709999999999</c:v>
                </c:pt>
                <c:pt idx="40">
                  <c:v>1.9021129999999999</c:v>
                </c:pt>
                <c:pt idx="41">
                  <c:v>1.905052</c:v>
                </c:pt>
                <c:pt idx="42">
                  <c:v>1.9068830000000001</c:v>
                </c:pt>
                <c:pt idx="43">
                  <c:v>1.912979</c:v>
                </c:pt>
                <c:pt idx="44">
                  <c:v>1.9073690000000001</c:v>
                </c:pt>
                <c:pt idx="45">
                  <c:v>1.9011830000000001</c:v>
                </c:pt>
                <c:pt idx="46">
                  <c:v>1.88456</c:v>
                </c:pt>
                <c:pt idx="47">
                  <c:v>1.880069</c:v>
                </c:pt>
                <c:pt idx="48">
                  <c:v>1.882682</c:v>
                </c:pt>
                <c:pt idx="49">
                  <c:v>1.8713089999999999</c:v>
                </c:pt>
                <c:pt idx="50">
                  <c:v>1.824759</c:v>
                </c:pt>
              </c:numCache>
            </c:numRef>
          </c:val>
        </c:ser>
        <c:ser>
          <c:idx val="1"/>
          <c:order val="2"/>
          <c:tx>
            <c:strRef>
              <c:f>Sheet1!$D$1</c:f>
              <c:strCache>
                <c:ptCount val="1"/>
                <c:pt idx="0">
                  <c:v>normal butane</c:v>
                </c:pt>
              </c:strCache>
            </c:strRef>
          </c:tx>
          <c:spPr>
            <a:solidFill>
              <a:schemeClr val="accent6"/>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0.161</c:v>
                </c:pt>
                <c:pt idx="1">
                  <c:v>0.13100000000000001</c:v>
                </c:pt>
                <c:pt idx="2">
                  <c:v>0.13100000000000001</c:v>
                </c:pt>
                <c:pt idx="3">
                  <c:v>0.13100000000000001</c:v>
                </c:pt>
                <c:pt idx="4">
                  <c:v>0.152</c:v>
                </c:pt>
                <c:pt idx="5">
                  <c:v>0.13600000000000001</c:v>
                </c:pt>
                <c:pt idx="6">
                  <c:v>0.13600000000000001</c:v>
                </c:pt>
                <c:pt idx="7">
                  <c:v>0.128</c:v>
                </c:pt>
                <c:pt idx="8">
                  <c:v>0.13300000000000001</c:v>
                </c:pt>
                <c:pt idx="9">
                  <c:v>0.13700000000000001</c:v>
                </c:pt>
                <c:pt idx="10">
                  <c:v>0.156</c:v>
                </c:pt>
                <c:pt idx="11">
                  <c:v>0.157</c:v>
                </c:pt>
                <c:pt idx="12">
                  <c:v>0.17899999999999999</c:v>
                </c:pt>
                <c:pt idx="13">
                  <c:v>0.22</c:v>
                </c:pt>
                <c:pt idx="14">
                  <c:v>0.27700000000000002</c:v>
                </c:pt>
                <c:pt idx="15">
                  <c:v>0.33300000000000002</c:v>
                </c:pt>
                <c:pt idx="16">
                  <c:v>0.30199999999999999</c:v>
                </c:pt>
                <c:pt idx="17">
                  <c:v>0.316</c:v>
                </c:pt>
                <c:pt idx="18">
                  <c:v>0.35599999999999998</c:v>
                </c:pt>
                <c:pt idx="19">
                  <c:v>0.39705800000000002</c:v>
                </c:pt>
                <c:pt idx="20">
                  <c:v>0.42499100000000001</c:v>
                </c:pt>
                <c:pt idx="21">
                  <c:v>0.427784</c:v>
                </c:pt>
                <c:pt idx="22">
                  <c:v>0.51630299999999996</c:v>
                </c:pt>
                <c:pt idx="23">
                  <c:v>0.52113399999999999</c:v>
                </c:pt>
                <c:pt idx="24">
                  <c:v>0.52576500000000004</c:v>
                </c:pt>
                <c:pt idx="25">
                  <c:v>0.530393</c:v>
                </c:pt>
                <c:pt idx="26">
                  <c:v>0.54000499999999996</c:v>
                </c:pt>
                <c:pt idx="27">
                  <c:v>0.54835999999999996</c:v>
                </c:pt>
                <c:pt idx="28">
                  <c:v>0.55283000000000004</c:v>
                </c:pt>
                <c:pt idx="29">
                  <c:v>0.55305599999999999</c:v>
                </c:pt>
                <c:pt idx="30">
                  <c:v>0.55077299999999996</c:v>
                </c:pt>
                <c:pt idx="31">
                  <c:v>0.54950500000000002</c:v>
                </c:pt>
                <c:pt idx="32">
                  <c:v>0.54898400000000003</c:v>
                </c:pt>
                <c:pt idx="33">
                  <c:v>0.54903800000000003</c:v>
                </c:pt>
                <c:pt idx="34">
                  <c:v>0.55274699999999999</c:v>
                </c:pt>
                <c:pt idx="35">
                  <c:v>0.55495099999999997</c:v>
                </c:pt>
                <c:pt idx="36">
                  <c:v>0.55532300000000001</c:v>
                </c:pt>
                <c:pt idx="37">
                  <c:v>0.55242100000000005</c:v>
                </c:pt>
                <c:pt idx="38">
                  <c:v>0.55179400000000001</c:v>
                </c:pt>
                <c:pt idx="39">
                  <c:v>0.55294699999999997</c:v>
                </c:pt>
                <c:pt idx="40">
                  <c:v>0.55774800000000002</c:v>
                </c:pt>
                <c:pt idx="41">
                  <c:v>0.56087100000000001</c:v>
                </c:pt>
                <c:pt idx="42">
                  <c:v>0.56183700000000003</c:v>
                </c:pt>
                <c:pt idx="43">
                  <c:v>0.563446</c:v>
                </c:pt>
                <c:pt idx="44">
                  <c:v>0.56133999999999995</c:v>
                </c:pt>
                <c:pt idx="45">
                  <c:v>0.55975399999999997</c:v>
                </c:pt>
                <c:pt idx="46">
                  <c:v>0.55422899999999997</c:v>
                </c:pt>
                <c:pt idx="47">
                  <c:v>0.55073300000000003</c:v>
                </c:pt>
                <c:pt idx="48">
                  <c:v>0.54976000000000003</c:v>
                </c:pt>
                <c:pt idx="49">
                  <c:v>0.545435</c:v>
                </c:pt>
                <c:pt idx="50">
                  <c:v>0.52881100000000003</c:v>
                </c:pt>
              </c:numCache>
            </c:numRef>
          </c:val>
        </c:ser>
        <c:ser>
          <c:idx val="2"/>
          <c:order val="3"/>
          <c:tx>
            <c:strRef>
              <c:f>Sheet1!$E$1</c:f>
              <c:strCache>
                <c:ptCount val="1"/>
                <c:pt idx="0">
                  <c:v>isobutane</c:v>
                </c:pt>
              </c:strCache>
            </c:strRef>
          </c:tx>
          <c:spPr>
            <a:solidFill>
              <a:schemeClr val="accent2"/>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0.189</c:v>
                </c:pt>
                <c:pt idx="1">
                  <c:v>0.19900000000000001</c:v>
                </c:pt>
                <c:pt idx="2">
                  <c:v>0.20100000000000001</c:v>
                </c:pt>
                <c:pt idx="3">
                  <c:v>0.184</c:v>
                </c:pt>
                <c:pt idx="4">
                  <c:v>0.16900000000000001</c:v>
                </c:pt>
                <c:pt idx="5">
                  <c:v>0.16900000000000001</c:v>
                </c:pt>
                <c:pt idx="6">
                  <c:v>0.16400000000000001</c:v>
                </c:pt>
                <c:pt idx="7">
                  <c:v>0.17599999999999999</c:v>
                </c:pt>
                <c:pt idx="8">
                  <c:v>0.17299999999999999</c:v>
                </c:pt>
                <c:pt idx="9">
                  <c:v>0.189</c:v>
                </c:pt>
                <c:pt idx="10">
                  <c:v>0.187</c:v>
                </c:pt>
                <c:pt idx="11">
                  <c:v>0.20899999999999999</c:v>
                </c:pt>
                <c:pt idx="12">
                  <c:v>0.22600000000000001</c:v>
                </c:pt>
                <c:pt idx="13">
                  <c:v>0.245</c:v>
                </c:pt>
                <c:pt idx="14">
                  <c:v>0.26700000000000002</c:v>
                </c:pt>
                <c:pt idx="15">
                  <c:v>0.3</c:v>
                </c:pt>
                <c:pt idx="16">
                  <c:v>0.33700000000000002</c:v>
                </c:pt>
                <c:pt idx="17">
                  <c:v>0.35399999999999998</c:v>
                </c:pt>
                <c:pt idx="18">
                  <c:v>0.39700000000000002</c:v>
                </c:pt>
                <c:pt idx="19">
                  <c:v>0.44706499999999999</c:v>
                </c:pt>
                <c:pt idx="20">
                  <c:v>0.47587099999999999</c:v>
                </c:pt>
                <c:pt idx="21">
                  <c:v>0.47873599999999999</c:v>
                </c:pt>
                <c:pt idx="22">
                  <c:v>0.491394</c:v>
                </c:pt>
                <c:pt idx="23">
                  <c:v>0.48899999999999999</c:v>
                </c:pt>
                <c:pt idx="24">
                  <c:v>0.48669299999999999</c:v>
                </c:pt>
                <c:pt idx="25">
                  <c:v>0.48763899999999999</c:v>
                </c:pt>
                <c:pt idx="26">
                  <c:v>0.491429</c:v>
                </c:pt>
                <c:pt idx="27">
                  <c:v>0.49261199999999999</c:v>
                </c:pt>
                <c:pt idx="28">
                  <c:v>0.49174600000000002</c:v>
                </c:pt>
                <c:pt idx="29">
                  <c:v>0.48958800000000002</c:v>
                </c:pt>
                <c:pt idx="30">
                  <c:v>0.48636200000000002</c:v>
                </c:pt>
                <c:pt idx="31">
                  <c:v>0.48360799999999998</c:v>
                </c:pt>
                <c:pt idx="32">
                  <c:v>0.479161</c:v>
                </c:pt>
                <c:pt idx="33">
                  <c:v>0.47532200000000002</c:v>
                </c:pt>
                <c:pt idx="34">
                  <c:v>0.47362700000000002</c:v>
                </c:pt>
                <c:pt idx="35">
                  <c:v>0.472802</c:v>
                </c:pt>
                <c:pt idx="36">
                  <c:v>0.46837699999999999</c:v>
                </c:pt>
                <c:pt idx="37">
                  <c:v>0.46056399999999997</c:v>
                </c:pt>
                <c:pt idx="38">
                  <c:v>0.45489600000000002</c:v>
                </c:pt>
                <c:pt idx="39">
                  <c:v>0.45170500000000002</c:v>
                </c:pt>
                <c:pt idx="40">
                  <c:v>0.45214500000000002</c:v>
                </c:pt>
                <c:pt idx="41">
                  <c:v>0.45125700000000002</c:v>
                </c:pt>
                <c:pt idx="42">
                  <c:v>0.449544</c:v>
                </c:pt>
                <c:pt idx="43">
                  <c:v>0.44894800000000001</c:v>
                </c:pt>
                <c:pt idx="44">
                  <c:v>0.44696599999999997</c:v>
                </c:pt>
                <c:pt idx="45">
                  <c:v>0.44364700000000001</c:v>
                </c:pt>
                <c:pt idx="46">
                  <c:v>0.440106</c:v>
                </c:pt>
                <c:pt idx="47">
                  <c:v>0.44003500000000001</c:v>
                </c:pt>
                <c:pt idx="48">
                  <c:v>0.43996299999999999</c:v>
                </c:pt>
                <c:pt idx="49">
                  <c:v>0.43705500000000003</c:v>
                </c:pt>
                <c:pt idx="50">
                  <c:v>0.429481</c:v>
                </c:pt>
              </c:numCache>
            </c:numRef>
          </c:val>
        </c:ser>
        <c:ser>
          <c:idx val="4"/>
          <c:order val="4"/>
          <c:tx>
            <c:strRef>
              <c:f>Sheet1!$F$1</c:f>
              <c:strCache>
                <c:ptCount val="1"/>
                <c:pt idx="0">
                  <c:v>natural gasoline</c:v>
                </c:pt>
              </c:strCache>
            </c:strRef>
          </c:tx>
          <c:spPr>
            <a:solidFill>
              <a:schemeClr val="accent3"/>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formatCode>General</c:formatCode>
                <c:ptCount val="51"/>
                <c:pt idx="0">
                  <c:v>0.30599999999999999</c:v>
                </c:pt>
                <c:pt idx="1">
                  <c:v>0.30599999999999999</c:v>
                </c:pt>
                <c:pt idx="2">
                  <c:v>0.3</c:v>
                </c:pt>
                <c:pt idx="3">
                  <c:v>0.27600000000000002</c:v>
                </c:pt>
                <c:pt idx="4">
                  <c:v>0.27900000000000003</c:v>
                </c:pt>
                <c:pt idx="5">
                  <c:v>0.26600000000000001</c:v>
                </c:pt>
                <c:pt idx="6">
                  <c:v>0.26300000000000001</c:v>
                </c:pt>
                <c:pt idx="7">
                  <c:v>0.26400000000000001</c:v>
                </c:pt>
                <c:pt idx="8">
                  <c:v>0.26400000000000001</c:v>
                </c:pt>
                <c:pt idx="9">
                  <c:v>0.27100000000000002</c:v>
                </c:pt>
                <c:pt idx="10">
                  <c:v>0.27700000000000002</c:v>
                </c:pt>
                <c:pt idx="11">
                  <c:v>0.29199999999999998</c:v>
                </c:pt>
                <c:pt idx="12">
                  <c:v>0.31900000000000001</c:v>
                </c:pt>
                <c:pt idx="13">
                  <c:v>0.34799999999999998</c:v>
                </c:pt>
                <c:pt idx="14">
                  <c:v>0.39500000000000002</c:v>
                </c:pt>
                <c:pt idx="15">
                  <c:v>0.433</c:v>
                </c:pt>
                <c:pt idx="16">
                  <c:v>0.433</c:v>
                </c:pt>
                <c:pt idx="17">
                  <c:v>0.44900000000000001</c:v>
                </c:pt>
                <c:pt idx="18">
                  <c:v>0.503</c:v>
                </c:pt>
                <c:pt idx="19">
                  <c:v>0.55900000000000005</c:v>
                </c:pt>
                <c:pt idx="20">
                  <c:v>0.59218999999999999</c:v>
                </c:pt>
                <c:pt idx="21">
                  <c:v>0.598082</c:v>
                </c:pt>
                <c:pt idx="22">
                  <c:v>0.68058200000000002</c:v>
                </c:pt>
                <c:pt idx="23">
                  <c:v>0.68150699999999997</c:v>
                </c:pt>
                <c:pt idx="24">
                  <c:v>0.68306100000000003</c:v>
                </c:pt>
                <c:pt idx="25">
                  <c:v>0.68708599999999997</c:v>
                </c:pt>
                <c:pt idx="26">
                  <c:v>0.69588499999999998</c:v>
                </c:pt>
                <c:pt idx="27">
                  <c:v>0.702681</c:v>
                </c:pt>
                <c:pt idx="28">
                  <c:v>0.70473200000000003</c:v>
                </c:pt>
                <c:pt idx="29">
                  <c:v>0.70360100000000003</c:v>
                </c:pt>
                <c:pt idx="30">
                  <c:v>0.69962400000000002</c:v>
                </c:pt>
                <c:pt idx="31">
                  <c:v>0.69690200000000002</c:v>
                </c:pt>
                <c:pt idx="32">
                  <c:v>0.69534499999999999</c:v>
                </c:pt>
                <c:pt idx="33">
                  <c:v>0.69425099999999995</c:v>
                </c:pt>
                <c:pt idx="34">
                  <c:v>0.69595600000000002</c:v>
                </c:pt>
                <c:pt idx="35">
                  <c:v>0.69598400000000005</c:v>
                </c:pt>
                <c:pt idx="36">
                  <c:v>0.69370699999999996</c:v>
                </c:pt>
                <c:pt idx="37">
                  <c:v>0.68503999999999998</c:v>
                </c:pt>
                <c:pt idx="38">
                  <c:v>0.68235800000000002</c:v>
                </c:pt>
                <c:pt idx="39">
                  <c:v>0.68131200000000003</c:v>
                </c:pt>
                <c:pt idx="40">
                  <c:v>0.68828400000000001</c:v>
                </c:pt>
                <c:pt idx="41">
                  <c:v>0.69145400000000001</c:v>
                </c:pt>
                <c:pt idx="42">
                  <c:v>0.69090499999999999</c:v>
                </c:pt>
                <c:pt idx="43">
                  <c:v>0.69089400000000001</c:v>
                </c:pt>
                <c:pt idx="44">
                  <c:v>0.68764199999999998</c:v>
                </c:pt>
                <c:pt idx="45">
                  <c:v>0.68417399999999995</c:v>
                </c:pt>
                <c:pt idx="46">
                  <c:v>0.67796199999999995</c:v>
                </c:pt>
                <c:pt idx="47">
                  <c:v>0.67352500000000004</c:v>
                </c:pt>
                <c:pt idx="48">
                  <c:v>0.67011600000000004</c:v>
                </c:pt>
                <c:pt idx="49">
                  <c:v>0.664408</c:v>
                </c:pt>
                <c:pt idx="50">
                  <c:v>0.64876900000000004</c:v>
                </c:pt>
              </c:numCache>
            </c:numRef>
          </c:val>
        </c:ser>
        <c:dLbls>
          <c:showLegendKey val="0"/>
          <c:showVal val="0"/>
          <c:showCatName val="0"/>
          <c:showSerName val="0"/>
          <c:showPercent val="0"/>
          <c:showBubbleSize val="0"/>
        </c:dLbls>
        <c:axId val="184021728"/>
        <c:axId val="184023360"/>
      </c:areaChart>
      <c:catAx>
        <c:axId val="184021728"/>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23360"/>
        <c:crosses val="autoZero"/>
        <c:auto val="1"/>
        <c:lblAlgn val="ctr"/>
        <c:lblOffset val="100"/>
        <c:tickLblSkip val="10"/>
        <c:tickMarkSkip val="10"/>
        <c:noMultiLvlLbl val="0"/>
      </c:catAx>
      <c:valAx>
        <c:axId val="18402336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21728"/>
        <c:crossesAt val="20"/>
        <c:crossBetween val="midCat"/>
      </c:valAx>
      <c:spPr>
        <a:noFill/>
        <a:ln>
          <a:noFill/>
        </a:ln>
        <a:effectLst/>
      </c:spPr>
    </c:plotArea>
    <c:plotVisOnly val="1"/>
    <c:dispBlanksAs val="zero"/>
    <c:showDLblsOverMax val="0"/>
  </c:chart>
  <c:spPr>
    <a:noFill/>
    <a:ln w="0" cap="flat" cmpd="sng" algn="ctr">
      <a:solidFill>
        <a:schemeClr val="bg1"/>
      </a:solidFill>
      <a:round/>
    </a:ln>
    <a:effectLst/>
  </c:spPr>
  <c:txPr>
    <a:bodyPr/>
    <a:lstStyle/>
    <a:p>
      <a:pPr>
        <a:defRPr sz="1000">
          <a:solidFill>
            <a:sysClr val="windowText" lastClr="000000"/>
          </a:solidFill>
        </a:defRPr>
      </a:pPr>
      <a:endParaRPr lang="en-US"/>
    </a:p>
  </c:txPr>
  <c:externalData r:id="rId4">
    <c:autoUpdate val="0"/>
  </c:externalData>
  <c:userShapes r:id="rId5"/>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113769636502003E-2"/>
          <c:y val="0.13995983433849091"/>
          <c:w val="0.89773093011811023"/>
          <c:h val="0.793999698036158"/>
        </c:manualLayout>
      </c:layout>
      <c:lineChart>
        <c:grouping val="standard"/>
        <c:varyColors val="0"/>
        <c:ser>
          <c:idx val="0"/>
          <c:order val="0"/>
          <c:tx>
            <c:strRef>
              <c:f>Sheet1!$B$1</c:f>
              <c:strCache>
                <c:ptCount val="1"/>
                <c:pt idx="0">
                  <c:v>High Oil</c:v>
                </c:pt>
              </c:strCache>
            </c:strRef>
          </c:tx>
          <c:spPr>
            <a:ln w="28575" cap="rnd">
              <a:solidFill>
                <a:schemeClr val="accent5">
                  <a:lumMod val="75000"/>
                </a:scheme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6.0086708540899571E-2</c:v>
                </c:pt>
                <c:pt idx="1">
                  <c:v>6.3745353837183882E-2</c:v>
                </c:pt>
                <c:pt idx="2">
                  <c:v>6.5232771369417325E-2</c:v>
                </c:pt>
                <c:pt idx="3">
                  <c:v>6.8591688462656217E-2</c:v>
                </c:pt>
                <c:pt idx="4">
                  <c:v>6.8285409100619532E-2</c:v>
                </c:pt>
                <c:pt idx="5">
                  <c:v>7.0466912789077726E-2</c:v>
                </c:pt>
                <c:pt idx="6">
                  <c:v>7.3045022717885155E-2</c:v>
                </c:pt>
                <c:pt idx="7">
                  <c:v>7.3726436311592716E-2</c:v>
                </c:pt>
                <c:pt idx="8">
                  <c:v>7.2023991935483853E-2</c:v>
                </c:pt>
                <c:pt idx="9">
                  <c:v>7.3497035839396402E-2</c:v>
                </c:pt>
                <c:pt idx="10">
                  <c:v>7.7677881190962209E-2</c:v>
                </c:pt>
                <c:pt idx="11">
                  <c:v>7.9210637551734811E-2</c:v>
                </c:pt>
                <c:pt idx="12">
                  <c:v>8.040758471049618E-2</c:v>
                </c:pt>
                <c:pt idx="13">
                  <c:v>8.0857546091675767E-2</c:v>
                </c:pt>
                <c:pt idx="14">
                  <c:v>8.181962765343069E-2</c:v>
                </c:pt>
                <c:pt idx="15">
                  <c:v>8.316650777400536E-2</c:v>
                </c:pt>
                <c:pt idx="16">
                  <c:v>8.4544242385389462E-2</c:v>
                </c:pt>
                <c:pt idx="17">
                  <c:v>8.6116458952402761E-2</c:v>
                </c:pt>
                <c:pt idx="18">
                  <c:v>8.8317431737365046E-2</c:v>
                </c:pt>
                <c:pt idx="19">
                  <c:v>9.0710660077320149E-2</c:v>
                </c:pt>
                <c:pt idx="20">
                  <c:v>9.1971369979175002E-2</c:v>
                </c:pt>
                <c:pt idx="21">
                  <c:v>9.3812455526551888E-2</c:v>
                </c:pt>
                <c:pt idx="22">
                  <c:v>9.8078188351427023E-2</c:v>
                </c:pt>
                <c:pt idx="23">
                  <c:v>0.10017171146273611</c:v>
                </c:pt>
                <c:pt idx="24">
                  <c:v>0.10428194198193888</c:v>
                </c:pt>
                <c:pt idx="25">
                  <c:v>0.11069408715565253</c:v>
                </c:pt>
                <c:pt idx="26">
                  <c:v>0.1152953592895124</c:v>
                </c:pt>
                <c:pt idx="27">
                  <c:v>0.11923921744989364</c:v>
                </c:pt>
                <c:pt idx="28">
                  <c:v>0.12218593672202686</c:v>
                </c:pt>
                <c:pt idx="29">
                  <c:v>0.12447032536754152</c:v>
                </c:pt>
                <c:pt idx="30">
                  <c:v>0.12549917198391397</c:v>
                </c:pt>
                <c:pt idx="31">
                  <c:v>0.12874179287373425</c:v>
                </c:pt>
                <c:pt idx="32">
                  <c:v>0.13017720421560652</c:v>
                </c:pt>
                <c:pt idx="33">
                  <c:v>0.13137683959414867</c:v>
                </c:pt>
                <c:pt idx="34">
                  <c:v>0.132323014143086</c:v>
                </c:pt>
                <c:pt idx="35">
                  <c:v>0.13261239195308522</c:v>
                </c:pt>
                <c:pt idx="36">
                  <c:v>0.13330249305967515</c:v>
                </c:pt>
                <c:pt idx="37">
                  <c:v>0.13350496388605951</c:v>
                </c:pt>
                <c:pt idx="38">
                  <c:v>0.13453395264872672</c:v>
                </c:pt>
                <c:pt idx="39">
                  <c:v>0.13474932687273622</c:v>
                </c:pt>
                <c:pt idx="40">
                  <c:v>0.13490248017485143</c:v>
                </c:pt>
              </c:numCache>
            </c:numRef>
          </c:val>
          <c:smooth val="0"/>
        </c:ser>
        <c:ser>
          <c:idx val="1"/>
          <c:order val="1"/>
          <c:tx>
            <c:strRef>
              <c:f>Sheet1!$C$1</c:f>
              <c:strCache>
                <c:ptCount val="1"/>
                <c:pt idx="0">
                  <c:v>Low Oil</c:v>
                </c:pt>
              </c:strCache>
            </c:strRef>
          </c:tx>
          <c:spPr>
            <a:ln w="28575" cap="rnd">
              <a:solidFill>
                <a:schemeClr val="accent5">
                  <a:lumMod val="40000"/>
                  <a:lumOff val="60000"/>
                </a:scheme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6.0086708540899571E-2</c:v>
                </c:pt>
                <c:pt idx="1">
                  <c:v>6.3745353837183882E-2</c:v>
                </c:pt>
                <c:pt idx="2">
                  <c:v>6.5232771369417325E-2</c:v>
                </c:pt>
                <c:pt idx="3">
                  <c:v>6.8591688462656217E-2</c:v>
                </c:pt>
                <c:pt idx="4">
                  <c:v>6.8286975717439302E-2</c:v>
                </c:pt>
                <c:pt idx="5">
                  <c:v>7.0466912789077726E-2</c:v>
                </c:pt>
                <c:pt idx="6">
                  <c:v>7.3045022717885155E-2</c:v>
                </c:pt>
                <c:pt idx="7">
                  <c:v>7.3726436311592716E-2</c:v>
                </c:pt>
                <c:pt idx="8">
                  <c:v>7.2080645161290327E-2</c:v>
                </c:pt>
                <c:pt idx="9">
                  <c:v>7.3485987604419295E-2</c:v>
                </c:pt>
                <c:pt idx="10">
                  <c:v>7.758359797330891E-2</c:v>
                </c:pt>
                <c:pt idx="11">
                  <c:v>7.8930854303921258E-2</c:v>
                </c:pt>
                <c:pt idx="12">
                  <c:v>8.0548604383956696E-2</c:v>
                </c:pt>
                <c:pt idx="13">
                  <c:v>8.1269678324040959E-2</c:v>
                </c:pt>
                <c:pt idx="14">
                  <c:v>8.2020431049084214E-2</c:v>
                </c:pt>
                <c:pt idx="15">
                  <c:v>8.2814601277153621E-2</c:v>
                </c:pt>
                <c:pt idx="16">
                  <c:v>8.3537848257155212E-2</c:v>
                </c:pt>
                <c:pt idx="17">
                  <c:v>8.4160206629781548E-2</c:v>
                </c:pt>
                <c:pt idx="18">
                  <c:v>8.481432526984041E-2</c:v>
                </c:pt>
                <c:pt idx="19">
                  <c:v>8.5463348957849919E-2</c:v>
                </c:pt>
                <c:pt idx="20">
                  <c:v>8.6175350717180382E-2</c:v>
                </c:pt>
                <c:pt idx="21">
                  <c:v>8.645773410613819E-2</c:v>
                </c:pt>
                <c:pt idx="22">
                  <c:v>8.672036780919036E-2</c:v>
                </c:pt>
                <c:pt idx="23">
                  <c:v>8.6896331309189376E-2</c:v>
                </c:pt>
                <c:pt idx="24">
                  <c:v>8.6967433735114355E-2</c:v>
                </c:pt>
                <c:pt idx="25">
                  <c:v>8.7021091781629603E-2</c:v>
                </c:pt>
                <c:pt idx="26">
                  <c:v>8.6974172326537993E-2</c:v>
                </c:pt>
                <c:pt idx="27">
                  <c:v>8.6951104746705962E-2</c:v>
                </c:pt>
                <c:pt idx="28">
                  <c:v>8.6854859042206592E-2</c:v>
                </c:pt>
                <c:pt idx="29">
                  <c:v>8.683867469219872E-2</c:v>
                </c:pt>
                <c:pt idx="30">
                  <c:v>8.6753465666424792E-2</c:v>
                </c:pt>
                <c:pt idx="31">
                  <c:v>8.660300283207463E-2</c:v>
                </c:pt>
                <c:pt idx="32">
                  <c:v>8.6414674094831875E-2</c:v>
                </c:pt>
                <c:pt idx="33">
                  <c:v>8.6148585707398515E-2</c:v>
                </c:pt>
                <c:pt idx="34">
                  <c:v>8.5782210391562419E-2</c:v>
                </c:pt>
                <c:pt idx="35">
                  <c:v>8.5361392148469994E-2</c:v>
                </c:pt>
                <c:pt idx="36">
                  <c:v>8.4763674316361129E-2</c:v>
                </c:pt>
                <c:pt idx="37">
                  <c:v>8.4390797812310098E-2</c:v>
                </c:pt>
                <c:pt idx="38">
                  <c:v>8.3781572032186211E-2</c:v>
                </c:pt>
                <c:pt idx="39">
                  <c:v>8.3224554914354903E-2</c:v>
                </c:pt>
                <c:pt idx="40">
                  <c:v>8.2634931344932813E-2</c:v>
                </c:pt>
              </c:numCache>
            </c:numRef>
          </c:val>
          <c:smooth val="0"/>
        </c:ser>
        <c:ser>
          <c:idx val="2"/>
          <c:order val="2"/>
          <c:tx>
            <c:strRef>
              <c:f>Sheet1!$D$1</c:f>
              <c:strCache>
                <c:ptCount val="1"/>
                <c:pt idx="0">
                  <c:v>Reference</c:v>
                </c:pt>
              </c:strCache>
            </c:strRef>
          </c:tx>
          <c:spPr>
            <a:ln w="28575" cap="rnd">
              <a:solidFill>
                <a:schemeClr val="tx1"/>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6.0086708540899571E-2</c:v>
                </c:pt>
                <c:pt idx="1">
                  <c:v>6.3745353837183882E-2</c:v>
                </c:pt>
                <c:pt idx="2">
                  <c:v>6.5232771369417325E-2</c:v>
                </c:pt>
                <c:pt idx="3">
                  <c:v>6.8591688462656217E-2</c:v>
                </c:pt>
                <c:pt idx="4">
                  <c:v>6.8309478031759602E-2</c:v>
                </c:pt>
                <c:pt idx="5">
                  <c:v>7.0466912789077726E-2</c:v>
                </c:pt>
                <c:pt idx="6">
                  <c:v>7.3045022717885155E-2</c:v>
                </c:pt>
                <c:pt idx="7">
                  <c:v>7.3726436311592716E-2</c:v>
                </c:pt>
                <c:pt idx="8">
                  <c:v>7.2073252688172038E-2</c:v>
                </c:pt>
                <c:pt idx="9">
                  <c:v>7.3440177849636218E-2</c:v>
                </c:pt>
                <c:pt idx="10">
                  <c:v>7.3659433393610613E-2</c:v>
                </c:pt>
                <c:pt idx="11">
                  <c:v>7.9068705629025682E-2</c:v>
                </c:pt>
                <c:pt idx="12">
                  <c:v>8.0709345727877052E-2</c:v>
                </c:pt>
                <c:pt idx="13">
                  <c:v>8.163489650430869E-2</c:v>
                </c:pt>
                <c:pt idx="14">
                  <c:v>8.2473015711237357E-2</c:v>
                </c:pt>
                <c:pt idx="15">
                  <c:v>8.3472324986516605E-2</c:v>
                </c:pt>
                <c:pt idx="16">
                  <c:v>8.4250845568347624E-2</c:v>
                </c:pt>
                <c:pt idx="17">
                  <c:v>8.5041835527515167E-2</c:v>
                </c:pt>
                <c:pt idx="18">
                  <c:v>8.5716183895827788E-2</c:v>
                </c:pt>
                <c:pt idx="19">
                  <c:v>8.645613828699994E-2</c:v>
                </c:pt>
                <c:pt idx="20">
                  <c:v>8.7240078482513514E-2</c:v>
                </c:pt>
                <c:pt idx="21">
                  <c:v>8.761328608647144E-2</c:v>
                </c:pt>
                <c:pt idx="22">
                  <c:v>8.8005464313408097E-2</c:v>
                </c:pt>
                <c:pt idx="23">
                  <c:v>8.8370445179199647E-2</c:v>
                </c:pt>
                <c:pt idx="24">
                  <c:v>8.8663791365124978E-2</c:v>
                </c:pt>
                <c:pt idx="25">
                  <c:v>8.8949189068936035E-2</c:v>
                </c:pt>
                <c:pt idx="26">
                  <c:v>8.9142814410496235E-2</c:v>
                </c:pt>
                <c:pt idx="27">
                  <c:v>8.9339760218843753E-2</c:v>
                </c:pt>
                <c:pt idx="28">
                  <c:v>8.9465338911282624E-2</c:v>
                </c:pt>
                <c:pt idx="29">
                  <c:v>8.9571894025097465E-2</c:v>
                </c:pt>
                <c:pt idx="30">
                  <c:v>8.9562658152305019E-2</c:v>
                </c:pt>
                <c:pt idx="31">
                  <c:v>8.9555482404977932E-2</c:v>
                </c:pt>
                <c:pt idx="32">
                  <c:v>8.9445711042307738E-2</c:v>
                </c:pt>
                <c:pt idx="33">
                  <c:v>8.9311384506861269E-2</c:v>
                </c:pt>
                <c:pt idx="34">
                  <c:v>8.9144328582411558E-2</c:v>
                </c:pt>
                <c:pt idx="35">
                  <c:v>8.8987742102885251E-2</c:v>
                </c:pt>
                <c:pt idx="36">
                  <c:v>8.8735059333081179E-2</c:v>
                </c:pt>
                <c:pt idx="37">
                  <c:v>8.8433565742890394E-2</c:v>
                </c:pt>
                <c:pt idx="38">
                  <c:v>8.816595497933287E-2</c:v>
                </c:pt>
                <c:pt idx="39">
                  <c:v>8.7894643990312923E-2</c:v>
                </c:pt>
                <c:pt idx="40">
                  <c:v>8.7648312523687613E-2</c:v>
                </c:pt>
              </c:numCache>
            </c:numRef>
          </c:val>
          <c:smooth val="0"/>
        </c:ser>
        <c:dLbls>
          <c:showLegendKey val="0"/>
          <c:showVal val="0"/>
          <c:showCatName val="0"/>
          <c:showSerName val="0"/>
          <c:showPercent val="0"/>
          <c:showBubbleSize val="0"/>
        </c:dLbls>
        <c:smooth val="0"/>
        <c:axId val="184017376"/>
        <c:axId val="184009760"/>
      </c:lineChart>
      <c:catAx>
        <c:axId val="18401737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4009760"/>
        <c:crosses val="autoZero"/>
        <c:auto val="1"/>
        <c:lblAlgn val="ctr"/>
        <c:lblOffset val="100"/>
        <c:tickLblSkip val="10"/>
        <c:tickMarkSkip val="10"/>
        <c:noMultiLvlLbl val="0"/>
      </c:catAx>
      <c:valAx>
        <c:axId val="184009760"/>
        <c:scaling>
          <c:orientation val="minMax"/>
          <c:max val="0.15000000000000002"/>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2">
                <a:lumMod val="40000"/>
                <a:lumOff val="60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4017376"/>
        <c:crossesAt val="10"/>
        <c:crossBetween val="midCat"/>
        <c:majorUnit val="5.000000000000001E-2"/>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293963254593169E-2"/>
          <c:y val="0.21606705194817322"/>
          <c:w val="0.86211789151356077"/>
          <c:h val="0.67415628789198201"/>
        </c:manualLayout>
      </c:layout>
      <c:areaChart>
        <c:grouping val="stacked"/>
        <c:varyColors val="0"/>
        <c:ser>
          <c:idx val="3"/>
          <c:order val="2"/>
          <c:tx>
            <c:strRef>
              <c:f>Sheet1!$B$1</c:f>
              <c:strCache>
                <c:ptCount val="1"/>
                <c:pt idx="0">
                  <c:v>portion of throughput consumed domestically</c:v>
                </c:pt>
              </c:strCache>
            </c:strRef>
          </c:tx>
          <c:spPr>
            <a:solidFill>
              <a:schemeClr val="accent2">
                <a:lumMod val="75000"/>
              </a:schemeClr>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0.73669444340135815</c:v>
                </c:pt>
                <c:pt idx="1">
                  <c:v>0.69911598532533137</c:v>
                </c:pt>
                <c:pt idx="2">
                  <c:v>0.71522649041887087</c:v>
                </c:pt>
                <c:pt idx="3">
                  <c:v>0.70115121399103841</c:v>
                </c:pt>
                <c:pt idx="4">
                  <c:v>0.71808674023318242</c:v>
                </c:pt>
                <c:pt idx="5">
                  <c:v>0.71407421572088581</c:v>
                </c:pt>
                <c:pt idx="6">
                  <c:v>0.69127899704640183</c:v>
                </c:pt>
                <c:pt idx="7">
                  <c:v>0.68800895261781503</c:v>
                </c:pt>
                <c:pt idx="8">
                  <c:v>0.70507522175149773</c:v>
                </c:pt>
                <c:pt idx="9">
                  <c:v>0.69407010561816884</c:v>
                </c:pt>
                <c:pt idx="10">
                  <c:v>0.65741707858691456</c:v>
                </c:pt>
                <c:pt idx="11">
                  <c:v>0.65019058799836738</c:v>
                </c:pt>
                <c:pt idx="12">
                  <c:v>0.6205822037505111</c:v>
                </c:pt>
                <c:pt idx="13">
                  <c:v>0.60882234127333279</c:v>
                </c:pt>
                <c:pt idx="14">
                  <c:v>0.59444805476433393</c:v>
                </c:pt>
                <c:pt idx="15">
                  <c:v>0.59086588361301784</c:v>
                </c:pt>
                <c:pt idx="16">
                  <c:v>0.59190448428621234</c:v>
                </c:pt>
                <c:pt idx="17">
                  <c:v>0.58486111506912775</c:v>
                </c:pt>
                <c:pt idx="18">
                  <c:v>0.58497171653254187</c:v>
                </c:pt>
                <c:pt idx="19">
                  <c:v>0.58254505516148658</c:v>
                </c:pt>
                <c:pt idx="20">
                  <c:v>0.58082307617038931</c:v>
                </c:pt>
                <c:pt idx="21">
                  <c:v>0.58037318298375662</c:v>
                </c:pt>
                <c:pt idx="22">
                  <c:v>0.57845074308900568</c:v>
                </c:pt>
                <c:pt idx="23">
                  <c:v>0.57446819554088957</c:v>
                </c:pt>
                <c:pt idx="24">
                  <c:v>0.57544205528255676</c:v>
                </c:pt>
                <c:pt idx="25">
                  <c:v>0.57484599209154585</c:v>
                </c:pt>
                <c:pt idx="26">
                  <c:v>0.57306791006862567</c:v>
                </c:pt>
                <c:pt idx="27">
                  <c:v>0.57359615900465344</c:v>
                </c:pt>
                <c:pt idx="28">
                  <c:v>0.57498853023592122</c:v>
                </c:pt>
                <c:pt idx="29">
                  <c:v>0.57563706781776847</c:v>
                </c:pt>
                <c:pt idx="30">
                  <c:v>0.57453043917846369</c:v>
                </c:pt>
                <c:pt idx="31">
                  <c:v>0.57630959500249057</c:v>
                </c:pt>
                <c:pt idx="32">
                  <c:v>0.57840912690015744</c:v>
                </c:pt>
                <c:pt idx="33">
                  <c:v>0.58052305150040018</c:v>
                </c:pt>
                <c:pt idx="34">
                  <c:v>0.58454268930843389</c:v>
                </c:pt>
                <c:pt idx="35">
                  <c:v>0.58780954423152298</c:v>
                </c:pt>
                <c:pt idx="36">
                  <c:v>0.59255474818102138</c:v>
                </c:pt>
                <c:pt idx="37">
                  <c:v>0.59467447723660494</c:v>
                </c:pt>
                <c:pt idx="38">
                  <c:v>0.59884658498745968</c:v>
                </c:pt>
                <c:pt idx="39">
                  <c:v>0.60337403648128374</c:v>
                </c:pt>
                <c:pt idx="40">
                  <c:v>0.61179485779163512</c:v>
                </c:pt>
              </c:numCache>
            </c:numRef>
          </c:val>
        </c:ser>
        <c:ser>
          <c:idx val="2"/>
          <c:order val="3"/>
          <c:tx>
            <c:strRef>
              <c:f>Sheet1!$C$1</c:f>
              <c:strCache>
                <c:ptCount val="1"/>
                <c:pt idx="0">
                  <c:v>portion of throughput exported</c:v>
                </c:pt>
              </c:strCache>
            </c:strRef>
          </c:tx>
          <c:spPr>
            <a:solidFill>
              <a:schemeClr val="accent2">
                <a:lumMod val="60000"/>
                <a:lumOff val="40000"/>
              </a:schemeClr>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0.12730555659864201</c:v>
                </c:pt>
                <c:pt idx="1">
                  <c:v>0.16288401467466879</c:v>
                </c:pt>
                <c:pt idx="2">
                  <c:v>0.17177350958112911</c:v>
                </c:pt>
                <c:pt idx="3">
                  <c:v>0.18184878600896159</c:v>
                </c:pt>
                <c:pt idx="4">
                  <c:v>0.1859132597668175</c:v>
                </c:pt>
                <c:pt idx="5">
                  <c:v>0.1959257842791142</c:v>
                </c:pt>
                <c:pt idx="6">
                  <c:v>0.2057210029535981</c:v>
                </c:pt>
                <c:pt idx="7">
                  <c:v>0.22299104738218489</c:v>
                </c:pt>
                <c:pt idx="8">
                  <c:v>0.2269247782485023</c:v>
                </c:pt>
                <c:pt idx="9">
                  <c:v>0.21473986438183101</c:v>
                </c:pt>
                <c:pt idx="10">
                  <c:v>0.27387290141308529</c:v>
                </c:pt>
                <c:pt idx="11">
                  <c:v>0.27677688200163258</c:v>
                </c:pt>
                <c:pt idx="12">
                  <c:v>0.30202041624948889</c:v>
                </c:pt>
                <c:pt idx="13">
                  <c:v>0.31127233872666721</c:v>
                </c:pt>
                <c:pt idx="14">
                  <c:v>0.32164775523566608</c:v>
                </c:pt>
                <c:pt idx="15">
                  <c:v>0.32999127638698222</c:v>
                </c:pt>
                <c:pt idx="16">
                  <c:v>0.33025295571378771</c:v>
                </c:pt>
                <c:pt idx="17">
                  <c:v>0.33143534493087218</c:v>
                </c:pt>
                <c:pt idx="18">
                  <c:v>0.33050733346745809</c:v>
                </c:pt>
                <c:pt idx="19">
                  <c:v>0.33043193483851341</c:v>
                </c:pt>
                <c:pt idx="20">
                  <c:v>0.33235029382961062</c:v>
                </c:pt>
                <c:pt idx="21">
                  <c:v>0.33495030701624329</c:v>
                </c:pt>
                <c:pt idx="22">
                  <c:v>0.33629450691099438</c:v>
                </c:pt>
                <c:pt idx="23">
                  <c:v>0.33593662445911038</c:v>
                </c:pt>
                <c:pt idx="24">
                  <c:v>0.33665648471744342</c:v>
                </c:pt>
                <c:pt idx="25">
                  <c:v>0.34140934790845417</c:v>
                </c:pt>
                <c:pt idx="26">
                  <c:v>0.34050927993137442</c:v>
                </c:pt>
                <c:pt idx="27">
                  <c:v>0.34349719099534648</c:v>
                </c:pt>
                <c:pt idx="28">
                  <c:v>0.3466731497640787</c:v>
                </c:pt>
                <c:pt idx="29">
                  <c:v>0.34729155218223151</c:v>
                </c:pt>
                <c:pt idx="30">
                  <c:v>0.34653340082153639</c:v>
                </c:pt>
                <c:pt idx="31">
                  <c:v>0.34840582499750938</c:v>
                </c:pt>
                <c:pt idx="32">
                  <c:v>0.34768409309984261</c:v>
                </c:pt>
                <c:pt idx="33">
                  <c:v>0.34296800849959991</c:v>
                </c:pt>
                <c:pt idx="34">
                  <c:v>0.34066933069156607</c:v>
                </c:pt>
                <c:pt idx="35">
                  <c:v>0.33865461576847711</c:v>
                </c:pt>
                <c:pt idx="36">
                  <c:v>0.33276225181897862</c:v>
                </c:pt>
                <c:pt idx="37">
                  <c:v>0.32455564276339499</c:v>
                </c:pt>
                <c:pt idx="38">
                  <c:v>0.3224427050125403</c:v>
                </c:pt>
                <c:pt idx="39">
                  <c:v>0.31732046351871629</c:v>
                </c:pt>
                <c:pt idx="40">
                  <c:v>0.31547962220836478</c:v>
                </c:pt>
              </c:numCache>
            </c:numRef>
          </c:val>
        </c:ser>
        <c:dLbls>
          <c:showLegendKey val="0"/>
          <c:showVal val="0"/>
          <c:showCatName val="0"/>
          <c:showSerName val="0"/>
          <c:showPercent val="0"/>
          <c:showBubbleSize val="0"/>
        </c:dLbls>
        <c:axId val="184022272"/>
        <c:axId val="184008128"/>
      </c:areaChart>
      <c:lineChart>
        <c:grouping val="standard"/>
        <c:varyColors val="0"/>
        <c:ser>
          <c:idx val="1"/>
          <c:order val="1"/>
          <c:tx>
            <c:strRef>
              <c:f>Sheet1!$D$1</c:f>
              <c:strCache>
                <c:ptCount val="1"/>
                <c:pt idx="0">
                  <c:v>utilization</c:v>
                </c:pt>
              </c:strCache>
            </c:strRef>
          </c:tx>
          <c:spPr>
            <a:ln w="28575" cap="rnd">
              <a:solidFill>
                <a:schemeClr val="accent2"/>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0.8640000000000001</c:v>
                </c:pt>
                <c:pt idx="1">
                  <c:v>0.86199999999999999</c:v>
                </c:pt>
                <c:pt idx="2">
                  <c:v>0.88700000000000001</c:v>
                </c:pt>
                <c:pt idx="3">
                  <c:v>0.88300000000000001</c:v>
                </c:pt>
                <c:pt idx="4">
                  <c:v>0.90400000000000003</c:v>
                </c:pt>
                <c:pt idx="5">
                  <c:v>0.91</c:v>
                </c:pt>
                <c:pt idx="6">
                  <c:v>0.89700000000000002</c:v>
                </c:pt>
                <c:pt idx="7">
                  <c:v>0.91099999999999992</c:v>
                </c:pt>
                <c:pt idx="8">
                  <c:v>0.93200000000000005</c:v>
                </c:pt>
                <c:pt idx="9">
                  <c:v>0.90880996999999997</c:v>
                </c:pt>
                <c:pt idx="10">
                  <c:v>0.93128997999999996</c:v>
                </c:pt>
                <c:pt idx="11">
                  <c:v>0.92696747000000002</c:v>
                </c:pt>
                <c:pt idx="12">
                  <c:v>0.92260261999999993</c:v>
                </c:pt>
                <c:pt idx="13">
                  <c:v>0.92009467999999994</c:v>
                </c:pt>
                <c:pt idx="14">
                  <c:v>0.91609581000000007</c:v>
                </c:pt>
                <c:pt idx="15">
                  <c:v>0.92085716000000006</c:v>
                </c:pt>
                <c:pt idx="16">
                  <c:v>0.92215743999999999</c:v>
                </c:pt>
                <c:pt idx="17">
                  <c:v>0.91629645999999998</c:v>
                </c:pt>
                <c:pt idx="18">
                  <c:v>0.91547904999999996</c:v>
                </c:pt>
                <c:pt idx="19">
                  <c:v>0.91297698999999999</c:v>
                </c:pt>
                <c:pt idx="20">
                  <c:v>0.91317336999999998</c:v>
                </c:pt>
                <c:pt idx="21">
                  <c:v>0.91532349000000002</c:v>
                </c:pt>
                <c:pt idx="22">
                  <c:v>0.91474524999999995</c:v>
                </c:pt>
                <c:pt idx="23">
                  <c:v>0.91040482</c:v>
                </c:pt>
                <c:pt idx="24">
                  <c:v>0.91209854000000012</c:v>
                </c:pt>
                <c:pt idx="25">
                  <c:v>0.91625533999999997</c:v>
                </c:pt>
                <c:pt idx="26">
                  <c:v>0.91357719000000004</c:v>
                </c:pt>
                <c:pt idx="27">
                  <c:v>0.91709334999999992</c:v>
                </c:pt>
                <c:pt idx="28">
                  <c:v>0.92166168000000004</c:v>
                </c:pt>
                <c:pt idx="29">
                  <c:v>0.92292861999999998</c:v>
                </c:pt>
                <c:pt idx="30">
                  <c:v>0.92106384000000008</c:v>
                </c:pt>
                <c:pt idx="31">
                  <c:v>0.92471541999999995</c:v>
                </c:pt>
                <c:pt idx="32">
                  <c:v>0.92609322000000005</c:v>
                </c:pt>
                <c:pt idx="33">
                  <c:v>0.92349106000000003</c:v>
                </c:pt>
                <c:pt idx="34">
                  <c:v>0.92521202000000002</c:v>
                </c:pt>
                <c:pt idx="35">
                  <c:v>0.92646415999999998</c:v>
                </c:pt>
                <c:pt idx="36">
                  <c:v>0.92531700000000006</c:v>
                </c:pt>
                <c:pt idx="37">
                  <c:v>0.91923012000000004</c:v>
                </c:pt>
                <c:pt idx="38">
                  <c:v>0.92128929000000004</c:v>
                </c:pt>
                <c:pt idx="39">
                  <c:v>0.92069450000000008</c:v>
                </c:pt>
                <c:pt idx="40">
                  <c:v>0.9272744799999999</c:v>
                </c:pt>
              </c:numCache>
            </c:numRef>
          </c:val>
          <c:smooth val="0"/>
        </c:ser>
        <c:dLbls>
          <c:showLegendKey val="0"/>
          <c:showVal val="0"/>
          <c:showCatName val="0"/>
          <c:showSerName val="0"/>
          <c:showPercent val="0"/>
          <c:showBubbleSize val="0"/>
        </c:dLbls>
        <c:marker val="1"/>
        <c:smooth val="0"/>
        <c:axId val="184022272"/>
        <c:axId val="184008128"/>
        <c:extLst>
          <c:ext xmlns:c15="http://schemas.microsoft.com/office/drawing/2012/chart" uri="{02D57815-91ED-43cb-92C2-25804820EDAC}">
            <c15:filteredLineSeries>
              <c15: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Sheet1!$BM$1:$DA$1</c15:sqref>
                        </c15:formulaRef>
                      </c:ext>
                    </c:extLst>
                    <c:numCache>
                      <c:formatCode>General</c:formatCode>
                      <c:ptCount val="41"/>
                    </c:numCache>
                  </c:numRef>
                </c:cat>
                <c:val>
                  <c:numRef>
                    <c:extLst>
                      <c:ext uri="{02D57815-91ED-43cb-92C2-25804820EDAC}">
                        <c15:formulaRef>
                          <c15:sqref>Sheet1!$BM$1:$DA$1</c15:sqref>
                        </c15:formulaRef>
                      </c:ext>
                    </c:extLst>
                    <c:numCache>
                      <c:formatCode>General</c:formatCode>
                      <c:ptCount val="41"/>
                    </c:numCache>
                  </c:numRef>
                </c:val>
                <c:smooth val="0"/>
              </c15:ser>
            </c15:filteredLineSeries>
          </c:ext>
        </c:extLst>
      </c:lineChart>
      <c:catAx>
        <c:axId val="184022272"/>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08128"/>
        <c:crosses val="autoZero"/>
        <c:auto val="1"/>
        <c:lblAlgn val="ctr"/>
        <c:lblOffset val="100"/>
        <c:tickLblSkip val="10"/>
        <c:tickMarkSkip val="10"/>
        <c:noMultiLvlLbl val="0"/>
      </c:catAx>
      <c:valAx>
        <c:axId val="18400812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22272"/>
        <c:crossesAt val="10"/>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39887096479528"/>
          <c:y val="0.22811608363144556"/>
          <c:w val="0.82386794571032607"/>
          <c:h val="0.67476271632526819"/>
        </c:manualLayout>
      </c:layout>
      <c:lineChart>
        <c:grouping val="standard"/>
        <c:varyColors val="0"/>
        <c:ser>
          <c:idx val="0"/>
          <c:order val="0"/>
          <c:tx>
            <c:strRef>
              <c:f>Sheet1!$B$1</c:f>
              <c:strCache>
                <c:ptCount val="1"/>
                <c:pt idx="0">
                  <c:v>unfinished oils imports</c:v>
                </c:pt>
              </c:strCache>
            </c:strRef>
          </c:tx>
          <c:spPr>
            <a:ln w="22225" cap="rnd">
              <a:solidFill>
                <a:schemeClr val="accent6"/>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0.60599999999999998</c:v>
                </c:pt>
                <c:pt idx="1">
                  <c:v>0.68700000000000006</c:v>
                </c:pt>
                <c:pt idx="2">
                  <c:v>0.59799999999999998</c:v>
                </c:pt>
                <c:pt idx="3">
                  <c:v>0.65600000000000003</c:v>
                </c:pt>
                <c:pt idx="4">
                  <c:v>0.54700000000000004</c:v>
                </c:pt>
                <c:pt idx="5">
                  <c:v>0.54700000000000004</c:v>
                </c:pt>
                <c:pt idx="6">
                  <c:v>0.60599999999999998</c:v>
                </c:pt>
                <c:pt idx="7">
                  <c:v>0.63400000000000001</c:v>
                </c:pt>
                <c:pt idx="8">
                  <c:v>0.61099999999999999</c:v>
                </c:pt>
                <c:pt idx="9">
                  <c:v>0.75600000000000001</c:v>
                </c:pt>
                <c:pt idx="10">
                  <c:v>0.93899999999999995</c:v>
                </c:pt>
                <c:pt idx="11">
                  <c:v>0.82119600000000004</c:v>
                </c:pt>
                <c:pt idx="12">
                  <c:v>0.77266199999999996</c:v>
                </c:pt>
                <c:pt idx="13">
                  <c:v>0.72802100000000003</c:v>
                </c:pt>
                <c:pt idx="14">
                  <c:v>0.68143399999999998</c:v>
                </c:pt>
                <c:pt idx="15">
                  <c:v>0.63484600000000002</c:v>
                </c:pt>
                <c:pt idx="16">
                  <c:v>0.58825899999999998</c:v>
                </c:pt>
                <c:pt idx="17">
                  <c:v>0.58639399999999997</c:v>
                </c:pt>
                <c:pt idx="18">
                  <c:v>0.58452899999999997</c:v>
                </c:pt>
                <c:pt idx="19">
                  <c:v>0.58266399999999996</c:v>
                </c:pt>
                <c:pt idx="20">
                  <c:v>0.579044</c:v>
                </c:pt>
                <c:pt idx="21">
                  <c:v>0.57893300000000003</c:v>
                </c:pt>
                <c:pt idx="22">
                  <c:v>0.57622099999999998</c:v>
                </c:pt>
                <c:pt idx="23">
                  <c:v>0.57520300000000002</c:v>
                </c:pt>
                <c:pt idx="24">
                  <c:v>0.57333800000000001</c:v>
                </c:pt>
                <c:pt idx="25">
                  <c:v>0.57147300000000001</c:v>
                </c:pt>
                <c:pt idx="26">
                  <c:v>0.56960699999999997</c:v>
                </c:pt>
                <c:pt idx="27">
                  <c:v>0.56774199999999997</c:v>
                </c:pt>
                <c:pt idx="28">
                  <c:v>0.56587699999999996</c:v>
                </c:pt>
                <c:pt idx="29">
                  <c:v>0.56401199999999996</c:v>
                </c:pt>
                <c:pt idx="30">
                  <c:v>0.56214699999999995</c:v>
                </c:pt>
                <c:pt idx="31">
                  <c:v>0.55990600000000001</c:v>
                </c:pt>
                <c:pt idx="32">
                  <c:v>0.55804100000000001</c:v>
                </c:pt>
                <c:pt idx="33">
                  <c:v>0.556176</c:v>
                </c:pt>
                <c:pt idx="34">
                  <c:v>0.554311</c:v>
                </c:pt>
                <c:pt idx="35">
                  <c:v>0.55244499999999996</c:v>
                </c:pt>
                <c:pt idx="36">
                  <c:v>0.55057999999999996</c:v>
                </c:pt>
                <c:pt idx="37">
                  <c:v>0.54871499999999995</c:v>
                </c:pt>
                <c:pt idx="38">
                  <c:v>0.54684999999999995</c:v>
                </c:pt>
                <c:pt idx="39">
                  <c:v>0.54498500000000005</c:v>
                </c:pt>
                <c:pt idx="40">
                  <c:v>0.54312000000000005</c:v>
                </c:pt>
              </c:numCache>
            </c:numRef>
          </c:val>
          <c:smooth val="0"/>
        </c:ser>
        <c:ser>
          <c:idx val="1"/>
          <c:order val="1"/>
          <c:tx>
            <c:strRef>
              <c:f>Sheet1!$C$1</c:f>
              <c:strCache>
                <c:ptCount val="1"/>
                <c:pt idx="0">
                  <c:v>diesel and residual fuel oil exports</c:v>
                </c:pt>
              </c:strCache>
            </c:strRef>
          </c:tx>
          <c:spPr>
            <a:ln w="22225" cap="rnd">
              <a:solidFill>
                <a:schemeClr val="accent2"/>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0.71900000000000008</c:v>
                </c:pt>
                <c:pt idx="1">
                  <c:v>0.98899999999999988</c:v>
                </c:pt>
                <c:pt idx="2">
                  <c:v>1.1040000000000001</c:v>
                </c:pt>
                <c:pt idx="3">
                  <c:v>1.236</c:v>
                </c:pt>
                <c:pt idx="4">
                  <c:v>1.2389999999999999</c:v>
                </c:pt>
                <c:pt idx="5">
                  <c:v>1.292</c:v>
                </c:pt>
                <c:pt idx="6">
                  <c:v>1.294</c:v>
                </c:pt>
                <c:pt idx="7">
                  <c:v>1.4690000000000001</c:v>
                </c:pt>
                <c:pt idx="8">
                  <c:v>1.4100000000000001</c:v>
                </c:pt>
                <c:pt idx="9">
                  <c:v>1.7508080000000001</c:v>
                </c:pt>
                <c:pt idx="10">
                  <c:v>2.5356679999999998</c:v>
                </c:pt>
                <c:pt idx="11">
                  <c:v>2.334889</c:v>
                </c:pt>
                <c:pt idx="12">
                  <c:v>2.4912719999999999</c:v>
                </c:pt>
                <c:pt idx="13">
                  <c:v>2.5107140000000001</c:v>
                </c:pt>
                <c:pt idx="14">
                  <c:v>2.6210800000000001</c:v>
                </c:pt>
                <c:pt idx="15">
                  <c:v>2.5924529999999999</c:v>
                </c:pt>
                <c:pt idx="16">
                  <c:v>2.5264959999999999</c:v>
                </c:pt>
                <c:pt idx="17">
                  <c:v>2.470323</c:v>
                </c:pt>
                <c:pt idx="18">
                  <c:v>2.4163610000000002</c:v>
                </c:pt>
                <c:pt idx="19">
                  <c:v>2.3765329999999998</c:v>
                </c:pt>
                <c:pt idx="20">
                  <c:v>2.322635</c:v>
                </c:pt>
                <c:pt idx="21">
                  <c:v>2.3882110000000001</c:v>
                </c:pt>
                <c:pt idx="22">
                  <c:v>2.3781080000000001</c:v>
                </c:pt>
                <c:pt idx="23">
                  <c:v>2.3806799999999999</c:v>
                </c:pt>
                <c:pt idx="24">
                  <c:v>2.3296709999999998</c:v>
                </c:pt>
                <c:pt idx="25">
                  <c:v>2.3611</c:v>
                </c:pt>
                <c:pt idx="26">
                  <c:v>2.3384359999999997</c:v>
                </c:pt>
                <c:pt idx="27">
                  <c:v>2.369424</c:v>
                </c:pt>
                <c:pt idx="28">
                  <c:v>2.389983</c:v>
                </c:pt>
                <c:pt idx="29">
                  <c:v>2.3806189999999998</c:v>
                </c:pt>
                <c:pt idx="30">
                  <c:v>2.394819</c:v>
                </c:pt>
                <c:pt idx="31">
                  <c:v>2.4049969999999998</c:v>
                </c:pt>
                <c:pt idx="32">
                  <c:v>2.397313</c:v>
                </c:pt>
                <c:pt idx="33">
                  <c:v>2.3468909999999998</c:v>
                </c:pt>
                <c:pt idx="34">
                  <c:v>2.3370540000000002</c:v>
                </c:pt>
                <c:pt idx="35">
                  <c:v>2.3178179999999999</c:v>
                </c:pt>
                <c:pt idx="36">
                  <c:v>2.258165</c:v>
                </c:pt>
                <c:pt idx="37">
                  <c:v>2.1757780000000002</c:v>
                </c:pt>
                <c:pt idx="38">
                  <c:v>2.1532400000000003</c:v>
                </c:pt>
                <c:pt idx="39">
                  <c:v>2.1097010000000003</c:v>
                </c:pt>
                <c:pt idx="40">
                  <c:v>2.0965050000000001</c:v>
                </c:pt>
              </c:numCache>
            </c:numRef>
          </c:val>
          <c:smooth val="0"/>
        </c:ser>
        <c:dLbls>
          <c:showLegendKey val="0"/>
          <c:showVal val="0"/>
          <c:showCatName val="0"/>
          <c:showSerName val="0"/>
          <c:showPercent val="0"/>
          <c:showBubbleSize val="0"/>
        </c:dLbls>
        <c:smooth val="0"/>
        <c:axId val="184022816"/>
        <c:axId val="184016288"/>
      </c:lineChart>
      <c:catAx>
        <c:axId val="18402281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16288"/>
        <c:crosses val="autoZero"/>
        <c:auto val="1"/>
        <c:lblAlgn val="ctr"/>
        <c:lblOffset val="100"/>
        <c:tickLblSkip val="10"/>
        <c:tickMarkSkip val="10"/>
        <c:noMultiLvlLbl val="0"/>
      </c:catAx>
      <c:valAx>
        <c:axId val="18401628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low"/>
        <c:spPr>
          <a:noFill/>
          <a:ln w="22225">
            <a:solidFill>
              <a:schemeClr val="bg2">
                <a:lumMod val="40000"/>
                <a:lumOff val="60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22816"/>
        <c:crossesAt val="10"/>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257217847769035E-2"/>
          <c:y val="0.19225667104111985"/>
          <c:w val="0.74812685914260713"/>
          <c:h val="0.71888916229221345"/>
        </c:manualLayout>
      </c:layout>
      <c:lineChart>
        <c:grouping val="standard"/>
        <c:varyColors val="0"/>
        <c:ser>
          <c:idx val="0"/>
          <c:order val="0"/>
          <c:tx>
            <c:strRef>
              <c:f>Sheet1!$B$1</c:f>
              <c:strCache>
                <c:ptCount val="1"/>
                <c:pt idx="0">
                  <c:v>Low Oil Prices</c:v>
                </c:pt>
              </c:strCache>
            </c:strRef>
          </c:tx>
          <c:spPr>
            <a:ln w="22225" cap="rnd">
              <a:solidFill>
                <a:srgbClr val="A33340">
                  <a:lumMod val="40000"/>
                  <a:lumOff val="60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10.419060999999999</c:v>
                </c:pt>
                <c:pt idx="1">
                  <c:v>10.900323</c:v>
                </c:pt>
                <c:pt idx="2">
                  <c:v>10.546468000000001</c:v>
                </c:pt>
                <c:pt idx="3">
                  <c:v>11.237789000000001</c:v>
                </c:pt>
                <c:pt idx="4">
                  <c:v>12.096913000000001</c:v>
                </c:pt>
                <c:pt idx="5">
                  <c:v>12.548907999999999</c:v>
                </c:pt>
                <c:pt idx="6">
                  <c:v>12.390468</c:v>
                </c:pt>
                <c:pt idx="7">
                  <c:v>12.035830000000001</c:v>
                </c:pt>
                <c:pt idx="8">
                  <c:v>11.113667</c:v>
                </c:pt>
                <c:pt idx="9">
                  <c:v>9.6665939999999999</c:v>
                </c:pt>
                <c:pt idx="10">
                  <c:v>9.4406809999999997</c:v>
                </c:pt>
                <c:pt idx="11">
                  <c:v>8.4503080000000015</c:v>
                </c:pt>
                <c:pt idx="12">
                  <c:v>7.3931339999999999</c:v>
                </c:pt>
                <c:pt idx="13">
                  <c:v>6.2374429999999998</c:v>
                </c:pt>
                <c:pt idx="14">
                  <c:v>5.0650240000000002</c:v>
                </c:pt>
                <c:pt idx="15">
                  <c:v>4.7105649999999999</c:v>
                </c:pt>
                <c:pt idx="16">
                  <c:v>4.7946940000000007</c:v>
                </c:pt>
                <c:pt idx="17">
                  <c:v>3.7684499999999996</c:v>
                </c:pt>
                <c:pt idx="18">
                  <c:v>2.3403020000000003</c:v>
                </c:pt>
                <c:pt idx="19">
                  <c:v>0.47351700000000002</c:v>
                </c:pt>
                <c:pt idx="20">
                  <c:v>0.32721699999999998</c:v>
                </c:pt>
                <c:pt idx="21">
                  <c:v>0.21887599999999999</c:v>
                </c:pt>
                <c:pt idx="22">
                  <c:v>-0.61655899999999997</c:v>
                </c:pt>
                <c:pt idx="23">
                  <c:v>-0.82145199999999996</c:v>
                </c:pt>
                <c:pt idx="24">
                  <c:v>-0.95410499999999998</c:v>
                </c:pt>
                <c:pt idx="25">
                  <c:v>-0.94928900000000005</c:v>
                </c:pt>
                <c:pt idx="26">
                  <c:v>-1.0745400000000001</c:v>
                </c:pt>
                <c:pt idx="27">
                  <c:v>-1.160345</c:v>
                </c:pt>
                <c:pt idx="28">
                  <c:v>-1.0742100000000001</c:v>
                </c:pt>
                <c:pt idx="29">
                  <c:v>-0.98643400000000003</c:v>
                </c:pt>
                <c:pt idx="30">
                  <c:v>-0.80517700000000003</c:v>
                </c:pt>
                <c:pt idx="31">
                  <c:v>-0.65720400000000001</c:v>
                </c:pt>
                <c:pt idx="32">
                  <c:v>-0.49760100000000002</c:v>
                </c:pt>
                <c:pt idx="33">
                  <c:v>-0.24684700000000001</c:v>
                </c:pt>
                <c:pt idx="34">
                  <c:v>8.8500000000000002E-3</c:v>
                </c:pt>
                <c:pt idx="35">
                  <c:v>0.30761899999999998</c:v>
                </c:pt>
                <c:pt idx="36">
                  <c:v>0.84828000000000003</c:v>
                </c:pt>
                <c:pt idx="37">
                  <c:v>1.243709</c:v>
                </c:pt>
                <c:pt idx="38">
                  <c:v>1.7591399999999999</c:v>
                </c:pt>
                <c:pt idx="39">
                  <c:v>2.2560159999999998</c:v>
                </c:pt>
                <c:pt idx="40">
                  <c:v>2.5112359999999998</c:v>
                </c:pt>
                <c:pt idx="41">
                  <c:v>2.688739</c:v>
                </c:pt>
                <c:pt idx="42">
                  <c:v>2.9307280000000002</c:v>
                </c:pt>
                <c:pt idx="43">
                  <c:v>3.1594959999999999</c:v>
                </c:pt>
                <c:pt idx="44">
                  <c:v>3.3907189999999998</c:v>
                </c:pt>
                <c:pt idx="45">
                  <c:v>3.6647750000000001</c:v>
                </c:pt>
                <c:pt idx="46">
                  <c:v>3.9619200000000001</c:v>
                </c:pt>
                <c:pt idx="47">
                  <c:v>4.3338749999999999</c:v>
                </c:pt>
                <c:pt idx="48">
                  <c:v>4.6251129999999998</c:v>
                </c:pt>
                <c:pt idx="49">
                  <c:v>5.1732069999999997</c:v>
                </c:pt>
                <c:pt idx="50">
                  <c:v>5.4688780000000001</c:v>
                </c:pt>
              </c:numCache>
            </c:numRef>
          </c:val>
          <c:smooth val="0"/>
        </c:ser>
        <c:ser>
          <c:idx val="2"/>
          <c:order val="1"/>
          <c:tx>
            <c:strRef>
              <c:f>Sheet1!$C$1</c:f>
              <c:strCache>
                <c:ptCount val="1"/>
                <c:pt idx="0">
                  <c:v>High Oil Prices</c:v>
                </c:pt>
              </c:strCache>
            </c:strRef>
          </c:tx>
          <c:spPr>
            <a:ln w="22225" cap="rnd">
              <a:solidFill>
                <a:srgbClr val="A33340">
                  <a:lumMod val="75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10.419060999999999</c:v>
                </c:pt>
                <c:pt idx="1">
                  <c:v>10.900323</c:v>
                </c:pt>
                <c:pt idx="2">
                  <c:v>10.546468000000001</c:v>
                </c:pt>
                <c:pt idx="3">
                  <c:v>11.237789000000001</c:v>
                </c:pt>
                <c:pt idx="4">
                  <c:v>12.096913000000001</c:v>
                </c:pt>
                <c:pt idx="5">
                  <c:v>12.548907999999999</c:v>
                </c:pt>
                <c:pt idx="6">
                  <c:v>12.390468</c:v>
                </c:pt>
                <c:pt idx="7">
                  <c:v>12.035830000000001</c:v>
                </c:pt>
                <c:pt idx="8">
                  <c:v>11.113667</c:v>
                </c:pt>
                <c:pt idx="9">
                  <c:v>9.6665939999999999</c:v>
                </c:pt>
                <c:pt idx="10">
                  <c:v>9.4406809999999997</c:v>
                </c:pt>
                <c:pt idx="11">
                  <c:v>8.4503080000000015</c:v>
                </c:pt>
                <c:pt idx="12">
                  <c:v>7.3931339999999999</c:v>
                </c:pt>
                <c:pt idx="13">
                  <c:v>6.2374429999999998</c:v>
                </c:pt>
                <c:pt idx="14">
                  <c:v>5.0650240000000002</c:v>
                </c:pt>
                <c:pt idx="15">
                  <c:v>4.7105649999999999</c:v>
                </c:pt>
                <c:pt idx="16">
                  <c:v>4.7946940000000007</c:v>
                </c:pt>
                <c:pt idx="17">
                  <c:v>3.7684499999999996</c:v>
                </c:pt>
                <c:pt idx="18">
                  <c:v>2.3403020000000003</c:v>
                </c:pt>
                <c:pt idx="19">
                  <c:v>0.47351700000000002</c:v>
                </c:pt>
                <c:pt idx="20">
                  <c:v>-2.2046420000000002</c:v>
                </c:pt>
                <c:pt idx="21">
                  <c:v>-3.8788100000000001</c:v>
                </c:pt>
                <c:pt idx="22">
                  <c:v>-6.9545349999999999</c:v>
                </c:pt>
                <c:pt idx="23">
                  <c:v>-8.2004800000000007</c:v>
                </c:pt>
                <c:pt idx="24">
                  <c:v>-8.8636529999999993</c:v>
                </c:pt>
                <c:pt idx="25">
                  <c:v>-9.2183080000000004</c:v>
                </c:pt>
                <c:pt idx="26">
                  <c:v>-9.3939339999999998</c:v>
                </c:pt>
                <c:pt idx="27">
                  <c:v>-9.2895109999999992</c:v>
                </c:pt>
                <c:pt idx="28">
                  <c:v>-9.2335989999999999</c:v>
                </c:pt>
                <c:pt idx="29">
                  <c:v>-9.2576330000000002</c:v>
                </c:pt>
                <c:pt idx="30">
                  <c:v>-9.2582299999999993</c:v>
                </c:pt>
                <c:pt idx="31">
                  <c:v>-9.1351689999999994</c:v>
                </c:pt>
                <c:pt idx="32">
                  <c:v>-9.2448949999999996</c:v>
                </c:pt>
                <c:pt idx="33">
                  <c:v>-9.2287470000000003</c:v>
                </c:pt>
                <c:pt idx="34">
                  <c:v>-8.9566630000000007</c:v>
                </c:pt>
                <c:pt idx="35">
                  <c:v>-8.7704109999999993</c:v>
                </c:pt>
                <c:pt idx="36">
                  <c:v>-8.4031830000000003</c:v>
                </c:pt>
                <c:pt idx="37">
                  <c:v>-8.2790619999999997</c:v>
                </c:pt>
                <c:pt idx="38">
                  <c:v>-7.9592320000000001</c:v>
                </c:pt>
                <c:pt idx="39">
                  <c:v>-7.6753039999999997</c:v>
                </c:pt>
                <c:pt idx="40">
                  <c:v>-7.2115879999999999</c:v>
                </c:pt>
                <c:pt idx="41">
                  <c:v>-6.6487540000000003</c:v>
                </c:pt>
                <c:pt idx="42">
                  <c:v>-6.3209460000000002</c:v>
                </c:pt>
                <c:pt idx="43">
                  <c:v>-5.9126370000000001</c:v>
                </c:pt>
                <c:pt idx="44">
                  <c:v>-5.4844869999999997</c:v>
                </c:pt>
                <c:pt idx="45">
                  <c:v>-4.8761510000000001</c:v>
                </c:pt>
                <c:pt idx="46">
                  <c:v>-4.5515290000000004</c:v>
                </c:pt>
                <c:pt idx="47">
                  <c:v>-3.9827590000000002</c:v>
                </c:pt>
                <c:pt idx="48">
                  <c:v>-3.4510670000000001</c:v>
                </c:pt>
                <c:pt idx="49">
                  <c:v>-3.0228890000000002</c:v>
                </c:pt>
                <c:pt idx="50">
                  <c:v>-2.5224310000000001</c:v>
                </c:pt>
              </c:numCache>
            </c:numRef>
          </c:val>
          <c:smooth val="0"/>
        </c:ser>
        <c:ser>
          <c:idx val="4"/>
          <c:order val="2"/>
          <c:tx>
            <c:strRef>
              <c:f>Sheet1!$D$1</c:f>
              <c:strCache>
                <c:ptCount val="1"/>
                <c:pt idx="0">
                  <c:v>Low Oil 
and Gas 
Resource 
and 
Technology
</c:v>
                </c:pt>
              </c:strCache>
            </c:strRef>
          </c:tx>
          <c:spPr>
            <a:ln w="22225" cap="rnd">
              <a:solidFill>
                <a:srgbClr val="BD732A">
                  <a:lumMod val="40000"/>
                  <a:lumOff val="60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10.419060999999999</c:v>
                </c:pt>
                <c:pt idx="1">
                  <c:v>10.900323</c:v>
                </c:pt>
                <c:pt idx="2">
                  <c:v>10.546468000000001</c:v>
                </c:pt>
                <c:pt idx="3">
                  <c:v>11.237789000000001</c:v>
                </c:pt>
                <c:pt idx="4">
                  <c:v>12.096913000000001</c:v>
                </c:pt>
                <c:pt idx="5">
                  <c:v>12.548907999999999</c:v>
                </c:pt>
                <c:pt idx="6">
                  <c:v>12.390468</c:v>
                </c:pt>
                <c:pt idx="7">
                  <c:v>12.035830000000001</c:v>
                </c:pt>
                <c:pt idx="8">
                  <c:v>11.113667</c:v>
                </c:pt>
                <c:pt idx="9">
                  <c:v>9.6665939999999999</c:v>
                </c:pt>
                <c:pt idx="10">
                  <c:v>9.4406809999999997</c:v>
                </c:pt>
                <c:pt idx="11">
                  <c:v>8.4503080000000015</c:v>
                </c:pt>
                <c:pt idx="12">
                  <c:v>7.3931339999999999</c:v>
                </c:pt>
                <c:pt idx="13">
                  <c:v>6.2374429999999998</c:v>
                </c:pt>
                <c:pt idx="14">
                  <c:v>5.0650240000000002</c:v>
                </c:pt>
                <c:pt idx="15">
                  <c:v>4.7105649999999999</c:v>
                </c:pt>
                <c:pt idx="16">
                  <c:v>4.7946940000000007</c:v>
                </c:pt>
                <c:pt idx="17">
                  <c:v>3.7684499999999996</c:v>
                </c:pt>
                <c:pt idx="18">
                  <c:v>2.3403020000000003</c:v>
                </c:pt>
                <c:pt idx="19">
                  <c:v>0.47351700000000002</c:v>
                </c:pt>
                <c:pt idx="20">
                  <c:v>0.38631700000000002</c:v>
                </c:pt>
                <c:pt idx="21">
                  <c:v>0.123297</c:v>
                </c:pt>
                <c:pt idx="22">
                  <c:v>-0.70166099999999998</c:v>
                </c:pt>
                <c:pt idx="23">
                  <c:v>-0.69561399999999995</c:v>
                </c:pt>
                <c:pt idx="24">
                  <c:v>-0.76909300000000003</c:v>
                </c:pt>
                <c:pt idx="25">
                  <c:v>-0.64882200000000001</c:v>
                </c:pt>
                <c:pt idx="26">
                  <c:v>-0.65781400000000001</c:v>
                </c:pt>
                <c:pt idx="27">
                  <c:v>-0.66007199999999999</c:v>
                </c:pt>
                <c:pt idx="28">
                  <c:v>-0.47992200000000002</c:v>
                </c:pt>
                <c:pt idx="29">
                  <c:v>-0.41104200000000002</c:v>
                </c:pt>
                <c:pt idx="30">
                  <c:v>-0.35376099999999999</c:v>
                </c:pt>
                <c:pt idx="31">
                  <c:v>1.3979999999999999E-3</c:v>
                </c:pt>
                <c:pt idx="32">
                  <c:v>0.21330499999999999</c:v>
                </c:pt>
                <c:pt idx="33">
                  <c:v>0.50002500000000005</c:v>
                </c:pt>
                <c:pt idx="34">
                  <c:v>0.81946399999999997</c:v>
                </c:pt>
                <c:pt idx="35">
                  <c:v>0.98558299999999999</c:v>
                </c:pt>
                <c:pt idx="36">
                  <c:v>1.1334709999999999</c:v>
                </c:pt>
                <c:pt idx="37">
                  <c:v>1.2621290000000001</c:v>
                </c:pt>
                <c:pt idx="38">
                  <c:v>1.5150680000000001</c:v>
                </c:pt>
                <c:pt idx="39">
                  <c:v>1.7454890000000001</c:v>
                </c:pt>
                <c:pt idx="40">
                  <c:v>1.8446800000000001</c:v>
                </c:pt>
                <c:pt idx="41">
                  <c:v>2.0110049999999999</c:v>
                </c:pt>
                <c:pt idx="42">
                  <c:v>2.1842679999999999</c:v>
                </c:pt>
                <c:pt idx="43">
                  <c:v>2.4505789999999998</c:v>
                </c:pt>
                <c:pt idx="44">
                  <c:v>2.6933750000000001</c:v>
                </c:pt>
                <c:pt idx="45">
                  <c:v>3.018964</c:v>
                </c:pt>
                <c:pt idx="46">
                  <c:v>3.3418139999999998</c:v>
                </c:pt>
                <c:pt idx="47">
                  <c:v>3.7607689999999998</c:v>
                </c:pt>
                <c:pt idx="48">
                  <c:v>4.1091240000000004</c:v>
                </c:pt>
                <c:pt idx="49">
                  <c:v>4.4282620000000001</c:v>
                </c:pt>
                <c:pt idx="50">
                  <c:v>4.8428829999999996</c:v>
                </c:pt>
              </c:numCache>
            </c:numRef>
          </c:val>
          <c:smooth val="0"/>
        </c:ser>
        <c:ser>
          <c:idx val="3"/>
          <c:order val="3"/>
          <c:tx>
            <c:strRef>
              <c:f>Sheet1!$E$1</c:f>
              <c:strCache>
                <c:ptCount val="1"/>
                <c:pt idx="0">
                  <c:v>High Oil 
and Gas 
Resource 
and 
Technology
</c:v>
                </c:pt>
              </c:strCache>
            </c:strRef>
          </c:tx>
          <c:spPr>
            <a:ln w="22225" cap="rnd">
              <a:solidFill>
                <a:srgbClr val="BD732A">
                  <a:lumMod val="75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10.419060999999999</c:v>
                </c:pt>
                <c:pt idx="1">
                  <c:v>10.900323</c:v>
                </c:pt>
                <c:pt idx="2">
                  <c:v>10.546468000000001</c:v>
                </c:pt>
                <c:pt idx="3">
                  <c:v>11.237789000000001</c:v>
                </c:pt>
                <c:pt idx="4">
                  <c:v>12.096913000000001</c:v>
                </c:pt>
                <c:pt idx="5">
                  <c:v>12.548907999999999</c:v>
                </c:pt>
                <c:pt idx="6">
                  <c:v>12.390468</c:v>
                </c:pt>
                <c:pt idx="7">
                  <c:v>12.035830000000001</c:v>
                </c:pt>
                <c:pt idx="8">
                  <c:v>11.113667</c:v>
                </c:pt>
                <c:pt idx="9">
                  <c:v>9.6665939999999999</c:v>
                </c:pt>
                <c:pt idx="10">
                  <c:v>9.4406809999999997</c:v>
                </c:pt>
                <c:pt idx="11">
                  <c:v>8.4503080000000015</c:v>
                </c:pt>
                <c:pt idx="12">
                  <c:v>7.3931339999999999</c:v>
                </c:pt>
                <c:pt idx="13">
                  <c:v>6.2374429999999998</c:v>
                </c:pt>
                <c:pt idx="14">
                  <c:v>5.0650240000000002</c:v>
                </c:pt>
                <c:pt idx="15">
                  <c:v>4.7105649999999999</c:v>
                </c:pt>
                <c:pt idx="16">
                  <c:v>4.7946940000000007</c:v>
                </c:pt>
                <c:pt idx="17">
                  <c:v>3.7684499999999996</c:v>
                </c:pt>
                <c:pt idx="18">
                  <c:v>2.3403020000000003</c:v>
                </c:pt>
                <c:pt idx="19">
                  <c:v>0.47351700000000002</c:v>
                </c:pt>
                <c:pt idx="20">
                  <c:v>-1.8311470000000001</c:v>
                </c:pt>
                <c:pt idx="21">
                  <c:v>-3.708831</c:v>
                </c:pt>
                <c:pt idx="22">
                  <c:v>-5.2244820000000001</c:v>
                </c:pt>
                <c:pt idx="23">
                  <c:v>-5.7541820000000001</c:v>
                </c:pt>
                <c:pt idx="24">
                  <c:v>-6.3839639999999997</c:v>
                </c:pt>
                <c:pt idx="25">
                  <c:v>-6.7741129999999998</c:v>
                </c:pt>
                <c:pt idx="26">
                  <c:v>-7.2423489999999999</c:v>
                </c:pt>
                <c:pt idx="27">
                  <c:v>-7.6119389999999996</c:v>
                </c:pt>
                <c:pt idx="28">
                  <c:v>-7.9076129999999996</c:v>
                </c:pt>
                <c:pt idx="29">
                  <c:v>-8.1347900000000006</c:v>
                </c:pt>
                <c:pt idx="30">
                  <c:v>-8.2553940000000008</c:v>
                </c:pt>
                <c:pt idx="31">
                  <c:v>-8.4798419999999997</c:v>
                </c:pt>
                <c:pt idx="32">
                  <c:v>-8.6876809999999995</c:v>
                </c:pt>
                <c:pt idx="33">
                  <c:v>-8.9042969999999997</c:v>
                </c:pt>
                <c:pt idx="34">
                  <c:v>-8.7814669999999992</c:v>
                </c:pt>
                <c:pt idx="35">
                  <c:v>-8.9004750000000001</c:v>
                </c:pt>
                <c:pt idx="36">
                  <c:v>-8.8872739999999997</c:v>
                </c:pt>
                <c:pt idx="37">
                  <c:v>-8.8448600000000006</c:v>
                </c:pt>
                <c:pt idx="38">
                  <c:v>-8.7770539999999997</c:v>
                </c:pt>
                <c:pt idx="39">
                  <c:v>-8.7224330000000005</c:v>
                </c:pt>
                <c:pt idx="40">
                  <c:v>-8.6924340000000004</c:v>
                </c:pt>
                <c:pt idx="41">
                  <c:v>-8.6442929999999993</c:v>
                </c:pt>
                <c:pt idx="42">
                  <c:v>-8.6038700000000006</c:v>
                </c:pt>
                <c:pt idx="43">
                  <c:v>-8.4210829999999994</c:v>
                </c:pt>
                <c:pt idx="44">
                  <c:v>-8.3028700000000004</c:v>
                </c:pt>
                <c:pt idx="45">
                  <c:v>-8.2510379999999994</c:v>
                </c:pt>
                <c:pt idx="46">
                  <c:v>-8.136431</c:v>
                </c:pt>
                <c:pt idx="47">
                  <c:v>-8.1839999999999993</c:v>
                </c:pt>
                <c:pt idx="48">
                  <c:v>-8.2548560000000002</c:v>
                </c:pt>
                <c:pt idx="49">
                  <c:v>-8.360868</c:v>
                </c:pt>
                <c:pt idx="50">
                  <c:v>-8.3503509999999999</c:v>
                </c:pt>
              </c:numCache>
            </c:numRef>
          </c:val>
          <c:smooth val="0"/>
        </c:ser>
        <c:ser>
          <c:idx val="1"/>
          <c:order val="4"/>
          <c:tx>
            <c:strRef>
              <c:f>Sheet1!$F$1</c:f>
              <c:strCache>
                <c:ptCount val="1"/>
                <c:pt idx="0">
                  <c:v>Reference</c:v>
                </c:pt>
              </c:strCache>
            </c:strRef>
          </c:tx>
          <c:spPr>
            <a:ln w="22225" cap="rnd">
              <a:solidFill>
                <a:srgbClr val="000000"/>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formatCode>General</c:formatCode>
                <c:ptCount val="51"/>
                <c:pt idx="0">
                  <c:v>10.419060999999999</c:v>
                </c:pt>
                <c:pt idx="1">
                  <c:v>10.900323</c:v>
                </c:pt>
                <c:pt idx="2">
                  <c:v>10.546468000000001</c:v>
                </c:pt>
                <c:pt idx="3">
                  <c:v>11.237789000000001</c:v>
                </c:pt>
                <c:pt idx="4">
                  <c:v>12.096913000000001</c:v>
                </c:pt>
                <c:pt idx="5">
                  <c:v>12.548907999999999</c:v>
                </c:pt>
                <c:pt idx="6">
                  <c:v>12.390468</c:v>
                </c:pt>
                <c:pt idx="7">
                  <c:v>12.035830000000001</c:v>
                </c:pt>
                <c:pt idx="8">
                  <c:v>11.113667</c:v>
                </c:pt>
                <c:pt idx="9">
                  <c:v>9.6665939999999999</c:v>
                </c:pt>
                <c:pt idx="10">
                  <c:v>9.4406809999999997</c:v>
                </c:pt>
                <c:pt idx="11">
                  <c:v>8.4503080000000015</c:v>
                </c:pt>
                <c:pt idx="12">
                  <c:v>7.3931339999999999</c:v>
                </c:pt>
                <c:pt idx="13">
                  <c:v>6.2374429999999998</c:v>
                </c:pt>
                <c:pt idx="14">
                  <c:v>5.0650240000000002</c:v>
                </c:pt>
                <c:pt idx="15">
                  <c:v>4.7105649999999999</c:v>
                </c:pt>
                <c:pt idx="16">
                  <c:v>4.7946940000000007</c:v>
                </c:pt>
                <c:pt idx="17">
                  <c:v>3.7684499999999996</c:v>
                </c:pt>
                <c:pt idx="18">
                  <c:v>2.3403020000000003</c:v>
                </c:pt>
                <c:pt idx="19">
                  <c:v>0.47351700000000002</c:v>
                </c:pt>
                <c:pt idx="20">
                  <c:v>-0.62849600000000005</c:v>
                </c:pt>
                <c:pt idx="21">
                  <c:v>-1.413591</c:v>
                </c:pt>
                <c:pt idx="22">
                  <c:v>-2.433932</c:v>
                </c:pt>
                <c:pt idx="23">
                  <c:v>-2.6528160000000001</c:v>
                </c:pt>
                <c:pt idx="24">
                  <c:v>-2.9489179999999999</c:v>
                </c:pt>
                <c:pt idx="25">
                  <c:v>-3.1265350000000001</c:v>
                </c:pt>
                <c:pt idx="26">
                  <c:v>-3.3196850000000002</c:v>
                </c:pt>
                <c:pt idx="27">
                  <c:v>-3.5141529999999999</c:v>
                </c:pt>
                <c:pt idx="28">
                  <c:v>-3.509423</c:v>
                </c:pt>
                <c:pt idx="29">
                  <c:v>-3.589073</c:v>
                </c:pt>
                <c:pt idx="30">
                  <c:v>-3.6508259999999999</c:v>
                </c:pt>
                <c:pt idx="31">
                  <c:v>-3.7260680000000002</c:v>
                </c:pt>
                <c:pt idx="32">
                  <c:v>-3.818047</c:v>
                </c:pt>
                <c:pt idx="33">
                  <c:v>-3.8292069999999998</c:v>
                </c:pt>
                <c:pt idx="34">
                  <c:v>-3.762915</c:v>
                </c:pt>
                <c:pt idx="35">
                  <c:v>-3.7225269999999999</c:v>
                </c:pt>
                <c:pt idx="36">
                  <c:v>-3.6168969999999998</c:v>
                </c:pt>
                <c:pt idx="37">
                  <c:v>-3.3991090000000002</c:v>
                </c:pt>
                <c:pt idx="38">
                  <c:v>-3.2163409999999999</c:v>
                </c:pt>
                <c:pt idx="39">
                  <c:v>-3.1190120000000001</c:v>
                </c:pt>
                <c:pt idx="40">
                  <c:v>-3.2546520000000001</c:v>
                </c:pt>
                <c:pt idx="41">
                  <c:v>-3.3067859999999998</c:v>
                </c:pt>
                <c:pt idx="42">
                  <c:v>-3.2566489999999999</c:v>
                </c:pt>
                <c:pt idx="43">
                  <c:v>-3.1423960000000002</c:v>
                </c:pt>
                <c:pt idx="44">
                  <c:v>-2.8807930000000002</c:v>
                </c:pt>
                <c:pt idx="45">
                  <c:v>-2.559742</c:v>
                </c:pt>
                <c:pt idx="46">
                  <c:v>-2.1221290000000002</c:v>
                </c:pt>
                <c:pt idx="47">
                  <c:v>-1.7591600000000001</c:v>
                </c:pt>
                <c:pt idx="48">
                  <c:v>-1.4148240000000001</c:v>
                </c:pt>
                <c:pt idx="49">
                  <c:v>-0.97307900000000003</c:v>
                </c:pt>
                <c:pt idx="50">
                  <c:v>-0.19308700000000001</c:v>
                </c:pt>
              </c:numCache>
            </c:numRef>
          </c:val>
          <c:smooth val="0"/>
        </c:ser>
        <c:dLbls>
          <c:showLegendKey val="0"/>
          <c:showVal val="0"/>
          <c:showCatName val="0"/>
          <c:showSerName val="0"/>
          <c:showPercent val="0"/>
          <c:showBubbleSize val="0"/>
        </c:dLbls>
        <c:smooth val="0"/>
        <c:axId val="238133552"/>
        <c:axId val="238121040"/>
      </c:lineChart>
      <c:catAx>
        <c:axId val="238133552"/>
        <c:scaling>
          <c:orientation val="minMax"/>
        </c:scaling>
        <c:delete val="0"/>
        <c:axPos val="b"/>
        <c:numFmt formatCode="General" sourceLinked="1"/>
        <c:majorTickMark val="cross"/>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38121040"/>
        <c:crosses val="autoZero"/>
        <c:auto val="1"/>
        <c:lblAlgn val="ctr"/>
        <c:lblOffset val="100"/>
        <c:tickLblSkip val="10"/>
        <c:tickMarkSkip val="10"/>
        <c:noMultiLvlLbl val="0"/>
      </c:catAx>
      <c:valAx>
        <c:axId val="238121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38133552"/>
        <c:crossesAt val="20"/>
        <c:crossBetween val="midCat"/>
      </c:valAx>
      <c:spPr>
        <a:noFill/>
        <a:ln>
          <a:noFill/>
        </a:ln>
        <a:effectLst/>
      </c:spPr>
    </c:plotArea>
    <c:plotVisOnly val="1"/>
    <c:dispBlanksAs val="gap"/>
    <c:showDLblsOverMax val="0"/>
  </c:chart>
  <c:spPr>
    <a:solidFill>
      <a:schemeClr val="bg1"/>
    </a:solidFill>
    <a:ln w="0" cap="flat" cmpd="sng" algn="ctr">
      <a:noFill/>
      <a:round/>
    </a:ln>
    <a:effectLst/>
  </c:spPr>
  <c:txPr>
    <a:bodyPr/>
    <a:lstStyle/>
    <a:p>
      <a:pPr>
        <a:defRPr sz="1000">
          <a:solidFill>
            <a:sysClr val="windowText" lastClr="000000"/>
          </a:solidFill>
        </a:defRPr>
      </a:pPr>
      <a:endParaRPr lang="en-US"/>
    </a:p>
  </c:txPr>
  <c:externalData r:id="rId4">
    <c:autoUpdate val="0"/>
  </c:externalData>
  <c:userShapes r:id="rId5"/>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257217847769035E-2"/>
          <c:y val="0.20571358267716533"/>
          <c:w val="0.86010681379444742"/>
          <c:h val="0.70543225065616799"/>
        </c:manualLayout>
      </c:layout>
      <c:lineChart>
        <c:grouping val="standard"/>
        <c:varyColors val="0"/>
        <c:ser>
          <c:idx val="2"/>
          <c:order val="0"/>
          <c:tx>
            <c:strRef>
              <c:f>Sheet1!$B$1</c:f>
              <c:strCache>
                <c:ptCount val="1"/>
                <c:pt idx="0">
                  <c:v>High Oil Price</c:v>
                </c:pt>
              </c:strCache>
            </c:strRef>
          </c:tx>
          <c:spPr>
            <a:ln w="22225" cap="rnd">
              <a:solidFill>
                <a:srgbClr val="A33340">
                  <a:lumMod val="75000"/>
                </a:srgbClr>
              </a:solidFill>
              <a:prstDash val="solid"/>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2.2479090102205488</c:v>
                </c:pt>
                <c:pt idx="1">
                  <c:v>2.1546421719513722</c:v>
                </c:pt>
                <c:pt idx="2">
                  <c:v>1.9964051214035436</c:v>
                </c:pt>
                <c:pt idx="3">
                  <c:v>2.2279653112395068</c:v>
                </c:pt>
                <c:pt idx="4">
                  <c:v>2.5470314189667373</c:v>
                </c:pt>
                <c:pt idx="5">
                  <c:v>3.0031509843172692</c:v>
                </c:pt>
                <c:pt idx="6">
                  <c:v>3.2852481124952808</c:v>
                </c:pt>
                <c:pt idx="7">
                  <c:v>3.4591140615876999</c:v>
                </c:pt>
                <c:pt idx="8">
                  <c:v>3.9504929978257417</c:v>
                </c:pt>
                <c:pt idx="9">
                  <c:v>2.8379105290303563</c:v>
                </c:pt>
                <c:pt idx="10">
                  <c:v>3.3134586925534015</c:v>
                </c:pt>
                <c:pt idx="11">
                  <c:v>4.0937251707128146</c:v>
                </c:pt>
                <c:pt idx="12">
                  <c:v>4.1491857049999998</c:v>
                </c:pt>
                <c:pt idx="13">
                  <c:v>3.9551291789101275</c:v>
                </c:pt>
                <c:pt idx="14">
                  <c:v>3.7094884018132714</c:v>
                </c:pt>
                <c:pt idx="15">
                  <c:v>2.6897161820420079</c:v>
                </c:pt>
                <c:pt idx="16">
                  <c:v>2.3362566441685941</c:v>
                </c:pt>
                <c:pt idx="17">
                  <c:v>2.5683542177715197</c:v>
                </c:pt>
                <c:pt idx="18">
                  <c:v>2.8423435759453537</c:v>
                </c:pt>
                <c:pt idx="19">
                  <c:v>2.6655989999999998</c:v>
                </c:pt>
                <c:pt idx="20">
                  <c:v>3.236049</c:v>
                </c:pt>
                <c:pt idx="21">
                  <c:v>3.3510469999999999</c:v>
                </c:pt>
                <c:pt idx="22">
                  <c:v>3.5050750000000002</c:v>
                </c:pt>
                <c:pt idx="23">
                  <c:v>3.7272310000000002</c:v>
                </c:pt>
                <c:pt idx="24">
                  <c:v>3.8273109999999999</c:v>
                </c:pt>
                <c:pt idx="25">
                  <c:v>3.8760240000000001</c:v>
                </c:pt>
                <c:pt idx="26">
                  <c:v>3.9398919999999999</c:v>
                </c:pt>
                <c:pt idx="27">
                  <c:v>3.950555</c:v>
                </c:pt>
                <c:pt idx="28">
                  <c:v>3.9981979999999999</c:v>
                </c:pt>
                <c:pt idx="29">
                  <c:v>4.147246</c:v>
                </c:pt>
                <c:pt idx="30">
                  <c:v>4.1852260000000001</c:v>
                </c:pt>
                <c:pt idx="31">
                  <c:v>4.2500910000000003</c:v>
                </c:pt>
                <c:pt idx="32">
                  <c:v>4.3643460000000003</c:v>
                </c:pt>
                <c:pt idx="33">
                  <c:v>4.447692</c:v>
                </c:pt>
                <c:pt idx="34">
                  <c:v>4.4790720000000004</c:v>
                </c:pt>
                <c:pt idx="35">
                  <c:v>4.5351809999999997</c:v>
                </c:pt>
                <c:pt idx="36">
                  <c:v>4.5854220000000003</c:v>
                </c:pt>
                <c:pt idx="37">
                  <c:v>4.6226399999999996</c:v>
                </c:pt>
                <c:pt idx="38">
                  <c:v>4.6708749999999997</c:v>
                </c:pt>
                <c:pt idx="39">
                  <c:v>4.7001460000000002</c:v>
                </c:pt>
                <c:pt idx="40">
                  <c:v>4.7499979999999997</c:v>
                </c:pt>
                <c:pt idx="41">
                  <c:v>4.7887120000000003</c:v>
                </c:pt>
                <c:pt idx="42">
                  <c:v>4.8100709999999998</c:v>
                </c:pt>
                <c:pt idx="43">
                  <c:v>4.8465160000000003</c:v>
                </c:pt>
                <c:pt idx="44">
                  <c:v>4.8317069999999998</c:v>
                </c:pt>
                <c:pt idx="45">
                  <c:v>4.8529669999999996</c:v>
                </c:pt>
                <c:pt idx="46">
                  <c:v>4.8797649999999999</c:v>
                </c:pt>
                <c:pt idx="47">
                  <c:v>4.9216009999999999</c:v>
                </c:pt>
                <c:pt idx="48">
                  <c:v>4.974297</c:v>
                </c:pt>
                <c:pt idx="49">
                  <c:v>4.9804240000000002</c:v>
                </c:pt>
                <c:pt idx="50">
                  <c:v>5.0103600000000004</c:v>
                </c:pt>
              </c:numCache>
            </c:numRef>
          </c:val>
          <c:smooth val="0"/>
        </c:ser>
        <c:ser>
          <c:idx val="4"/>
          <c:order val="1"/>
          <c:tx>
            <c:strRef>
              <c:f>Sheet1!$C$1</c:f>
              <c:strCache>
                <c:ptCount val="1"/>
                <c:pt idx="0">
                  <c:v>Low Oil Price</c:v>
                </c:pt>
              </c:strCache>
            </c:strRef>
          </c:tx>
          <c:spPr>
            <a:ln w="22225" cap="rnd">
              <a:solidFill>
                <a:srgbClr val="A33340">
                  <a:lumMod val="40000"/>
                  <a:lumOff val="60000"/>
                </a:srgbClr>
              </a:solidFill>
              <a:prstDash val="solid"/>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2.2479090102205488</c:v>
                </c:pt>
                <c:pt idx="1">
                  <c:v>2.1546421719513722</c:v>
                </c:pt>
                <c:pt idx="2">
                  <c:v>1.9964051214035436</c:v>
                </c:pt>
                <c:pt idx="3">
                  <c:v>2.2279653112395068</c:v>
                </c:pt>
                <c:pt idx="4">
                  <c:v>2.5470314189667373</c:v>
                </c:pt>
                <c:pt idx="5">
                  <c:v>3.0031509843172692</c:v>
                </c:pt>
                <c:pt idx="6">
                  <c:v>3.2852481124952808</c:v>
                </c:pt>
                <c:pt idx="7">
                  <c:v>3.4591140615876999</c:v>
                </c:pt>
                <c:pt idx="8">
                  <c:v>3.9504929978257417</c:v>
                </c:pt>
                <c:pt idx="9">
                  <c:v>2.8379105290303563</c:v>
                </c:pt>
                <c:pt idx="10">
                  <c:v>3.3134586925534015</c:v>
                </c:pt>
                <c:pt idx="11">
                  <c:v>4.0937251707128146</c:v>
                </c:pt>
                <c:pt idx="12">
                  <c:v>4.1491857049999998</c:v>
                </c:pt>
                <c:pt idx="13">
                  <c:v>3.9551291789101275</c:v>
                </c:pt>
                <c:pt idx="14">
                  <c:v>3.7094884018132714</c:v>
                </c:pt>
                <c:pt idx="15">
                  <c:v>2.6897161820420079</c:v>
                </c:pt>
                <c:pt idx="16">
                  <c:v>2.3362566441685941</c:v>
                </c:pt>
                <c:pt idx="17">
                  <c:v>2.5683542177715197</c:v>
                </c:pt>
                <c:pt idx="18">
                  <c:v>2.8423435759453537</c:v>
                </c:pt>
                <c:pt idx="19">
                  <c:v>2.6656070000000001</c:v>
                </c:pt>
                <c:pt idx="20">
                  <c:v>2.1328309999999999</c:v>
                </c:pt>
                <c:pt idx="21">
                  <c:v>2.0739200000000002</c:v>
                </c:pt>
                <c:pt idx="22">
                  <c:v>2.0621879999999999</c:v>
                </c:pt>
                <c:pt idx="23">
                  <c:v>2.0464739999999999</c:v>
                </c:pt>
                <c:pt idx="24">
                  <c:v>2.0259800000000001</c:v>
                </c:pt>
                <c:pt idx="25">
                  <c:v>2.0125039999999998</c:v>
                </c:pt>
                <c:pt idx="26">
                  <c:v>2.0172379999999999</c:v>
                </c:pt>
                <c:pt idx="27">
                  <c:v>2.0245630000000001</c:v>
                </c:pt>
                <c:pt idx="28">
                  <c:v>2.029525</c:v>
                </c:pt>
                <c:pt idx="29">
                  <c:v>2.0327709999999999</c:v>
                </c:pt>
                <c:pt idx="30">
                  <c:v>2.0912310000000001</c:v>
                </c:pt>
                <c:pt idx="31">
                  <c:v>2.091129</c:v>
                </c:pt>
                <c:pt idx="32">
                  <c:v>2.1023480000000001</c:v>
                </c:pt>
                <c:pt idx="33">
                  <c:v>2.1200730000000001</c:v>
                </c:pt>
                <c:pt idx="34">
                  <c:v>2.1179169999999998</c:v>
                </c:pt>
                <c:pt idx="35">
                  <c:v>2.1276069999999998</c:v>
                </c:pt>
                <c:pt idx="36">
                  <c:v>2.1365720000000001</c:v>
                </c:pt>
                <c:pt idx="37">
                  <c:v>2.1545230000000002</c:v>
                </c:pt>
                <c:pt idx="38">
                  <c:v>2.1535120000000001</c:v>
                </c:pt>
                <c:pt idx="39">
                  <c:v>2.1642860000000002</c:v>
                </c:pt>
                <c:pt idx="40">
                  <c:v>2.1782889999999999</c:v>
                </c:pt>
                <c:pt idx="41">
                  <c:v>2.1839309999999998</c:v>
                </c:pt>
                <c:pt idx="42">
                  <c:v>2.1883919999999999</c:v>
                </c:pt>
                <c:pt idx="43">
                  <c:v>2.1873429999999998</c:v>
                </c:pt>
                <c:pt idx="44">
                  <c:v>2.1937639999999998</c:v>
                </c:pt>
                <c:pt idx="45">
                  <c:v>2.2044820000000001</c:v>
                </c:pt>
                <c:pt idx="46">
                  <c:v>2.196002</c:v>
                </c:pt>
                <c:pt idx="47">
                  <c:v>2.1995279999999999</c:v>
                </c:pt>
                <c:pt idx="48">
                  <c:v>2.206261</c:v>
                </c:pt>
                <c:pt idx="49">
                  <c:v>2.2045859999999999</c:v>
                </c:pt>
                <c:pt idx="50">
                  <c:v>2.2028249999999998</c:v>
                </c:pt>
              </c:numCache>
            </c:numRef>
          </c:val>
          <c:smooth val="0"/>
        </c:ser>
        <c:ser>
          <c:idx val="3"/>
          <c:order val="2"/>
          <c:tx>
            <c:strRef>
              <c:f>Sheet1!$D$1</c:f>
              <c:strCache>
                <c:ptCount val="1"/>
                <c:pt idx="0">
                  <c:v>Reference </c:v>
                </c:pt>
              </c:strCache>
            </c:strRef>
          </c:tx>
          <c:spPr>
            <a:ln w="22225" cap="rnd">
              <a:solidFill>
                <a:srgbClr val="000000"/>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2.2479090102205488</c:v>
                </c:pt>
                <c:pt idx="1">
                  <c:v>2.1546421719513722</c:v>
                </c:pt>
                <c:pt idx="2">
                  <c:v>1.9964051214035436</c:v>
                </c:pt>
                <c:pt idx="3">
                  <c:v>2.2279653112395068</c:v>
                </c:pt>
                <c:pt idx="4">
                  <c:v>2.5470314189667373</c:v>
                </c:pt>
                <c:pt idx="5">
                  <c:v>3.0031509843172692</c:v>
                </c:pt>
                <c:pt idx="6">
                  <c:v>3.2852481124952808</c:v>
                </c:pt>
                <c:pt idx="7">
                  <c:v>3.4591140615876999</c:v>
                </c:pt>
                <c:pt idx="8">
                  <c:v>3.9504929978257417</c:v>
                </c:pt>
                <c:pt idx="9">
                  <c:v>2.8379105290303563</c:v>
                </c:pt>
                <c:pt idx="10">
                  <c:v>3.3134586925534015</c:v>
                </c:pt>
                <c:pt idx="11">
                  <c:v>4.0937251707128146</c:v>
                </c:pt>
                <c:pt idx="12">
                  <c:v>4.1491857049999998</c:v>
                </c:pt>
                <c:pt idx="13">
                  <c:v>3.9551291789101275</c:v>
                </c:pt>
                <c:pt idx="14">
                  <c:v>3.7094884018132714</c:v>
                </c:pt>
                <c:pt idx="15">
                  <c:v>2.6897161820420079</c:v>
                </c:pt>
                <c:pt idx="16">
                  <c:v>2.3362566441685941</c:v>
                </c:pt>
                <c:pt idx="17">
                  <c:v>2.5683542177715197</c:v>
                </c:pt>
                <c:pt idx="18">
                  <c:v>2.8423435759453537</c:v>
                </c:pt>
                <c:pt idx="19">
                  <c:v>2.6656010000000001</c:v>
                </c:pt>
                <c:pt idx="20">
                  <c:v>2.6399789999999999</c:v>
                </c:pt>
                <c:pt idx="21">
                  <c:v>2.6431900000000002</c:v>
                </c:pt>
                <c:pt idx="22">
                  <c:v>2.6441300000000001</c:v>
                </c:pt>
                <c:pt idx="23">
                  <c:v>2.633867</c:v>
                </c:pt>
                <c:pt idx="24">
                  <c:v>2.5992510000000002</c:v>
                </c:pt>
                <c:pt idx="25">
                  <c:v>2.6286719999999999</c:v>
                </c:pt>
                <c:pt idx="26">
                  <c:v>2.650331</c:v>
                </c:pt>
                <c:pt idx="27">
                  <c:v>2.682016</c:v>
                </c:pt>
                <c:pt idx="28">
                  <c:v>2.6949529999999999</c:v>
                </c:pt>
                <c:pt idx="29">
                  <c:v>2.7298939999999998</c:v>
                </c:pt>
                <c:pt idx="30">
                  <c:v>2.8137409999999998</c:v>
                </c:pt>
                <c:pt idx="31">
                  <c:v>2.8327450000000001</c:v>
                </c:pt>
                <c:pt idx="32">
                  <c:v>2.8571800000000001</c:v>
                </c:pt>
                <c:pt idx="33">
                  <c:v>2.907378</c:v>
                </c:pt>
                <c:pt idx="34">
                  <c:v>2.9532949999999998</c:v>
                </c:pt>
                <c:pt idx="35">
                  <c:v>2.9834559999999999</c:v>
                </c:pt>
                <c:pt idx="36">
                  <c:v>3.0186090000000001</c:v>
                </c:pt>
                <c:pt idx="37">
                  <c:v>3.0274169999999998</c:v>
                </c:pt>
                <c:pt idx="38">
                  <c:v>3.060073</c:v>
                </c:pt>
                <c:pt idx="39">
                  <c:v>3.1005470000000002</c:v>
                </c:pt>
                <c:pt idx="40">
                  <c:v>3.11111</c:v>
                </c:pt>
                <c:pt idx="41">
                  <c:v>3.1328849999999999</c:v>
                </c:pt>
                <c:pt idx="42">
                  <c:v>3.1807620000000001</c:v>
                </c:pt>
                <c:pt idx="43">
                  <c:v>3.2061389999999999</c:v>
                </c:pt>
                <c:pt idx="44">
                  <c:v>3.230979</c:v>
                </c:pt>
                <c:pt idx="45">
                  <c:v>3.2721650000000002</c:v>
                </c:pt>
                <c:pt idx="46">
                  <c:v>3.2819690000000001</c:v>
                </c:pt>
                <c:pt idx="47">
                  <c:v>3.338524</c:v>
                </c:pt>
                <c:pt idx="48">
                  <c:v>3.3765939999999999</c:v>
                </c:pt>
                <c:pt idx="49">
                  <c:v>3.405497</c:v>
                </c:pt>
                <c:pt idx="50">
                  <c:v>3.430088</c:v>
                </c:pt>
              </c:numCache>
            </c:numRef>
          </c:val>
          <c:smooth val="0"/>
        </c:ser>
        <c:dLbls>
          <c:showLegendKey val="0"/>
          <c:showVal val="0"/>
          <c:showCatName val="0"/>
          <c:showSerName val="0"/>
          <c:showPercent val="0"/>
          <c:showBubbleSize val="0"/>
        </c:dLbls>
        <c:smooth val="0"/>
        <c:axId val="238130288"/>
        <c:axId val="238136272"/>
      </c:lineChart>
      <c:catAx>
        <c:axId val="238130288"/>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38136272"/>
        <c:crosses val="autoZero"/>
        <c:auto val="0"/>
        <c:lblAlgn val="ctr"/>
        <c:lblOffset val="100"/>
        <c:tickLblSkip val="10"/>
        <c:tickMarkSkip val="10"/>
        <c:noMultiLvlLbl val="0"/>
      </c:catAx>
      <c:valAx>
        <c:axId val="238136272"/>
        <c:scaling>
          <c:orientation val="minMax"/>
          <c:max val="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2">
                <a:lumMod val="40000"/>
                <a:lumOff val="60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38130288"/>
        <c:crossesAt val="20"/>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en-US"/>
    </a:p>
  </c:txPr>
  <c:externalData r:id="rId4">
    <c:autoUpdate val="0"/>
  </c:externalData>
  <c:userShapes r:id="rId5"/>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257217847769035E-2"/>
          <c:y val="0.18729877515310586"/>
          <c:w val="0.8414814814814815"/>
          <c:h val="0.71470199037620297"/>
        </c:manualLayout>
      </c:layout>
      <c:lineChart>
        <c:grouping val="standard"/>
        <c:varyColors val="0"/>
        <c:ser>
          <c:idx val="1"/>
          <c:order val="0"/>
          <c:tx>
            <c:strRef>
              <c:f>Sheet1!$B$1</c:f>
              <c:strCache>
                <c:ptCount val="1"/>
                <c:pt idx="0">
                  <c:v>High Oil Price</c:v>
                </c:pt>
              </c:strCache>
            </c:strRef>
          </c:tx>
          <c:spPr>
            <a:ln w="22225" cap="rnd" cmpd="sng">
              <a:solidFill>
                <a:srgbClr val="A33340">
                  <a:lumMod val="75000"/>
                </a:srgbClr>
              </a:solidFill>
              <a:prstDash val="solid"/>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2.1443584991931148</c:v>
                </c:pt>
                <c:pt idx="1">
                  <c:v>1.9716875786439403</c:v>
                </c:pt>
                <c:pt idx="2">
                  <c:v>1.8273826197996348</c:v>
                </c:pt>
                <c:pt idx="3">
                  <c:v>2.0525028416730255</c:v>
                </c:pt>
                <c:pt idx="4">
                  <c:v>2.3973618660061335</c:v>
                </c:pt>
                <c:pt idx="5">
                  <c:v>3.0853587101497353</c:v>
                </c:pt>
                <c:pt idx="6">
                  <c:v>3.3725222559012282</c:v>
                </c:pt>
                <c:pt idx="7">
                  <c:v>3.5028234705793304</c:v>
                </c:pt>
                <c:pt idx="8">
                  <c:v>4.5293110855385272</c:v>
                </c:pt>
                <c:pt idx="9">
                  <c:v>2.9159205643972888</c:v>
                </c:pt>
                <c:pt idx="10">
                  <c:v>3.4957222877714309</c:v>
                </c:pt>
                <c:pt idx="11">
                  <c:v>4.3947175441814954</c:v>
                </c:pt>
                <c:pt idx="12">
                  <c:v>4.455742592</c:v>
                </c:pt>
                <c:pt idx="13">
                  <c:v>4.3281296427693974</c:v>
                </c:pt>
                <c:pt idx="14">
                  <c:v>4.1427133246527781</c:v>
                </c:pt>
                <c:pt idx="15">
                  <c:v>2.9008213963297673</c:v>
                </c:pt>
                <c:pt idx="16">
                  <c:v>2.4422573993486569</c:v>
                </c:pt>
                <c:pt idx="17">
                  <c:v>2.756637779301145</c:v>
                </c:pt>
                <c:pt idx="18">
                  <c:v>3.2329877896758532</c:v>
                </c:pt>
                <c:pt idx="19">
                  <c:v>3.0392239999999999</c:v>
                </c:pt>
                <c:pt idx="20">
                  <c:v>3.5150359999999998</c:v>
                </c:pt>
                <c:pt idx="21">
                  <c:v>3.6748319999999999</c:v>
                </c:pt>
                <c:pt idx="22">
                  <c:v>3.9033250000000002</c:v>
                </c:pt>
                <c:pt idx="23">
                  <c:v>4.2083849999999998</c:v>
                </c:pt>
                <c:pt idx="24">
                  <c:v>4.357755</c:v>
                </c:pt>
                <c:pt idx="25">
                  <c:v>4.4595919999999998</c:v>
                </c:pt>
                <c:pt idx="26">
                  <c:v>4.5470969999999999</c:v>
                </c:pt>
                <c:pt idx="27">
                  <c:v>4.5466959999999998</c:v>
                </c:pt>
                <c:pt idx="28">
                  <c:v>4.6106939999999996</c:v>
                </c:pt>
                <c:pt idx="29">
                  <c:v>4.8153420000000002</c:v>
                </c:pt>
                <c:pt idx="30">
                  <c:v>4.8481120000000004</c:v>
                </c:pt>
                <c:pt idx="31">
                  <c:v>4.9344140000000003</c:v>
                </c:pt>
                <c:pt idx="32">
                  <c:v>5.1021640000000001</c:v>
                </c:pt>
                <c:pt idx="33">
                  <c:v>5.1249200000000004</c:v>
                </c:pt>
                <c:pt idx="34">
                  <c:v>5.1319239999999997</c:v>
                </c:pt>
                <c:pt idx="35">
                  <c:v>5.1816890000000004</c:v>
                </c:pt>
                <c:pt idx="36">
                  <c:v>5.2400599999999997</c:v>
                </c:pt>
                <c:pt idx="37">
                  <c:v>5.2862179999999999</c:v>
                </c:pt>
                <c:pt idx="38">
                  <c:v>5.3386290000000001</c:v>
                </c:pt>
                <c:pt idx="39">
                  <c:v>5.3960059999999999</c:v>
                </c:pt>
                <c:pt idx="40">
                  <c:v>5.4464750000000004</c:v>
                </c:pt>
                <c:pt idx="41">
                  <c:v>5.496632</c:v>
                </c:pt>
                <c:pt idx="42">
                  <c:v>5.5120110000000002</c:v>
                </c:pt>
                <c:pt idx="43">
                  <c:v>5.5784209999999996</c:v>
                </c:pt>
                <c:pt idx="44">
                  <c:v>5.6106509999999998</c:v>
                </c:pt>
                <c:pt idx="45">
                  <c:v>5.6792369999999996</c:v>
                </c:pt>
                <c:pt idx="46">
                  <c:v>5.6734099999999996</c:v>
                </c:pt>
                <c:pt idx="47">
                  <c:v>5.7107489999999999</c:v>
                </c:pt>
                <c:pt idx="48">
                  <c:v>5.7456849999999999</c:v>
                </c:pt>
                <c:pt idx="49">
                  <c:v>5.7819710000000004</c:v>
                </c:pt>
                <c:pt idx="50">
                  <c:v>5.7797640000000001</c:v>
                </c:pt>
              </c:numCache>
            </c:numRef>
          </c:val>
          <c:smooth val="0"/>
        </c:ser>
        <c:ser>
          <c:idx val="5"/>
          <c:order val="1"/>
          <c:tx>
            <c:strRef>
              <c:f>Sheet1!$C$1</c:f>
              <c:strCache>
                <c:ptCount val="1"/>
                <c:pt idx="0">
                  <c:v>Low Oil Price</c:v>
                </c:pt>
              </c:strCache>
            </c:strRef>
          </c:tx>
          <c:spPr>
            <a:ln w="22225" cap="rnd">
              <a:solidFill>
                <a:srgbClr val="A33340">
                  <a:lumMod val="40000"/>
                  <a:lumOff val="60000"/>
                </a:srgbClr>
              </a:solidFill>
              <a:prstDash val="solid"/>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2.1443584991931148</c:v>
                </c:pt>
                <c:pt idx="1">
                  <c:v>1.9716875786439403</c:v>
                </c:pt>
                <c:pt idx="2">
                  <c:v>1.8273826197996348</c:v>
                </c:pt>
                <c:pt idx="3">
                  <c:v>2.0525028416730255</c:v>
                </c:pt>
                <c:pt idx="4">
                  <c:v>2.3973618660061335</c:v>
                </c:pt>
                <c:pt idx="5">
                  <c:v>3.0853587101497353</c:v>
                </c:pt>
                <c:pt idx="6">
                  <c:v>3.3725222559012282</c:v>
                </c:pt>
                <c:pt idx="7">
                  <c:v>3.5028234705793304</c:v>
                </c:pt>
                <c:pt idx="8">
                  <c:v>4.5293110855385272</c:v>
                </c:pt>
                <c:pt idx="9">
                  <c:v>2.9159205643972888</c:v>
                </c:pt>
                <c:pt idx="10">
                  <c:v>3.4957222877714309</c:v>
                </c:pt>
                <c:pt idx="11">
                  <c:v>4.3947175441814954</c:v>
                </c:pt>
                <c:pt idx="12">
                  <c:v>4.455742592</c:v>
                </c:pt>
                <c:pt idx="13">
                  <c:v>4.3281296427693974</c:v>
                </c:pt>
                <c:pt idx="14">
                  <c:v>4.1427133246527781</c:v>
                </c:pt>
                <c:pt idx="15">
                  <c:v>2.9008213963297673</c:v>
                </c:pt>
                <c:pt idx="16">
                  <c:v>2.4422573993486569</c:v>
                </c:pt>
                <c:pt idx="17">
                  <c:v>2.756637779301145</c:v>
                </c:pt>
                <c:pt idx="18">
                  <c:v>3.2329877896758532</c:v>
                </c:pt>
                <c:pt idx="19">
                  <c:v>3.0405760000000002</c:v>
                </c:pt>
                <c:pt idx="20">
                  <c:v>2.3350270000000002</c:v>
                </c:pt>
                <c:pt idx="21">
                  <c:v>2.2773840000000001</c:v>
                </c:pt>
                <c:pt idx="22">
                  <c:v>2.3227669999999998</c:v>
                </c:pt>
                <c:pt idx="23">
                  <c:v>2.3277929999999998</c:v>
                </c:pt>
                <c:pt idx="24">
                  <c:v>2.3512870000000001</c:v>
                </c:pt>
                <c:pt idx="25">
                  <c:v>2.3726080000000001</c:v>
                </c:pt>
                <c:pt idx="26">
                  <c:v>2.3929870000000002</c:v>
                </c:pt>
                <c:pt idx="27">
                  <c:v>2.404782</c:v>
                </c:pt>
                <c:pt idx="28">
                  <c:v>2.404166</c:v>
                </c:pt>
                <c:pt idx="29">
                  <c:v>2.4100630000000001</c:v>
                </c:pt>
                <c:pt idx="30">
                  <c:v>2.4764080000000002</c:v>
                </c:pt>
                <c:pt idx="31">
                  <c:v>2.479984</c:v>
                </c:pt>
                <c:pt idx="32">
                  <c:v>2.4927250000000001</c:v>
                </c:pt>
                <c:pt idx="33">
                  <c:v>2.5046810000000002</c:v>
                </c:pt>
                <c:pt idx="34">
                  <c:v>2.4936759999999998</c:v>
                </c:pt>
                <c:pt idx="35">
                  <c:v>2.502078</c:v>
                </c:pt>
                <c:pt idx="36">
                  <c:v>2.5035090000000002</c:v>
                </c:pt>
                <c:pt idx="37">
                  <c:v>2.5194109999999998</c:v>
                </c:pt>
                <c:pt idx="38">
                  <c:v>2.5161950000000002</c:v>
                </c:pt>
                <c:pt idx="39">
                  <c:v>2.5276269999999998</c:v>
                </c:pt>
                <c:pt idx="40">
                  <c:v>2.536063</c:v>
                </c:pt>
                <c:pt idx="41">
                  <c:v>2.5381100000000001</c:v>
                </c:pt>
                <c:pt idx="42">
                  <c:v>2.5384259999999998</c:v>
                </c:pt>
                <c:pt idx="43">
                  <c:v>2.5361940000000001</c:v>
                </c:pt>
                <c:pt idx="44">
                  <c:v>2.5431620000000001</c:v>
                </c:pt>
                <c:pt idx="45">
                  <c:v>2.550459</c:v>
                </c:pt>
                <c:pt idx="46">
                  <c:v>2.5511409999999999</c:v>
                </c:pt>
                <c:pt idx="47">
                  <c:v>2.548575</c:v>
                </c:pt>
                <c:pt idx="48">
                  <c:v>2.5502570000000002</c:v>
                </c:pt>
                <c:pt idx="49">
                  <c:v>2.5532650000000001</c:v>
                </c:pt>
                <c:pt idx="50">
                  <c:v>2.565366</c:v>
                </c:pt>
              </c:numCache>
            </c:numRef>
          </c:val>
          <c:smooth val="0"/>
        </c:ser>
        <c:ser>
          <c:idx val="0"/>
          <c:order val="2"/>
          <c:tx>
            <c:strRef>
              <c:f>Sheet1!$D$1</c:f>
              <c:strCache>
                <c:ptCount val="1"/>
                <c:pt idx="0">
                  <c:v>Reference </c:v>
                </c:pt>
              </c:strCache>
            </c:strRef>
          </c:tx>
          <c:spPr>
            <a:ln w="22225" cap="rnd">
              <a:solidFill>
                <a:srgbClr val="000000"/>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2.1443584991931148</c:v>
                </c:pt>
                <c:pt idx="1">
                  <c:v>1.9716875786439403</c:v>
                </c:pt>
                <c:pt idx="2">
                  <c:v>1.8273826197996348</c:v>
                </c:pt>
                <c:pt idx="3">
                  <c:v>2.0525028416730255</c:v>
                </c:pt>
                <c:pt idx="4">
                  <c:v>2.3973618660061335</c:v>
                </c:pt>
                <c:pt idx="5">
                  <c:v>3.0853587101497353</c:v>
                </c:pt>
                <c:pt idx="6">
                  <c:v>3.3725222559012282</c:v>
                </c:pt>
                <c:pt idx="7">
                  <c:v>3.5028234705793304</c:v>
                </c:pt>
                <c:pt idx="8">
                  <c:v>4.5293110855385272</c:v>
                </c:pt>
                <c:pt idx="9">
                  <c:v>2.9159205643972888</c:v>
                </c:pt>
                <c:pt idx="10">
                  <c:v>3.4957222877714309</c:v>
                </c:pt>
                <c:pt idx="11">
                  <c:v>4.3947175441814954</c:v>
                </c:pt>
                <c:pt idx="12">
                  <c:v>4.455742592</c:v>
                </c:pt>
                <c:pt idx="13">
                  <c:v>4.3281296427693974</c:v>
                </c:pt>
                <c:pt idx="14">
                  <c:v>4.1427133246527781</c:v>
                </c:pt>
                <c:pt idx="15">
                  <c:v>2.9008213963297673</c:v>
                </c:pt>
                <c:pt idx="16">
                  <c:v>2.4422573993486569</c:v>
                </c:pt>
                <c:pt idx="17">
                  <c:v>2.756637779301145</c:v>
                </c:pt>
                <c:pt idx="18">
                  <c:v>3.2329877896758532</c:v>
                </c:pt>
                <c:pt idx="19">
                  <c:v>3.0399669999999999</c:v>
                </c:pt>
                <c:pt idx="20">
                  <c:v>2.9344049999999999</c:v>
                </c:pt>
                <c:pt idx="21">
                  <c:v>2.9493360000000002</c:v>
                </c:pt>
                <c:pt idx="22">
                  <c:v>2.9949479999999999</c:v>
                </c:pt>
                <c:pt idx="23">
                  <c:v>3.0121190000000002</c:v>
                </c:pt>
                <c:pt idx="24">
                  <c:v>3.0663870000000002</c:v>
                </c:pt>
                <c:pt idx="25">
                  <c:v>3.0845769999999999</c:v>
                </c:pt>
                <c:pt idx="26">
                  <c:v>3.1412900000000001</c:v>
                </c:pt>
                <c:pt idx="27">
                  <c:v>3.1493359999999999</c:v>
                </c:pt>
                <c:pt idx="28">
                  <c:v>3.1974529999999999</c:v>
                </c:pt>
                <c:pt idx="29">
                  <c:v>3.2269950000000001</c:v>
                </c:pt>
                <c:pt idx="30">
                  <c:v>3.2938559999999999</c:v>
                </c:pt>
                <c:pt idx="31">
                  <c:v>3.3310569999999999</c:v>
                </c:pt>
                <c:pt idx="32">
                  <c:v>3.3550689999999999</c:v>
                </c:pt>
                <c:pt idx="33">
                  <c:v>3.4091459999999998</c:v>
                </c:pt>
                <c:pt idx="34">
                  <c:v>3.4365450000000002</c:v>
                </c:pt>
                <c:pt idx="35">
                  <c:v>3.4674489999999998</c:v>
                </c:pt>
                <c:pt idx="36">
                  <c:v>3.5024649999999999</c:v>
                </c:pt>
                <c:pt idx="37">
                  <c:v>3.527104</c:v>
                </c:pt>
                <c:pt idx="38">
                  <c:v>3.5561530000000001</c:v>
                </c:pt>
                <c:pt idx="39">
                  <c:v>3.5872730000000002</c:v>
                </c:pt>
                <c:pt idx="40">
                  <c:v>3.5866609999999999</c:v>
                </c:pt>
                <c:pt idx="41">
                  <c:v>3.6097619999999999</c:v>
                </c:pt>
                <c:pt idx="42">
                  <c:v>3.662671</c:v>
                </c:pt>
                <c:pt idx="43">
                  <c:v>3.6861480000000002</c:v>
                </c:pt>
                <c:pt idx="44">
                  <c:v>3.7137150000000001</c:v>
                </c:pt>
                <c:pt idx="45">
                  <c:v>3.7645810000000002</c:v>
                </c:pt>
                <c:pt idx="46">
                  <c:v>3.7666650000000002</c:v>
                </c:pt>
                <c:pt idx="47">
                  <c:v>3.8030430000000002</c:v>
                </c:pt>
                <c:pt idx="48">
                  <c:v>3.8359009999999998</c:v>
                </c:pt>
                <c:pt idx="49">
                  <c:v>3.8594680000000001</c:v>
                </c:pt>
                <c:pt idx="50">
                  <c:v>3.8806039999999999</c:v>
                </c:pt>
              </c:numCache>
            </c:numRef>
          </c:val>
          <c:smooth val="0"/>
        </c:ser>
        <c:dLbls>
          <c:showLegendKey val="0"/>
          <c:showVal val="0"/>
          <c:showCatName val="0"/>
          <c:showSerName val="0"/>
          <c:showPercent val="0"/>
          <c:showBubbleSize val="0"/>
        </c:dLbls>
        <c:smooth val="0"/>
        <c:axId val="238134096"/>
        <c:axId val="238124848"/>
      </c:lineChart>
      <c:catAx>
        <c:axId val="238134096"/>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38124848"/>
        <c:crosses val="autoZero"/>
        <c:auto val="0"/>
        <c:lblAlgn val="ctr"/>
        <c:lblOffset val="100"/>
        <c:tickLblSkip val="10"/>
        <c:tickMarkSkip val="10"/>
        <c:noMultiLvlLbl val="0"/>
      </c:catAx>
      <c:valAx>
        <c:axId val="238124848"/>
        <c:scaling>
          <c:orientation val="minMax"/>
          <c:max val="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2">
                <a:lumMod val="40000"/>
                <a:lumOff val="60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38134096"/>
        <c:crossesAt val="20"/>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54051783131069"/>
          <c:y val="0.18563292869641296"/>
          <c:w val="0.79891548209939101"/>
          <c:h val="0.72824701104733458"/>
        </c:manualLayout>
      </c:layout>
      <c:lineChart>
        <c:grouping val="standard"/>
        <c:varyColors val="0"/>
        <c:ser>
          <c:idx val="2"/>
          <c:order val="0"/>
          <c:tx>
            <c:strRef>
              <c:f>Sheet1!$B$1</c:f>
              <c:strCache>
                <c:ptCount val="1"/>
                <c:pt idx="0">
                  <c:v>Low Oil Price</c:v>
                </c:pt>
              </c:strCache>
            </c:strRef>
          </c:tx>
          <c:spPr>
            <a:ln w="22225" cap="rnd">
              <a:solidFill>
                <a:srgbClr val="A33340">
                  <a:lumMod val="40000"/>
                  <a:lumOff val="60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2.0740250000000002</c:v>
                </c:pt>
                <c:pt idx="1">
                  <c:v>2.2160680000000004</c:v>
                </c:pt>
                <c:pt idx="2">
                  <c:v>2.40794</c:v>
                </c:pt>
                <c:pt idx="3">
                  <c:v>2.6056360000000001</c:v>
                </c:pt>
                <c:pt idx="4">
                  <c:v>3.0145149999999998</c:v>
                </c:pt>
                <c:pt idx="5">
                  <c:v>3.3423259999999999</c:v>
                </c:pt>
                <c:pt idx="6">
                  <c:v>3.509172</c:v>
                </c:pt>
                <c:pt idx="7">
                  <c:v>3.7827449999999998</c:v>
                </c:pt>
                <c:pt idx="8">
                  <c:v>4.3491149999999994</c:v>
                </c:pt>
                <c:pt idx="9">
                  <c:v>4.9111229999999999</c:v>
                </c:pt>
                <c:pt idx="10">
                  <c:v>5.2440360000000004</c:v>
                </c:pt>
                <c:pt idx="11">
                  <c:v>5.2708019999999998</c:v>
                </c:pt>
                <c:pt idx="12">
                  <c:v>5.7750959999999996</c:v>
                </c:pt>
                <c:pt idx="13">
                  <c:v>5.8100849999999999</c:v>
                </c:pt>
                <c:pt idx="14">
                  <c:v>5.8653339999999998</c:v>
                </c:pt>
                <c:pt idx="15">
                  <c:v>5.923</c:v>
                </c:pt>
                <c:pt idx="16">
                  <c:v>6.0247929999999998</c:v>
                </c:pt>
                <c:pt idx="17">
                  <c:v>6.1187189999999996</c:v>
                </c:pt>
                <c:pt idx="18">
                  <c:v>6.1442899999999998</c:v>
                </c:pt>
                <c:pt idx="19">
                  <c:v>6.1224189999999998</c:v>
                </c:pt>
                <c:pt idx="20">
                  <c:v>6.0620440000000002</c:v>
                </c:pt>
                <c:pt idx="21">
                  <c:v>6.0078889999999996</c:v>
                </c:pt>
                <c:pt idx="22">
                  <c:v>5.9723309999999996</c:v>
                </c:pt>
                <c:pt idx="23">
                  <c:v>5.9648339999999997</c:v>
                </c:pt>
                <c:pt idx="24">
                  <c:v>5.9584999999999999</c:v>
                </c:pt>
                <c:pt idx="25">
                  <c:v>5.9489999999999998</c:v>
                </c:pt>
                <c:pt idx="26">
                  <c:v>5.8660220000000001</c:v>
                </c:pt>
                <c:pt idx="27">
                  <c:v>5.8014169999999998</c:v>
                </c:pt>
                <c:pt idx="28">
                  <c:v>5.7337129999999998</c:v>
                </c:pt>
                <c:pt idx="29">
                  <c:v>5.6845379999999999</c:v>
                </c:pt>
                <c:pt idx="30">
                  <c:v>5.6685999999999996</c:v>
                </c:pt>
                <c:pt idx="31">
                  <c:v>5.6516929999999999</c:v>
                </c:pt>
                <c:pt idx="32">
                  <c:v>5.628393</c:v>
                </c:pt>
                <c:pt idx="33">
                  <c:v>5.5992119999999996</c:v>
                </c:pt>
                <c:pt idx="34">
                  <c:v>5.579853</c:v>
                </c:pt>
                <c:pt idx="35">
                  <c:v>5.5646890000000004</c:v>
                </c:pt>
                <c:pt idx="36">
                  <c:v>5.5355590000000001</c:v>
                </c:pt>
                <c:pt idx="37">
                  <c:v>5.5007710000000003</c:v>
                </c:pt>
                <c:pt idx="38">
                  <c:v>5.4821369999999998</c:v>
                </c:pt>
                <c:pt idx="39">
                  <c:v>5.4467949999999998</c:v>
                </c:pt>
                <c:pt idx="40">
                  <c:v>5.4558390000000001</c:v>
                </c:pt>
              </c:numCache>
            </c:numRef>
          </c:val>
          <c:smooth val="0"/>
        </c:ser>
        <c:ser>
          <c:idx val="3"/>
          <c:order val="1"/>
          <c:tx>
            <c:strRef>
              <c:f>Sheet1!$C$1</c:f>
              <c:strCache>
                <c:ptCount val="1"/>
                <c:pt idx="0">
                  <c:v>High Oil Price</c:v>
                </c:pt>
              </c:strCache>
            </c:strRef>
          </c:tx>
          <c:spPr>
            <a:ln w="22225" cap="rnd">
              <a:solidFill>
                <a:srgbClr val="A33340">
                  <a:lumMod val="75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2.0740250000000002</c:v>
                </c:pt>
                <c:pt idx="1">
                  <c:v>2.2160680000000004</c:v>
                </c:pt>
                <c:pt idx="2">
                  <c:v>2.40794</c:v>
                </c:pt>
                <c:pt idx="3">
                  <c:v>2.6056360000000001</c:v>
                </c:pt>
                <c:pt idx="4">
                  <c:v>3.0145149999999998</c:v>
                </c:pt>
                <c:pt idx="5">
                  <c:v>3.3423259999999999</c:v>
                </c:pt>
                <c:pt idx="6">
                  <c:v>3.509172</c:v>
                </c:pt>
                <c:pt idx="7">
                  <c:v>3.7827449999999998</c:v>
                </c:pt>
                <c:pt idx="8">
                  <c:v>4.3491149999999994</c:v>
                </c:pt>
                <c:pt idx="9">
                  <c:v>4.9111229999999999</c:v>
                </c:pt>
                <c:pt idx="10">
                  <c:v>5.7149770000000002</c:v>
                </c:pt>
                <c:pt idx="11">
                  <c:v>6.0412850000000002</c:v>
                </c:pt>
                <c:pt idx="12">
                  <c:v>6.9099550000000001</c:v>
                </c:pt>
                <c:pt idx="13">
                  <c:v>7.1283370000000001</c:v>
                </c:pt>
                <c:pt idx="14">
                  <c:v>7.2377229999999999</c:v>
                </c:pt>
                <c:pt idx="15">
                  <c:v>7.3144460000000002</c:v>
                </c:pt>
                <c:pt idx="16">
                  <c:v>7.4048800000000004</c:v>
                </c:pt>
                <c:pt idx="17">
                  <c:v>7.4168390000000004</c:v>
                </c:pt>
                <c:pt idx="18">
                  <c:v>7.4160389999999996</c:v>
                </c:pt>
                <c:pt idx="19">
                  <c:v>7.4485869999999998</c:v>
                </c:pt>
                <c:pt idx="20">
                  <c:v>7.4467090000000002</c:v>
                </c:pt>
                <c:pt idx="21">
                  <c:v>7.4372829999999999</c:v>
                </c:pt>
                <c:pt idx="22">
                  <c:v>7.4726220000000003</c:v>
                </c:pt>
                <c:pt idx="23">
                  <c:v>7.494497</c:v>
                </c:pt>
                <c:pt idx="24">
                  <c:v>7.4613959999999997</c:v>
                </c:pt>
                <c:pt idx="25">
                  <c:v>7.4327240000000003</c:v>
                </c:pt>
                <c:pt idx="26">
                  <c:v>7.3757910000000004</c:v>
                </c:pt>
                <c:pt idx="27">
                  <c:v>7.3614439999999997</c:v>
                </c:pt>
                <c:pt idx="28">
                  <c:v>7.2751400000000004</c:v>
                </c:pt>
                <c:pt idx="29">
                  <c:v>7.205851</c:v>
                </c:pt>
                <c:pt idx="30">
                  <c:v>7.0331400000000004</c:v>
                </c:pt>
                <c:pt idx="31">
                  <c:v>6.8836300000000001</c:v>
                </c:pt>
                <c:pt idx="32">
                  <c:v>6.8136320000000001</c:v>
                </c:pt>
                <c:pt idx="33">
                  <c:v>6.75779</c:v>
                </c:pt>
                <c:pt idx="34">
                  <c:v>6.6858230000000001</c:v>
                </c:pt>
                <c:pt idx="35">
                  <c:v>6.62188</c:v>
                </c:pt>
                <c:pt idx="36">
                  <c:v>6.5804049999999998</c:v>
                </c:pt>
                <c:pt idx="37">
                  <c:v>6.4955749999999997</c:v>
                </c:pt>
                <c:pt idx="38">
                  <c:v>6.4211159999999996</c:v>
                </c:pt>
                <c:pt idx="39">
                  <c:v>6.3961410000000001</c:v>
                </c:pt>
                <c:pt idx="40">
                  <c:v>6.3598160000000004</c:v>
                </c:pt>
              </c:numCache>
            </c:numRef>
          </c:val>
          <c:smooth val="0"/>
        </c:ser>
        <c:ser>
          <c:idx val="4"/>
          <c:order val="2"/>
          <c:tx>
            <c:strRef>
              <c:f>Sheet1!$D$1</c:f>
              <c:strCache>
                <c:ptCount val="1"/>
                <c:pt idx="0">
                  <c:v>High Oil 
and Gas 
Resource 
and 
Technology
</c:v>
                </c:pt>
              </c:strCache>
            </c:strRef>
          </c:tx>
          <c:spPr>
            <a:ln w="22225" cap="rnd">
              <a:solidFill>
                <a:srgbClr val="BD732A">
                  <a:lumMod val="75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2.0740250000000002</c:v>
                </c:pt>
                <c:pt idx="1">
                  <c:v>2.2160680000000004</c:v>
                </c:pt>
                <c:pt idx="2">
                  <c:v>2.40794</c:v>
                </c:pt>
                <c:pt idx="3">
                  <c:v>2.6056360000000001</c:v>
                </c:pt>
                <c:pt idx="4">
                  <c:v>3.0145149999999998</c:v>
                </c:pt>
                <c:pt idx="5">
                  <c:v>3.3423259999999999</c:v>
                </c:pt>
                <c:pt idx="6">
                  <c:v>3.509172</c:v>
                </c:pt>
                <c:pt idx="7">
                  <c:v>3.7827449999999998</c:v>
                </c:pt>
                <c:pt idx="8">
                  <c:v>4.3491149999999994</c:v>
                </c:pt>
                <c:pt idx="9">
                  <c:v>4.9111229999999999</c:v>
                </c:pt>
                <c:pt idx="10">
                  <c:v>5.7550369999999997</c:v>
                </c:pt>
                <c:pt idx="11">
                  <c:v>6.2064029999999999</c:v>
                </c:pt>
                <c:pt idx="12">
                  <c:v>6.8037960000000002</c:v>
                </c:pt>
                <c:pt idx="13">
                  <c:v>6.8550310000000003</c:v>
                </c:pt>
                <c:pt idx="14">
                  <c:v>6.9558039999999997</c:v>
                </c:pt>
                <c:pt idx="15">
                  <c:v>7.0383959999999997</c:v>
                </c:pt>
                <c:pt idx="16">
                  <c:v>7.2312560000000001</c:v>
                </c:pt>
                <c:pt idx="17">
                  <c:v>7.4312009999999997</c:v>
                </c:pt>
                <c:pt idx="18">
                  <c:v>7.530259</c:v>
                </c:pt>
                <c:pt idx="19">
                  <c:v>7.602843</c:v>
                </c:pt>
                <c:pt idx="20">
                  <c:v>7.5750159999999997</c:v>
                </c:pt>
                <c:pt idx="21">
                  <c:v>7.590808</c:v>
                </c:pt>
                <c:pt idx="22">
                  <c:v>7.6170229999999997</c:v>
                </c:pt>
                <c:pt idx="23">
                  <c:v>7.6581849999999996</c:v>
                </c:pt>
                <c:pt idx="24">
                  <c:v>7.6497229999999998</c:v>
                </c:pt>
                <c:pt idx="25">
                  <c:v>7.6734619999999998</c:v>
                </c:pt>
                <c:pt idx="26">
                  <c:v>7.6777559999999996</c:v>
                </c:pt>
                <c:pt idx="27">
                  <c:v>7.6579069999999998</c:v>
                </c:pt>
                <c:pt idx="28">
                  <c:v>7.6976560000000003</c:v>
                </c:pt>
                <c:pt idx="29">
                  <c:v>7.6951499999999999</c:v>
                </c:pt>
                <c:pt idx="30">
                  <c:v>7.6895619999999996</c:v>
                </c:pt>
                <c:pt idx="31">
                  <c:v>7.6564410000000001</c:v>
                </c:pt>
                <c:pt idx="32">
                  <c:v>7.6714370000000001</c:v>
                </c:pt>
                <c:pt idx="33">
                  <c:v>7.6679329999999997</c:v>
                </c:pt>
                <c:pt idx="34">
                  <c:v>7.6395169999999997</c:v>
                </c:pt>
                <c:pt idx="35">
                  <c:v>7.6613910000000001</c:v>
                </c:pt>
                <c:pt idx="36">
                  <c:v>7.6896310000000003</c:v>
                </c:pt>
                <c:pt idx="37">
                  <c:v>7.73034</c:v>
                </c:pt>
                <c:pt idx="38">
                  <c:v>7.7899419999999999</c:v>
                </c:pt>
                <c:pt idx="39">
                  <c:v>7.8671540000000002</c:v>
                </c:pt>
                <c:pt idx="40">
                  <c:v>7.9272499999999999</c:v>
                </c:pt>
              </c:numCache>
            </c:numRef>
          </c:val>
          <c:smooth val="0"/>
        </c:ser>
        <c:ser>
          <c:idx val="5"/>
          <c:order val="3"/>
          <c:tx>
            <c:strRef>
              <c:f>Sheet1!$E$1</c:f>
              <c:strCache>
                <c:ptCount val="1"/>
                <c:pt idx="0">
                  <c:v>Low Oil and Gas Resource and Technology</c:v>
                </c:pt>
              </c:strCache>
            </c:strRef>
          </c:tx>
          <c:spPr>
            <a:ln w="22225" cap="rnd">
              <a:solidFill>
                <a:srgbClr val="BD732A">
                  <a:lumMod val="40000"/>
                  <a:lumOff val="60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Sheet1!$E$2:$E$42</c:f>
              <c:numCache>
                <c:formatCode>General</c:formatCode>
                <c:ptCount val="41"/>
                <c:pt idx="0">
                  <c:v>2.0740250000000002</c:v>
                </c:pt>
                <c:pt idx="1">
                  <c:v>2.2160680000000004</c:v>
                </c:pt>
                <c:pt idx="2">
                  <c:v>2.40794</c:v>
                </c:pt>
                <c:pt idx="3">
                  <c:v>2.6056360000000001</c:v>
                </c:pt>
                <c:pt idx="4">
                  <c:v>3.0145149999999998</c:v>
                </c:pt>
                <c:pt idx="5">
                  <c:v>3.3423259999999999</c:v>
                </c:pt>
                <c:pt idx="6">
                  <c:v>3.509172</c:v>
                </c:pt>
                <c:pt idx="7">
                  <c:v>3.7827449999999998</c:v>
                </c:pt>
                <c:pt idx="8">
                  <c:v>4.3491149999999994</c:v>
                </c:pt>
                <c:pt idx="9">
                  <c:v>4.9111229999999999</c:v>
                </c:pt>
                <c:pt idx="10">
                  <c:v>5.0301780000000003</c:v>
                </c:pt>
                <c:pt idx="11">
                  <c:v>5.036778</c:v>
                </c:pt>
                <c:pt idx="12">
                  <c:v>5.5582339999999997</c:v>
                </c:pt>
                <c:pt idx="13">
                  <c:v>5.5320929999999997</c:v>
                </c:pt>
                <c:pt idx="14">
                  <c:v>5.5299810000000003</c:v>
                </c:pt>
                <c:pt idx="15">
                  <c:v>5.5121149999999997</c:v>
                </c:pt>
                <c:pt idx="16">
                  <c:v>5.5542540000000002</c:v>
                </c:pt>
                <c:pt idx="17">
                  <c:v>5.5774730000000003</c:v>
                </c:pt>
                <c:pt idx="18">
                  <c:v>5.5205710000000003</c:v>
                </c:pt>
                <c:pt idx="19">
                  <c:v>5.4910509999999997</c:v>
                </c:pt>
                <c:pt idx="20">
                  <c:v>5.4915089999999998</c:v>
                </c:pt>
                <c:pt idx="21">
                  <c:v>5.4385859999999999</c:v>
                </c:pt>
                <c:pt idx="22">
                  <c:v>5.3814989999999998</c:v>
                </c:pt>
                <c:pt idx="23">
                  <c:v>5.3222529999999999</c:v>
                </c:pt>
                <c:pt idx="24">
                  <c:v>5.2736419999999997</c:v>
                </c:pt>
                <c:pt idx="25">
                  <c:v>5.2543949999999997</c:v>
                </c:pt>
                <c:pt idx="26">
                  <c:v>5.208075</c:v>
                </c:pt>
                <c:pt idx="27">
                  <c:v>5.1618839999999997</c:v>
                </c:pt>
                <c:pt idx="28">
                  <c:v>5.135453</c:v>
                </c:pt>
                <c:pt idx="29">
                  <c:v>5.0979000000000001</c:v>
                </c:pt>
                <c:pt idx="30">
                  <c:v>5.065245</c:v>
                </c:pt>
                <c:pt idx="31">
                  <c:v>5.0330300000000001</c:v>
                </c:pt>
                <c:pt idx="32">
                  <c:v>5.0071560000000002</c:v>
                </c:pt>
                <c:pt idx="33">
                  <c:v>4.9679890000000002</c:v>
                </c:pt>
                <c:pt idx="34">
                  <c:v>4.9164089999999998</c:v>
                </c:pt>
                <c:pt idx="35">
                  <c:v>4.8812829999999998</c:v>
                </c:pt>
                <c:pt idx="36">
                  <c:v>4.8406539999999998</c:v>
                </c:pt>
                <c:pt idx="37">
                  <c:v>4.7908949999999999</c:v>
                </c:pt>
                <c:pt idx="38">
                  <c:v>4.8161209999999999</c:v>
                </c:pt>
                <c:pt idx="39">
                  <c:v>4.7531090000000003</c:v>
                </c:pt>
                <c:pt idx="40">
                  <c:v>4.6588000000000003</c:v>
                </c:pt>
              </c:numCache>
            </c:numRef>
          </c:val>
          <c:smooth val="0"/>
        </c:ser>
        <c:ser>
          <c:idx val="0"/>
          <c:order val="4"/>
          <c:tx>
            <c:strRef>
              <c:f>Sheet1!$F$1</c:f>
              <c:strCache>
                <c:ptCount val="1"/>
                <c:pt idx="0">
                  <c:v>Low Economic Growth</c:v>
                </c:pt>
              </c:strCache>
            </c:strRef>
          </c:tx>
          <c:spPr>
            <a:ln w="22225" cap="rnd">
              <a:solidFill>
                <a:srgbClr val="0096D7">
                  <a:lumMod val="40000"/>
                  <a:lumOff val="60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Sheet1!$F$2:$F$42</c:f>
              <c:numCache>
                <c:formatCode>General</c:formatCode>
                <c:ptCount val="41"/>
                <c:pt idx="0">
                  <c:v>2.0740250000000002</c:v>
                </c:pt>
                <c:pt idx="1">
                  <c:v>2.2160680000000004</c:v>
                </c:pt>
                <c:pt idx="2">
                  <c:v>2.40794</c:v>
                </c:pt>
                <c:pt idx="3">
                  <c:v>2.6056360000000001</c:v>
                </c:pt>
                <c:pt idx="4">
                  <c:v>3.0145149999999998</c:v>
                </c:pt>
                <c:pt idx="5">
                  <c:v>3.3423259999999999</c:v>
                </c:pt>
                <c:pt idx="6">
                  <c:v>3.509172</c:v>
                </c:pt>
                <c:pt idx="7">
                  <c:v>3.7827449999999998</c:v>
                </c:pt>
                <c:pt idx="8">
                  <c:v>4.3491149999999994</c:v>
                </c:pt>
                <c:pt idx="9">
                  <c:v>4.9111229999999999</c:v>
                </c:pt>
                <c:pt idx="10">
                  <c:v>5.4120499999999998</c:v>
                </c:pt>
                <c:pt idx="11">
                  <c:v>5.5449469999999996</c:v>
                </c:pt>
                <c:pt idx="12">
                  <c:v>6.0870829999999998</c:v>
                </c:pt>
                <c:pt idx="13">
                  <c:v>6.097175</c:v>
                </c:pt>
                <c:pt idx="14">
                  <c:v>6.1436029999999997</c:v>
                </c:pt>
                <c:pt idx="15">
                  <c:v>6.1797120000000003</c:v>
                </c:pt>
                <c:pt idx="16">
                  <c:v>6.3177139999999996</c:v>
                </c:pt>
                <c:pt idx="17">
                  <c:v>6.4485390000000002</c:v>
                </c:pt>
                <c:pt idx="18">
                  <c:v>6.4963410000000001</c:v>
                </c:pt>
                <c:pt idx="19">
                  <c:v>6.5257100000000001</c:v>
                </c:pt>
                <c:pt idx="20">
                  <c:v>6.511514</c:v>
                </c:pt>
                <c:pt idx="21">
                  <c:v>6.5075390000000004</c:v>
                </c:pt>
                <c:pt idx="22">
                  <c:v>6.4661819999999999</c:v>
                </c:pt>
                <c:pt idx="23">
                  <c:v>6.4543939999999997</c:v>
                </c:pt>
                <c:pt idx="24">
                  <c:v>6.4410559999999997</c:v>
                </c:pt>
                <c:pt idx="25">
                  <c:v>6.4798549999999997</c:v>
                </c:pt>
                <c:pt idx="26">
                  <c:v>6.436744</c:v>
                </c:pt>
                <c:pt idx="27">
                  <c:v>6.3756170000000001</c:v>
                </c:pt>
                <c:pt idx="28">
                  <c:v>6.3508389999999997</c:v>
                </c:pt>
                <c:pt idx="29">
                  <c:v>6.2921360000000002</c:v>
                </c:pt>
                <c:pt idx="30">
                  <c:v>6.3034160000000004</c:v>
                </c:pt>
                <c:pt idx="31">
                  <c:v>6.2914789999999998</c:v>
                </c:pt>
                <c:pt idx="32">
                  <c:v>6.2784519999999997</c:v>
                </c:pt>
                <c:pt idx="33">
                  <c:v>6.2522359999999999</c:v>
                </c:pt>
                <c:pt idx="34">
                  <c:v>6.24336</c:v>
                </c:pt>
                <c:pt idx="35">
                  <c:v>6.2067230000000002</c:v>
                </c:pt>
                <c:pt idx="36">
                  <c:v>6.1696920000000004</c:v>
                </c:pt>
                <c:pt idx="37">
                  <c:v>6.1477690000000003</c:v>
                </c:pt>
                <c:pt idx="38">
                  <c:v>6.1073919999999999</c:v>
                </c:pt>
                <c:pt idx="39">
                  <c:v>6.0592240000000004</c:v>
                </c:pt>
                <c:pt idx="40">
                  <c:v>6.0494589999999997</c:v>
                </c:pt>
              </c:numCache>
            </c:numRef>
          </c:val>
          <c:smooth val="0"/>
        </c:ser>
        <c:ser>
          <c:idx val="6"/>
          <c:order val="5"/>
          <c:tx>
            <c:strRef>
              <c:f>Sheet1!$G$1</c:f>
              <c:strCache>
                <c:ptCount val="1"/>
                <c:pt idx="0">
                  <c:v>High Economic Growth</c:v>
                </c:pt>
              </c:strCache>
            </c:strRef>
          </c:tx>
          <c:spPr>
            <a:ln w="22225" cap="rnd">
              <a:solidFill>
                <a:srgbClr val="0096D7">
                  <a:lumMod val="75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Sheet1!$G$2:$G$42</c:f>
              <c:numCache>
                <c:formatCode>General</c:formatCode>
                <c:ptCount val="41"/>
                <c:pt idx="0">
                  <c:v>2.0740250000000002</c:v>
                </c:pt>
                <c:pt idx="1">
                  <c:v>2.2160680000000004</c:v>
                </c:pt>
                <c:pt idx="2">
                  <c:v>2.40794</c:v>
                </c:pt>
                <c:pt idx="3">
                  <c:v>2.6056360000000001</c:v>
                </c:pt>
                <c:pt idx="4">
                  <c:v>3.0145149999999998</c:v>
                </c:pt>
                <c:pt idx="5">
                  <c:v>3.3423259999999999</c:v>
                </c:pt>
                <c:pt idx="6">
                  <c:v>3.509172</c:v>
                </c:pt>
                <c:pt idx="7">
                  <c:v>3.7827449999999998</c:v>
                </c:pt>
                <c:pt idx="8">
                  <c:v>4.3491149999999994</c:v>
                </c:pt>
                <c:pt idx="9">
                  <c:v>4.9111229999999999</c:v>
                </c:pt>
                <c:pt idx="10">
                  <c:v>5.4119450000000002</c:v>
                </c:pt>
                <c:pt idx="11">
                  <c:v>5.5506310000000001</c:v>
                </c:pt>
                <c:pt idx="12">
                  <c:v>6.122967</c:v>
                </c:pt>
                <c:pt idx="13">
                  <c:v>6.1653440000000002</c:v>
                </c:pt>
                <c:pt idx="14">
                  <c:v>6.2456149999999999</c:v>
                </c:pt>
                <c:pt idx="15">
                  <c:v>6.3382990000000001</c:v>
                </c:pt>
                <c:pt idx="16">
                  <c:v>6.4781740000000001</c:v>
                </c:pt>
                <c:pt idx="17">
                  <c:v>6.6040020000000004</c:v>
                </c:pt>
                <c:pt idx="18">
                  <c:v>6.6897229999999999</c:v>
                </c:pt>
                <c:pt idx="19">
                  <c:v>6.700761</c:v>
                </c:pt>
                <c:pt idx="20">
                  <c:v>6.677022</c:v>
                </c:pt>
                <c:pt idx="21">
                  <c:v>6.7013579999999999</c:v>
                </c:pt>
                <c:pt idx="22">
                  <c:v>6.6663220000000001</c:v>
                </c:pt>
                <c:pt idx="23">
                  <c:v>6.6889690000000002</c:v>
                </c:pt>
                <c:pt idx="24">
                  <c:v>6.7259469999999997</c:v>
                </c:pt>
                <c:pt idx="25">
                  <c:v>6.7557130000000001</c:v>
                </c:pt>
                <c:pt idx="26">
                  <c:v>6.7336549999999997</c:v>
                </c:pt>
                <c:pt idx="27">
                  <c:v>6.6870760000000002</c:v>
                </c:pt>
                <c:pt idx="28">
                  <c:v>6.659548</c:v>
                </c:pt>
                <c:pt idx="29">
                  <c:v>6.6466539999999998</c:v>
                </c:pt>
                <c:pt idx="30">
                  <c:v>6.6795920000000004</c:v>
                </c:pt>
                <c:pt idx="31">
                  <c:v>6.6947979999999996</c:v>
                </c:pt>
                <c:pt idx="32">
                  <c:v>6.6999610000000001</c:v>
                </c:pt>
                <c:pt idx="33">
                  <c:v>6.6959730000000004</c:v>
                </c:pt>
                <c:pt idx="34">
                  <c:v>6.6735069999999999</c:v>
                </c:pt>
                <c:pt idx="35">
                  <c:v>6.6824529999999998</c:v>
                </c:pt>
                <c:pt idx="36">
                  <c:v>6.6892909999999999</c:v>
                </c:pt>
                <c:pt idx="37">
                  <c:v>6.6543539999999997</c:v>
                </c:pt>
                <c:pt idx="38">
                  <c:v>6.6318190000000001</c:v>
                </c:pt>
                <c:pt idx="39">
                  <c:v>6.5659770000000002</c:v>
                </c:pt>
                <c:pt idx="40">
                  <c:v>6.49993</c:v>
                </c:pt>
              </c:numCache>
            </c:numRef>
          </c:val>
          <c:smooth val="0"/>
        </c:ser>
        <c:ser>
          <c:idx val="1"/>
          <c:order val="6"/>
          <c:tx>
            <c:strRef>
              <c:f>Sheet1!$H$1</c:f>
              <c:strCache>
                <c:ptCount val="1"/>
                <c:pt idx="0">
                  <c:v>Reference</c:v>
                </c:pt>
              </c:strCache>
            </c:strRef>
          </c:tx>
          <c:spPr>
            <a:ln w="22225" cap="rnd">
              <a:solidFill>
                <a:srgbClr val="000000"/>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Sheet1!$H$2:$H$42</c:f>
              <c:numCache>
                <c:formatCode>General</c:formatCode>
                <c:ptCount val="41"/>
                <c:pt idx="0">
                  <c:v>2.0740250000000002</c:v>
                </c:pt>
                <c:pt idx="1">
                  <c:v>2.2160680000000004</c:v>
                </c:pt>
                <c:pt idx="2">
                  <c:v>2.40794</c:v>
                </c:pt>
                <c:pt idx="3">
                  <c:v>2.6056360000000001</c:v>
                </c:pt>
                <c:pt idx="4">
                  <c:v>3.0145149999999998</c:v>
                </c:pt>
                <c:pt idx="5">
                  <c:v>3.3423259999999999</c:v>
                </c:pt>
                <c:pt idx="6">
                  <c:v>3.509172</c:v>
                </c:pt>
                <c:pt idx="7">
                  <c:v>3.7827449999999998</c:v>
                </c:pt>
                <c:pt idx="8">
                  <c:v>4.3491149999999994</c:v>
                </c:pt>
                <c:pt idx="9">
                  <c:v>4.9111229999999999</c:v>
                </c:pt>
                <c:pt idx="10">
                  <c:v>5.4093289999999996</c:v>
                </c:pt>
                <c:pt idx="11">
                  <c:v>5.5373099999999997</c:v>
                </c:pt>
                <c:pt idx="12">
                  <c:v>6.104419</c:v>
                </c:pt>
                <c:pt idx="13">
                  <c:v>6.1390909999999996</c:v>
                </c:pt>
                <c:pt idx="14">
                  <c:v>6.2015469999999997</c:v>
                </c:pt>
                <c:pt idx="15">
                  <c:v>6.2877970000000003</c:v>
                </c:pt>
                <c:pt idx="16">
                  <c:v>6.4176330000000004</c:v>
                </c:pt>
                <c:pt idx="17">
                  <c:v>6.5354619999999999</c:v>
                </c:pt>
                <c:pt idx="18">
                  <c:v>6.5953140000000001</c:v>
                </c:pt>
                <c:pt idx="19">
                  <c:v>6.6080220000000001</c:v>
                </c:pt>
                <c:pt idx="20">
                  <c:v>6.5874449999999998</c:v>
                </c:pt>
                <c:pt idx="21">
                  <c:v>6.5791440000000003</c:v>
                </c:pt>
                <c:pt idx="22">
                  <c:v>6.5466559999999996</c:v>
                </c:pt>
                <c:pt idx="23">
                  <c:v>6.5279600000000002</c:v>
                </c:pt>
                <c:pt idx="24">
                  <c:v>6.5532690000000002</c:v>
                </c:pt>
                <c:pt idx="25">
                  <c:v>6.5828139999999999</c:v>
                </c:pt>
                <c:pt idx="26">
                  <c:v>6.5647390000000003</c:v>
                </c:pt>
                <c:pt idx="27">
                  <c:v>6.5101180000000003</c:v>
                </c:pt>
                <c:pt idx="28">
                  <c:v>6.4747579999999996</c:v>
                </c:pt>
                <c:pt idx="29">
                  <c:v>6.4651990000000001</c:v>
                </c:pt>
                <c:pt idx="30">
                  <c:v>6.4785719999999998</c:v>
                </c:pt>
                <c:pt idx="31">
                  <c:v>6.4893970000000003</c:v>
                </c:pt>
                <c:pt idx="32">
                  <c:v>6.4913210000000001</c:v>
                </c:pt>
                <c:pt idx="33">
                  <c:v>6.4950260000000002</c:v>
                </c:pt>
                <c:pt idx="34">
                  <c:v>6.4672900000000002</c:v>
                </c:pt>
                <c:pt idx="35">
                  <c:v>6.4365389999999998</c:v>
                </c:pt>
                <c:pt idx="36">
                  <c:v>6.3792070000000001</c:v>
                </c:pt>
                <c:pt idx="37">
                  <c:v>6.3622680000000003</c:v>
                </c:pt>
                <c:pt idx="38">
                  <c:v>6.3688459999999996</c:v>
                </c:pt>
                <c:pt idx="39">
                  <c:v>6.3253019999999998</c:v>
                </c:pt>
                <c:pt idx="40">
                  <c:v>6.1756760000000002</c:v>
                </c:pt>
              </c:numCache>
            </c:numRef>
          </c:val>
          <c:smooth val="0"/>
        </c:ser>
        <c:dLbls>
          <c:showLegendKey val="0"/>
          <c:showVal val="0"/>
          <c:showCatName val="0"/>
          <c:showSerName val="0"/>
          <c:showPercent val="0"/>
          <c:showBubbleSize val="0"/>
        </c:dLbls>
        <c:smooth val="0"/>
        <c:axId val="184019008"/>
        <c:axId val="184015200"/>
        <c:extLst/>
      </c:lineChart>
      <c:catAx>
        <c:axId val="1840190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4015200"/>
        <c:crosses val="autoZero"/>
        <c:auto val="1"/>
        <c:lblAlgn val="ctr"/>
        <c:lblOffset val="100"/>
        <c:tickLblSkip val="10"/>
        <c:tickMarkSkip val="10"/>
        <c:noMultiLvlLbl val="0"/>
      </c:catAx>
      <c:valAx>
        <c:axId val="184015200"/>
        <c:scaling>
          <c:orientation val="minMax"/>
          <c:max val="2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4019008"/>
        <c:crossesAt val="10"/>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257217847769035E-2"/>
          <c:y val="0.24703658136482939"/>
          <c:w val="0.55032511914799354"/>
          <c:h val="0.66328712817147861"/>
        </c:manualLayout>
      </c:layout>
      <c:lineChart>
        <c:grouping val="standard"/>
        <c:varyColors val="0"/>
        <c:ser>
          <c:idx val="1"/>
          <c:order val="0"/>
          <c:tx>
            <c:strRef>
              <c:f>Sheet1!$B$1</c:f>
              <c:strCache>
                <c:ptCount val="1"/>
                <c:pt idx="0">
                  <c:v>Low Oil Price</c:v>
                </c:pt>
              </c:strCache>
            </c:strRef>
          </c:tx>
          <c:spPr>
            <a:ln w="22225" cap="rnd">
              <a:solidFill>
                <a:srgbClr val="A33340">
                  <a:lumMod val="40000"/>
                  <a:lumOff val="60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7.7325730000000004</c:v>
                </c:pt>
                <c:pt idx="1">
                  <c:v>7.6697959999999998</c:v>
                </c:pt>
                <c:pt idx="2">
                  <c:v>7.6243190000000007</c:v>
                </c:pt>
                <c:pt idx="3">
                  <c:v>7.368506</c:v>
                </c:pt>
                <c:pt idx="4">
                  <c:v>7.2501229999999994</c:v>
                </c:pt>
                <c:pt idx="5">
                  <c:v>6.900817</c:v>
                </c:pt>
                <c:pt idx="6">
                  <c:v>6.8246419999999999</c:v>
                </c:pt>
                <c:pt idx="7">
                  <c:v>6.856897</c:v>
                </c:pt>
                <c:pt idx="8">
                  <c:v>6.7833379999999996</c:v>
                </c:pt>
                <c:pt idx="9">
                  <c:v>7.2590249999999994</c:v>
                </c:pt>
                <c:pt idx="10">
                  <c:v>7.5517020000000006</c:v>
                </c:pt>
                <c:pt idx="11">
                  <c:v>7.8703379999999994</c:v>
                </c:pt>
                <c:pt idx="12">
                  <c:v>8.9094549999999995</c:v>
                </c:pt>
                <c:pt idx="13">
                  <c:v>10.072569</c:v>
                </c:pt>
                <c:pt idx="14">
                  <c:v>11.773115000000001</c:v>
                </c:pt>
                <c:pt idx="15">
                  <c:v>12.772977999999998</c:v>
                </c:pt>
                <c:pt idx="16">
                  <c:v>12.339843999999999</c:v>
                </c:pt>
                <c:pt idx="17">
                  <c:v>13.134354999999999</c:v>
                </c:pt>
                <c:pt idx="18">
                  <c:v>15.339564000000001</c:v>
                </c:pt>
                <c:pt idx="19">
                  <c:v>17.173081</c:v>
                </c:pt>
                <c:pt idx="20">
                  <c:v>17.622381000000001</c:v>
                </c:pt>
                <c:pt idx="21">
                  <c:v>17.812911</c:v>
                </c:pt>
                <c:pt idx="22">
                  <c:v>18.523015999999998</c:v>
                </c:pt>
                <c:pt idx="23">
                  <c:v>18.615953999999999</c:v>
                </c:pt>
                <c:pt idx="24">
                  <c:v>18.650867999999999</c:v>
                </c:pt>
                <c:pt idx="25">
                  <c:v>18.654389999999999</c:v>
                </c:pt>
                <c:pt idx="26">
                  <c:v>18.797609999999999</c:v>
                </c:pt>
                <c:pt idx="27">
                  <c:v>18.85275</c:v>
                </c:pt>
                <c:pt idx="28">
                  <c:v>18.711416999999997</c:v>
                </c:pt>
                <c:pt idx="29">
                  <c:v>18.584606000000001</c:v>
                </c:pt>
                <c:pt idx="30">
                  <c:v>18.444344000000001</c:v>
                </c:pt>
                <c:pt idx="31">
                  <c:v>18.291802999999998</c:v>
                </c:pt>
                <c:pt idx="32">
                  <c:v>18.131036999999999</c:v>
                </c:pt>
                <c:pt idx="33">
                  <c:v>17.937624</c:v>
                </c:pt>
                <c:pt idx="34">
                  <c:v>17.712565999999999</c:v>
                </c:pt>
                <c:pt idx="35">
                  <c:v>17.491052</c:v>
                </c:pt>
                <c:pt idx="36">
                  <c:v>17.046896</c:v>
                </c:pt>
                <c:pt idx="37">
                  <c:v>16.681809999999999</c:v>
                </c:pt>
                <c:pt idx="38">
                  <c:v>16.251924000000002</c:v>
                </c:pt>
                <c:pt idx="39">
                  <c:v>15.856199</c:v>
                </c:pt>
                <c:pt idx="40">
                  <c:v>15.682022999999999</c:v>
                </c:pt>
                <c:pt idx="41">
                  <c:v>15.560560000000001</c:v>
                </c:pt>
                <c:pt idx="42">
                  <c:v>15.398537000000001</c:v>
                </c:pt>
                <c:pt idx="43">
                  <c:v>15.254175999999999</c:v>
                </c:pt>
                <c:pt idx="44">
                  <c:v>15.137216</c:v>
                </c:pt>
                <c:pt idx="45">
                  <c:v>14.989926000000001</c:v>
                </c:pt>
                <c:pt idx="46">
                  <c:v>14.874748</c:v>
                </c:pt>
                <c:pt idx="47">
                  <c:v>14.651636</c:v>
                </c:pt>
                <c:pt idx="48">
                  <c:v>14.521323000000001</c:v>
                </c:pt>
                <c:pt idx="49">
                  <c:v>14.159314</c:v>
                </c:pt>
                <c:pt idx="50">
                  <c:v>14.087519</c:v>
                </c:pt>
              </c:numCache>
            </c:numRef>
          </c:val>
          <c:smooth val="0"/>
        </c:ser>
        <c:ser>
          <c:idx val="2"/>
          <c:order val="1"/>
          <c:tx>
            <c:strRef>
              <c:f>Sheet1!$C$1</c:f>
              <c:strCache>
                <c:ptCount val="1"/>
                <c:pt idx="0">
                  <c:v>High Oil Price</c:v>
                </c:pt>
              </c:strCache>
            </c:strRef>
          </c:tx>
          <c:spPr>
            <a:ln w="22225" cap="rnd">
              <a:solidFill>
                <a:srgbClr val="A33340">
                  <a:lumMod val="75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7.7325730000000004</c:v>
                </c:pt>
                <c:pt idx="1">
                  <c:v>7.6697959999999998</c:v>
                </c:pt>
                <c:pt idx="2">
                  <c:v>7.6243190000000007</c:v>
                </c:pt>
                <c:pt idx="3">
                  <c:v>7.368506</c:v>
                </c:pt>
                <c:pt idx="4">
                  <c:v>7.2501229999999994</c:v>
                </c:pt>
                <c:pt idx="5">
                  <c:v>6.900817</c:v>
                </c:pt>
                <c:pt idx="6">
                  <c:v>6.8246419999999999</c:v>
                </c:pt>
                <c:pt idx="7">
                  <c:v>6.856897</c:v>
                </c:pt>
                <c:pt idx="8">
                  <c:v>6.7833379999999996</c:v>
                </c:pt>
                <c:pt idx="9">
                  <c:v>7.2590249999999994</c:v>
                </c:pt>
                <c:pt idx="10">
                  <c:v>7.5517020000000006</c:v>
                </c:pt>
                <c:pt idx="11">
                  <c:v>7.8703379999999994</c:v>
                </c:pt>
                <c:pt idx="12">
                  <c:v>8.9094549999999995</c:v>
                </c:pt>
                <c:pt idx="13">
                  <c:v>10.072569</c:v>
                </c:pt>
                <c:pt idx="14">
                  <c:v>11.773115000000001</c:v>
                </c:pt>
                <c:pt idx="15">
                  <c:v>12.772977999999998</c:v>
                </c:pt>
                <c:pt idx="16">
                  <c:v>12.339843999999999</c:v>
                </c:pt>
                <c:pt idx="17">
                  <c:v>13.134354999999999</c:v>
                </c:pt>
                <c:pt idx="18">
                  <c:v>15.339564000000001</c:v>
                </c:pt>
                <c:pt idx="19">
                  <c:v>17.173082000000001</c:v>
                </c:pt>
                <c:pt idx="20">
                  <c:v>19.820129999999999</c:v>
                </c:pt>
                <c:pt idx="21">
                  <c:v>21.444458000000001</c:v>
                </c:pt>
                <c:pt idx="22">
                  <c:v>24.652835</c:v>
                </c:pt>
                <c:pt idx="23">
                  <c:v>25.941597999999999</c:v>
                </c:pt>
                <c:pt idx="24">
                  <c:v>26.432679</c:v>
                </c:pt>
                <c:pt idx="25">
                  <c:v>26.626370000000001</c:v>
                </c:pt>
                <c:pt idx="26">
                  <c:v>26.633431999999999</c:v>
                </c:pt>
                <c:pt idx="27">
                  <c:v>26.240175000000001</c:v>
                </c:pt>
                <c:pt idx="28">
                  <c:v>25.976176000000002</c:v>
                </c:pt>
                <c:pt idx="29">
                  <c:v>25.851329</c:v>
                </c:pt>
                <c:pt idx="30">
                  <c:v>25.799320999999999</c:v>
                </c:pt>
                <c:pt idx="31">
                  <c:v>25.551270000000002</c:v>
                </c:pt>
                <c:pt idx="32">
                  <c:v>25.545281000000003</c:v>
                </c:pt>
                <c:pt idx="33">
                  <c:v>25.442152</c:v>
                </c:pt>
                <c:pt idx="34">
                  <c:v>24.971036000000002</c:v>
                </c:pt>
                <c:pt idx="35">
                  <c:v>24.550756</c:v>
                </c:pt>
                <c:pt idx="36">
                  <c:v>24.057299999999998</c:v>
                </c:pt>
                <c:pt idx="37">
                  <c:v>23.696659</c:v>
                </c:pt>
                <c:pt idx="38">
                  <c:v>23.233710000000002</c:v>
                </c:pt>
                <c:pt idx="39">
                  <c:v>22.849304</c:v>
                </c:pt>
                <c:pt idx="40">
                  <c:v>22.251203</c:v>
                </c:pt>
                <c:pt idx="41">
                  <c:v>21.525362000000001</c:v>
                </c:pt>
                <c:pt idx="42">
                  <c:v>21.124690999999999</c:v>
                </c:pt>
                <c:pt idx="43">
                  <c:v>20.661911</c:v>
                </c:pt>
                <c:pt idx="44">
                  <c:v>20.227018000000001</c:v>
                </c:pt>
                <c:pt idx="45">
                  <c:v>19.613282999999999</c:v>
                </c:pt>
                <c:pt idx="46">
                  <c:v>19.350301999999999</c:v>
                </c:pt>
                <c:pt idx="47">
                  <c:v>18.799693999999999</c:v>
                </c:pt>
                <c:pt idx="48">
                  <c:v>18.28471</c:v>
                </c:pt>
                <c:pt idx="49">
                  <c:v>17.941582</c:v>
                </c:pt>
                <c:pt idx="50">
                  <c:v>17.562845000000003</c:v>
                </c:pt>
              </c:numCache>
            </c:numRef>
          </c:val>
          <c:smooth val="0"/>
        </c:ser>
        <c:ser>
          <c:idx val="3"/>
          <c:order val="2"/>
          <c:tx>
            <c:strRef>
              <c:f>Sheet1!$D$1</c:f>
              <c:strCache>
                <c:ptCount val="1"/>
                <c:pt idx="0">
                  <c:v>Low Economic Growth</c:v>
                </c:pt>
              </c:strCache>
            </c:strRef>
          </c:tx>
          <c:spPr>
            <a:ln w="22225" cap="rnd">
              <a:solidFill>
                <a:srgbClr val="0096D7">
                  <a:lumMod val="40000"/>
                  <a:lumOff val="60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7.7325730000000004</c:v>
                </c:pt>
                <c:pt idx="1">
                  <c:v>7.6697959999999998</c:v>
                </c:pt>
                <c:pt idx="2">
                  <c:v>7.6243190000000007</c:v>
                </c:pt>
                <c:pt idx="3">
                  <c:v>7.368506</c:v>
                </c:pt>
                <c:pt idx="4">
                  <c:v>7.2501229999999994</c:v>
                </c:pt>
                <c:pt idx="5">
                  <c:v>6.900817</c:v>
                </c:pt>
                <c:pt idx="6">
                  <c:v>6.8246419999999999</c:v>
                </c:pt>
                <c:pt idx="7">
                  <c:v>6.856897</c:v>
                </c:pt>
                <c:pt idx="8">
                  <c:v>6.7833379999999996</c:v>
                </c:pt>
                <c:pt idx="9">
                  <c:v>7.2590249999999994</c:v>
                </c:pt>
                <c:pt idx="10">
                  <c:v>7.5517020000000006</c:v>
                </c:pt>
                <c:pt idx="11">
                  <c:v>7.8703379999999994</c:v>
                </c:pt>
                <c:pt idx="12">
                  <c:v>8.9094549999999995</c:v>
                </c:pt>
                <c:pt idx="13">
                  <c:v>10.072569</c:v>
                </c:pt>
                <c:pt idx="14">
                  <c:v>11.773115000000001</c:v>
                </c:pt>
                <c:pt idx="15">
                  <c:v>12.772977999999998</c:v>
                </c:pt>
                <c:pt idx="16">
                  <c:v>12.339843999999999</c:v>
                </c:pt>
                <c:pt idx="17">
                  <c:v>13.134354999999999</c:v>
                </c:pt>
                <c:pt idx="18">
                  <c:v>15.339564000000001</c:v>
                </c:pt>
                <c:pt idx="19">
                  <c:v>17.173081</c:v>
                </c:pt>
                <c:pt idx="20">
                  <c:v>18.573543999999998</c:v>
                </c:pt>
                <c:pt idx="21">
                  <c:v>19.223047999999999</c:v>
                </c:pt>
                <c:pt idx="22">
                  <c:v>20.145315</c:v>
                </c:pt>
                <c:pt idx="23">
                  <c:v>20.222684000000001</c:v>
                </c:pt>
                <c:pt idx="24">
                  <c:v>20.350387999999999</c:v>
                </c:pt>
                <c:pt idx="25">
                  <c:v>20.377447</c:v>
                </c:pt>
                <c:pt idx="26">
                  <c:v>20.577932000000001</c:v>
                </c:pt>
                <c:pt idx="27">
                  <c:v>20.707467000000001</c:v>
                </c:pt>
                <c:pt idx="28">
                  <c:v>20.634487</c:v>
                </c:pt>
                <c:pt idx="29">
                  <c:v>20.582294000000001</c:v>
                </c:pt>
                <c:pt idx="30">
                  <c:v>20.631081000000002</c:v>
                </c:pt>
                <c:pt idx="31">
                  <c:v>20.709762999999999</c:v>
                </c:pt>
                <c:pt idx="32">
                  <c:v>20.690384999999999</c:v>
                </c:pt>
                <c:pt idx="33">
                  <c:v>20.719556999999998</c:v>
                </c:pt>
                <c:pt idx="34">
                  <c:v>20.635185999999997</c:v>
                </c:pt>
                <c:pt idx="35">
                  <c:v>20.588540999999999</c:v>
                </c:pt>
                <c:pt idx="36">
                  <c:v>20.398417999999999</c:v>
                </c:pt>
                <c:pt idx="37">
                  <c:v>20.145724999999999</c:v>
                </c:pt>
                <c:pt idx="38">
                  <c:v>19.97927</c:v>
                </c:pt>
                <c:pt idx="39">
                  <c:v>19.667266999999999</c:v>
                </c:pt>
                <c:pt idx="40">
                  <c:v>19.790886</c:v>
                </c:pt>
                <c:pt idx="41">
                  <c:v>19.935257</c:v>
                </c:pt>
                <c:pt idx="42">
                  <c:v>19.955831</c:v>
                </c:pt>
                <c:pt idx="43">
                  <c:v>19.901752000000002</c:v>
                </c:pt>
                <c:pt idx="44">
                  <c:v>19.829274000000002</c:v>
                </c:pt>
                <c:pt idx="45">
                  <c:v>19.575831000000001</c:v>
                </c:pt>
                <c:pt idx="46">
                  <c:v>19.354624000000001</c:v>
                </c:pt>
                <c:pt idx="47">
                  <c:v>19.11215</c:v>
                </c:pt>
                <c:pt idx="48">
                  <c:v>18.722902000000001</c:v>
                </c:pt>
                <c:pt idx="49">
                  <c:v>18.345928000000001</c:v>
                </c:pt>
                <c:pt idx="50">
                  <c:v>18.128706000000001</c:v>
                </c:pt>
              </c:numCache>
            </c:numRef>
          </c:val>
          <c:smooth val="0"/>
        </c:ser>
        <c:ser>
          <c:idx val="4"/>
          <c:order val="3"/>
          <c:tx>
            <c:strRef>
              <c:f>Sheet1!$E$1</c:f>
              <c:strCache>
                <c:ptCount val="1"/>
                <c:pt idx="0">
                  <c:v>High Economic Growth</c:v>
                </c:pt>
              </c:strCache>
            </c:strRef>
          </c:tx>
          <c:spPr>
            <a:ln w="22225" cap="rnd">
              <a:solidFill>
                <a:srgbClr val="0096D7">
                  <a:lumMod val="75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7.7325730000000004</c:v>
                </c:pt>
                <c:pt idx="1">
                  <c:v>7.6697959999999998</c:v>
                </c:pt>
                <c:pt idx="2">
                  <c:v>7.6243190000000007</c:v>
                </c:pt>
                <c:pt idx="3">
                  <c:v>7.368506</c:v>
                </c:pt>
                <c:pt idx="4">
                  <c:v>7.2501229999999994</c:v>
                </c:pt>
                <c:pt idx="5">
                  <c:v>6.900817</c:v>
                </c:pt>
                <c:pt idx="6">
                  <c:v>6.8246419999999999</c:v>
                </c:pt>
                <c:pt idx="7">
                  <c:v>6.856897</c:v>
                </c:pt>
                <c:pt idx="8">
                  <c:v>6.7833379999999996</c:v>
                </c:pt>
                <c:pt idx="9">
                  <c:v>7.2590249999999994</c:v>
                </c:pt>
                <c:pt idx="10">
                  <c:v>7.5517020000000006</c:v>
                </c:pt>
                <c:pt idx="11">
                  <c:v>7.8703379999999994</c:v>
                </c:pt>
                <c:pt idx="12">
                  <c:v>8.9094549999999995</c:v>
                </c:pt>
                <c:pt idx="13">
                  <c:v>10.072569</c:v>
                </c:pt>
                <c:pt idx="14">
                  <c:v>11.773115000000001</c:v>
                </c:pt>
                <c:pt idx="15">
                  <c:v>12.772977999999998</c:v>
                </c:pt>
                <c:pt idx="16">
                  <c:v>12.339843999999999</c:v>
                </c:pt>
                <c:pt idx="17">
                  <c:v>13.134354999999999</c:v>
                </c:pt>
                <c:pt idx="18">
                  <c:v>15.339564000000001</c:v>
                </c:pt>
                <c:pt idx="19">
                  <c:v>17.173081</c:v>
                </c:pt>
                <c:pt idx="20">
                  <c:v>18.572939000000002</c:v>
                </c:pt>
                <c:pt idx="21">
                  <c:v>19.237371</c:v>
                </c:pt>
                <c:pt idx="22">
                  <c:v>20.203982</c:v>
                </c:pt>
                <c:pt idx="23">
                  <c:v>20.324650999999999</c:v>
                </c:pt>
                <c:pt idx="24">
                  <c:v>20.527947999999999</c:v>
                </c:pt>
                <c:pt idx="25">
                  <c:v>20.634197</c:v>
                </c:pt>
                <c:pt idx="26">
                  <c:v>20.848445000000002</c:v>
                </c:pt>
                <c:pt idx="27">
                  <c:v>20.994548000000002</c:v>
                </c:pt>
                <c:pt idx="28">
                  <c:v>21.019811999999998</c:v>
                </c:pt>
                <c:pt idx="29">
                  <c:v>21.05395</c:v>
                </c:pt>
                <c:pt idx="30">
                  <c:v>21.121652999999998</c:v>
                </c:pt>
                <c:pt idx="31">
                  <c:v>21.301580000000001</c:v>
                </c:pt>
                <c:pt idx="32">
                  <c:v>21.353923999999999</c:v>
                </c:pt>
                <c:pt idx="33">
                  <c:v>21.400534999999998</c:v>
                </c:pt>
                <c:pt idx="34">
                  <c:v>21.378160000000001</c:v>
                </c:pt>
                <c:pt idx="35">
                  <c:v>21.362005</c:v>
                </c:pt>
                <c:pt idx="36">
                  <c:v>21.228031999999999</c:v>
                </c:pt>
                <c:pt idx="37">
                  <c:v>21.077176000000001</c:v>
                </c:pt>
                <c:pt idx="38">
                  <c:v>20.839694000000001</c:v>
                </c:pt>
                <c:pt idx="39">
                  <c:v>20.668337999999999</c:v>
                </c:pt>
                <c:pt idx="40">
                  <c:v>20.745865000000002</c:v>
                </c:pt>
                <c:pt idx="41">
                  <c:v>20.792148999999998</c:v>
                </c:pt>
                <c:pt idx="42">
                  <c:v>20.715861</c:v>
                </c:pt>
                <c:pt idx="43">
                  <c:v>20.646304999999998</c:v>
                </c:pt>
                <c:pt idx="44">
                  <c:v>20.420587999999999</c:v>
                </c:pt>
                <c:pt idx="45">
                  <c:v>20.218395999999998</c:v>
                </c:pt>
                <c:pt idx="46">
                  <c:v>20.018127</c:v>
                </c:pt>
                <c:pt idx="47">
                  <c:v>19.522205999999997</c:v>
                </c:pt>
                <c:pt idx="48">
                  <c:v>19.286301999999999</c:v>
                </c:pt>
                <c:pt idx="49">
                  <c:v>18.864266999999998</c:v>
                </c:pt>
                <c:pt idx="50">
                  <c:v>18.463487000000001</c:v>
                </c:pt>
              </c:numCache>
            </c:numRef>
          </c:val>
          <c:smooth val="0"/>
        </c:ser>
        <c:ser>
          <c:idx val="5"/>
          <c:order val="4"/>
          <c:tx>
            <c:strRef>
              <c:f>Sheet1!$F$1</c:f>
              <c:strCache>
                <c:ptCount val="1"/>
                <c:pt idx="0">
                  <c:v>Low Oil 
and Gas 
Resource 
and 
Technology
</c:v>
                </c:pt>
              </c:strCache>
            </c:strRef>
          </c:tx>
          <c:spPr>
            <a:ln w="22225" cap="rnd">
              <a:solidFill>
                <a:srgbClr val="BD732A">
                  <a:lumMod val="40000"/>
                  <a:lumOff val="60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formatCode>General</c:formatCode>
                <c:ptCount val="51"/>
                <c:pt idx="0">
                  <c:v>7.7325730000000004</c:v>
                </c:pt>
                <c:pt idx="1">
                  <c:v>7.6697959999999998</c:v>
                </c:pt>
                <c:pt idx="2">
                  <c:v>7.6243190000000007</c:v>
                </c:pt>
                <c:pt idx="3">
                  <c:v>7.368506</c:v>
                </c:pt>
                <c:pt idx="4">
                  <c:v>7.2501229999999994</c:v>
                </c:pt>
                <c:pt idx="5">
                  <c:v>6.900817</c:v>
                </c:pt>
                <c:pt idx="6">
                  <c:v>6.8246419999999999</c:v>
                </c:pt>
                <c:pt idx="7">
                  <c:v>6.856897</c:v>
                </c:pt>
                <c:pt idx="8">
                  <c:v>6.7833379999999996</c:v>
                </c:pt>
                <c:pt idx="9">
                  <c:v>7.2590249999999994</c:v>
                </c:pt>
                <c:pt idx="10">
                  <c:v>7.5517020000000006</c:v>
                </c:pt>
                <c:pt idx="11">
                  <c:v>7.8703379999999994</c:v>
                </c:pt>
                <c:pt idx="12">
                  <c:v>8.9094549999999995</c:v>
                </c:pt>
                <c:pt idx="13">
                  <c:v>10.072569</c:v>
                </c:pt>
                <c:pt idx="14">
                  <c:v>11.773115000000001</c:v>
                </c:pt>
                <c:pt idx="15">
                  <c:v>12.772977999999998</c:v>
                </c:pt>
                <c:pt idx="16">
                  <c:v>12.339843999999999</c:v>
                </c:pt>
                <c:pt idx="17">
                  <c:v>13.134354999999999</c:v>
                </c:pt>
                <c:pt idx="18">
                  <c:v>15.339564000000001</c:v>
                </c:pt>
                <c:pt idx="19">
                  <c:v>17.173081</c:v>
                </c:pt>
                <c:pt idx="20">
                  <c:v>17.372326000000001</c:v>
                </c:pt>
                <c:pt idx="21">
                  <c:v>17.593710000000002</c:v>
                </c:pt>
                <c:pt idx="22">
                  <c:v>18.290233000000001</c:v>
                </c:pt>
                <c:pt idx="23">
                  <c:v>18.144373999999999</c:v>
                </c:pt>
                <c:pt idx="24">
                  <c:v>18.072554</c:v>
                </c:pt>
                <c:pt idx="25">
                  <c:v>17.848063</c:v>
                </c:pt>
                <c:pt idx="26">
                  <c:v>17.852705999999998</c:v>
                </c:pt>
                <c:pt idx="27">
                  <c:v>17.765809000000001</c:v>
                </c:pt>
                <c:pt idx="28">
                  <c:v>17.539189</c:v>
                </c:pt>
                <c:pt idx="29">
                  <c:v>17.397026</c:v>
                </c:pt>
                <c:pt idx="30">
                  <c:v>17.310531999999998</c:v>
                </c:pt>
                <c:pt idx="31">
                  <c:v>16.925439999999998</c:v>
                </c:pt>
                <c:pt idx="32">
                  <c:v>16.646864999999998</c:v>
                </c:pt>
                <c:pt idx="33">
                  <c:v>16.286317</c:v>
                </c:pt>
                <c:pt idx="34">
                  <c:v>15.946172000000001</c:v>
                </c:pt>
                <c:pt idx="35">
                  <c:v>15.760895999999999</c:v>
                </c:pt>
                <c:pt idx="36">
                  <c:v>15.623868000000002</c:v>
                </c:pt>
                <c:pt idx="37">
                  <c:v>15.469929</c:v>
                </c:pt>
                <c:pt idx="38">
                  <c:v>15.233749</c:v>
                </c:pt>
                <c:pt idx="39">
                  <c:v>15.011092999999999</c:v>
                </c:pt>
                <c:pt idx="40">
                  <c:v>14.915225</c:v>
                </c:pt>
                <c:pt idx="41">
                  <c:v>14.769183</c:v>
                </c:pt>
                <c:pt idx="42">
                  <c:v>14.620345</c:v>
                </c:pt>
                <c:pt idx="43">
                  <c:v>14.38813</c:v>
                </c:pt>
                <c:pt idx="44">
                  <c:v>14.194832999999999</c:v>
                </c:pt>
                <c:pt idx="45">
                  <c:v>13.897216999999999</c:v>
                </c:pt>
                <c:pt idx="46">
                  <c:v>13.67398</c:v>
                </c:pt>
                <c:pt idx="47">
                  <c:v>13.308987999999999</c:v>
                </c:pt>
                <c:pt idx="48">
                  <c:v>13.080363999999999</c:v>
                </c:pt>
                <c:pt idx="49">
                  <c:v>12.858816000000001</c:v>
                </c:pt>
                <c:pt idx="50">
                  <c:v>12.556307</c:v>
                </c:pt>
              </c:numCache>
            </c:numRef>
          </c:val>
          <c:smooth val="0"/>
        </c:ser>
        <c:ser>
          <c:idx val="6"/>
          <c:order val="5"/>
          <c:tx>
            <c:strRef>
              <c:f>Sheet1!$G$1</c:f>
              <c:strCache>
                <c:ptCount val="1"/>
                <c:pt idx="0">
                  <c:v>High Oil 
and Gas 
Resource 
and 
Technology
</c:v>
                </c:pt>
              </c:strCache>
            </c:strRef>
          </c:tx>
          <c:spPr>
            <a:ln w="22225" cap="rnd">
              <a:solidFill>
                <a:srgbClr val="BD732A">
                  <a:lumMod val="75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Sheet1!$G$2:$G$52</c:f>
              <c:numCache>
                <c:formatCode>General</c:formatCode>
                <c:ptCount val="51"/>
                <c:pt idx="0">
                  <c:v>7.7325730000000004</c:v>
                </c:pt>
                <c:pt idx="1">
                  <c:v>7.6697959999999998</c:v>
                </c:pt>
                <c:pt idx="2">
                  <c:v>7.6243190000000007</c:v>
                </c:pt>
                <c:pt idx="3">
                  <c:v>7.368506</c:v>
                </c:pt>
                <c:pt idx="4">
                  <c:v>7.2501229999999994</c:v>
                </c:pt>
                <c:pt idx="5">
                  <c:v>6.900817</c:v>
                </c:pt>
                <c:pt idx="6">
                  <c:v>6.8246419999999999</c:v>
                </c:pt>
                <c:pt idx="7">
                  <c:v>6.856897</c:v>
                </c:pt>
                <c:pt idx="8">
                  <c:v>6.7833379999999996</c:v>
                </c:pt>
                <c:pt idx="9">
                  <c:v>7.2590249999999994</c:v>
                </c:pt>
                <c:pt idx="10">
                  <c:v>7.5517020000000006</c:v>
                </c:pt>
                <c:pt idx="11">
                  <c:v>7.8703379999999994</c:v>
                </c:pt>
                <c:pt idx="12">
                  <c:v>8.9094549999999995</c:v>
                </c:pt>
                <c:pt idx="13">
                  <c:v>10.072569</c:v>
                </c:pt>
                <c:pt idx="14">
                  <c:v>11.773115000000001</c:v>
                </c:pt>
                <c:pt idx="15">
                  <c:v>12.772977999999998</c:v>
                </c:pt>
                <c:pt idx="16">
                  <c:v>12.339843999999999</c:v>
                </c:pt>
                <c:pt idx="17">
                  <c:v>13.134354999999999</c:v>
                </c:pt>
                <c:pt idx="18">
                  <c:v>15.339564000000001</c:v>
                </c:pt>
                <c:pt idx="19">
                  <c:v>17.173081</c:v>
                </c:pt>
                <c:pt idx="20">
                  <c:v>19.686993000000001</c:v>
                </c:pt>
                <c:pt idx="21">
                  <c:v>21.673847000000002</c:v>
                </c:pt>
                <c:pt idx="22">
                  <c:v>23.204847000000001</c:v>
                </c:pt>
                <c:pt idx="23">
                  <c:v>23.684439999999999</c:v>
                </c:pt>
                <c:pt idx="24">
                  <c:v>24.194118</c:v>
                </c:pt>
                <c:pt idx="25">
                  <c:v>24.508868</c:v>
                </c:pt>
                <c:pt idx="26">
                  <c:v>24.953820999999998</c:v>
                </c:pt>
                <c:pt idx="27">
                  <c:v>25.282097999999998</c:v>
                </c:pt>
                <c:pt idx="28">
                  <c:v>25.50376</c:v>
                </c:pt>
                <c:pt idx="29">
                  <c:v>25.666917000000002</c:v>
                </c:pt>
                <c:pt idx="30">
                  <c:v>25.76099</c:v>
                </c:pt>
                <c:pt idx="31">
                  <c:v>25.982340999999998</c:v>
                </c:pt>
                <c:pt idx="32">
                  <c:v>26.136811999999999</c:v>
                </c:pt>
                <c:pt idx="33">
                  <c:v>26.35201</c:v>
                </c:pt>
                <c:pt idx="34">
                  <c:v>26.166193</c:v>
                </c:pt>
                <c:pt idx="35">
                  <c:v>26.266113000000001</c:v>
                </c:pt>
                <c:pt idx="36">
                  <c:v>26.253885999999998</c:v>
                </c:pt>
                <c:pt idx="37">
                  <c:v>26.205998999999998</c:v>
                </c:pt>
                <c:pt idx="38">
                  <c:v>26.144229000000003</c:v>
                </c:pt>
                <c:pt idx="39">
                  <c:v>26.121704000000001</c:v>
                </c:pt>
                <c:pt idx="40">
                  <c:v>26.121654999999997</c:v>
                </c:pt>
                <c:pt idx="41">
                  <c:v>26.087281000000001</c:v>
                </c:pt>
                <c:pt idx="42">
                  <c:v>26.122229000000001</c:v>
                </c:pt>
                <c:pt idx="43">
                  <c:v>25.991742000000002</c:v>
                </c:pt>
                <c:pt idx="44">
                  <c:v>25.958609000000003</c:v>
                </c:pt>
                <c:pt idx="45">
                  <c:v>26.018256000000001</c:v>
                </c:pt>
                <c:pt idx="46">
                  <c:v>26.088295000000002</c:v>
                </c:pt>
                <c:pt idx="47">
                  <c:v>26.254311999999999</c:v>
                </c:pt>
                <c:pt idx="48">
                  <c:v>26.504873</c:v>
                </c:pt>
                <c:pt idx="49">
                  <c:v>26.818185</c:v>
                </c:pt>
                <c:pt idx="50">
                  <c:v>27.037079000000002</c:v>
                </c:pt>
              </c:numCache>
            </c:numRef>
          </c:val>
          <c:smooth val="0"/>
        </c:ser>
        <c:ser>
          <c:idx val="7"/>
          <c:order val="6"/>
          <c:tx>
            <c:strRef>
              <c:f>Sheet1!$H$1</c:f>
              <c:strCache>
                <c:ptCount val="1"/>
                <c:pt idx="0">
                  <c:v>Reference Case crude only</c:v>
                </c:pt>
              </c:strCache>
            </c:strRef>
          </c:tx>
          <c:spPr>
            <a:ln w="22225" cap="rnd">
              <a:solidFill>
                <a:schemeClr val="tx2"/>
              </a:solidFill>
              <a:prstDash val="lgDash"/>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Sheet1!$H$2:$H$52</c:f>
              <c:numCache>
                <c:formatCode>General</c:formatCode>
                <c:ptCount val="51"/>
                <c:pt idx="0">
                  <c:v>5.8216040000000007</c:v>
                </c:pt>
                <c:pt idx="1">
                  <c:v>5.8014010000000003</c:v>
                </c:pt>
                <c:pt idx="2">
                  <c:v>5.744078</c:v>
                </c:pt>
                <c:pt idx="3">
                  <c:v>5.6493000000000002</c:v>
                </c:pt>
                <c:pt idx="4">
                  <c:v>5.4409679999999998</c:v>
                </c:pt>
                <c:pt idx="5">
                  <c:v>5.1838220000000002</c:v>
                </c:pt>
                <c:pt idx="6">
                  <c:v>5.0858639999999999</c:v>
                </c:pt>
                <c:pt idx="7">
                  <c:v>5.0739000000000001</c:v>
                </c:pt>
                <c:pt idx="8">
                  <c:v>4.9996710000000002</c:v>
                </c:pt>
                <c:pt idx="9">
                  <c:v>5.3490959999999994</c:v>
                </c:pt>
                <c:pt idx="10">
                  <c:v>5.4776769999999999</c:v>
                </c:pt>
                <c:pt idx="11">
                  <c:v>5.6542700000000004</c:v>
                </c:pt>
                <c:pt idx="12">
                  <c:v>6.5015150000000004</c:v>
                </c:pt>
                <c:pt idx="13">
                  <c:v>7.466933</c:v>
                </c:pt>
                <c:pt idx="14">
                  <c:v>8.7585999999999995</c:v>
                </c:pt>
                <c:pt idx="15">
                  <c:v>9.4306520000000003</c:v>
                </c:pt>
                <c:pt idx="16">
                  <c:v>8.8306719999999999</c:v>
                </c:pt>
                <c:pt idx="17">
                  <c:v>9.3516100000000009</c:v>
                </c:pt>
                <c:pt idx="18">
                  <c:v>10.990449</c:v>
                </c:pt>
                <c:pt idx="19">
                  <c:v>12.261958999999999</c:v>
                </c:pt>
                <c:pt idx="20">
                  <c:v>13.172336</c:v>
                </c:pt>
                <c:pt idx="21">
                  <c:v>13.680123</c:v>
                </c:pt>
                <c:pt idx="22">
                  <c:v>14.066001</c:v>
                </c:pt>
                <c:pt idx="23">
                  <c:v>14.140658999999999</c:v>
                </c:pt>
                <c:pt idx="24">
                  <c:v>14.242001</c:v>
                </c:pt>
                <c:pt idx="25">
                  <c:v>14.240686</c:v>
                </c:pt>
                <c:pt idx="26">
                  <c:v>14.309772000000001</c:v>
                </c:pt>
                <c:pt idx="27">
                  <c:v>14.302415999999999</c:v>
                </c:pt>
                <c:pt idx="28">
                  <c:v>14.180681</c:v>
                </c:pt>
                <c:pt idx="29">
                  <c:v>14.190842</c:v>
                </c:pt>
                <c:pt idx="30">
                  <c:v>14.294427000000001</c:v>
                </c:pt>
                <c:pt idx="31">
                  <c:v>14.363588999999999</c:v>
                </c:pt>
                <c:pt idx="32">
                  <c:v>14.458277000000001</c:v>
                </c:pt>
                <c:pt idx="33">
                  <c:v>14.448696</c:v>
                </c:pt>
                <c:pt idx="34">
                  <c:v>14.351178000000001</c:v>
                </c:pt>
                <c:pt idx="35">
                  <c:v>14.269261999999999</c:v>
                </c:pt>
                <c:pt idx="36">
                  <c:v>14.149505</c:v>
                </c:pt>
                <c:pt idx="37">
                  <c:v>13.968852999999999</c:v>
                </c:pt>
                <c:pt idx="38">
                  <c:v>13.821405</c:v>
                </c:pt>
                <c:pt idx="39">
                  <c:v>13.750158000000001</c:v>
                </c:pt>
                <c:pt idx="40">
                  <c:v>13.901033999999999</c:v>
                </c:pt>
                <c:pt idx="41">
                  <c:v>13.992411000000001</c:v>
                </c:pt>
                <c:pt idx="42">
                  <c:v>14.005679000000001</c:v>
                </c:pt>
                <c:pt idx="43">
                  <c:v>13.959785</c:v>
                </c:pt>
                <c:pt idx="44">
                  <c:v>13.803349000000001</c:v>
                </c:pt>
                <c:pt idx="45">
                  <c:v>13.581115</c:v>
                </c:pt>
                <c:pt idx="46">
                  <c:v>13.321482</c:v>
                </c:pt>
                <c:pt idx="47">
                  <c:v>13.03613</c:v>
                </c:pt>
                <c:pt idx="48">
                  <c:v>12.78139</c:v>
                </c:pt>
                <c:pt idx="49">
                  <c:v>12.489962999999999</c:v>
                </c:pt>
                <c:pt idx="50">
                  <c:v>11.961895</c:v>
                </c:pt>
              </c:numCache>
            </c:numRef>
          </c:val>
          <c:smooth val="0"/>
        </c:ser>
        <c:ser>
          <c:idx val="0"/>
          <c:order val="7"/>
          <c:tx>
            <c:strRef>
              <c:f>Sheet1!$I$1</c:f>
              <c:strCache>
                <c:ptCount val="1"/>
                <c:pt idx="0">
                  <c:v>Reference</c:v>
                </c:pt>
              </c:strCache>
            </c:strRef>
          </c:tx>
          <c:spPr>
            <a:ln w="22225" cap="rnd">
              <a:solidFill>
                <a:schemeClr val="tx1"/>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Sheet1!$I$2:$I$52</c:f>
              <c:numCache>
                <c:formatCode>General</c:formatCode>
                <c:ptCount val="51"/>
                <c:pt idx="0">
                  <c:v>7.7325730000000004</c:v>
                </c:pt>
                <c:pt idx="1">
                  <c:v>7.6697959999999998</c:v>
                </c:pt>
                <c:pt idx="2">
                  <c:v>7.6243190000000007</c:v>
                </c:pt>
                <c:pt idx="3">
                  <c:v>7.368506</c:v>
                </c:pt>
                <c:pt idx="4">
                  <c:v>7.2501229999999994</c:v>
                </c:pt>
                <c:pt idx="5">
                  <c:v>6.900817</c:v>
                </c:pt>
                <c:pt idx="6">
                  <c:v>6.8246419999999999</c:v>
                </c:pt>
                <c:pt idx="7">
                  <c:v>6.856897</c:v>
                </c:pt>
                <c:pt idx="8">
                  <c:v>6.7833379999999996</c:v>
                </c:pt>
                <c:pt idx="9">
                  <c:v>7.2590249999999994</c:v>
                </c:pt>
                <c:pt idx="10">
                  <c:v>7.5517020000000006</c:v>
                </c:pt>
                <c:pt idx="11">
                  <c:v>7.8703379999999994</c:v>
                </c:pt>
                <c:pt idx="12">
                  <c:v>8.9094549999999995</c:v>
                </c:pt>
                <c:pt idx="13">
                  <c:v>10.072569</c:v>
                </c:pt>
                <c:pt idx="14">
                  <c:v>11.773115000000001</c:v>
                </c:pt>
                <c:pt idx="15">
                  <c:v>12.772977999999998</c:v>
                </c:pt>
                <c:pt idx="16">
                  <c:v>12.339843999999999</c:v>
                </c:pt>
                <c:pt idx="17">
                  <c:v>13.134354999999999</c:v>
                </c:pt>
                <c:pt idx="18">
                  <c:v>15.339564000000001</c:v>
                </c:pt>
                <c:pt idx="19">
                  <c:v>17.173082000000001</c:v>
                </c:pt>
                <c:pt idx="20">
                  <c:v>18.581665000000001</c:v>
                </c:pt>
                <c:pt idx="21">
                  <c:v>19.217433</c:v>
                </c:pt>
                <c:pt idx="22">
                  <c:v>20.17042</c:v>
                </c:pt>
                <c:pt idx="23">
                  <c:v>20.27975</c:v>
                </c:pt>
                <c:pt idx="24">
                  <c:v>20.443548</c:v>
                </c:pt>
                <c:pt idx="25">
                  <c:v>20.528483000000001</c:v>
                </c:pt>
                <c:pt idx="26">
                  <c:v>20.727405000000001</c:v>
                </c:pt>
                <c:pt idx="27">
                  <c:v>20.837878</c:v>
                </c:pt>
                <c:pt idx="28">
                  <c:v>20.775995000000002</c:v>
                </c:pt>
                <c:pt idx="29">
                  <c:v>20.798864000000002</c:v>
                </c:pt>
                <c:pt idx="30">
                  <c:v>20.881872000000001</c:v>
                </c:pt>
                <c:pt idx="31">
                  <c:v>20.942733</c:v>
                </c:pt>
                <c:pt idx="32">
                  <c:v>21.004933000000001</c:v>
                </c:pt>
                <c:pt idx="33">
                  <c:v>20.976655999999998</c:v>
                </c:pt>
                <c:pt idx="34">
                  <c:v>20.904447000000001</c:v>
                </c:pt>
                <c:pt idx="35">
                  <c:v>20.852076</c:v>
                </c:pt>
                <c:pt idx="36">
                  <c:v>20.714244000000001</c:v>
                </c:pt>
                <c:pt idx="37">
                  <c:v>20.478971000000001</c:v>
                </c:pt>
                <c:pt idx="38">
                  <c:v>20.296163</c:v>
                </c:pt>
                <c:pt idx="39">
                  <c:v>20.215357000000001</c:v>
                </c:pt>
                <c:pt idx="40">
                  <c:v>20.379605999999999</c:v>
                </c:pt>
                <c:pt idx="41">
                  <c:v>20.481808000000001</c:v>
                </c:pt>
                <c:pt idx="42">
                  <c:v>20.497</c:v>
                </c:pt>
                <c:pt idx="43">
                  <c:v>20.454810999999999</c:v>
                </c:pt>
                <c:pt idx="44">
                  <c:v>20.270639000000003</c:v>
                </c:pt>
                <c:pt idx="45">
                  <c:v>20.017654</c:v>
                </c:pt>
                <c:pt idx="46">
                  <c:v>19.700689000000001</c:v>
                </c:pt>
                <c:pt idx="47">
                  <c:v>19.398398</c:v>
                </c:pt>
                <c:pt idx="48">
                  <c:v>19.150236</c:v>
                </c:pt>
                <c:pt idx="49">
                  <c:v>18.815265</c:v>
                </c:pt>
                <c:pt idx="50">
                  <c:v>18.137571000000001</c:v>
                </c:pt>
              </c:numCache>
            </c:numRef>
          </c:val>
          <c:smooth val="0"/>
        </c:ser>
        <c:dLbls>
          <c:showLegendKey val="0"/>
          <c:showVal val="0"/>
          <c:showCatName val="0"/>
          <c:showSerName val="0"/>
          <c:showPercent val="0"/>
          <c:showBubbleSize val="0"/>
        </c:dLbls>
        <c:smooth val="0"/>
        <c:axId val="184016832"/>
        <c:axId val="184010848"/>
      </c:lineChart>
      <c:catAx>
        <c:axId val="184016832"/>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4010848"/>
        <c:crosses val="autoZero"/>
        <c:auto val="1"/>
        <c:lblAlgn val="ctr"/>
        <c:lblOffset val="100"/>
        <c:tickLblSkip val="10"/>
        <c:tickMarkSkip val="10"/>
        <c:noMultiLvlLbl val="0"/>
      </c:catAx>
      <c:valAx>
        <c:axId val="18401084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rgbClr val="FFFFFF">
                <a:lumMod val="65000"/>
              </a:srgb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4016832"/>
        <c:crossesAt val="20"/>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en-US"/>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257217847769035E-2"/>
          <c:y val="0.24786897817386538"/>
          <c:w val="0.54109531447457959"/>
          <c:h val="0.66245509390034096"/>
        </c:manualLayout>
      </c:layout>
      <c:lineChart>
        <c:grouping val="standard"/>
        <c:varyColors val="0"/>
        <c:ser>
          <c:idx val="3"/>
          <c:order val="0"/>
          <c:tx>
            <c:strRef>
              <c:f>Sheet1!$B$1</c:f>
              <c:strCache>
                <c:ptCount val="1"/>
                <c:pt idx="0">
                  <c:v>High Oil and Gas Resource and Technology</c:v>
                </c:pt>
              </c:strCache>
            </c:strRef>
          </c:tx>
          <c:spPr>
            <a:ln w="22225" cap="rnd">
              <a:solidFill>
                <a:srgbClr val="BD732A">
                  <a:lumMod val="75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19.681965229524785</c:v>
                </c:pt>
                <c:pt idx="1">
                  <c:v>19.572521676671286</c:v>
                </c:pt>
                <c:pt idx="2">
                  <c:v>19.673073098857845</c:v>
                </c:pt>
                <c:pt idx="3">
                  <c:v>19.909992168543223</c:v>
                </c:pt>
                <c:pt idx="4">
                  <c:v>20.633900966524433</c:v>
                </c:pt>
                <c:pt idx="5">
                  <c:v>20.624886399418365</c:v>
                </c:pt>
                <c:pt idx="6">
                  <c:v>20.448216198443909</c:v>
                </c:pt>
                <c:pt idx="7">
                  <c:v>20.378844747997388</c:v>
                </c:pt>
                <c:pt idx="8">
                  <c:v>19.12358822094297</c:v>
                </c:pt>
                <c:pt idx="9">
                  <c:v>18.261458393357604</c:v>
                </c:pt>
                <c:pt idx="10">
                  <c:v>18.598716524743924</c:v>
                </c:pt>
                <c:pt idx="11">
                  <c:v>18.26837163057888</c:v>
                </c:pt>
                <c:pt idx="12">
                  <c:v>17.915683479821571</c:v>
                </c:pt>
                <c:pt idx="13">
                  <c:v>18.275204737840216</c:v>
                </c:pt>
                <c:pt idx="14">
                  <c:v>18.400782325167789</c:v>
                </c:pt>
                <c:pt idx="15">
                  <c:v>18.804203669398973</c:v>
                </c:pt>
                <c:pt idx="16">
                  <c:v>18.954559815411159</c:v>
                </c:pt>
                <c:pt idx="17">
                  <c:v>19.173091957586983</c:v>
                </c:pt>
                <c:pt idx="18">
                  <c:v>19.677280086921321</c:v>
                </c:pt>
                <c:pt idx="19">
                  <c:v>19.040967000000002</c:v>
                </c:pt>
                <c:pt idx="20">
                  <c:v>19.023346</c:v>
                </c:pt>
                <c:pt idx="21">
                  <c:v>19.096988</c:v>
                </c:pt>
                <c:pt idx="22">
                  <c:v>19.114176999999998</c:v>
                </c:pt>
                <c:pt idx="23">
                  <c:v>19.081767000000003</c:v>
                </c:pt>
                <c:pt idx="24">
                  <c:v>18.948477</c:v>
                </c:pt>
                <c:pt idx="25">
                  <c:v>18.830861000000002</c:v>
                </c:pt>
                <c:pt idx="26">
                  <c:v>18.734200999999999</c:v>
                </c:pt>
                <c:pt idx="27">
                  <c:v>18.685631999999998</c:v>
                </c:pt>
                <c:pt idx="28">
                  <c:v>18.603718999999998</c:v>
                </c:pt>
                <c:pt idx="29">
                  <c:v>18.540935999999999</c:v>
                </c:pt>
                <c:pt idx="30">
                  <c:v>18.481019</c:v>
                </c:pt>
                <c:pt idx="31">
                  <c:v>18.460598000000001</c:v>
                </c:pt>
                <c:pt idx="32">
                  <c:v>18.419989000000001</c:v>
                </c:pt>
                <c:pt idx="33">
                  <c:v>18.406884000000002</c:v>
                </c:pt>
                <c:pt idx="34">
                  <c:v>18.370078999999997</c:v>
                </c:pt>
                <c:pt idx="35">
                  <c:v>18.347968999999999</c:v>
                </c:pt>
                <c:pt idx="36">
                  <c:v>18.352929000000003</c:v>
                </c:pt>
                <c:pt idx="37">
                  <c:v>18.372745000000002</c:v>
                </c:pt>
                <c:pt idx="38">
                  <c:v>18.376439000000001</c:v>
                </c:pt>
                <c:pt idx="39">
                  <c:v>18.408746000000001</c:v>
                </c:pt>
                <c:pt idx="40">
                  <c:v>18.44904</c:v>
                </c:pt>
                <c:pt idx="41">
                  <c:v>18.494218000000004</c:v>
                </c:pt>
                <c:pt idx="42">
                  <c:v>18.560241999999999</c:v>
                </c:pt>
                <c:pt idx="43">
                  <c:v>18.62275</c:v>
                </c:pt>
                <c:pt idx="44">
                  <c:v>18.717533000000003</c:v>
                </c:pt>
                <c:pt idx="45">
                  <c:v>18.826882999999999</c:v>
                </c:pt>
                <c:pt idx="46">
                  <c:v>19.020869999999999</c:v>
                </c:pt>
                <c:pt idx="47">
                  <c:v>19.147672</c:v>
                </c:pt>
                <c:pt idx="48">
                  <c:v>19.326348999999997</c:v>
                </c:pt>
                <c:pt idx="49">
                  <c:v>19.541484999999998</c:v>
                </c:pt>
                <c:pt idx="50">
                  <c:v>19.770922000000002</c:v>
                </c:pt>
              </c:numCache>
            </c:numRef>
          </c:val>
          <c:smooth val="0"/>
        </c:ser>
        <c:ser>
          <c:idx val="0"/>
          <c:order val="1"/>
          <c:tx>
            <c:strRef>
              <c:f>Sheet1!$C$1</c:f>
              <c:strCache>
                <c:ptCount val="1"/>
                <c:pt idx="0">
                  <c:v>Low Economic Growth</c:v>
                </c:pt>
              </c:strCache>
            </c:strRef>
          </c:tx>
          <c:spPr>
            <a:ln w="22225" cap="rnd">
              <a:solidFill>
                <a:srgbClr val="0096D7">
                  <a:lumMod val="40000"/>
                  <a:lumOff val="60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19.681965229524785</c:v>
                </c:pt>
                <c:pt idx="1">
                  <c:v>19.572521676671286</c:v>
                </c:pt>
                <c:pt idx="2">
                  <c:v>19.673073098857845</c:v>
                </c:pt>
                <c:pt idx="3">
                  <c:v>19.909992168543223</c:v>
                </c:pt>
                <c:pt idx="4">
                  <c:v>20.633900966524433</c:v>
                </c:pt>
                <c:pt idx="5">
                  <c:v>20.624886399418365</c:v>
                </c:pt>
                <c:pt idx="6">
                  <c:v>20.448216198443909</c:v>
                </c:pt>
                <c:pt idx="7">
                  <c:v>20.378844747997388</c:v>
                </c:pt>
                <c:pt idx="8">
                  <c:v>19.12358822094297</c:v>
                </c:pt>
                <c:pt idx="9">
                  <c:v>18.261458393357604</c:v>
                </c:pt>
                <c:pt idx="10">
                  <c:v>18.598716524743924</c:v>
                </c:pt>
                <c:pt idx="11">
                  <c:v>18.26837163057888</c:v>
                </c:pt>
                <c:pt idx="12">
                  <c:v>17.915683479821571</c:v>
                </c:pt>
                <c:pt idx="13">
                  <c:v>18.275204737840216</c:v>
                </c:pt>
                <c:pt idx="14">
                  <c:v>18.400782325167789</c:v>
                </c:pt>
                <c:pt idx="15">
                  <c:v>18.804203669398973</c:v>
                </c:pt>
                <c:pt idx="16">
                  <c:v>18.954559815411159</c:v>
                </c:pt>
                <c:pt idx="17">
                  <c:v>19.173091957586983</c:v>
                </c:pt>
                <c:pt idx="18">
                  <c:v>19.677280086921321</c:v>
                </c:pt>
                <c:pt idx="19">
                  <c:v>19.040976000000001</c:v>
                </c:pt>
                <c:pt idx="20">
                  <c:v>19.002472000000001</c:v>
                </c:pt>
                <c:pt idx="21">
                  <c:v>18.854565000000001</c:v>
                </c:pt>
                <c:pt idx="22">
                  <c:v>18.682859000000001</c:v>
                </c:pt>
                <c:pt idx="23">
                  <c:v>18.481466999999995</c:v>
                </c:pt>
                <c:pt idx="24">
                  <c:v>18.292509000000003</c:v>
                </c:pt>
                <c:pt idx="25">
                  <c:v>18.069168999999999</c:v>
                </c:pt>
                <c:pt idx="26">
                  <c:v>17.943367999999996</c:v>
                </c:pt>
                <c:pt idx="27">
                  <c:v>17.766912999999999</c:v>
                </c:pt>
                <c:pt idx="28">
                  <c:v>17.692416000000001</c:v>
                </c:pt>
                <c:pt idx="29">
                  <c:v>17.588457000000002</c:v>
                </c:pt>
                <c:pt idx="30">
                  <c:v>17.517365999999999</c:v>
                </c:pt>
                <c:pt idx="31">
                  <c:v>17.464118000000003</c:v>
                </c:pt>
                <c:pt idx="32">
                  <c:v>17.401209000000001</c:v>
                </c:pt>
                <c:pt idx="33">
                  <c:v>17.290844999999997</c:v>
                </c:pt>
                <c:pt idx="34">
                  <c:v>17.290281999999998</c:v>
                </c:pt>
                <c:pt idx="35">
                  <c:v>17.216486</c:v>
                </c:pt>
                <c:pt idx="36">
                  <c:v>17.131807000000002</c:v>
                </c:pt>
                <c:pt idx="37">
                  <c:v>17.111288999999999</c:v>
                </c:pt>
                <c:pt idx="38">
                  <c:v>17.041424000000003</c:v>
                </c:pt>
                <c:pt idx="39">
                  <c:v>16.905917000000002</c:v>
                </c:pt>
                <c:pt idx="40">
                  <c:v>16.897639999999999</c:v>
                </c:pt>
                <c:pt idx="41">
                  <c:v>16.875955000000001</c:v>
                </c:pt>
                <c:pt idx="42">
                  <c:v>16.855532</c:v>
                </c:pt>
                <c:pt idx="43">
                  <c:v>16.84216</c:v>
                </c:pt>
                <c:pt idx="44">
                  <c:v>16.814122000000001</c:v>
                </c:pt>
                <c:pt idx="45">
                  <c:v>16.789972999999996</c:v>
                </c:pt>
                <c:pt idx="46">
                  <c:v>16.827513999999997</c:v>
                </c:pt>
                <c:pt idx="47">
                  <c:v>16.793725999999999</c:v>
                </c:pt>
                <c:pt idx="48">
                  <c:v>16.814838000000002</c:v>
                </c:pt>
                <c:pt idx="49">
                  <c:v>16.842327999999998</c:v>
                </c:pt>
                <c:pt idx="50">
                  <c:v>16.876314000000001</c:v>
                </c:pt>
              </c:numCache>
            </c:numRef>
          </c:val>
          <c:smooth val="0"/>
        </c:ser>
        <c:ser>
          <c:idx val="1"/>
          <c:order val="2"/>
          <c:tx>
            <c:strRef>
              <c:f>Sheet1!$D$1</c:f>
              <c:strCache>
                <c:ptCount val="1"/>
                <c:pt idx="0">
                  <c:v>High Economic Growth</c:v>
                </c:pt>
              </c:strCache>
            </c:strRef>
          </c:tx>
          <c:spPr>
            <a:ln w="22225" cap="rnd">
              <a:solidFill>
                <a:srgbClr val="0096D7">
                  <a:lumMod val="75000"/>
                </a:srgbClr>
              </a:solidFill>
              <a:round/>
            </a:ln>
            <a:effectLst/>
          </c:spPr>
          <c:marker>
            <c:symbol val="none"/>
          </c:marker>
          <c:dPt>
            <c:idx val="85"/>
            <c:marker>
              <c:symbol val="none"/>
            </c:marker>
            <c:bubble3D val="0"/>
          </c:dPt>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19.681965229524785</c:v>
                </c:pt>
                <c:pt idx="1">
                  <c:v>19.572521676671286</c:v>
                </c:pt>
                <c:pt idx="2">
                  <c:v>19.673073098857845</c:v>
                </c:pt>
                <c:pt idx="3">
                  <c:v>19.909992168543223</c:v>
                </c:pt>
                <c:pt idx="4">
                  <c:v>20.633900966524433</c:v>
                </c:pt>
                <c:pt idx="5">
                  <c:v>20.624886399418365</c:v>
                </c:pt>
                <c:pt idx="6">
                  <c:v>20.448216198443909</c:v>
                </c:pt>
                <c:pt idx="7">
                  <c:v>20.378844747997388</c:v>
                </c:pt>
                <c:pt idx="8">
                  <c:v>19.12358822094297</c:v>
                </c:pt>
                <c:pt idx="9">
                  <c:v>18.261458393357604</c:v>
                </c:pt>
                <c:pt idx="10">
                  <c:v>18.598716524743924</c:v>
                </c:pt>
                <c:pt idx="11">
                  <c:v>18.26837163057888</c:v>
                </c:pt>
                <c:pt idx="12">
                  <c:v>17.915683479821571</c:v>
                </c:pt>
                <c:pt idx="13">
                  <c:v>18.275204737840216</c:v>
                </c:pt>
                <c:pt idx="14">
                  <c:v>18.400782325167789</c:v>
                </c:pt>
                <c:pt idx="15">
                  <c:v>18.804203669398973</c:v>
                </c:pt>
                <c:pt idx="16">
                  <c:v>18.954559815411159</c:v>
                </c:pt>
                <c:pt idx="17">
                  <c:v>19.173091957586983</c:v>
                </c:pt>
                <c:pt idx="18">
                  <c:v>19.677280086921321</c:v>
                </c:pt>
                <c:pt idx="19">
                  <c:v>19.041149000000001</c:v>
                </c:pt>
                <c:pt idx="20">
                  <c:v>19.034248999999999</c:v>
                </c:pt>
                <c:pt idx="21">
                  <c:v>19.102820000000001</c:v>
                </c:pt>
                <c:pt idx="22">
                  <c:v>19.188202</c:v>
                </c:pt>
                <c:pt idx="23">
                  <c:v>19.182370000000002</c:v>
                </c:pt>
                <c:pt idx="24">
                  <c:v>19.149539999999998</c:v>
                </c:pt>
                <c:pt idx="25">
                  <c:v>19.074675999999997</c:v>
                </c:pt>
                <c:pt idx="26">
                  <c:v>19.071282</c:v>
                </c:pt>
                <c:pt idx="27">
                  <c:v>19.030081000000003</c:v>
                </c:pt>
                <c:pt idx="28">
                  <c:v>19.053854000000001</c:v>
                </c:pt>
                <c:pt idx="29">
                  <c:v>19.068555</c:v>
                </c:pt>
                <c:pt idx="30">
                  <c:v>19.112963000000001</c:v>
                </c:pt>
                <c:pt idx="31">
                  <c:v>19.170076999999999</c:v>
                </c:pt>
                <c:pt idx="32">
                  <c:v>19.213419999999999</c:v>
                </c:pt>
                <c:pt idx="33">
                  <c:v>19.245853</c:v>
                </c:pt>
                <c:pt idx="34">
                  <c:v>19.338221000000001</c:v>
                </c:pt>
                <c:pt idx="35">
                  <c:v>19.435015</c:v>
                </c:pt>
                <c:pt idx="36">
                  <c:v>19.542728999999998</c:v>
                </c:pt>
                <c:pt idx="37">
                  <c:v>19.682658</c:v>
                </c:pt>
                <c:pt idx="38">
                  <c:v>19.822111999999997</c:v>
                </c:pt>
                <c:pt idx="39">
                  <c:v>19.896669999999997</c:v>
                </c:pt>
                <c:pt idx="40">
                  <c:v>20.043134999999999</c:v>
                </c:pt>
                <c:pt idx="41">
                  <c:v>20.241349</c:v>
                </c:pt>
                <c:pt idx="42">
                  <c:v>20.394439000000002</c:v>
                </c:pt>
                <c:pt idx="43">
                  <c:v>20.610954</c:v>
                </c:pt>
                <c:pt idx="44">
                  <c:v>20.799707999999999</c:v>
                </c:pt>
                <c:pt idx="45">
                  <c:v>20.961773000000001</c:v>
                </c:pt>
                <c:pt idx="46">
                  <c:v>21.198741000000002</c:v>
                </c:pt>
                <c:pt idx="47">
                  <c:v>21.352961999999998</c:v>
                </c:pt>
                <c:pt idx="48">
                  <c:v>21.529074999999999</c:v>
                </c:pt>
                <c:pt idx="49">
                  <c:v>21.690725999999998</c:v>
                </c:pt>
                <c:pt idx="50">
                  <c:v>21.913271999999999</c:v>
                </c:pt>
              </c:numCache>
            </c:numRef>
          </c:val>
          <c:smooth val="0"/>
        </c:ser>
        <c:ser>
          <c:idx val="2"/>
          <c:order val="3"/>
          <c:tx>
            <c:strRef>
              <c:f>Sheet1!$E$1</c:f>
              <c:strCache>
                <c:ptCount val="1"/>
                <c:pt idx="0">
                  <c:v>Low Oil Price</c:v>
                </c:pt>
              </c:strCache>
            </c:strRef>
          </c:tx>
          <c:spPr>
            <a:ln w="22225" cap="rnd">
              <a:solidFill>
                <a:srgbClr val="A33340">
                  <a:lumMod val="40000"/>
                  <a:lumOff val="60000"/>
                </a:srgbClr>
              </a:solidFill>
              <a:prstDash val="solid"/>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19.681965229524785</c:v>
                </c:pt>
                <c:pt idx="1">
                  <c:v>19.572521676671286</c:v>
                </c:pt>
                <c:pt idx="2">
                  <c:v>19.673073098857845</c:v>
                </c:pt>
                <c:pt idx="3">
                  <c:v>19.909992168543223</c:v>
                </c:pt>
                <c:pt idx="4">
                  <c:v>20.633900966524433</c:v>
                </c:pt>
                <c:pt idx="5">
                  <c:v>20.624886399418365</c:v>
                </c:pt>
                <c:pt idx="6">
                  <c:v>20.448216198443909</c:v>
                </c:pt>
                <c:pt idx="7">
                  <c:v>20.378844747997388</c:v>
                </c:pt>
                <c:pt idx="8">
                  <c:v>19.12358822094297</c:v>
                </c:pt>
                <c:pt idx="9">
                  <c:v>18.261458393357604</c:v>
                </c:pt>
                <c:pt idx="10">
                  <c:v>18.598716524743924</c:v>
                </c:pt>
                <c:pt idx="11">
                  <c:v>18.26837163057888</c:v>
                </c:pt>
                <c:pt idx="12">
                  <c:v>17.915683479821571</c:v>
                </c:pt>
                <c:pt idx="13">
                  <c:v>18.275204737840216</c:v>
                </c:pt>
                <c:pt idx="14">
                  <c:v>18.400782325167789</c:v>
                </c:pt>
                <c:pt idx="15">
                  <c:v>18.804203669398973</c:v>
                </c:pt>
                <c:pt idx="16">
                  <c:v>18.954559815411159</c:v>
                </c:pt>
                <c:pt idx="17">
                  <c:v>19.173091957586983</c:v>
                </c:pt>
                <c:pt idx="18">
                  <c:v>19.677280086921321</c:v>
                </c:pt>
                <c:pt idx="19">
                  <c:v>19.041174000000002</c:v>
                </c:pt>
                <c:pt idx="20">
                  <c:v>19.131947</c:v>
                </c:pt>
                <c:pt idx="21">
                  <c:v>19.215624999999999</c:v>
                </c:pt>
                <c:pt idx="22">
                  <c:v>19.115428000000001</c:v>
                </c:pt>
                <c:pt idx="23">
                  <c:v>19.033979000000002</c:v>
                </c:pt>
                <c:pt idx="24">
                  <c:v>18.945776000000002</c:v>
                </c:pt>
                <c:pt idx="25">
                  <c:v>18.911037999999998</c:v>
                </c:pt>
                <c:pt idx="26">
                  <c:v>18.838190000000001</c:v>
                </c:pt>
                <c:pt idx="27">
                  <c:v>18.796729000000003</c:v>
                </c:pt>
                <c:pt idx="28">
                  <c:v>18.751004999999999</c:v>
                </c:pt>
                <c:pt idx="29">
                  <c:v>18.725314000000001</c:v>
                </c:pt>
                <c:pt idx="30">
                  <c:v>18.734961999999999</c:v>
                </c:pt>
                <c:pt idx="31">
                  <c:v>18.748884999999998</c:v>
                </c:pt>
                <c:pt idx="32">
                  <c:v>18.784569000000001</c:v>
                </c:pt>
                <c:pt idx="33">
                  <c:v>18.834941000000001</c:v>
                </c:pt>
                <c:pt idx="34">
                  <c:v>18.878812000000003</c:v>
                </c:pt>
                <c:pt idx="35">
                  <c:v>18.951328</c:v>
                </c:pt>
                <c:pt idx="36">
                  <c:v>19.055900999999999</c:v>
                </c:pt>
                <c:pt idx="37">
                  <c:v>19.095988999999999</c:v>
                </c:pt>
                <c:pt idx="38">
                  <c:v>19.202860000000001</c:v>
                </c:pt>
                <c:pt idx="39">
                  <c:v>19.317660999999998</c:v>
                </c:pt>
                <c:pt idx="40">
                  <c:v>19.402334000000003</c:v>
                </c:pt>
                <c:pt idx="41">
                  <c:v>19.470082000000001</c:v>
                </c:pt>
                <c:pt idx="42">
                  <c:v>19.558467</c:v>
                </c:pt>
                <c:pt idx="43">
                  <c:v>19.652286000000004</c:v>
                </c:pt>
                <c:pt idx="44">
                  <c:v>19.772566000000001</c:v>
                </c:pt>
                <c:pt idx="45">
                  <c:v>19.908622999999999</c:v>
                </c:pt>
                <c:pt idx="46">
                  <c:v>20.099948999999999</c:v>
                </c:pt>
                <c:pt idx="47">
                  <c:v>20.260815999999998</c:v>
                </c:pt>
                <c:pt idx="48">
                  <c:v>20.430584</c:v>
                </c:pt>
                <c:pt idx="49">
                  <c:v>20.630579000000001</c:v>
                </c:pt>
                <c:pt idx="50">
                  <c:v>20.869475999999999</c:v>
                </c:pt>
              </c:numCache>
            </c:numRef>
          </c:val>
          <c:smooth val="0"/>
        </c:ser>
        <c:ser>
          <c:idx val="4"/>
          <c:order val="4"/>
          <c:tx>
            <c:strRef>
              <c:f>Sheet1!$F$1</c:f>
              <c:strCache>
                <c:ptCount val="1"/>
                <c:pt idx="0">
                  <c:v>High Oil Price</c:v>
                </c:pt>
              </c:strCache>
            </c:strRef>
          </c:tx>
          <c:spPr>
            <a:ln w="22225" cap="rnd">
              <a:solidFill>
                <a:srgbClr val="A33340">
                  <a:lumMod val="75000"/>
                </a:srgbClr>
              </a:solidFill>
              <a:prstDash val="solid"/>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formatCode>General</c:formatCode>
                <c:ptCount val="51"/>
                <c:pt idx="0">
                  <c:v>19.681965229524785</c:v>
                </c:pt>
                <c:pt idx="1">
                  <c:v>19.572521676671286</c:v>
                </c:pt>
                <c:pt idx="2">
                  <c:v>19.673073098857845</c:v>
                </c:pt>
                <c:pt idx="3">
                  <c:v>19.909992168543223</c:v>
                </c:pt>
                <c:pt idx="4">
                  <c:v>20.633900966524433</c:v>
                </c:pt>
                <c:pt idx="5">
                  <c:v>20.624886399418365</c:v>
                </c:pt>
                <c:pt idx="6">
                  <c:v>20.448216198443909</c:v>
                </c:pt>
                <c:pt idx="7">
                  <c:v>20.378844747997388</c:v>
                </c:pt>
                <c:pt idx="8">
                  <c:v>19.12358822094297</c:v>
                </c:pt>
                <c:pt idx="9">
                  <c:v>18.261458393357604</c:v>
                </c:pt>
                <c:pt idx="10">
                  <c:v>18.598716524743924</c:v>
                </c:pt>
                <c:pt idx="11">
                  <c:v>18.26837163057888</c:v>
                </c:pt>
                <c:pt idx="12">
                  <c:v>17.915683479821571</c:v>
                </c:pt>
                <c:pt idx="13">
                  <c:v>18.275204737840216</c:v>
                </c:pt>
                <c:pt idx="14">
                  <c:v>18.400782325167789</c:v>
                </c:pt>
                <c:pt idx="15">
                  <c:v>18.804203669398973</c:v>
                </c:pt>
                <c:pt idx="16">
                  <c:v>18.954559815411159</c:v>
                </c:pt>
                <c:pt idx="17">
                  <c:v>19.173091957586983</c:v>
                </c:pt>
                <c:pt idx="18">
                  <c:v>19.677280086921321</c:v>
                </c:pt>
                <c:pt idx="19">
                  <c:v>19.04101</c:v>
                </c:pt>
                <c:pt idx="20">
                  <c:v>18.977292999999996</c:v>
                </c:pt>
                <c:pt idx="21">
                  <c:v>18.924619</c:v>
                </c:pt>
                <c:pt idx="22">
                  <c:v>18.965585000000001</c:v>
                </c:pt>
                <c:pt idx="23">
                  <c:v>19.032644999999999</c:v>
                </c:pt>
                <c:pt idx="24">
                  <c:v>18.855649</c:v>
                </c:pt>
                <c:pt idx="25">
                  <c:v>18.670145000000002</c:v>
                </c:pt>
                <c:pt idx="26">
                  <c:v>18.416122000000001</c:v>
                </c:pt>
                <c:pt idx="27">
                  <c:v>18.131681</c:v>
                </c:pt>
                <c:pt idx="28">
                  <c:v>17.928840999999998</c:v>
                </c:pt>
                <c:pt idx="29">
                  <c:v>17.756882999999998</c:v>
                </c:pt>
                <c:pt idx="30">
                  <c:v>17.703104</c:v>
                </c:pt>
                <c:pt idx="31">
                  <c:v>17.596531000000002</c:v>
                </c:pt>
                <c:pt idx="32">
                  <c:v>17.454166000000001</c:v>
                </c:pt>
                <c:pt idx="33">
                  <c:v>17.386936000000002</c:v>
                </c:pt>
                <c:pt idx="34">
                  <c:v>17.218705</c:v>
                </c:pt>
                <c:pt idx="35">
                  <c:v>17.005341999999999</c:v>
                </c:pt>
                <c:pt idx="36">
                  <c:v>16.883934</c:v>
                </c:pt>
                <c:pt idx="37">
                  <c:v>16.639411000000003</c:v>
                </c:pt>
                <c:pt idx="38">
                  <c:v>16.489398000000001</c:v>
                </c:pt>
                <c:pt idx="39">
                  <c:v>16.404145000000003</c:v>
                </c:pt>
                <c:pt idx="40">
                  <c:v>16.287844</c:v>
                </c:pt>
                <c:pt idx="41">
                  <c:v>16.160357000000001</c:v>
                </c:pt>
                <c:pt idx="42">
                  <c:v>16.078092000000005</c:v>
                </c:pt>
                <c:pt idx="43">
                  <c:v>16.047986999999999</c:v>
                </c:pt>
                <c:pt idx="44">
                  <c:v>16.049818999999999</c:v>
                </c:pt>
                <c:pt idx="45">
                  <c:v>16.053117</c:v>
                </c:pt>
                <c:pt idx="46">
                  <c:v>16.124914000000004</c:v>
                </c:pt>
                <c:pt idx="47">
                  <c:v>16.168498</c:v>
                </c:pt>
                <c:pt idx="48">
                  <c:v>16.206228000000003</c:v>
                </c:pt>
                <c:pt idx="49">
                  <c:v>16.311170999999998</c:v>
                </c:pt>
                <c:pt idx="50">
                  <c:v>16.453323999999999</c:v>
                </c:pt>
              </c:numCache>
            </c:numRef>
          </c:val>
          <c:smooth val="0"/>
        </c:ser>
        <c:ser>
          <c:idx val="5"/>
          <c:order val="5"/>
          <c:tx>
            <c:strRef>
              <c:f>Sheet1!$G$1</c:f>
              <c:strCache>
                <c:ptCount val="1"/>
                <c:pt idx="0">
                  <c:v>Low Oil and Gas Resource and Technology</c:v>
                </c:pt>
              </c:strCache>
            </c:strRef>
          </c:tx>
          <c:spPr>
            <a:ln w="22225" cap="rnd">
              <a:solidFill>
                <a:srgbClr val="BD732A">
                  <a:lumMod val="40000"/>
                  <a:lumOff val="60000"/>
                </a:srgbClr>
              </a:solidFill>
              <a:prstDash val="solid"/>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Sheet1!$G$2:$G$52</c:f>
              <c:numCache>
                <c:formatCode>General</c:formatCode>
                <c:ptCount val="51"/>
                <c:pt idx="0">
                  <c:v>19.681965229524785</c:v>
                </c:pt>
                <c:pt idx="1">
                  <c:v>19.572521676671286</c:v>
                </c:pt>
                <c:pt idx="2">
                  <c:v>19.673073098857845</c:v>
                </c:pt>
                <c:pt idx="3">
                  <c:v>19.909992168543223</c:v>
                </c:pt>
                <c:pt idx="4">
                  <c:v>20.633900966524433</c:v>
                </c:pt>
                <c:pt idx="5">
                  <c:v>20.624886399418365</c:v>
                </c:pt>
                <c:pt idx="6">
                  <c:v>20.448216198443909</c:v>
                </c:pt>
                <c:pt idx="7">
                  <c:v>20.378844747997388</c:v>
                </c:pt>
                <c:pt idx="8">
                  <c:v>19.12358822094297</c:v>
                </c:pt>
                <c:pt idx="9">
                  <c:v>18.261458393357604</c:v>
                </c:pt>
                <c:pt idx="10">
                  <c:v>18.598716524743924</c:v>
                </c:pt>
                <c:pt idx="11">
                  <c:v>18.26837163057888</c:v>
                </c:pt>
                <c:pt idx="12">
                  <c:v>17.915683479821571</c:v>
                </c:pt>
                <c:pt idx="13">
                  <c:v>18.275204737840216</c:v>
                </c:pt>
                <c:pt idx="14">
                  <c:v>18.400782325167789</c:v>
                </c:pt>
                <c:pt idx="15">
                  <c:v>18.804203669398973</c:v>
                </c:pt>
                <c:pt idx="16">
                  <c:v>18.954559815411159</c:v>
                </c:pt>
                <c:pt idx="17">
                  <c:v>19.173091957586983</c:v>
                </c:pt>
                <c:pt idx="18">
                  <c:v>19.677280086921321</c:v>
                </c:pt>
                <c:pt idx="19">
                  <c:v>19.040967000000002</c:v>
                </c:pt>
                <c:pt idx="20">
                  <c:v>19.021350000000002</c:v>
                </c:pt>
                <c:pt idx="21">
                  <c:v>18.997186000000003</c:v>
                </c:pt>
                <c:pt idx="22">
                  <c:v>18.888607</c:v>
                </c:pt>
                <c:pt idx="23">
                  <c:v>18.772009000000001</c:v>
                </c:pt>
                <c:pt idx="24">
                  <c:v>18.613599000000001</c:v>
                </c:pt>
                <c:pt idx="25">
                  <c:v>18.490565</c:v>
                </c:pt>
                <c:pt idx="26">
                  <c:v>18.378596999999999</c:v>
                </c:pt>
                <c:pt idx="27">
                  <c:v>18.298411000000002</c:v>
                </c:pt>
                <c:pt idx="28">
                  <c:v>18.242122000000002</c:v>
                </c:pt>
                <c:pt idx="29">
                  <c:v>18.178785999999999</c:v>
                </c:pt>
                <c:pt idx="30">
                  <c:v>18.168626000000003</c:v>
                </c:pt>
                <c:pt idx="31">
                  <c:v>18.121091000000003</c:v>
                </c:pt>
                <c:pt idx="32">
                  <c:v>18.061902999999997</c:v>
                </c:pt>
                <c:pt idx="33">
                  <c:v>18.022568</c:v>
                </c:pt>
                <c:pt idx="34">
                  <c:v>18.005969999999998</c:v>
                </c:pt>
                <c:pt idx="35">
                  <c:v>18.002558000000004</c:v>
                </c:pt>
                <c:pt idx="36">
                  <c:v>18.039263000000002</c:v>
                </c:pt>
                <c:pt idx="37">
                  <c:v>18.024603000000003</c:v>
                </c:pt>
                <c:pt idx="38">
                  <c:v>18.044066000000001</c:v>
                </c:pt>
                <c:pt idx="39">
                  <c:v>18.071094000000002</c:v>
                </c:pt>
                <c:pt idx="40">
                  <c:v>18.088818</c:v>
                </c:pt>
                <c:pt idx="41">
                  <c:v>18.128416000000001</c:v>
                </c:pt>
                <c:pt idx="42">
                  <c:v>18.167440999999997</c:v>
                </c:pt>
                <c:pt idx="43">
                  <c:v>18.212603999999999</c:v>
                </c:pt>
                <c:pt idx="44">
                  <c:v>18.277194999999999</c:v>
                </c:pt>
                <c:pt idx="45">
                  <c:v>18.333086000000002</c:v>
                </c:pt>
                <c:pt idx="46">
                  <c:v>18.447568</c:v>
                </c:pt>
                <c:pt idx="47">
                  <c:v>18.513045000000002</c:v>
                </c:pt>
                <c:pt idx="48">
                  <c:v>18.642247999999999</c:v>
                </c:pt>
                <c:pt idx="49">
                  <c:v>18.753249000000004</c:v>
                </c:pt>
                <c:pt idx="50">
                  <c:v>18.885311999999999</c:v>
                </c:pt>
              </c:numCache>
            </c:numRef>
          </c:val>
          <c:smooth val="0"/>
        </c:ser>
        <c:ser>
          <c:idx val="6"/>
          <c:order val="6"/>
          <c:tx>
            <c:strRef>
              <c:f>Sheet1!$H$1</c:f>
              <c:strCache>
                <c:ptCount val="1"/>
                <c:pt idx="0">
                  <c:v>Reference</c:v>
                </c:pt>
              </c:strCache>
            </c:strRef>
          </c:tx>
          <c:spPr>
            <a:ln w="22225" cap="rnd">
              <a:solidFill>
                <a:srgbClr val="000000"/>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Sheet1!$H$2:$H$52</c:f>
              <c:numCache>
                <c:formatCode>General</c:formatCode>
                <c:ptCount val="51"/>
                <c:pt idx="0">
                  <c:v>19.681965229524785</c:v>
                </c:pt>
                <c:pt idx="1">
                  <c:v>19.572521676671286</c:v>
                </c:pt>
                <c:pt idx="2">
                  <c:v>19.673073098857845</c:v>
                </c:pt>
                <c:pt idx="3">
                  <c:v>19.909992168543223</c:v>
                </c:pt>
                <c:pt idx="4">
                  <c:v>20.633900966524433</c:v>
                </c:pt>
                <c:pt idx="5">
                  <c:v>20.624886399418365</c:v>
                </c:pt>
                <c:pt idx="6">
                  <c:v>20.448216198443909</c:v>
                </c:pt>
                <c:pt idx="7">
                  <c:v>20.378844747997388</c:v>
                </c:pt>
                <c:pt idx="8">
                  <c:v>19.12358822094297</c:v>
                </c:pt>
                <c:pt idx="9">
                  <c:v>18.261458393357604</c:v>
                </c:pt>
                <c:pt idx="10">
                  <c:v>18.598716524743924</c:v>
                </c:pt>
                <c:pt idx="11">
                  <c:v>18.26837163057888</c:v>
                </c:pt>
                <c:pt idx="12">
                  <c:v>17.915683479821571</c:v>
                </c:pt>
                <c:pt idx="13">
                  <c:v>18.275204737840216</c:v>
                </c:pt>
                <c:pt idx="14">
                  <c:v>18.400782325167789</c:v>
                </c:pt>
                <c:pt idx="15">
                  <c:v>18.804203669398973</c:v>
                </c:pt>
                <c:pt idx="16">
                  <c:v>18.954559815411159</c:v>
                </c:pt>
                <c:pt idx="17">
                  <c:v>19.173091957586983</c:v>
                </c:pt>
                <c:pt idx="18">
                  <c:v>19.677280086921321</c:v>
                </c:pt>
                <c:pt idx="19">
                  <c:v>19.041854000000001</c:v>
                </c:pt>
                <c:pt idx="20">
                  <c:v>19.364190000000001</c:v>
                </c:pt>
                <c:pt idx="21">
                  <c:v>19.034208</c:v>
                </c:pt>
                <c:pt idx="22">
                  <c:v>18.968716000000001</c:v>
                </c:pt>
                <c:pt idx="23">
                  <c:v>18.892939999999999</c:v>
                </c:pt>
                <c:pt idx="24">
                  <c:v>18.764154999999999</c:v>
                </c:pt>
                <c:pt idx="25">
                  <c:v>18.645254999999999</c:v>
                </c:pt>
                <c:pt idx="26">
                  <c:v>18.567819999999998</c:v>
                </c:pt>
                <c:pt idx="27">
                  <c:v>18.470827</c:v>
                </c:pt>
                <c:pt idx="28">
                  <c:v>18.428800000000003</c:v>
                </c:pt>
                <c:pt idx="29">
                  <c:v>18.378021</c:v>
                </c:pt>
                <c:pt idx="30">
                  <c:v>18.387677999999998</c:v>
                </c:pt>
                <c:pt idx="31">
                  <c:v>18.37013</c:v>
                </c:pt>
                <c:pt idx="32">
                  <c:v>18.344639000000001</c:v>
                </c:pt>
                <c:pt idx="33">
                  <c:v>18.314672000000002</c:v>
                </c:pt>
                <c:pt idx="34">
                  <c:v>18.320430999999999</c:v>
                </c:pt>
                <c:pt idx="35">
                  <c:v>18.317310000000003</c:v>
                </c:pt>
                <c:pt idx="36">
                  <c:v>18.304479000000001</c:v>
                </c:pt>
                <c:pt idx="37">
                  <c:v>18.29871</c:v>
                </c:pt>
                <c:pt idx="38">
                  <c:v>18.313313000000001</c:v>
                </c:pt>
                <c:pt idx="39">
                  <c:v>18.340222999999998</c:v>
                </c:pt>
                <c:pt idx="40">
                  <c:v>18.372845000000002</c:v>
                </c:pt>
                <c:pt idx="41">
                  <c:v>18.431253000000002</c:v>
                </c:pt>
                <c:pt idx="42">
                  <c:v>18.503228</c:v>
                </c:pt>
                <c:pt idx="43">
                  <c:v>18.582123000000003</c:v>
                </c:pt>
                <c:pt idx="44">
                  <c:v>18.670673999999998</c:v>
                </c:pt>
                <c:pt idx="45">
                  <c:v>18.77853</c:v>
                </c:pt>
                <c:pt idx="46">
                  <c:v>18.888270000000002</c:v>
                </c:pt>
                <c:pt idx="47">
                  <c:v>18.997056000000001</c:v>
                </c:pt>
                <c:pt idx="48">
                  <c:v>19.112079999999999</c:v>
                </c:pt>
                <c:pt idx="49">
                  <c:v>19.234614000000004</c:v>
                </c:pt>
                <c:pt idx="50">
                  <c:v>19.361155999999998</c:v>
                </c:pt>
              </c:numCache>
            </c:numRef>
          </c:val>
          <c:smooth val="0"/>
        </c:ser>
        <c:dLbls>
          <c:showLegendKey val="0"/>
          <c:showVal val="0"/>
          <c:showCatName val="0"/>
          <c:showSerName val="0"/>
          <c:showPercent val="0"/>
          <c:showBubbleSize val="0"/>
        </c:dLbls>
        <c:smooth val="0"/>
        <c:axId val="184008672"/>
        <c:axId val="184011936"/>
        <c:extLst/>
      </c:lineChart>
      <c:catAx>
        <c:axId val="184008672"/>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11936"/>
        <c:crosses val="autoZero"/>
        <c:auto val="1"/>
        <c:lblAlgn val="ctr"/>
        <c:lblOffset val="100"/>
        <c:tickLblSkip val="10"/>
        <c:tickMarkSkip val="10"/>
        <c:noMultiLvlLbl val="0"/>
      </c:catAx>
      <c:valAx>
        <c:axId val="184011936"/>
        <c:scaling>
          <c:orientation val="minMax"/>
          <c:max val="3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08672"/>
        <c:crossesAt val="20"/>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sz="1000">
          <a:solidFill>
            <a:sysClr val="windowText" lastClr="000000"/>
          </a:solidFill>
        </a:defRPr>
      </a:pPr>
      <a:endParaRPr lang="en-US"/>
    </a:p>
  </c:txPr>
  <c:externalData r:id="rId4">
    <c:autoUpdate val="0"/>
  </c:externalData>
  <c:userShapes r:id="rId5"/>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97687210394997"/>
          <c:y val="0.18769028871391077"/>
          <c:w val="0.76247849227179931"/>
          <c:h val="0.72345554461942252"/>
        </c:manualLayout>
      </c:layout>
      <c:areaChart>
        <c:grouping val="stacked"/>
        <c:varyColors val="0"/>
        <c:ser>
          <c:idx val="2"/>
          <c:order val="0"/>
          <c:tx>
            <c:strRef>
              <c:f>Sheet1!$B$1</c:f>
              <c:strCache>
                <c:ptCount val="1"/>
                <c:pt idx="0">
                  <c:v>Other oil production</c:v>
                </c:pt>
              </c:strCache>
            </c:strRef>
          </c:tx>
          <c:spPr>
            <a:solidFill>
              <a:srgbClr val="675005"/>
            </a:solidFill>
            <a:ln>
              <a:solidFill>
                <a:schemeClr val="accent6"/>
              </a:solid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2.1125919999999998</c:v>
                </c:pt>
                <c:pt idx="1">
                  <c:v>2.0900280000000002</c:v>
                </c:pt>
                <c:pt idx="2">
                  <c:v>2.1317590000000002</c:v>
                </c:pt>
                <c:pt idx="3">
                  <c:v>2.1879719999999998</c:v>
                </c:pt>
                <c:pt idx="4">
                  <c:v>2.2749169999999999</c:v>
                </c:pt>
                <c:pt idx="5">
                  <c:v>2.194199999999999</c:v>
                </c:pt>
                <c:pt idx="6">
                  <c:v>1.939071999999999</c:v>
                </c:pt>
                <c:pt idx="7">
                  <c:v>1.859858</c:v>
                </c:pt>
                <c:pt idx="8">
                  <c:v>1.8674569999999999</c:v>
                </c:pt>
                <c:pt idx="9">
                  <c:v>1.9509700000000001</c:v>
                </c:pt>
                <c:pt idx="10">
                  <c:v>1.802287</c:v>
                </c:pt>
                <c:pt idx="11">
                  <c:v>1.680712</c:v>
                </c:pt>
                <c:pt idx="12">
                  <c:v>1.695926</c:v>
                </c:pt>
                <c:pt idx="13">
                  <c:v>1.6878619999999991</c:v>
                </c:pt>
                <c:pt idx="14">
                  <c:v>1.678341000000001</c:v>
                </c:pt>
                <c:pt idx="15">
                  <c:v>1.676922</c:v>
                </c:pt>
                <c:pt idx="16">
                  <c:v>1.684348999999999</c:v>
                </c:pt>
                <c:pt idx="17">
                  <c:v>1.6925399999999999</c:v>
                </c:pt>
                <c:pt idx="18">
                  <c:v>1.6970890000000001</c:v>
                </c:pt>
                <c:pt idx="19">
                  <c:v>1.7085279999999989</c:v>
                </c:pt>
                <c:pt idx="20">
                  <c:v>1.7108789999999989</c:v>
                </c:pt>
                <c:pt idx="21">
                  <c:v>1.724100999999999</c:v>
                </c:pt>
                <c:pt idx="22">
                  <c:v>1.733336</c:v>
                </c:pt>
                <c:pt idx="23">
                  <c:v>1.7383690000000009</c:v>
                </c:pt>
                <c:pt idx="24">
                  <c:v>1.740075</c:v>
                </c:pt>
                <c:pt idx="25">
                  <c:v>1.7392099999999999</c:v>
                </c:pt>
                <c:pt idx="26">
                  <c:v>1.731365</c:v>
                </c:pt>
                <c:pt idx="27">
                  <c:v>1.730359</c:v>
                </c:pt>
                <c:pt idx="28">
                  <c:v>1.7203309999999989</c:v>
                </c:pt>
                <c:pt idx="29">
                  <c:v>1.739209999999999</c:v>
                </c:pt>
                <c:pt idx="30">
                  <c:v>1.7385580000000009</c:v>
                </c:pt>
                <c:pt idx="31">
                  <c:v>1.7321390000000001</c:v>
                </c:pt>
                <c:pt idx="32">
                  <c:v>1.7506299999999999</c:v>
                </c:pt>
                <c:pt idx="33">
                  <c:v>1.741962</c:v>
                </c:pt>
                <c:pt idx="34">
                  <c:v>1.721786</c:v>
                </c:pt>
                <c:pt idx="35">
                  <c:v>1.714901</c:v>
                </c:pt>
                <c:pt idx="36">
                  <c:v>1.7053139999999991</c:v>
                </c:pt>
                <c:pt idx="37">
                  <c:v>1.691039</c:v>
                </c:pt>
                <c:pt idx="38">
                  <c:v>1.6821060000000001</c:v>
                </c:pt>
                <c:pt idx="39">
                  <c:v>1.6573420000000001</c:v>
                </c:pt>
                <c:pt idx="40">
                  <c:v>1.646925</c:v>
                </c:pt>
              </c:numCache>
            </c:numRef>
          </c:val>
        </c:ser>
        <c:ser>
          <c:idx val="1"/>
          <c:order val="1"/>
          <c:tx>
            <c:strRef>
              <c:f>Sheet1!$C$1</c:f>
              <c:strCache>
                <c:ptCount val="1"/>
                <c:pt idx="0">
                  <c:v>GOM offshore production</c:v>
                </c:pt>
              </c:strCache>
            </c:strRef>
          </c:tx>
          <c:spPr>
            <a:solidFill>
              <a:srgbClr val="F4C019"/>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1.552408</c:v>
                </c:pt>
                <c:pt idx="1">
                  <c:v>1.316972</c:v>
                </c:pt>
                <c:pt idx="2">
                  <c:v>1.2692410000000001</c:v>
                </c:pt>
                <c:pt idx="3">
                  <c:v>1.255028</c:v>
                </c:pt>
                <c:pt idx="4">
                  <c:v>1.3970819999999999</c:v>
                </c:pt>
                <c:pt idx="5">
                  <c:v>1.5147999999999999</c:v>
                </c:pt>
                <c:pt idx="6">
                  <c:v>1.602929</c:v>
                </c:pt>
                <c:pt idx="7">
                  <c:v>1.680142</c:v>
                </c:pt>
                <c:pt idx="8">
                  <c:v>1.7575419999999999</c:v>
                </c:pt>
                <c:pt idx="9">
                  <c:v>1.8458140000000001</c:v>
                </c:pt>
                <c:pt idx="10">
                  <c:v>1.9217930000000001</c:v>
                </c:pt>
                <c:pt idx="11">
                  <c:v>1.9898720000000001</c:v>
                </c:pt>
                <c:pt idx="12">
                  <c:v>2.0128560000000002</c:v>
                </c:pt>
                <c:pt idx="13">
                  <c:v>1.9982800000000001</c:v>
                </c:pt>
                <c:pt idx="14">
                  <c:v>2.0032139999999998</c:v>
                </c:pt>
                <c:pt idx="15">
                  <c:v>1.8883570000000001</c:v>
                </c:pt>
                <c:pt idx="16">
                  <c:v>1.9235100000000001</c:v>
                </c:pt>
                <c:pt idx="17">
                  <c:v>1.90432</c:v>
                </c:pt>
                <c:pt idx="18">
                  <c:v>1.8081769999999999</c:v>
                </c:pt>
                <c:pt idx="19">
                  <c:v>1.782462</c:v>
                </c:pt>
                <c:pt idx="20">
                  <c:v>1.7706999999999999</c:v>
                </c:pt>
                <c:pt idx="21">
                  <c:v>1.5753779999999999</c:v>
                </c:pt>
                <c:pt idx="22">
                  <c:v>1.467341</c:v>
                </c:pt>
                <c:pt idx="23">
                  <c:v>1.3440319999999999</c:v>
                </c:pt>
                <c:pt idx="24">
                  <c:v>1.2456469999999999</c:v>
                </c:pt>
                <c:pt idx="25">
                  <c:v>1.205295</c:v>
                </c:pt>
                <c:pt idx="26">
                  <c:v>1.1489670000000001</c:v>
                </c:pt>
                <c:pt idx="27">
                  <c:v>1.1140239999999999</c:v>
                </c:pt>
                <c:pt idx="28">
                  <c:v>1.024972</c:v>
                </c:pt>
                <c:pt idx="29">
                  <c:v>0.96507399999999999</c:v>
                </c:pt>
                <c:pt idx="30">
                  <c:v>0.95854899999999998</c:v>
                </c:pt>
                <c:pt idx="31">
                  <c:v>0.93262</c:v>
                </c:pt>
                <c:pt idx="32">
                  <c:v>0.88905699999999999</c:v>
                </c:pt>
                <c:pt idx="33">
                  <c:v>0.81306699999999998</c:v>
                </c:pt>
                <c:pt idx="34">
                  <c:v>0.81282599999999994</c:v>
                </c:pt>
                <c:pt idx="35">
                  <c:v>0.78645900000000002</c:v>
                </c:pt>
                <c:pt idx="36">
                  <c:v>0.769675</c:v>
                </c:pt>
                <c:pt idx="37">
                  <c:v>0.70275100000000001</c:v>
                </c:pt>
                <c:pt idx="38">
                  <c:v>0.652258</c:v>
                </c:pt>
                <c:pt idx="39">
                  <c:v>0.68557199999999996</c:v>
                </c:pt>
                <c:pt idx="40">
                  <c:v>0.67636199999999991</c:v>
                </c:pt>
              </c:numCache>
            </c:numRef>
          </c:val>
        </c:ser>
        <c:ser>
          <c:idx val="0"/>
          <c:order val="2"/>
          <c:tx>
            <c:strRef>
              <c:f>Sheet1!$D$1</c:f>
              <c:strCache>
                <c:ptCount val="1"/>
                <c:pt idx="0">
                  <c:v>Alaska production</c:v>
                </c:pt>
              </c:strCache>
            </c:strRef>
          </c:tx>
          <c:spPr>
            <a:solidFill>
              <a:srgbClr val="EBC7A4"/>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0.59899999999999998</c:v>
                </c:pt>
                <c:pt idx="1">
                  <c:v>0.56100000000000005</c:v>
                </c:pt>
                <c:pt idx="2">
                  <c:v>0.52600000000000002</c:v>
                </c:pt>
                <c:pt idx="3">
                  <c:v>0.51500000000000001</c:v>
                </c:pt>
                <c:pt idx="4">
                  <c:v>0.496</c:v>
                </c:pt>
                <c:pt idx="5">
                  <c:v>0.48299999999999998</c:v>
                </c:pt>
                <c:pt idx="6">
                  <c:v>0.48899999999999999</c:v>
                </c:pt>
                <c:pt idx="7">
                  <c:v>0.49399999999999999</c:v>
                </c:pt>
                <c:pt idx="8">
                  <c:v>0.47899999999999998</c:v>
                </c:pt>
                <c:pt idx="9">
                  <c:v>0.48017399999999999</c:v>
                </c:pt>
                <c:pt idx="10">
                  <c:v>0.48907800000000001</c:v>
                </c:pt>
                <c:pt idx="11">
                  <c:v>0.504</c:v>
                </c:pt>
                <c:pt idx="12">
                  <c:v>0.48616399999999999</c:v>
                </c:pt>
                <c:pt idx="13">
                  <c:v>0.48096800000000001</c:v>
                </c:pt>
                <c:pt idx="14">
                  <c:v>0.487097</c:v>
                </c:pt>
                <c:pt idx="15">
                  <c:v>0.48185</c:v>
                </c:pt>
                <c:pt idx="16">
                  <c:v>0.49861699999999998</c:v>
                </c:pt>
                <c:pt idx="17">
                  <c:v>0.49973600000000001</c:v>
                </c:pt>
                <c:pt idx="18">
                  <c:v>0.49858599999999997</c:v>
                </c:pt>
                <c:pt idx="19">
                  <c:v>0.470277</c:v>
                </c:pt>
                <c:pt idx="20">
                  <c:v>0.44429600000000002</c:v>
                </c:pt>
                <c:pt idx="21">
                  <c:v>0.40818900000000002</c:v>
                </c:pt>
                <c:pt idx="22">
                  <c:v>0.376361</c:v>
                </c:pt>
                <c:pt idx="23">
                  <c:v>0.346277</c:v>
                </c:pt>
                <c:pt idx="24">
                  <c:v>0.31989800000000002</c:v>
                </c:pt>
                <c:pt idx="25">
                  <c:v>0.30601600000000001</c:v>
                </c:pt>
                <c:pt idx="26">
                  <c:v>0.35415400000000002</c:v>
                </c:pt>
                <c:pt idx="27">
                  <c:v>0.41153400000000001</c:v>
                </c:pt>
                <c:pt idx="28">
                  <c:v>0.450546</c:v>
                </c:pt>
                <c:pt idx="29">
                  <c:v>0.43372899999999998</c:v>
                </c:pt>
                <c:pt idx="30">
                  <c:v>0.45579399999999998</c:v>
                </c:pt>
                <c:pt idx="31">
                  <c:v>0.45430700000000002</c:v>
                </c:pt>
                <c:pt idx="32">
                  <c:v>0.41209800000000002</c:v>
                </c:pt>
                <c:pt idx="33">
                  <c:v>0.37416300000000002</c:v>
                </c:pt>
                <c:pt idx="34">
                  <c:v>0.34122400000000003</c:v>
                </c:pt>
                <c:pt idx="35">
                  <c:v>0.312587</c:v>
                </c:pt>
                <c:pt idx="36">
                  <c:v>0.28765600000000002</c:v>
                </c:pt>
                <c:pt idx="37">
                  <c:v>0.26591900000000002</c:v>
                </c:pt>
                <c:pt idx="38">
                  <c:v>0.24693899999999999</c:v>
                </c:pt>
                <c:pt idx="39">
                  <c:v>0.23033899999999999</c:v>
                </c:pt>
                <c:pt idx="40">
                  <c:v>0.21579599999999999</c:v>
                </c:pt>
              </c:numCache>
            </c:numRef>
          </c:val>
        </c:ser>
        <c:ser>
          <c:idx val="3"/>
          <c:order val="3"/>
          <c:tx>
            <c:strRef>
              <c:f>Sheet1!$E$1</c:f>
              <c:strCache>
                <c:ptCount val="1"/>
                <c:pt idx="0">
                  <c:v>Tight oil production</c:v>
                </c:pt>
              </c:strCache>
            </c:strRef>
          </c:tx>
          <c:spPr>
            <a:solidFill>
              <a:srgbClr val="BD732A"/>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Sheet1!$E$2:$E$42</c:f>
              <c:numCache>
                <c:formatCode>General</c:formatCode>
                <c:ptCount val="41"/>
                <c:pt idx="0">
                  <c:v>1.2130000000000001</c:v>
                </c:pt>
                <c:pt idx="1">
                  <c:v>1.6859999999999999</c:v>
                </c:pt>
                <c:pt idx="2">
                  <c:v>2.573</c:v>
                </c:pt>
                <c:pt idx="3">
                  <c:v>3.5089999999999999</c:v>
                </c:pt>
                <c:pt idx="4">
                  <c:v>4.59</c:v>
                </c:pt>
                <c:pt idx="5">
                  <c:v>5.2380000000000004</c:v>
                </c:pt>
                <c:pt idx="6">
                  <c:v>4.7990000000000004</c:v>
                </c:pt>
                <c:pt idx="7">
                  <c:v>5.319</c:v>
                </c:pt>
                <c:pt idx="8">
                  <c:v>6.8849999999999998</c:v>
                </c:pt>
                <c:pt idx="9">
                  <c:v>7.9850000000000003</c:v>
                </c:pt>
                <c:pt idx="10">
                  <c:v>8.1289899999999999</c:v>
                </c:pt>
                <c:pt idx="11">
                  <c:v>8.3823480000000004</c:v>
                </c:pt>
                <c:pt idx="12">
                  <c:v>8.5370530000000002</c:v>
                </c:pt>
                <c:pt idx="13">
                  <c:v>8.4451710000000002</c:v>
                </c:pt>
                <c:pt idx="14">
                  <c:v>8.3739209999999993</c:v>
                </c:pt>
                <c:pt idx="15">
                  <c:v>8.2888190000000002</c:v>
                </c:pt>
                <c:pt idx="16">
                  <c:v>8.1919760000000004</c:v>
                </c:pt>
                <c:pt idx="17">
                  <c:v>8.0917399999999997</c:v>
                </c:pt>
                <c:pt idx="18">
                  <c:v>8.0147659999999998</c:v>
                </c:pt>
                <c:pt idx="19">
                  <c:v>7.9447080000000003</c:v>
                </c:pt>
                <c:pt idx="20">
                  <c:v>7.8931480000000001</c:v>
                </c:pt>
                <c:pt idx="21">
                  <c:v>7.7791860000000002</c:v>
                </c:pt>
                <c:pt idx="22">
                  <c:v>7.6883280000000003</c:v>
                </c:pt>
                <c:pt idx="23">
                  <c:v>7.5353859999999999</c:v>
                </c:pt>
                <c:pt idx="24">
                  <c:v>7.3669099999999998</c:v>
                </c:pt>
                <c:pt idx="25">
                  <c:v>7.2559800000000001</c:v>
                </c:pt>
                <c:pt idx="26">
                  <c:v>7.1813070000000003</c:v>
                </c:pt>
                <c:pt idx="27">
                  <c:v>7.0521279999999997</c:v>
                </c:pt>
                <c:pt idx="28">
                  <c:v>6.9024470000000004</c:v>
                </c:pt>
                <c:pt idx="29">
                  <c:v>6.7751799999999998</c:v>
                </c:pt>
                <c:pt idx="30">
                  <c:v>6.6970789999999996</c:v>
                </c:pt>
                <c:pt idx="31">
                  <c:v>6.6170869999999997</c:v>
                </c:pt>
                <c:pt idx="32">
                  <c:v>6.5614039999999996</c:v>
                </c:pt>
                <c:pt idx="33">
                  <c:v>6.4909489999999996</c:v>
                </c:pt>
                <c:pt idx="34">
                  <c:v>6.4025879999999997</c:v>
                </c:pt>
                <c:pt idx="35">
                  <c:v>6.2019869999999999</c:v>
                </c:pt>
                <c:pt idx="36">
                  <c:v>6.0706810000000004</c:v>
                </c:pt>
                <c:pt idx="37">
                  <c:v>5.858384</c:v>
                </c:pt>
                <c:pt idx="38">
                  <c:v>5.6829400000000003</c:v>
                </c:pt>
                <c:pt idx="39">
                  <c:v>5.5324540000000004</c:v>
                </c:pt>
                <c:pt idx="40">
                  <c:v>5.3584240000000003</c:v>
                </c:pt>
              </c:numCache>
            </c:numRef>
          </c:val>
        </c:ser>
        <c:dLbls>
          <c:showLegendKey val="0"/>
          <c:showVal val="0"/>
          <c:showCatName val="0"/>
          <c:showSerName val="0"/>
          <c:showPercent val="0"/>
          <c:showBubbleSize val="0"/>
        </c:dLbls>
        <c:axId val="184012480"/>
        <c:axId val="184019552"/>
      </c:areaChart>
      <c:catAx>
        <c:axId val="184012480"/>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84019552"/>
        <c:crosses val="autoZero"/>
        <c:auto val="1"/>
        <c:lblAlgn val="ctr"/>
        <c:lblOffset val="100"/>
        <c:tickLblSkip val="10"/>
        <c:tickMarkSkip val="10"/>
        <c:noMultiLvlLbl val="0"/>
      </c:catAx>
      <c:valAx>
        <c:axId val="184019552"/>
        <c:scaling>
          <c:orientation val="minMax"/>
          <c:max val="2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12480"/>
        <c:crossesAt val="10"/>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400">
          <a:solidFill>
            <a:sysClr val="windowText" lastClr="000000"/>
          </a:solidFill>
        </a:defRPr>
      </a:pPr>
      <a:endParaRPr lang="en-US"/>
    </a:p>
  </c:txPr>
  <c:externalData r:id="rId4">
    <c:autoUpdate val="0"/>
  </c:externalData>
  <c:userShapes r:id="rId5"/>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97687210394997"/>
          <c:y val="0.18769028871391077"/>
          <c:w val="0.76247849227179931"/>
          <c:h val="0.72345554461942252"/>
        </c:manualLayout>
      </c:layout>
      <c:areaChart>
        <c:grouping val="stacked"/>
        <c:varyColors val="0"/>
        <c:ser>
          <c:idx val="2"/>
          <c:order val="0"/>
          <c:tx>
            <c:strRef>
              <c:f>Sheet1!$B$1</c:f>
              <c:strCache>
                <c:ptCount val="1"/>
                <c:pt idx="0">
                  <c:v>Other oil production</c:v>
                </c:pt>
              </c:strCache>
            </c:strRef>
          </c:tx>
          <c:spPr>
            <a:solidFill>
              <a:srgbClr val="675005"/>
            </a:solidFill>
            <a:ln>
              <a:solidFill>
                <a:schemeClr val="accent6"/>
              </a:solid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2.1125919999999998</c:v>
                </c:pt>
                <c:pt idx="1">
                  <c:v>2.0900280000000002</c:v>
                </c:pt>
                <c:pt idx="2">
                  <c:v>2.1317590000000002</c:v>
                </c:pt>
                <c:pt idx="3">
                  <c:v>2.1879719999999998</c:v>
                </c:pt>
                <c:pt idx="4">
                  <c:v>2.2749169999999999</c:v>
                </c:pt>
                <c:pt idx="5">
                  <c:v>2.194199999999999</c:v>
                </c:pt>
                <c:pt idx="6">
                  <c:v>1.939071999999999</c:v>
                </c:pt>
                <c:pt idx="7">
                  <c:v>1.859858</c:v>
                </c:pt>
                <c:pt idx="8">
                  <c:v>1.8674569999999999</c:v>
                </c:pt>
                <c:pt idx="9">
                  <c:v>1.922002</c:v>
                </c:pt>
                <c:pt idx="10">
                  <c:v>1.805820999999999</c:v>
                </c:pt>
                <c:pt idx="11">
                  <c:v>1.6823239999999999</c:v>
                </c:pt>
                <c:pt idx="12">
                  <c:v>1.696582999999998</c:v>
                </c:pt>
                <c:pt idx="13">
                  <c:v>1.686509999999998</c:v>
                </c:pt>
                <c:pt idx="14">
                  <c:v>1.6761109999999999</c:v>
                </c:pt>
                <c:pt idx="15">
                  <c:v>1.67076</c:v>
                </c:pt>
                <c:pt idx="16">
                  <c:v>1.673052</c:v>
                </c:pt>
                <c:pt idx="17">
                  <c:v>1.6747579999999991</c:v>
                </c:pt>
                <c:pt idx="18">
                  <c:v>1.676219999999998</c:v>
                </c:pt>
                <c:pt idx="19">
                  <c:v>1.6865240000000019</c:v>
                </c:pt>
                <c:pt idx="20">
                  <c:v>1.682234000000002</c:v>
                </c:pt>
                <c:pt idx="21">
                  <c:v>1.687133999999999</c:v>
                </c:pt>
                <c:pt idx="22">
                  <c:v>1.687495</c:v>
                </c:pt>
                <c:pt idx="23">
                  <c:v>1.7019839999999999</c:v>
                </c:pt>
                <c:pt idx="24">
                  <c:v>1.702191000000002</c:v>
                </c:pt>
                <c:pt idx="25">
                  <c:v>1.703156000000001</c:v>
                </c:pt>
                <c:pt idx="26">
                  <c:v>1.6982099999999991</c:v>
                </c:pt>
                <c:pt idx="27">
                  <c:v>1.6952529999999999</c:v>
                </c:pt>
                <c:pt idx="28">
                  <c:v>1.690021</c:v>
                </c:pt>
                <c:pt idx="29">
                  <c:v>1.695114999999999</c:v>
                </c:pt>
                <c:pt idx="30">
                  <c:v>1.6980769999999981</c:v>
                </c:pt>
                <c:pt idx="31">
                  <c:v>1.6967030000000001</c:v>
                </c:pt>
                <c:pt idx="32">
                  <c:v>1.6998329999999999</c:v>
                </c:pt>
                <c:pt idx="33">
                  <c:v>1.7013730000000009</c:v>
                </c:pt>
                <c:pt idx="34">
                  <c:v>1.689287</c:v>
                </c:pt>
                <c:pt idx="35">
                  <c:v>1.707474999999999</c:v>
                </c:pt>
                <c:pt idx="36">
                  <c:v>1.726413</c:v>
                </c:pt>
                <c:pt idx="37">
                  <c:v>1.713028</c:v>
                </c:pt>
                <c:pt idx="38">
                  <c:v>1.69523</c:v>
                </c:pt>
                <c:pt idx="39">
                  <c:v>1.682645999999999</c:v>
                </c:pt>
                <c:pt idx="40">
                  <c:v>1.694917</c:v>
                </c:pt>
              </c:numCache>
            </c:numRef>
          </c:val>
        </c:ser>
        <c:ser>
          <c:idx val="1"/>
          <c:order val="1"/>
          <c:tx>
            <c:strRef>
              <c:f>Sheet1!$C$1</c:f>
              <c:strCache>
                <c:ptCount val="1"/>
                <c:pt idx="0">
                  <c:v>GOM offshore production</c:v>
                </c:pt>
              </c:strCache>
            </c:strRef>
          </c:tx>
          <c:spPr>
            <a:solidFill>
              <a:srgbClr val="F4C019"/>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1.552408</c:v>
                </c:pt>
                <c:pt idx="1">
                  <c:v>1.316972</c:v>
                </c:pt>
                <c:pt idx="2">
                  <c:v>1.2692410000000001</c:v>
                </c:pt>
                <c:pt idx="3">
                  <c:v>1.255028</c:v>
                </c:pt>
                <c:pt idx="4">
                  <c:v>1.3970819999999999</c:v>
                </c:pt>
                <c:pt idx="5">
                  <c:v>1.5147999999999999</c:v>
                </c:pt>
                <c:pt idx="6">
                  <c:v>1.602929</c:v>
                </c:pt>
                <c:pt idx="7">
                  <c:v>1.680142</c:v>
                </c:pt>
                <c:pt idx="8">
                  <c:v>1.7575419999999999</c:v>
                </c:pt>
                <c:pt idx="9">
                  <c:v>1.8747819999999999</c:v>
                </c:pt>
                <c:pt idx="10">
                  <c:v>1.9784930000000001</c:v>
                </c:pt>
                <c:pt idx="11">
                  <c:v>2.0887910000000001</c:v>
                </c:pt>
                <c:pt idx="12">
                  <c:v>2.1812480000000001</c:v>
                </c:pt>
                <c:pt idx="13">
                  <c:v>2.2461509999999998</c:v>
                </c:pt>
                <c:pt idx="14">
                  <c:v>2.3335129999999999</c:v>
                </c:pt>
                <c:pt idx="15">
                  <c:v>2.3980969999999999</c:v>
                </c:pt>
                <c:pt idx="16">
                  <c:v>2.4924309999999998</c:v>
                </c:pt>
                <c:pt idx="17">
                  <c:v>2.5055540000000001</c:v>
                </c:pt>
                <c:pt idx="18">
                  <c:v>2.5107270000000002</c:v>
                </c:pt>
                <c:pt idx="19">
                  <c:v>2.5316320000000001</c:v>
                </c:pt>
                <c:pt idx="20">
                  <c:v>2.5953759999999999</c:v>
                </c:pt>
                <c:pt idx="21">
                  <c:v>2.6842969999999999</c:v>
                </c:pt>
                <c:pt idx="22">
                  <c:v>2.724939</c:v>
                </c:pt>
                <c:pt idx="23">
                  <c:v>2.804888</c:v>
                </c:pt>
                <c:pt idx="24">
                  <c:v>2.7634379999999998</c:v>
                </c:pt>
                <c:pt idx="25">
                  <c:v>2.77501</c:v>
                </c:pt>
                <c:pt idx="26">
                  <c:v>2.7795740000000002</c:v>
                </c:pt>
                <c:pt idx="27">
                  <c:v>2.7136110000000002</c:v>
                </c:pt>
                <c:pt idx="28">
                  <c:v>2.6189339999999999</c:v>
                </c:pt>
                <c:pt idx="29">
                  <c:v>2.4972319999999999</c:v>
                </c:pt>
                <c:pt idx="30">
                  <c:v>2.4253650000000002</c:v>
                </c:pt>
                <c:pt idx="31">
                  <c:v>2.4454899999999999</c:v>
                </c:pt>
                <c:pt idx="32">
                  <c:v>2.3259699999999999</c:v>
                </c:pt>
                <c:pt idx="33">
                  <c:v>2.1319819999999998</c:v>
                </c:pt>
                <c:pt idx="34">
                  <c:v>2.0639430000000001</c:v>
                </c:pt>
                <c:pt idx="35">
                  <c:v>1.941004</c:v>
                </c:pt>
                <c:pt idx="36">
                  <c:v>1.809515</c:v>
                </c:pt>
                <c:pt idx="37">
                  <c:v>1.7497929999999999</c:v>
                </c:pt>
                <c:pt idx="38">
                  <c:v>1.6724619999999999</c:v>
                </c:pt>
                <c:pt idx="39">
                  <c:v>1.606031</c:v>
                </c:pt>
                <c:pt idx="40">
                  <c:v>1.5725910000000001</c:v>
                </c:pt>
              </c:numCache>
            </c:numRef>
          </c:val>
        </c:ser>
        <c:ser>
          <c:idx val="0"/>
          <c:order val="2"/>
          <c:tx>
            <c:strRef>
              <c:f>Sheet1!$D$1</c:f>
              <c:strCache>
                <c:ptCount val="1"/>
                <c:pt idx="0">
                  <c:v>Alaska production</c:v>
                </c:pt>
              </c:strCache>
            </c:strRef>
          </c:tx>
          <c:spPr>
            <a:solidFill>
              <a:srgbClr val="EBC7A4"/>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0.59899999999999998</c:v>
                </c:pt>
                <c:pt idx="1">
                  <c:v>0.56100000000000005</c:v>
                </c:pt>
                <c:pt idx="2">
                  <c:v>0.52600000000000002</c:v>
                </c:pt>
                <c:pt idx="3">
                  <c:v>0.51500000000000001</c:v>
                </c:pt>
                <c:pt idx="4">
                  <c:v>0.496</c:v>
                </c:pt>
                <c:pt idx="5">
                  <c:v>0.48299999999999998</c:v>
                </c:pt>
                <c:pt idx="6">
                  <c:v>0.48899999999999999</c:v>
                </c:pt>
                <c:pt idx="7">
                  <c:v>0.49399999999999999</c:v>
                </c:pt>
                <c:pt idx="8">
                  <c:v>0.47899999999999998</c:v>
                </c:pt>
                <c:pt idx="9">
                  <c:v>0.48017399999999999</c:v>
                </c:pt>
                <c:pt idx="10">
                  <c:v>0.48907800000000001</c:v>
                </c:pt>
                <c:pt idx="11">
                  <c:v>0.504</c:v>
                </c:pt>
                <c:pt idx="12">
                  <c:v>0.52580300000000002</c:v>
                </c:pt>
                <c:pt idx="13">
                  <c:v>0.54186699999999999</c:v>
                </c:pt>
                <c:pt idx="14">
                  <c:v>0.559589</c:v>
                </c:pt>
                <c:pt idx="15">
                  <c:v>0.54978400000000005</c:v>
                </c:pt>
                <c:pt idx="16">
                  <c:v>0.60596700000000003</c:v>
                </c:pt>
                <c:pt idx="17">
                  <c:v>0.62528700000000004</c:v>
                </c:pt>
                <c:pt idx="18">
                  <c:v>0.61276900000000001</c:v>
                </c:pt>
                <c:pt idx="19">
                  <c:v>0.59955400000000003</c:v>
                </c:pt>
                <c:pt idx="20">
                  <c:v>0.577291</c:v>
                </c:pt>
                <c:pt idx="21">
                  <c:v>0.61670000000000003</c:v>
                </c:pt>
                <c:pt idx="22">
                  <c:v>0.71482599999999996</c:v>
                </c:pt>
                <c:pt idx="23">
                  <c:v>0.79311500000000001</c:v>
                </c:pt>
                <c:pt idx="24">
                  <c:v>0.80438500000000002</c:v>
                </c:pt>
                <c:pt idx="25">
                  <c:v>0.90339100000000006</c:v>
                </c:pt>
                <c:pt idx="26">
                  <c:v>0.90858000000000005</c:v>
                </c:pt>
                <c:pt idx="27">
                  <c:v>0.96286000000000005</c:v>
                </c:pt>
                <c:pt idx="28">
                  <c:v>0.95517399999999997</c:v>
                </c:pt>
                <c:pt idx="29">
                  <c:v>0.984518</c:v>
                </c:pt>
                <c:pt idx="30">
                  <c:v>0.99199300000000001</c:v>
                </c:pt>
                <c:pt idx="31">
                  <c:v>0.97594899999999996</c:v>
                </c:pt>
                <c:pt idx="32">
                  <c:v>1.044459</c:v>
                </c:pt>
                <c:pt idx="33">
                  <c:v>1.096133</c:v>
                </c:pt>
                <c:pt idx="34">
                  <c:v>1.0873649999999999</c:v>
                </c:pt>
                <c:pt idx="35">
                  <c:v>1.075364</c:v>
                </c:pt>
                <c:pt idx="36">
                  <c:v>1.060797</c:v>
                </c:pt>
                <c:pt idx="37">
                  <c:v>1.0747640000000001</c:v>
                </c:pt>
                <c:pt idx="38">
                  <c:v>1.1171310000000001</c:v>
                </c:pt>
                <c:pt idx="39">
                  <c:v>1.2488919999999999</c:v>
                </c:pt>
                <c:pt idx="40">
                  <c:v>1.199219</c:v>
                </c:pt>
              </c:numCache>
            </c:numRef>
          </c:val>
        </c:ser>
        <c:ser>
          <c:idx val="3"/>
          <c:order val="3"/>
          <c:tx>
            <c:strRef>
              <c:f>Sheet1!$E$1</c:f>
              <c:strCache>
                <c:ptCount val="1"/>
                <c:pt idx="0">
                  <c:v>Tight oil production</c:v>
                </c:pt>
              </c:strCache>
            </c:strRef>
          </c:tx>
          <c:spPr>
            <a:solidFill>
              <a:srgbClr val="BD732A"/>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Sheet1!$E$2:$E$42</c:f>
              <c:numCache>
                <c:formatCode>General</c:formatCode>
                <c:ptCount val="41"/>
                <c:pt idx="0">
                  <c:v>1.2130000000000001</c:v>
                </c:pt>
                <c:pt idx="1">
                  <c:v>1.6859999999999999</c:v>
                </c:pt>
                <c:pt idx="2">
                  <c:v>2.573</c:v>
                </c:pt>
                <c:pt idx="3">
                  <c:v>3.5089999999999999</c:v>
                </c:pt>
                <c:pt idx="4">
                  <c:v>4.59</c:v>
                </c:pt>
                <c:pt idx="5">
                  <c:v>5.2380000000000004</c:v>
                </c:pt>
                <c:pt idx="6">
                  <c:v>4.7990000000000004</c:v>
                </c:pt>
                <c:pt idx="7">
                  <c:v>5.319</c:v>
                </c:pt>
                <c:pt idx="8">
                  <c:v>6.8849999999999998</c:v>
                </c:pt>
                <c:pt idx="9">
                  <c:v>7.9850000000000003</c:v>
                </c:pt>
                <c:pt idx="10">
                  <c:v>9.6585640000000001</c:v>
                </c:pt>
                <c:pt idx="11">
                  <c:v>11.192329000000001</c:v>
                </c:pt>
                <c:pt idx="12">
                  <c:v>11.997417</c:v>
                </c:pt>
                <c:pt idx="13">
                  <c:v>12.354881000000001</c:v>
                </c:pt>
                <c:pt idx="14">
                  <c:v>12.669101</c:v>
                </c:pt>
                <c:pt idx="15">
                  <c:v>12.851831000000001</c:v>
                </c:pt>
                <c:pt idx="16">
                  <c:v>12.951115</c:v>
                </c:pt>
                <c:pt idx="17">
                  <c:v>13.045298000000001</c:v>
                </c:pt>
                <c:pt idx="18">
                  <c:v>13.173785000000001</c:v>
                </c:pt>
                <c:pt idx="19">
                  <c:v>13.246364</c:v>
                </c:pt>
                <c:pt idx="20">
                  <c:v>13.331073</c:v>
                </c:pt>
                <c:pt idx="21">
                  <c:v>13.403402</c:v>
                </c:pt>
                <c:pt idx="22">
                  <c:v>13.392529</c:v>
                </c:pt>
                <c:pt idx="23">
                  <c:v>13.393838000000001</c:v>
                </c:pt>
                <c:pt idx="24">
                  <c:v>13.246456</c:v>
                </c:pt>
                <c:pt idx="25">
                  <c:v>13.211093999999999</c:v>
                </c:pt>
                <c:pt idx="26">
                  <c:v>13.189766000000001</c:v>
                </c:pt>
                <c:pt idx="27">
                  <c:v>13.176368</c:v>
                </c:pt>
                <c:pt idx="28">
                  <c:v>13.182444</c:v>
                </c:pt>
                <c:pt idx="29">
                  <c:v>13.249689</c:v>
                </c:pt>
                <c:pt idx="30">
                  <c:v>13.316658</c:v>
                </c:pt>
                <c:pt idx="31">
                  <c:v>13.312697999999999</c:v>
                </c:pt>
                <c:pt idx="32">
                  <c:v>13.38053</c:v>
                </c:pt>
                <c:pt idx="33">
                  <c:v>13.394321</c:v>
                </c:pt>
                <c:pt idx="34">
                  <c:v>13.478497000000001</c:v>
                </c:pt>
                <c:pt idx="35">
                  <c:v>13.633022</c:v>
                </c:pt>
                <c:pt idx="36">
                  <c:v>13.801939000000001</c:v>
                </c:pt>
                <c:pt idx="37">
                  <c:v>13.986387000000001</c:v>
                </c:pt>
                <c:pt idx="38">
                  <c:v>14.230108</c:v>
                </c:pt>
                <c:pt idx="39">
                  <c:v>14.413462000000001</c:v>
                </c:pt>
                <c:pt idx="40">
                  <c:v>14.643102000000001</c:v>
                </c:pt>
              </c:numCache>
            </c:numRef>
          </c:val>
        </c:ser>
        <c:dLbls>
          <c:showLegendKey val="0"/>
          <c:showVal val="0"/>
          <c:showCatName val="0"/>
          <c:showSerName val="0"/>
          <c:showPercent val="0"/>
          <c:showBubbleSize val="0"/>
        </c:dLbls>
        <c:axId val="184015744"/>
        <c:axId val="184014656"/>
      </c:areaChart>
      <c:catAx>
        <c:axId val="184015744"/>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84014656"/>
        <c:crosses val="autoZero"/>
        <c:auto val="1"/>
        <c:lblAlgn val="ctr"/>
        <c:lblOffset val="100"/>
        <c:tickLblSkip val="10"/>
        <c:tickMarkSkip val="10"/>
        <c:noMultiLvlLbl val="0"/>
      </c:catAx>
      <c:valAx>
        <c:axId val="184014656"/>
        <c:scaling>
          <c:orientation val="minMax"/>
          <c:max val="2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15744"/>
        <c:crossesAt val="10"/>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400">
          <a:solidFill>
            <a:sysClr val="windowText" lastClr="000000"/>
          </a:solidFill>
        </a:defRPr>
      </a:pPr>
      <a:endParaRPr lang="en-US"/>
    </a:p>
  </c:txPr>
  <c:externalData r:id="rId4">
    <c:autoUpdate val="0"/>
  </c:externalData>
  <c:userShapes r:id="rId5"/>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97687210394997"/>
          <c:y val="0.18769028871391077"/>
          <c:w val="0.76247849227179931"/>
          <c:h val="0.72345554461942252"/>
        </c:manualLayout>
      </c:layout>
      <c:areaChart>
        <c:grouping val="stacked"/>
        <c:varyColors val="0"/>
        <c:ser>
          <c:idx val="2"/>
          <c:order val="0"/>
          <c:tx>
            <c:strRef>
              <c:f>Sheet1!$B$1</c:f>
              <c:strCache>
                <c:ptCount val="1"/>
                <c:pt idx="0">
                  <c:v>Other oil production</c:v>
                </c:pt>
              </c:strCache>
            </c:strRef>
          </c:tx>
          <c:spPr>
            <a:solidFill>
              <a:srgbClr val="675005"/>
            </a:solidFill>
            <a:ln>
              <a:solidFill>
                <a:schemeClr val="accent6"/>
              </a:solid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2.6201810000000001</c:v>
                </c:pt>
                <c:pt idx="1">
                  <c:v>2.5414249999999989</c:v>
                </c:pt>
                <c:pt idx="2">
                  <c:v>2.4614249999999989</c:v>
                </c:pt>
                <c:pt idx="3">
                  <c:v>2.400836</c:v>
                </c:pt>
                <c:pt idx="4">
                  <c:v>2.3178920000000001</c:v>
                </c:pt>
                <c:pt idx="5">
                  <c:v>2.2767499999999998</c:v>
                </c:pt>
                <c:pt idx="6">
                  <c:v>2.2636349999999998</c:v>
                </c:pt>
                <c:pt idx="7">
                  <c:v>2.2328869999999998</c:v>
                </c:pt>
                <c:pt idx="8">
                  <c:v>2.208272</c:v>
                </c:pt>
                <c:pt idx="9">
                  <c:v>2.1245069999999999</c:v>
                </c:pt>
                <c:pt idx="10">
                  <c:v>2.1125919999999998</c:v>
                </c:pt>
                <c:pt idx="11">
                  <c:v>2.0900280000000002</c:v>
                </c:pt>
                <c:pt idx="12">
                  <c:v>2.1317590000000002</c:v>
                </c:pt>
                <c:pt idx="13">
                  <c:v>2.1879719999999998</c:v>
                </c:pt>
                <c:pt idx="14">
                  <c:v>2.2749169999999999</c:v>
                </c:pt>
                <c:pt idx="15">
                  <c:v>2.194199999999999</c:v>
                </c:pt>
                <c:pt idx="16">
                  <c:v>1.939071999999999</c:v>
                </c:pt>
                <c:pt idx="17">
                  <c:v>1.859858</c:v>
                </c:pt>
                <c:pt idx="18">
                  <c:v>1.8674569999999999</c:v>
                </c:pt>
                <c:pt idx="19">
                  <c:v>1.9238769999999989</c:v>
                </c:pt>
                <c:pt idx="20">
                  <c:v>1.804507000000001</c:v>
                </c:pt>
                <c:pt idx="21">
                  <c:v>1.6819230000000001</c:v>
                </c:pt>
                <c:pt idx="22">
                  <c:v>1.6974419999999999</c:v>
                </c:pt>
                <c:pt idx="23">
                  <c:v>1.6888679999999989</c:v>
                </c:pt>
                <c:pt idx="24">
                  <c:v>1.6806019999999999</c:v>
                </c:pt>
                <c:pt idx="25">
                  <c:v>1.6787080000000001</c:v>
                </c:pt>
                <c:pt idx="26">
                  <c:v>1.681040000000001</c:v>
                </c:pt>
                <c:pt idx="27">
                  <c:v>1.6858880000000001</c:v>
                </c:pt>
                <c:pt idx="28">
                  <c:v>1.685905</c:v>
                </c:pt>
                <c:pt idx="29">
                  <c:v>1.691155</c:v>
                </c:pt>
                <c:pt idx="30">
                  <c:v>1.70303</c:v>
                </c:pt>
                <c:pt idx="31">
                  <c:v>1.703085999999999</c:v>
                </c:pt>
                <c:pt idx="32">
                  <c:v>1.7249140000000001</c:v>
                </c:pt>
                <c:pt idx="33">
                  <c:v>1.726965000000001</c:v>
                </c:pt>
                <c:pt idx="34">
                  <c:v>1.7254849999999999</c:v>
                </c:pt>
                <c:pt idx="35">
                  <c:v>1.7236020000000001</c:v>
                </c:pt>
                <c:pt idx="36">
                  <c:v>1.7156839999999991</c:v>
                </c:pt>
                <c:pt idx="37">
                  <c:v>1.705789999999999</c:v>
                </c:pt>
                <c:pt idx="38">
                  <c:v>1.698922</c:v>
                </c:pt>
                <c:pt idx="39">
                  <c:v>1.700979000000002</c:v>
                </c:pt>
                <c:pt idx="40">
                  <c:v>1.7101249999999999</c:v>
                </c:pt>
                <c:pt idx="41">
                  <c:v>1.7074030000000009</c:v>
                </c:pt>
                <c:pt idx="42">
                  <c:v>1.726339000000001</c:v>
                </c:pt>
                <c:pt idx="43">
                  <c:v>1.727728000000001</c:v>
                </c:pt>
                <c:pt idx="44">
                  <c:v>1.7137260000000001</c:v>
                </c:pt>
                <c:pt idx="45">
                  <c:v>1.6956600000000011</c:v>
                </c:pt>
                <c:pt idx="46">
                  <c:v>1.719427</c:v>
                </c:pt>
                <c:pt idx="47">
                  <c:v>1.711615000000001</c:v>
                </c:pt>
                <c:pt idx="48">
                  <c:v>1.693484</c:v>
                </c:pt>
                <c:pt idx="49">
                  <c:v>1.665840999999999</c:v>
                </c:pt>
                <c:pt idx="50">
                  <c:v>1.6601940000000011</c:v>
                </c:pt>
              </c:numCache>
            </c:numRef>
          </c:val>
        </c:ser>
        <c:ser>
          <c:idx val="1"/>
          <c:order val="1"/>
          <c:tx>
            <c:strRef>
              <c:f>Sheet1!$C$1</c:f>
              <c:strCache>
                <c:ptCount val="1"/>
                <c:pt idx="0">
                  <c:v>GOM offshore production</c:v>
                </c:pt>
              </c:strCache>
            </c:strRef>
          </c:tx>
          <c:spPr>
            <a:solidFill>
              <a:srgbClr val="F4C019"/>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1.433562</c:v>
                </c:pt>
                <c:pt idx="1">
                  <c:v>1.5355749999999999</c:v>
                </c:pt>
                <c:pt idx="2">
                  <c:v>1.554575</c:v>
                </c:pt>
                <c:pt idx="3">
                  <c:v>1.537164</c:v>
                </c:pt>
                <c:pt idx="4">
                  <c:v>1.466726</c:v>
                </c:pt>
                <c:pt idx="5">
                  <c:v>1.27925</c:v>
                </c:pt>
                <c:pt idx="6">
                  <c:v>1.2933650000000001</c:v>
                </c:pt>
                <c:pt idx="7">
                  <c:v>1.2821130000000001</c:v>
                </c:pt>
                <c:pt idx="8">
                  <c:v>1.1597280000000001</c:v>
                </c:pt>
                <c:pt idx="9">
                  <c:v>1.5624929999999999</c:v>
                </c:pt>
                <c:pt idx="10">
                  <c:v>1.552408</c:v>
                </c:pt>
                <c:pt idx="11">
                  <c:v>1.316972</c:v>
                </c:pt>
                <c:pt idx="12">
                  <c:v>1.2692410000000001</c:v>
                </c:pt>
                <c:pt idx="13">
                  <c:v>1.255028</c:v>
                </c:pt>
                <c:pt idx="14">
                  <c:v>1.3970819999999999</c:v>
                </c:pt>
                <c:pt idx="15">
                  <c:v>1.5147999999999999</c:v>
                </c:pt>
                <c:pt idx="16">
                  <c:v>1.602929</c:v>
                </c:pt>
                <c:pt idx="17">
                  <c:v>1.680142</c:v>
                </c:pt>
                <c:pt idx="18">
                  <c:v>1.7575419999999999</c:v>
                </c:pt>
                <c:pt idx="19">
                  <c:v>1.872908</c:v>
                </c:pt>
                <c:pt idx="20">
                  <c:v>1.963516</c:v>
                </c:pt>
                <c:pt idx="21">
                  <c:v>2.0711879999999998</c:v>
                </c:pt>
                <c:pt idx="22">
                  <c:v>2.1399279999999998</c:v>
                </c:pt>
                <c:pt idx="23">
                  <c:v>2.1834899999999999</c:v>
                </c:pt>
                <c:pt idx="24">
                  <c:v>2.2420100000000001</c:v>
                </c:pt>
                <c:pt idx="25">
                  <c:v>2.2674120000000002</c:v>
                </c:pt>
                <c:pt idx="26">
                  <c:v>2.350867</c:v>
                </c:pt>
                <c:pt idx="27">
                  <c:v>2.3280599999999998</c:v>
                </c:pt>
                <c:pt idx="28">
                  <c:v>2.2747160000000002</c:v>
                </c:pt>
                <c:pt idx="29">
                  <c:v>2.2722509999999998</c:v>
                </c:pt>
                <c:pt idx="30">
                  <c:v>2.3298939999999999</c:v>
                </c:pt>
                <c:pt idx="31">
                  <c:v>2.3532630000000001</c:v>
                </c:pt>
                <c:pt idx="32">
                  <c:v>2.3596490000000001</c:v>
                </c:pt>
                <c:pt idx="33">
                  <c:v>2.300678</c:v>
                </c:pt>
                <c:pt idx="34">
                  <c:v>2.2173340000000001</c:v>
                </c:pt>
                <c:pt idx="35">
                  <c:v>2.1616219999999999</c:v>
                </c:pt>
                <c:pt idx="36">
                  <c:v>1.9965889999999999</c:v>
                </c:pt>
                <c:pt idx="37">
                  <c:v>1.8227709999999999</c:v>
                </c:pt>
                <c:pt idx="38">
                  <c:v>1.681921</c:v>
                </c:pt>
                <c:pt idx="39">
                  <c:v>1.530524</c:v>
                </c:pt>
                <c:pt idx="40">
                  <c:v>1.479813</c:v>
                </c:pt>
                <c:pt idx="41">
                  <c:v>1.4435</c:v>
                </c:pt>
                <c:pt idx="42">
                  <c:v>1.3508519999999999</c:v>
                </c:pt>
                <c:pt idx="43">
                  <c:v>1.3018529999999999</c:v>
                </c:pt>
                <c:pt idx="44">
                  <c:v>1.2700560000000001</c:v>
                </c:pt>
                <c:pt idx="45">
                  <c:v>1.1772089999999999</c:v>
                </c:pt>
                <c:pt idx="46">
                  <c:v>1.1457539999999999</c:v>
                </c:pt>
                <c:pt idx="47">
                  <c:v>1.139977</c:v>
                </c:pt>
                <c:pt idx="48">
                  <c:v>1.120107</c:v>
                </c:pt>
                <c:pt idx="49">
                  <c:v>1.101818</c:v>
                </c:pt>
                <c:pt idx="50">
                  <c:v>1.0812809999999999</c:v>
                </c:pt>
              </c:numCache>
            </c:numRef>
          </c:val>
        </c:ser>
        <c:ser>
          <c:idx val="0"/>
          <c:order val="2"/>
          <c:tx>
            <c:strRef>
              <c:f>Sheet1!$D$1</c:f>
              <c:strCache>
                <c:ptCount val="1"/>
                <c:pt idx="0">
                  <c:v>Alaska production</c:v>
                </c:pt>
              </c:strCache>
            </c:strRef>
          </c:tx>
          <c:spPr>
            <a:solidFill>
              <a:srgbClr val="EBC7A4"/>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0.96834699999999996</c:v>
                </c:pt>
                <c:pt idx="1">
                  <c:v>0.96299999999999997</c:v>
                </c:pt>
                <c:pt idx="2">
                  <c:v>0.98499999999999999</c:v>
                </c:pt>
                <c:pt idx="3">
                  <c:v>0.97399999999999998</c:v>
                </c:pt>
                <c:pt idx="4">
                  <c:v>0.90551899999999996</c:v>
                </c:pt>
                <c:pt idx="5">
                  <c:v>0.86399999999999999</c:v>
                </c:pt>
                <c:pt idx="6">
                  <c:v>0.74099999999999999</c:v>
                </c:pt>
                <c:pt idx="7">
                  <c:v>0.72199999999999998</c:v>
                </c:pt>
                <c:pt idx="8">
                  <c:v>0.68300000000000005</c:v>
                </c:pt>
                <c:pt idx="9">
                  <c:v>0.64600000000000002</c:v>
                </c:pt>
                <c:pt idx="10">
                  <c:v>0.59899999999999998</c:v>
                </c:pt>
                <c:pt idx="11">
                  <c:v>0.56100000000000005</c:v>
                </c:pt>
                <c:pt idx="12">
                  <c:v>0.52600000000000002</c:v>
                </c:pt>
                <c:pt idx="13">
                  <c:v>0.51500000000000001</c:v>
                </c:pt>
                <c:pt idx="14">
                  <c:v>0.496</c:v>
                </c:pt>
                <c:pt idx="15">
                  <c:v>0.48299999999999998</c:v>
                </c:pt>
                <c:pt idx="16">
                  <c:v>0.48899999999999999</c:v>
                </c:pt>
                <c:pt idx="17">
                  <c:v>0.49399999999999999</c:v>
                </c:pt>
                <c:pt idx="18">
                  <c:v>0.47899999999999998</c:v>
                </c:pt>
                <c:pt idx="19">
                  <c:v>0.48017399999999999</c:v>
                </c:pt>
                <c:pt idx="20">
                  <c:v>0.48907800000000001</c:v>
                </c:pt>
                <c:pt idx="21">
                  <c:v>0.504</c:v>
                </c:pt>
                <c:pt idx="22">
                  <c:v>0.50458400000000003</c:v>
                </c:pt>
                <c:pt idx="23">
                  <c:v>0.52394600000000002</c:v>
                </c:pt>
                <c:pt idx="24">
                  <c:v>0.54244199999999998</c:v>
                </c:pt>
                <c:pt idx="25">
                  <c:v>0.54896199999999995</c:v>
                </c:pt>
                <c:pt idx="26">
                  <c:v>0.57622600000000002</c:v>
                </c:pt>
                <c:pt idx="27">
                  <c:v>0.61392199999999997</c:v>
                </c:pt>
                <c:pt idx="28">
                  <c:v>0.59808099999999997</c:v>
                </c:pt>
                <c:pt idx="29">
                  <c:v>0.57658900000000002</c:v>
                </c:pt>
                <c:pt idx="30">
                  <c:v>0.54971099999999995</c:v>
                </c:pt>
                <c:pt idx="31">
                  <c:v>0.56239600000000001</c:v>
                </c:pt>
                <c:pt idx="32">
                  <c:v>0.61480000000000001</c:v>
                </c:pt>
                <c:pt idx="33">
                  <c:v>0.657169</c:v>
                </c:pt>
                <c:pt idx="34">
                  <c:v>0.67719099999999999</c:v>
                </c:pt>
                <c:pt idx="35">
                  <c:v>0.65788000000000002</c:v>
                </c:pt>
                <c:pt idx="36">
                  <c:v>0.62977399999999994</c:v>
                </c:pt>
                <c:pt idx="37">
                  <c:v>0.59951600000000005</c:v>
                </c:pt>
                <c:pt idx="38">
                  <c:v>0.62898799999999999</c:v>
                </c:pt>
                <c:pt idx="39">
                  <c:v>0.66081000000000001</c:v>
                </c:pt>
                <c:pt idx="40">
                  <c:v>0.83472100000000005</c:v>
                </c:pt>
                <c:pt idx="41">
                  <c:v>0.90727800000000003</c:v>
                </c:pt>
                <c:pt idx="42">
                  <c:v>0.86194300000000001</c:v>
                </c:pt>
                <c:pt idx="43">
                  <c:v>0.82131699999999996</c:v>
                </c:pt>
                <c:pt idx="44">
                  <c:v>0.78542699999999999</c:v>
                </c:pt>
                <c:pt idx="45">
                  <c:v>0.75369600000000003</c:v>
                </c:pt>
                <c:pt idx="46">
                  <c:v>0.72562099999999996</c:v>
                </c:pt>
                <c:pt idx="47">
                  <c:v>0.67879800000000001</c:v>
                </c:pt>
                <c:pt idx="48">
                  <c:v>0.60139900000000002</c:v>
                </c:pt>
                <c:pt idx="49">
                  <c:v>0.534721</c:v>
                </c:pt>
                <c:pt idx="50">
                  <c:v>0.47724100000000003</c:v>
                </c:pt>
              </c:numCache>
            </c:numRef>
          </c:val>
        </c:ser>
        <c:ser>
          <c:idx val="3"/>
          <c:order val="3"/>
          <c:tx>
            <c:strRef>
              <c:f>Sheet1!$E$1</c:f>
              <c:strCache>
                <c:ptCount val="1"/>
                <c:pt idx="0">
                  <c:v>Tight oil production</c:v>
                </c:pt>
              </c:strCache>
            </c:strRef>
          </c:tx>
          <c:spPr>
            <a:solidFill>
              <a:srgbClr val="BD732A"/>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0.78500000000000003</c:v>
                </c:pt>
                <c:pt idx="1">
                  <c:v>0.76200000000000001</c:v>
                </c:pt>
                <c:pt idx="2">
                  <c:v>0.74299999999999999</c:v>
                </c:pt>
                <c:pt idx="3">
                  <c:v>0.73599999999999999</c:v>
                </c:pt>
                <c:pt idx="4">
                  <c:v>0.73499999999999999</c:v>
                </c:pt>
                <c:pt idx="5">
                  <c:v>0.76300000000000001</c:v>
                </c:pt>
                <c:pt idx="6">
                  <c:v>0.79</c:v>
                </c:pt>
                <c:pt idx="7">
                  <c:v>0.83799999999999997</c:v>
                </c:pt>
                <c:pt idx="8">
                  <c:v>0.94799999999999995</c:v>
                </c:pt>
                <c:pt idx="9">
                  <c:v>1.016</c:v>
                </c:pt>
                <c:pt idx="10">
                  <c:v>1.2130000000000001</c:v>
                </c:pt>
                <c:pt idx="11">
                  <c:v>1.6859999999999999</c:v>
                </c:pt>
                <c:pt idx="12">
                  <c:v>2.573</c:v>
                </c:pt>
                <c:pt idx="13">
                  <c:v>3.5089999999999999</c:v>
                </c:pt>
                <c:pt idx="14">
                  <c:v>4.59</c:v>
                </c:pt>
                <c:pt idx="15">
                  <c:v>5.2380000000000004</c:v>
                </c:pt>
                <c:pt idx="16">
                  <c:v>4.7990000000000004</c:v>
                </c:pt>
                <c:pt idx="17">
                  <c:v>5.319</c:v>
                </c:pt>
                <c:pt idx="18">
                  <c:v>6.8849999999999998</c:v>
                </c:pt>
                <c:pt idx="19">
                  <c:v>7.9850000000000003</c:v>
                </c:pt>
                <c:pt idx="20">
                  <c:v>8.9152349999999991</c:v>
                </c:pt>
                <c:pt idx="21">
                  <c:v>9.4230119999999999</c:v>
                </c:pt>
                <c:pt idx="22">
                  <c:v>9.7240470000000006</c:v>
                </c:pt>
                <c:pt idx="23">
                  <c:v>9.7443550000000005</c:v>
                </c:pt>
                <c:pt idx="24">
                  <c:v>9.7769469999999998</c:v>
                </c:pt>
                <c:pt idx="25">
                  <c:v>9.7456040000000002</c:v>
                </c:pt>
                <c:pt idx="26">
                  <c:v>9.7016390000000001</c:v>
                </c:pt>
                <c:pt idx="27">
                  <c:v>9.6745459999999994</c:v>
                </c:pt>
                <c:pt idx="28">
                  <c:v>9.6219789999999996</c:v>
                </c:pt>
                <c:pt idx="29">
                  <c:v>9.6508470000000006</c:v>
                </c:pt>
                <c:pt idx="30">
                  <c:v>9.7117920000000009</c:v>
                </c:pt>
                <c:pt idx="31">
                  <c:v>9.7448440000000005</c:v>
                </c:pt>
                <c:pt idx="32">
                  <c:v>9.7589140000000008</c:v>
                </c:pt>
                <c:pt idx="33">
                  <c:v>9.7638839999999991</c:v>
                </c:pt>
                <c:pt idx="34">
                  <c:v>9.7311680000000003</c:v>
                </c:pt>
                <c:pt idx="35">
                  <c:v>9.7261579999999999</c:v>
                </c:pt>
                <c:pt idx="36">
                  <c:v>9.8074580000000005</c:v>
                </c:pt>
                <c:pt idx="37">
                  <c:v>9.840776</c:v>
                </c:pt>
                <c:pt idx="38">
                  <c:v>9.8115740000000002</c:v>
                </c:pt>
                <c:pt idx="39">
                  <c:v>9.8578449999999993</c:v>
                </c:pt>
                <c:pt idx="40">
                  <c:v>9.8763749999999995</c:v>
                </c:pt>
                <c:pt idx="41">
                  <c:v>9.9342299999999994</c:v>
                </c:pt>
                <c:pt idx="42">
                  <c:v>10.066545</c:v>
                </c:pt>
                <c:pt idx="43">
                  <c:v>10.108886999999999</c:v>
                </c:pt>
                <c:pt idx="44">
                  <c:v>10.034140000000001</c:v>
                </c:pt>
                <c:pt idx="45">
                  <c:v>9.9545499999999993</c:v>
                </c:pt>
                <c:pt idx="46">
                  <c:v>9.7306799999999996</c:v>
                </c:pt>
                <c:pt idx="47">
                  <c:v>9.5057399999999994</c:v>
                </c:pt>
                <c:pt idx="48">
                  <c:v>9.3664000000000005</c:v>
                </c:pt>
                <c:pt idx="49">
                  <c:v>9.1875830000000001</c:v>
                </c:pt>
                <c:pt idx="50">
                  <c:v>8.7431789999999996</c:v>
                </c:pt>
              </c:numCache>
            </c:numRef>
          </c:val>
        </c:ser>
        <c:dLbls>
          <c:showLegendKey val="0"/>
          <c:showVal val="0"/>
          <c:showCatName val="0"/>
          <c:showSerName val="0"/>
          <c:showPercent val="0"/>
          <c:showBubbleSize val="0"/>
        </c:dLbls>
        <c:axId val="184020096"/>
        <c:axId val="184013024"/>
      </c:areaChart>
      <c:catAx>
        <c:axId val="184020096"/>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84013024"/>
        <c:crosses val="autoZero"/>
        <c:auto val="1"/>
        <c:lblAlgn val="ctr"/>
        <c:lblOffset val="100"/>
        <c:tickLblSkip val="10"/>
        <c:tickMarkSkip val="10"/>
        <c:noMultiLvlLbl val="0"/>
      </c:catAx>
      <c:valAx>
        <c:axId val="184013024"/>
        <c:scaling>
          <c:orientation val="minMax"/>
          <c:max val="2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20096"/>
        <c:crossesAt val="20"/>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400">
          <a:solidFill>
            <a:sysClr val="windowText" lastClr="000000"/>
          </a:solidFill>
        </a:defRPr>
      </a:pPr>
      <a:endParaRPr lang="en-US"/>
    </a:p>
  </c:txPr>
  <c:externalData r:id="rId4">
    <c:autoUpdate val="0"/>
  </c:externalData>
  <c:userShapes r:id="rId5"/>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257217847769035E-2"/>
          <c:y val="0.17527750437445319"/>
          <c:w val="0.64035870516185478"/>
          <c:h val="0.7358683289588801"/>
        </c:manualLayout>
      </c:layout>
      <c:lineChart>
        <c:grouping val="standard"/>
        <c:varyColors val="0"/>
        <c:ser>
          <c:idx val="2"/>
          <c:order val="0"/>
          <c:tx>
            <c:strRef>
              <c:f>Sheet1!$B$1</c:f>
              <c:strCache>
                <c:ptCount val="1"/>
                <c:pt idx="0">
                  <c:v>East</c:v>
                </c:pt>
              </c:strCache>
            </c:strRef>
          </c:tx>
          <c:spPr>
            <a:ln w="22225" cap="rnd">
              <a:solidFill>
                <a:schemeClr val="accent3">
                  <a:lumMod val="5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9.8000000000000004E-2</c:v>
                </c:pt>
                <c:pt idx="1">
                  <c:v>8.6999999999999994E-2</c:v>
                </c:pt>
                <c:pt idx="2">
                  <c:v>0.09</c:v>
                </c:pt>
                <c:pt idx="3">
                  <c:v>8.8999999999999996E-2</c:v>
                </c:pt>
                <c:pt idx="4">
                  <c:v>8.6999999999999994E-2</c:v>
                </c:pt>
                <c:pt idx="5">
                  <c:v>8.4000000000000005E-2</c:v>
                </c:pt>
                <c:pt idx="6">
                  <c:v>8.4000000000000005E-2</c:v>
                </c:pt>
                <c:pt idx="7">
                  <c:v>8.3000000000000004E-2</c:v>
                </c:pt>
                <c:pt idx="8">
                  <c:v>8.5000000000000006E-2</c:v>
                </c:pt>
                <c:pt idx="9">
                  <c:v>8.1000000000000003E-2</c:v>
                </c:pt>
                <c:pt idx="10">
                  <c:v>8.5000000000000006E-2</c:v>
                </c:pt>
                <c:pt idx="11">
                  <c:v>8.5999999999999993E-2</c:v>
                </c:pt>
                <c:pt idx="12">
                  <c:v>9.7000000000000003E-2</c:v>
                </c:pt>
                <c:pt idx="13">
                  <c:v>0.11700000000000001</c:v>
                </c:pt>
                <c:pt idx="14">
                  <c:v>0.151</c:v>
                </c:pt>
                <c:pt idx="15">
                  <c:v>0.184</c:v>
                </c:pt>
                <c:pt idx="16">
                  <c:v>0.14899999999999999</c:v>
                </c:pt>
                <c:pt idx="17">
                  <c:v>0.15</c:v>
                </c:pt>
                <c:pt idx="18">
                  <c:v>0.16300000000000001</c:v>
                </c:pt>
                <c:pt idx="19">
                  <c:v>0.187996</c:v>
                </c:pt>
                <c:pt idx="20">
                  <c:v>0.20566499999999999</c:v>
                </c:pt>
                <c:pt idx="21">
                  <c:v>0.215506</c:v>
                </c:pt>
                <c:pt idx="22">
                  <c:v>0.24612400000000001</c:v>
                </c:pt>
                <c:pt idx="23">
                  <c:v>0.256915</c:v>
                </c:pt>
                <c:pt idx="24">
                  <c:v>0.26475900000000002</c:v>
                </c:pt>
                <c:pt idx="25">
                  <c:v>0.27196900000000002</c:v>
                </c:pt>
                <c:pt idx="26">
                  <c:v>0.27766099999999999</c:v>
                </c:pt>
                <c:pt idx="27">
                  <c:v>0.28289500000000001</c:v>
                </c:pt>
                <c:pt idx="28">
                  <c:v>0.28949399999999997</c:v>
                </c:pt>
                <c:pt idx="29">
                  <c:v>0.29556199999999999</c:v>
                </c:pt>
                <c:pt idx="30">
                  <c:v>0.29833100000000001</c:v>
                </c:pt>
                <c:pt idx="31">
                  <c:v>0.30019099999999999</c:v>
                </c:pt>
                <c:pt idx="32">
                  <c:v>0.298925</c:v>
                </c:pt>
                <c:pt idx="33">
                  <c:v>0.312365</c:v>
                </c:pt>
                <c:pt idx="34">
                  <c:v>0.318687</c:v>
                </c:pt>
                <c:pt idx="35">
                  <c:v>0.32287900000000003</c:v>
                </c:pt>
                <c:pt idx="36">
                  <c:v>0.32421299999999997</c:v>
                </c:pt>
                <c:pt idx="37">
                  <c:v>0.32460099999999997</c:v>
                </c:pt>
                <c:pt idx="38">
                  <c:v>0.32431900000000002</c:v>
                </c:pt>
                <c:pt idx="39">
                  <c:v>0.32184699999999999</c:v>
                </c:pt>
                <c:pt idx="40">
                  <c:v>0.31932899999999997</c:v>
                </c:pt>
                <c:pt idx="41">
                  <c:v>0.31395800000000001</c:v>
                </c:pt>
                <c:pt idx="42">
                  <c:v>0.31212800000000002</c:v>
                </c:pt>
                <c:pt idx="43">
                  <c:v>0.31286799999999998</c:v>
                </c:pt>
                <c:pt idx="44">
                  <c:v>0.312745</c:v>
                </c:pt>
                <c:pt idx="45">
                  <c:v>0.313052</c:v>
                </c:pt>
                <c:pt idx="46">
                  <c:v>0.31274099999999999</c:v>
                </c:pt>
                <c:pt idx="47">
                  <c:v>0.312309</c:v>
                </c:pt>
                <c:pt idx="48">
                  <c:v>0.311778</c:v>
                </c:pt>
                <c:pt idx="49">
                  <c:v>0.310942</c:v>
                </c:pt>
                <c:pt idx="50">
                  <c:v>0.31352400000000002</c:v>
                </c:pt>
              </c:numCache>
            </c:numRef>
          </c:val>
          <c:smooth val="0"/>
        </c:ser>
        <c:ser>
          <c:idx val="0"/>
          <c:order val="1"/>
          <c:tx>
            <c:strRef>
              <c:f>Sheet1!$C$1</c:f>
              <c:strCache>
                <c:ptCount val="1"/>
                <c:pt idx="0">
                  <c:v>Gulf Coast</c:v>
                </c:pt>
              </c:strCache>
            </c:strRef>
          </c:tx>
          <c:spPr>
            <a:ln w="22225" cap="rnd">
              <a:solidFill>
                <a:schemeClr val="accent3"/>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0.65500000000000003</c:v>
                </c:pt>
                <c:pt idx="1">
                  <c:v>0.63300000000000001</c:v>
                </c:pt>
                <c:pt idx="2">
                  <c:v>0.58899999999999997</c:v>
                </c:pt>
                <c:pt idx="3">
                  <c:v>0.57699999999999996</c:v>
                </c:pt>
                <c:pt idx="4">
                  <c:v>0.54800000000000004</c:v>
                </c:pt>
                <c:pt idx="5">
                  <c:v>0.52300000000000002</c:v>
                </c:pt>
                <c:pt idx="6">
                  <c:v>0.52100000000000002</c:v>
                </c:pt>
                <c:pt idx="7">
                  <c:v>0.53400000000000003</c:v>
                </c:pt>
                <c:pt idx="8">
                  <c:v>0.52900000000000003</c:v>
                </c:pt>
                <c:pt idx="9">
                  <c:v>0.501</c:v>
                </c:pt>
                <c:pt idx="10">
                  <c:v>0.53200000000000003</c:v>
                </c:pt>
                <c:pt idx="11">
                  <c:v>0.70599999999999996</c:v>
                </c:pt>
                <c:pt idx="12">
                  <c:v>1.0720000000000001</c:v>
                </c:pt>
                <c:pt idx="13">
                  <c:v>1.5029999999999999</c:v>
                </c:pt>
                <c:pt idx="14">
                  <c:v>1.905</c:v>
                </c:pt>
                <c:pt idx="15">
                  <c:v>2.0099999999999998</c:v>
                </c:pt>
                <c:pt idx="16">
                  <c:v>1.611</c:v>
                </c:pt>
                <c:pt idx="17">
                  <c:v>1.528</c:v>
                </c:pt>
                <c:pt idx="18">
                  <c:v>1.647</c:v>
                </c:pt>
                <c:pt idx="19">
                  <c:v>1.6959610000000001</c:v>
                </c:pt>
                <c:pt idx="20">
                  <c:v>1.799223</c:v>
                </c:pt>
                <c:pt idx="21">
                  <c:v>1.856822</c:v>
                </c:pt>
                <c:pt idx="22">
                  <c:v>1.9541489999999999</c:v>
                </c:pt>
                <c:pt idx="23">
                  <c:v>1.9482440000000001</c:v>
                </c:pt>
                <c:pt idx="24">
                  <c:v>1.93747</c:v>
                </c:pt>
                <c:pt idx="25">
                  <c:v>1.9376249999999999</c:v>
                </c:pt>
                <c:pt idx="26">
                  <c:v>1.935835</c:v>
                </c:pt>
                <c:pt idx="27">
                  <c:v>1.952305</c:v>
                </c:pt>
                <c:pt idx="28">
                  <c:v>1.9626239999999999</c:v>
                </c:pt>
                <c:pt idx="29">
                  <c:v>1.970488</c:v>
                </c:pt>
                <c:pt idx="30">
                  <c:v>1.9690080000000001</c:v>
                </c:pt>
                <c:pt idx="31">
                  <c:v>1.9724489999999999</c:v>
                </c:pt>
                <c:pt idx="32">
                  <c:v>1.9731730000000001</c:v>
                </c:pt>
                <c:pt idx="33">
                  <c:v>1.984224</c:v>
                </c:pt>
                <c:pt idx="34">
                  <c:v>1.978537</c:v>
                </c:pt>
                <c:pt idx="35">
                  <c:v>1.989406</c:v>
                </c:pt>
                <c:pt idx="36">
                  <c:v>1.993817</c:v>
                </c:pt>
                <c:pt idx="37">
                  <c:v>1.992121</c:v>
                </c:pt>
                <c:pt idx="38">
                  <c:v>1.9848030000000001</c:v>
                </c:pt>
                <c:pt idx="39">
                  <c:v>1.992516</c:v>
                </c:pt>
                <c:pt idx="40">
                  <c:v>1.999797</c:v>
                </c:pt>
                <c:pt idx="41">
                  <c:v>2.0065909999999998</c:v>
                </c:pt>
                <c:pt idx="42">
                  <c:v>2.015943</c:v>
                </c:pt>
                <c:pt idx="43">
                  <c:v>2.0225390000000001</c:v>
                </c:pt>
                <c:pt idx="44">
                  <c:v>2.0316529999999999</c:v>
                </c:pt>
                <c:pt idx="45">
                  <c:v>2.0341840000000002</c:v>
                </c:pt>
                <c:pt idx="46">
                  <c:v>2.0396679999999998</c:v>
                </c:pt>
                <c:pt idx="47">
                  <c:v>2.053261</c:v>
                </c:pt>
                <c:pt idx="48">
                  <c:v>2.0645730000000002</c:v>
                </c:pt>
                <c:pt idx="49">
                  <c:v>2.0709900000000001</c:v>
                </c:pt>
                <c:pt idx="50">
                  <c:v>2.0635970000000001</c:v>
                </c:pt>
              </c:numCache>
            </c:numRef>
          </c:val>
          <c:smooth val="0"/>
        </c:ser>
        <c:ser>
          <c:idx val="1"/>
          <c:order val="2"/>
          <c:tx>
            <c:strRef>
              <c:f>Sheet1!$D$1</c:f>
              <c:strCache>
                <c:ptCount val="1"/>
                <c:pt idx="0">
                  <c:v>Midcontinent</c:v>
                </c:pt>
              </c:strCache>
            </c:strRef>
          </c:tx>
          <c:spPr>
            <a:ln w="22225" cap="rnd">
              <a:solidFill>
                <a:schemeClr val="accent4"/>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0.33500000000000002</c:v>
                </c:pt>
                <c:pt idx="1">
                  <c:v>0.33100000000000002</c:v>
                </c:pt>
                <c:pt idx="2">
                  <c:v>0.32100000000000001</c:v>
                </c:pt>
                <c:pt idx="3">
                  <c:v>0.318</c:v>
                </c:pt>
                <c:pt idx="4">
                  <c:v>0.313</c:v>
                </c:pt>
                <c:pt idx="5">
                  <c:v>0.307</c:v>
                </c:pt>
                <c:pt idx="6">
                  <c:v>0.32500000000000001</c:v>
                </c:pt>
                <c:pt idx="7">
                  <c:v>0.32700000000000001</c:v>
                </c:pt>
                <c:pt idx="8">
                  <c:v>0.35199999999999998</c:v>
                </c:pt>
                <c:pt idx="9">
                  <c:v>0.35</c:v>
                </c:pt>
                <c:pt idx="10">
                  <c:v>0.371</c:v>
                </c:pt>
                <c:pt idx="11">
                  <c:v>0.42699999999999999</c:v>
                </c:pt>
                <c:pt idx="12">
                  <c:v>0.51100000000000001</c:v>
                </c:pt>
                <c:pt idx="13">
                  <c:v>0.58699999999999997</c:v>
                </c:pt>
                <c:pt idx="14">
                  <c:v>0.65800000000000003</c:v>
                </c:pt>
                <c:pt idx="15">
                  <c:v>0.7</c:v>
                </c:pt>
                <c:pt idx="16">
                  <c:v>0.61699999999999999</c:v>
                </c:pt>
                <c:pt idx="17">
                  <c:v>0.627</c:v>
                </c:pt>
                <c:pt idx="18">
                  <c:v>0.72199999999999998</c:v>
                </c:pt>
                <c:pt idx="19">
                  <c:v>0.73298300000000005</c:v>
                </c:pt>
                <c:pt idx="20">
                  <c:v>0.67977600000000005</c:v>
                </c:pt>
                <c:pt idx="21">
                  <c:v>0.65766899999999995</c:v>
                </c:pt>
                <c:pt idx="22">
                  <c:v>0.60569799999999996</c:v>
                </c:pt>
                <c:pt idx="23">
                  <c:v>0.61228899999999997</c:v>
                </c:pt>
                <c:pt idx="24">
                  <c:v>0.61510200000000004</c:v>
                </c:pt>
                <c:pt idx="25">
                  <c:v>0.61521800000000004</c:v>
                </c:pt>
                <c:pt idx="26">
                  <c:v>0.61649100000000001</c:v>
                </c:pt>
                <c:pt idx="27">
                  <c:v>0.621479</c:v>
                </c:pt>
                <c:pt idx="28">
                  <c:v>0.61861900000000003</c:v>
                </c:pt>
                <c:pt idx="29">
                  <c:v>0.62039100000000003</c:v>
                </c:pt>
                <c:pt idx="30">
                  <c:v>0.62048800000000004</c:v>
                </c:pt>
                <c:pt idx="31">
                  <c:v>0.61746199999999996</c:v>
                </c:pt>
                <c:pt idx="32">
                  <c:v>0.61806300000000003</c:v>
                </c:pt>
                <c:pt idx="33">
                  <c:v>0.61733000000000005</c:v>
                </c:pt>
                <c:pt idx="34">
                  <c:v>0.62053400000000003</c:v>
                </c:pt>
                <c:pt idx="35">
                  <c:v>0.62513200000000002</c:v>
                </c:pt>
                <c:pt idx="36">
                  <c:v>0.62936099999999995</c:v>
                </c:pt>
                <c:pt idx="37">
                  <c:v>0.63457699999999995</c:v>
                </c:pt>
                <c:pt idx="38">
                  <c:v>0.63715599999999994</c:v>
                </c:pt>
                <c:pt idx="39">
                  <c:v>0.64862399999999998</c:v>
                </c:pt>
                <c:pt idx="40">
                  <c:v>0.65660300000000005</c:v>
                </c:pt>
                <c:pt idx="41">
                  <c:v>0.66613199999999995</c:v>
                </c:pt>
                <c:pt idx="42">
                  <c:v>0.67330400000000001</c:v>
                </c:pt>
                <c:pt idx="43">
                  <c:v>0.67329899999999998</c:v>
                </c:pt>
                <c:pt idx="44">
                  <c:v>0.67047199999999996</c:v>
                </c:pt>
                <c:pt idx="45">
                  <c:v>0.665385</c:v>
                </c:pt>
                <c:pt idx="46">
                  <c:v>0.66054100000000004</c:v>
                </c:pt>
                <c:pt idx="47">
                  <c:v>0.655663</c:v>
                </c:pt>
                <c:pt idx="48">
                  <c:v>0.65031899999999998</c:v>
                </c:pt>
                <c:pt idx="49">
                  <c:v>0.64720500000000003</c:v>
                </c:pt>
                <c:pt idx="50">
                  <c:v>0.64187000000000005</c:v>
                </c:pt>
              </c:numCache>
            </c:numRef>
          </c:val>
          <c:smooth val="0"/>
        </c:ser>
        <c:ser>
          <c:idx val="3"/>
          <c:order val="3"/>
          <c:tx>
            <c:strRef>
              <c:f>Sheet1!$E$1</c:f>
              <c:strCache>
                <c:ptCount val="1"/>
                <c:pt idx="0">
                  <c:v>Southwest</c:v>
                </c:pt>
              </c:strCache>
            </c:strRef>
          </c:tx>
          <c:spPr>
            <a:ln w="22225" cap="rnd">
              <a:solidFill>
                <a:schemeClr val="accent1"/>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1.056</c:v>
                </c:pt>
                <c:pt idx="1">
                  <c:v>1.026</c:v>
                </c:pt>
                <c:pt idx="2">
                  <c:v>0.98899999999999999</c:v>
                </c:pt>
                <c:pt idx="3">
                  <c:v>0.97399999999999998</c:v>
                </c:pt>
                <c:pt idx="4">
                  <c:v>0.95299999999999996</c:v>
                </c:pt>
                <c:pt idx="5">
                  <c:v>0.94599999999999995</c:v>
                </c:pt>
                <c:pt idx="6">
                  <c:v>0.93600000000000005</c:v>
                </c:pt>
                <c:pt idx="7">
                  <c:v>0.93200000000000005</c:v>
                </c:pt>
                <c:pt idx="8">
                  <c:v>0.96399999999999997</c:v>
                </c:pt>
                <c:pt idx="9">
                  <c:v>0.96499999999999997</c:v>
                </c:pt>
                <c:pt idx="10">
                  <c:v>1.0089999999999999</c:v>
                </c:pt>
                <c:pt idx="11">
                  <c:v>1.1160000000000001</c:v>
                </c:pt>
                <c:pt idx="12">
                  <c:v>1.292</c:v>
                </c:pt>
                <c:pt idx="13">
                  <c:v>1.466</c:v>
                </c:pt>
                <c:pt idx="14">
                  <c:v>1.7430000000000001</c:v>
                </c:pt>
                <c:pt idx="15">
                  <c:v>1.97</c:v>
                </c:pt>
                <c:pt idx="16">
                  <c:v>2.0960000000000001</c:v>
                </c:pt>
                <c:pt idx="17">
                  <c:v>2.5449999999999999</c:v>
                </c:pt>
                <c:pt idx="18">
                  <c:v>3.5470000000000002</c:v>
                </c:pt>
                <c:pt idx="19">
                  <c:v>4.4188980000000004</c:v>
                </c:pt>
                <c:pt idx="20">
                  <c:v>4.974596</c:v>
                </c:pt>
                <c:pt idx="21">
                  <c:v>5.2741769999999999</c:v>
                </c:pt>
                <c:pt idx="22">
                  <c:v>5.2833649999999999</c:v>
                </c:pt>
                <c:pt idx="23">
                  <c:v>5.2649020000000002</c:v>
                </c:pt>
                <c:pt idx="24">
                  <c:v>5.2719019999999999</c:v>
                </c:pt>
                <c:pt idx="25">
                  <c:v>5.2745949999999997</c:v>
                </c:pt>
                <c:pt idx="26">
                  <c:v>5.2350089999999998</c:v>
                </c:pt>
                <c:pt idx="27">
                  <c:v>5.1946950000000003</c:v>
                </c:pt>
                <c:pt idx="28">
                  <c:v>5.1468949999999998</c:v>
                </c:pt>
                <c:pt idx="29">
                  <c:v>5.156021</c:v>
                </c:pt>
                <c:pt idx="30">
                  <c:v>5.1835990000000001</c:v>
                </c:pt>
                <c:pt idx="31">
                  <c:v>5.2011770000000004</c:v>
                </c:pt>
                <c:pt idx="32">
                  <c:v>5.2264619999999997</c:v>
                </c:pt>
                <c:pt idx="33">
                  <c:v>5.1644940000000004</c:v>
                </c:pt>
                <c:pt idx="34">
                  <c:v>5.1342970000000001</c:v>
                </c:pt>
                <c:pt idx="35">
                  <c:v>5.1648069999999997</c:v>
                </c:pt>
                <c:pt idx="36">
                  <c:v>5.2346979999999999</c:v>
                </c:pt>
                <c:pt idx="37">
                  <c:v>5.2891260000000004</c:v>
                </c:pt>
                <c:pt idx="38">
                  <c:v>5.2608110000000003</c:v>
                </c:pt>
                <c:pt idx="39">
                  <c:v>5.2500169999999997</c:v>
                </c:pt>
                <c:pt idx="40">
                  <c:v>5.2269040000000002</c:v>
                </c:pt>
                <c:pt idx="41">
                  <c:v>5.244942</c:v>
                </c:pt>
                <c:pt idx="42">
                  <c:v>5.3026900000000001</c:v>
                </c:pt>
                <c:pt idx="43">
                  <c:v>5.3089740000000001</c:v>
                </c:pt>
                <c:pt idx="44">
                  <c:v>5.2340619999999998</c:v>
                </c:pt>
                <c:pt idx="45">
                  <c:v>5.1239290000000004</c:v>
                </c:pt>
                <c:pt idx="46">
                  <c:v>4.9436809999999998</c:v>
                </c:pt>
                <c:pt idx="47">
                  <c:v>4.7659940000000001</c:v>
                </c:pt>
                <c:pt idx="48">
                  <c:v>4.6796100000000003</c:v>
                </c:pt>
                <c:pt idx="49">
                  <c:v>4.5744040000000004</c:v>
                </c:pt>
                <c:pt idx="50">
                  <c:v>4.2127140000000001</c:v>
                </c:pt>
              </c:numCache>
            </c:numRef>
          </c:val>
          <c:smooth val="0"/>
        </c:ser>
        <c:ser>
          <c:idx val="4"/>
          <c:order val="4"/>
          <c:tx>
            <c:strRef>
              <c:f>Sheet1!$F$1</c:f>
              <c:strCache>
                <c:ptCount val="1"/>
                <c:pt idx="0">
                  <c:v>Rocky Mountains</c:v>
                </c:pt>
              </c:strCache>
            </c:strRef>
          </c:tx>
          <c:spPr>
            <a:ln w="22225" cap="rnd">
              <a:solidFill>
                <a:schemeClr val="accent2"/>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formatCode>General</c:formatCode>
                <c:ptCount val="51"/>
                <c:pt idx="0">
                  <c:v>0.27</c:v>
                </c:pt>
                <c:pt idx="1">
                  <c:v>0.255</c:v>
                </c:pt>
                <c:pt idx="2">
                  <c:v>0.254</c:v>
                </c:pt>
                <c:pt idx="3">
                  <c:v>0.249</c:v>
                </c:pt>
                <c:pt idx="4">
                  <c:v>0.253</c:v>
                </c:pt>
                <c:pt idx="5">
                  <c:v>0.26</c:v>
                </c:pt>
                <c:pt idx="6">
                  <c:v>0.27</c:v>
                </c:pt>
                <c:pt idx="7">
                  <c:v>0.28199999999999997</c:v>
                </c:pt>
                <c:pt idx="8">
                  <c:v>0.29499999999999998</c:v>
                </c:pt>
                <c:pt idx="9">
                  <c:v>0.29499999999999998</c:v>
                </c:pt>
                <c:pt idx="10">
                  <c:v>0.313</c:v>
                </c:pt>
                <c:pt idx="11">
                  <c:v>0.33800000000000002</c:v>
                </c:pt>
                <c:pt idx="12">
                  <c:v>0.38500000000000001</c:v>
                </c:pt>
                <c:pt idx="13">
                  <c:v>0.46200000000000002</c:v>
                </c:pt>
                <c:pt idx="14">
                  <c:v>0.60099999999999998</c:v>
                </c:pt>
                <c:pt idx="15">
                  <c:v>0.70099999999999996</c:v>
                </c:pt>
                <c:pt idx="16">
                  <c:v>0.621</c:v>
                </c:pt>
                <c:pt idx="17">
                  <c:v>0.68799999999999994</c:v>
                </c:pt>
                <c:pt idx="18">
                  <c:v>0.85299999999999998</c:v>
                </c:pt>
                <c:pt idx="19">
                  <c:v>0.91197899999999998</c:v>
                </c:pt>
                <c:pt idx="20">
                  <c:v>0.94345599999999996</c:v>
                </c:pt>
                <c:pt idx="21">
                  <c:v>0.96960900000000005</c:v>
                </c:pt>
                <c:pt idx="22">
                  <c:v>1.017752</c:v>
                </c:pt>
                <c:pt idx="23">
                  <c:v>1.03169</c:v>
                </c:pt>
                <c:pt idx="24">
                  <c:v>1.04654</c:v>
                </c:pt>
                <c:pt idx="25">
                  <c:v>1.0587599999999999</c:v>
                </c:pt>
                <c:pt idx="26">
                  <c:v>1.0688329999999999</c:v>
                </c:pt>
                <c:pt idx="27">
                  <c:v>1.079358</c:v>
                </c:pt>
                <c:pt idx="28">
                  <c:v>1.0854950000000001</c:v>
                </c:pt>
                <c:pt idx="29">
                  <c:v>1.0933010000000001</c:v>
                </c:pt>
                <c:pt idx="30">
                  <c:v>1.1003309999999999</c:v>
                </c:pt>
                <c:pt idx="31">
                  <c:v>1.106182</c:v>
                </c:pt>
                <c:pt idx="32">
                  <c:v>1.1045199999999999</c:v>
                </c:pt>
                <c:pt idx="33">
                  <c:v>1.124023</c:v>
                </c:pt>
                <c:pt idx="34">
                  <c:v>1.1319220000000001</c:v>
                </c:pt>
                <c:pt idx="35">
                  <c:v>1.1425970000000001</c:v>
                </c:pt>
                <c:pt idx="36">
                  <c:v>1.1612020000000001</c:v>
                </c:pt>
                <c:pt idx="37">
                  <c:v>1.1569449999999999</c:v>
                </c:pt>
                <c:pt idx="38">
                  <c:v>1.1681159999999999</c:v>
                </c:pt>
                <c:pt idx="39">
                  <c:v>1.18235</c:v>
                </c:pt>
                <c:pt idx="40">
                  <c:v>1.19387</c:v>
                </c:pt>
                <c:pt idx="41">
                  <c:v>1.2058949999999999</c:v>
                </c:pt>
                <c:pt idx="42">
                  <c:v>1.2239819999999999</c:v>
                </c:pt>
                <c:pt idx="43">
                  <c:v>1.236049</c:v>
                </c:pt>
                <c:pt idx="44">
                  <c:v>1.250324</c:v>
                </c:pt>
                <c:pt idx="45">
                  <c:v>1.2670669999999999</c:v>
                </c:pt>
                <c:pt idx="46">
                  <c:v>1.275701</c:v>
                </c:pt>
                <c:pt idx="47">
                  <c:v>1.2783329999999999</c:v>
                </c:pt>
                <c:pt idx="48">
                  <c:v>1.2925340000000001</c:v>
                </c:pt>
                <c:pt idx="49">
                  <c:v>1.305463</c:v>
                </c:pt>
                <c:pt idx="50">
                  <c:v>1.3121069999999999</c:v>
                </c:pt>
              </c:numCache>
            </c:numRef>
          </c:val>
          <c:smooth val="0"/>
        </c:ser>
        <c:ser>
          <c:idx val="5"/>
          <c:order val="5"/>
          <c:tx>
            <c:strRef>
              <c:f>Sheet1!$G$1</c:f>
              <c:strCache>
                <c:ptCount val="1"/>
                <c:pt idx="0">
                  <c:v>West Coast</c:v>
                </c:pt>
              </c:strCache>
            </c:strRef>
          </c:tx>
          <c:spPr>
            <a:ln w="22225" cap="rnd">
              <a:solidFill>
                <a:schemeClr val="accent5"/>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Sheet1!$G$2:$G$52</c:f>
              <c:numCache>
                <c:formatCode>General</c:formatCode>
                <c:ptCount val="51"/>
                <c:pt idx="0">
                  <c:v>0.69099999999999995</c:v>
                </c:pt>
                <c:pt idx="1">
                  <c:v>0.66800000000000004</c:v>
                </c:pt>
                <c:pt idx="2">
                  <c:v>0.66200000000000003</c:v>
                </c:pt>
                <c:pt idx="3">
                  <c:v>0.63600000000000001</c:v>
                </c:pt>
                <c:pt idx="4">
                  <c:v>0.61299999999999999</c:v>
                </c:pt>
                <c:pt idx="5">
                  <c:v>0.58899999999999997</c:v>
                </c:pt>
                <c:pt idx="6">
                  <c:v>0.56999999999999995</c:v>
                </c:pt>
                <c:pt idx="7">
                  <c:v>0.56100000000000005</c:v>
                </c:pt>
                <c:pt idx="8">
                  <c:v>0.54800000000000004</c:v>
                </c:pt>
                <c:pt idx="9">
                  <c:v>0.53</c:v>
                </c:pt>
                <c:pt idx="10">
                  <c:v>0.51400000000000001</c:v>
                </c:pt>
                <c:pt idx="11">
                  <c:v>0.503</c:v>
                </c:pt>
                <c:pt idx="12">
                  <c:v>0.503</c:v>
                </c:pt>
                <c:pt idx="13">
                  <c:v>0.50600000000000001</c:v>
                </c:pt>
                <c:pt idx="14">
                  <c:v>0.52100000000000002</c:v>
                </c:pt>
                <c:pt idx="15">
                  <c:v>0.51500000000000001</c:v>
                </c:pt>
                <c:pt idx="16">
                  <c:v>0.47699999999999998</c:v>
                </c:pt>
                <c:pt idx="17">
                  <c:v>0.44600000000000001</c:v>
                </c:pt>
                <c:pt idx="18">
                  <c:v>0.45600000000000002</c:v>
                </c:pt>
                <c:pt idx="19">
                  <c:v>0.41199000000000002</c:v>
                </c:pt>
                <c:pt idx="20">
                  <c:v>0.35152499999999998</c:v>
                </c:pt>
                <c:pt idx="21">
                  <c:v>0.31552400000000003</c:v>
                </c:pt>
                <c:pt idx="22">
                  <c:v>0.32720199999999999</c:v>
                </c:pt>
                <c:pt idx="23">
                  <c:v>0.32202700000000001</c:v>
                </c:pt>
                <c:pt idx="24">
                  <c:v>0.31552200000000002</c:v>
                </c:pt>
                <c:pt idx="25">
                  <c:v>0.313496</c:v>
                </c:pt>
                <c:pt idx="26">
                  <c:v>0.31386199999999997</c:v>
                </c:pt>
                <c:pt idx="27">
                  <c:v>0.31374600000000002</c:v>
                </c:pt>
                <c:pt idx="28">
                  <c:v>0.31514999999999999</c:v>
                </c:pt>
                <c:pt idx="29">
                  <c:v>0.31457299999999999</c:v>
                </c:pt>
                <c:pt idx="30">
                  <c:v>0.314081</c:v>
                </c:pt>
                <c:pt idx="31">
                  <c:v>0.31762400000000002</c:v>
                </c:pt>
                <c:pt idx="32">
                  <c:v>0.31849699999999997</c:v>
                </c:pt>
                <c:pt idx="33">
                  <c:v>0.31791199999999997</c:v>
                </c:pt>
                <c:pt idx="34">
                  <c:v>0.31436500000000001</c:v>
                </c:pt>
                <c:pt idx="35">
                  <c:v>0.309087</c:v>
                </c:pt>
                <c:pt idx="36">
                  <c:v>0.30089199999999999</c:v>
                </c:pt>
                <c:pt idx="37">
                  <c:v>0.28927399999999998</c:v>
                </c:pt>
                <c:pt idx="38">
                  <c:v>0.27973300000000001</c:v>
                </c:pt>
                <c:pt idx="39">
                  <c:v>0.272679</c:v>
                </c:pt>
                <c:pt idx="40">
                  <c:v>0.26519500000000001</c:v>
                </c:pt>
                <c:pt idx="41">
                  <c:v>0.25839400000000001</c:v>
                </c:pt>
                <c:pt idx="42">
                  <c:v>0.250749</c:v>
                </c:pt>
                <c:pt idx="43">
                  <c:v>0.24401500000000001</c:v>
                </c:pt>
                <c:pt idx="44">
                  <c:v>0.238232</c:v>
                </c:pt>
                <c:pt idx="45">
                  <c:v>0.233399</c:v>
                </c:pt>
                <c:pt idx="46">
                  <c:v>0.23011999999999999</c:v>
                </c:pt>
                <c:pt idx="47">
                  <c:v>0.22753100000000001</c:v>
                </c:pt>
                <c:pt idx="48">
                  <c:v>0.22436800000000001</c:v>
                </c:pt>
                <c:pt idx="49">
                  <c:v>0.20873900000000001</c:v>
                </c:pt>
                <c:pt idx="50">
                  <c:v>0.211003</c:v>
                </c:pt>
              </c:numCache>
            </c:numRef>
          </c:val>
          <c:smooth val="0"/>
        </c:ser>
        <c:ser>
          <c:idx val="6"/>
          <c:order val="6"/>
          <c:tx>
            <c:strRef>
              <c:f>Sheet1!$H$1</c:f>
              <c:strCache>
                <c:ptCount val="1"/>
                <c:pt idx="0">
                  <c:v>Northern Great Plains</c:v>
                </c:pt>
              </c:strCache>
            </c:strRef>
          </c:tx>
          <c:spPr>
            <a:ln w="22225" cap="rnd">
              <a:solidFill>
                <a:schemeClr val="accent2">
                  <a:lumMod val="60000"/>
                  <a:lumOff val="4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Sheet1!$H$2:$H$52</c:f>
              <c:numCache>
                <c:formatCode>General</c:formatCode>
                <c:ptCount val="51"/>
                <c:pt idx="0">
                  <c:v>0.13500000000000001</c:v>
                </c:pt>
                <c:pt idx="1">
                  <c:v>0.13400000000000001</c:v>
                </c:pt>
                <c:pt idx="2">
                  <c:v>0.13400000000000001</c:v>
                </c:pt>
                <c:pt idx="3">
                  <c:v>0.13700000000000001</c:v>
                </c:pt>
                <c:pt idx="4">
                  <c:v>0.156</c:v>
                </c:pt>
                <c:pt idx="5">
                  <c:v>0.191</c:v>
                </c:pt>
                <c:pt idx="6">
                  <c:v>0.21199999999999999</c:v>
                </c:pt>
                <c:pt idx="7">
                  <c:v>0.223</c:v>
                </c:pt>
                <c:pt idx="8">
                  <c:v>0.26100000000000001</c:v>
                </c:pt>
                <c:pt idx="9">
                  <c:v>0.29799999999999999</c:v>
                </c:pt>
                <c:pt idx="10">
                  <c:v>0.38200000000000001</c:v>
                </c:pt>
                <c:pt idx="11">
                  <c:v>0.48799999999999999</c:v>
                </c:pt>
                <c:pt idx="12">
                  <c:v>0.73899999999999999</c:v>
                </c:pt>
                <c:pt idx="13">
                  <c:v>0.94099999999999995</c:v>
                </c:pt>
                <c:pt idx="14">
                  <c:v>1.1679999999999999</c:v>
                </c:pt>
                <c:pt idx="15">
                  <c:v>1.26</c:v>
                </c:pt>
                <c:pt idx="16">
                  <c:v>1.099</c:v>
                </c:pt>
                <c:pt idx="17">
                  <c:v>1.131</c:v>
                </c:pt>
                <c:pt idx="18">
                  <c:v>1.327</c:v>
                </c:pt>
                <c:pt idx="19">
                  <c:v>1.476966</c:v>
                </c:pt>
                <c:pt idx="20">
                  <c:v>1.65462</c:v>
                </c:pt>
                <c:pt idx="21">
                  <c:v>1.798373</c:v>
                </c:pt>
                <c:pt idx="22">
                  <c:v>1.945211</c:v>
                </c:pt>
                <c:pt idx="23">
                  <c:v>1.9571559999999999</c:v>
                </c:pt>
                <c:pt idx="24">
                  <c:v>1.9680139999999999</c:v>
                </c:pt>
                <c:pt idx="25">
                  <c:v>1.9159900000000001</c:v>
                </c:pt>
                <c:pt idx="26">
                  <c:v>1.899251</c:v>
                </c:pt>
                <c:pt idx="27">
                  <c:v>1.881526</c:v>
                </c:pt>
                <c:pt idx="28">
                  <c:v>1.856371</c:v>
                </c:pt>
                <c:pt idx="29">
                  <c:v>1.859256</c:v>
                </c:pt>
                <c:pt idx="30">
                  <c:v>1.8870910000000001</c:v>
                </c:pt>
                <c:pt idx="31">
                  <c:v>1.8918470000000001</c:v>
                </c:pt>
                <c:pt idx="32">
                  <c:v>1.8892389999999999</c:v>
                </c:pt>
                <c:pt idx="33">
                  <c:v>1.9173100000000001</c:v>
                </c:pt>
                <c:pt idx="34">
                  <c:v>1.9070830000000001</c:v>
                </c:pt>
                <c:pt idx="35">
                  <c:v>1.8460570000000001</c:v>
                </c:pt>
                <c:pt idx="36">
                  <c:v>1.8335410000000001</c:v>
                </c:pt>
                <c:pt idx="37">
                  <c:v>1.817733</c:v>
                </c:pt>
                <c:pt idx="38">
                  <c:v>1.8158639999999999</c:v>
                </c:pt>
                <c:pt idx="39">
                  <c:v>1.8531740000000001</c:v>
                </c:pt>
                <c:pt idx="40">
                  <c:v>1.877894</c:v>
                </c:pt>
                <c:pt idx="41">
                  <c:v>1.8982300000000001</c:v>
                </c:pt>
                <c:pt idx="42">
                  <c:v>1.937756</c:v>
                </c:pt>
                <c:pt idx="43">
                  <c:v>1.948323</c:v>
                </c:pt>
                <c:pt idx="44">
                  <c:v>1.923006</c:v>
                </c:pt>
                <c:pt idx="45">
                  <c:v>1.9314640000000001</c:v>
                </c:pt>
                <c:pt idx="46">
                  <c:v>1.8686480000000001</c:v>
                </c:pt>
                <c:pt idx="47">
                  <c:v>1.802305</c:v>
                </c:pt>
                <c:pt idx="48">
                  <c:v>1.7214640000000001</c:v>
                </c:pt>
                <c:pt idx="49">
                  <c:v>1.6291850000000001</c:v>
                </c:pt>
                <c:pt idx="50">
                  <c:v>1.5429060000000001</c:v>
                </c:pt>
              </c:numCache>
            </c:numRef>
          </c:val>
          <c:smooth val="0"/>
        </c:ser>
        <c:dLbls>
          <c:showLegendKey val="0"/>
          <c:showVal val="0"/>
          <c:showCatName val="0"/>
          <c:showSerName val="0"/>
          <c:showPercent val="0"/>
          <c:showBubbleSize val="0"/>
        </c:dLbls>
        <c:smooth val="0"/>
        <c:axId val="184021184"/>
        <c:axId val="184013568"/>
      </c:lineChart>
      <c:catAx>
        <c:axId val="184021184"/>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13568"/>
        <c:crosses val="autoZero"/>
        <c:auto val="1"/>
        <c:lblAlgn val="ctr"/>
        <c:lblOffset val="100"/>
        <c:tickLblSkip val="10"/>
        <c:tickMarkSkip val="10"/>
        <c:noMultiLvlLbl val="0"/>
      </c:catAx>
      <c:valAx>
        <c:axId val="184013568"/>
        <c:scaling>
          <c:orientation val="minMax"/>
          <c:max val="6"/>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21184"/>
        <c:crossesAt val="20"/>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en-US"/>
    </a:p>
  </c:txPr>
  <c:externalData r:id="rId4">
    <c:autoUpdate val="0"/>
  </c:externalData>
  <c:userShapes r:id="rId5"/>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49493813273341"/>
          <c:y val="0.20305610236220473"/>
          <c:w val="0.66132835571383108"/>
          <c:h val="0.70808973097112871"/>
        </c:manualLayout>
      </c:layout>
      <c:areaChart>
        <c:grouping val="stacked"/>
        <c:varyColors val="0"/>
        <c:ser>
          <c:idx val="3"/>
          <c:order val="1"/>
          <c:tx>
            <c:strRef>
              <c:f>Sheet1!$B$1</c:f>
              <c:strCache>
                <c:ptCount val="1"/>
                <c:pt idx="0">
                  <c:v>Other U.S. </c:v>
                </c:pt>
              </c:strCache>
            </c:strRef>
          </c:tx>
          <c:spPr>
            <a:solidFill>
              <a:schemeClr val="bg2">
                <a:lumMod val="40000"/>
                <a:lumOff val="60000"/>
              </a:schemeClr>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1.3931830000000001</c:v>
                </c:pt>
                <c:pt idx="1">
                  <c:v>1.3195460000000001</c:v>
                </c:pt>
                <c:pt idx="2">
                  <c:v>1.3094049999999999</c:v>
                </c:pt>
                <c:pt idx="3">
                  <c:v>1.167149</c:v>
                </c:pt>
                <c:pt idx="4">
                  <c:v>1.2399200000000001</c:v>
                </c:pt>
                <c:pt idx="5">
                  <c:v>1.1602190000000001</c:v>
                </c:pt>
                <c:pt idx="6">
                  <c:v>1.1735409999999999</c:v>
                </c:pt>
                <c:pt idx="7">
                  <c:v>1.207757</c:v>
                </c:pt>
                <c:pt idx="8">
                  <c:v>1.2114509999999998</c:v>
                </c:pt>
                <c:pt idx="9">
                  <c:v>1.286778</c:v>
                </c:pt>
                <c:pt idx="10">
                  <c:v>1.3988959999999997</c:v>
                </c:pt>
                <c:pt idx="11">
                  <c:v>1.4933899999999998</c:v>
                </c:pt>
                <c:pt idx="12">
                  <c:v>1.5918460000000001</c:v>
                </c:pt>
                <c:pt idx="13">
                  <c:v>1.7382300000000002</c:v>
                </c:pt>
                <c:pt idx="14">
                  <c:v>1.9374170000000002</c:v>
                </c:pt>
                <c:pt idx="15">
                  <c:v>2.1263559999999999</c:v>
                </c:pt>
                <c:pt idx="16">
                  <c:v>2.1824249999999994</c:v>
                </c:pt>
                <c:pt idx="17">
                  <c:v>2.2005040000000005</c:v>
                </c:pt>
                <c:pt idx="18">
                  <c:v>2.4850140000000005</c:v>
                </c:pt>
                <c:pt idx="19">
                  <c:v>2.7503159999999998</c:v>
                </c:pt>
                <c:pt idx="20">
                  <c:v>2.9291659999999995</c:v>
                </c:pt>
                <c:pt idx="21">
                  <c:v>2.9569139999999998</c:v>
                </c:pt>
                <c:pt idx="22">
                  <c:v>3.2043879999999998</c:v>
                </c:pt>
                <c:pt idx="23">
                  <c:v>3.1948999999999996</c:v>
                </c:pt>
                <c:pt idx="24">
                  <c:v>3.1817279999999997</c:v>
                </c:pt>
                <c:pt idx="25">
                  <c:v>3.1811830000000008</c:v>
                </c:pt>
                <c:pt idx="26">
                  <c:v>3.1991210000000008</c:v>
                </c:pt>
                <c:pt idx="27">
                  <c:v>3.2004520000000003</c:v>
                </c:pt>
                <c:pt idx="28">
                  <c:v>3.1714179999999996</c:v>
                </c:pt>
                <c:pt idx="29">
                  <c:v>3.1473819999999999</c:v>
                </c:pt>
                <c:pt idx="30">
                  <c:v>3.1189559999999998</c:v>
                </c:pt>
                <c:pt idx="31">
                  <c:v>3.0954810000000004</c:v>
                </c:pt>
                <c:pt idx="32">
                  <c:v>3.051931999999999</c:v>
                </c:pt>
                <c:pt idx="33">
                  <c:v>3.0295589999999999</c:v>
                </c:pt>
                <c:pt idx="34">
                  <c:v>3.0153210000000001</c:v>
                </c:pt>
                <c:pt idx="35">
                  <c:v>3.0001559999999996</c:v>
                </c:pt>
                <c:pt idx="36">
                  <c:v>2.9640230000000005</c:v>
                </c:pt>
                <c:pt idx="37">
                  <c:v>2.8953160000000002</c:v>
                </c:pt>
                <c:pt idx="38">
                  <c:v>2.8581659999999998</c:v>
                </c:pt>
                <c:pt idx="39">
                  <c:v>2.8416740000000003</c:v>
                </c:pt>
                <c:pt idx="40">
                  <c:v>2.8588969999999998</c:v>
                </c:pt>
                <c:pt idx="41">
                  <c:v>2.8602020000000001</c:v>
                </c:pt>
                <c:pt idx="42">
                  <c:v>2.8466819999999999</c:v>
                </c:pt>
                <c:pt idx="43">
                  <c:v>2.8345279999999997</c:v>
                </c:pt>
                <c:pt idx="44">
                  <c:v>2.818956</c:v>
                </c:pt>
                <c:pt idx="45">
                  <c:v>2.7962549999999995</c:v>
                </c:pt>
                <c:pt idx="46">
                  <c:v>2.7715650000000007</c:v>
                </c:pt>
                <c:pt idx="47">
                  <c:v>2.7674090000000002</c:v>
                </c:pt>
                <c:pt idx="48">
                  <c:v>2.7449029999999999</c:v>
                </c:pt>
                <c:pt idx="49">
                  <c:v>2.721017999999999</c:v>
                </c:pt>
                <c:pt idx="50">
                  <c:v>2.6935510000000003</c:v>
                </c:pt>
              </c:numCache>
            </c:numRef>
          </c:val>
        </c:ser>
        <c:ser>
          <c:idx val="2"/>
          <c:order val="2"/>
          <c:tx>
            <c:strRef>
              <c:f>Sheet1!$C$1</c:f>
              <c:strCache>
                <c:ptCount val="1"/>
                <c:pt idx="0">
                  <c:v>Southwest</c:v>
                </c:pt>
              </c:strCache>
            </c:strRef>
          </c:tx>
          <c:spPr>
            <a:solidFill>
              <a:schemeClr val="accent1"/>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0.481817</c:v>
                </c:pt>
                <c:pt idx="1">
                  <c:v>0.46745399999999998</c:v>
                </c:pt>
                <c:pt idx="2">
                  <c:v>0.483595</c:v>
                </c:pt>
                <c:pt idx="3">
                  <c:v>0.46985100000000002</c:v>
                </c:pt>
                <c:pt idx="4">
                  <c:v>0.47508</c:v>
                </c:pt>
                <c:pt idx="5">
                  <c:v>0.466781</c:v>
                </c:pt>
                <c:pt idx="6">
                  <c:v>0.47345900000000002</c:v>
                </c:pt>
                <c:pt idx="7">
                  <c:v>0.48124299999999998</c:v>
                </c:pt>
                <c:pt idx="8">
                  <c:v>0.48654900000000001</c:v>
                </c:pt>
                <c:pt idx="9">
                  <c:v>0.52822199999999997</c:v>
                </c:pt>
                <c:pt idx="10">
                  <c:v>0.56410400000000005</c:v>
                </c:pt>
                <c:pt idx="11">
                  <c:v>0.59660999999999997</c:v>
                </c:pt>
                <c:pt idx="12">
                  <c:v>0.68915400000000004</c:v>
                </c:pt>
                <c:pt idx="13">
                  <c:v>0.69677</c:v>
                </c:pt>
                <c:pt idx="14">
                  <c:v>0.750583</c:v>
                </c:pt>
                <c:pt idx="15">
                  <c:v>0.76164399999999999</c:v>
                </c:pt>
                <c:pt idx="16">
                  <c:v>0.76557500000000001</c:v>
                </c:pt>
                <c:pt idx="17">
                  <c:v>0.90649599999999997</c:v>
                </c:pt>
                <c:pt idx="18">
                  <c:v>1.024986</c:v>
                </c:pt>
                <c:pt idx="19">
                  <c:v>1.1307830000000001</c:v>
                </c:pt>
                <c:pt idx="20">
                  <c:v>1.3172790000000001</c:v>
                </c:pt>
                <c:pt idx="21">
                  <c:v>1.36084</c:v>
                </c:pt>
                <c:pt idx="22">
                  <c:v>1.4865870000000001</c:v>
                </c:pt>
                <c:pt idx="23">
                  <c:v>1.4849129999999999</c:v>
                </c:pt>
                <c:pt idx="24">
                  <c:v>1.486993</c:v>
                </c:pt>
                <c:pt idx="25">
                  <c:v>1.4885109999999999</c:v>
                </c:pt>
                <c:pt idx="26">
                  <c:v>1.485835</c:v>
                </c:pt>
                <c:pt idx="27">
                  <c:v>1.479317</c:v>
                </c:pt>
                <c:pt idx="28">
                  <c:v>1.4775290000000001</c:v>
                </c:pt>
                <c:pt idx="29">
                  <c:v>1.48732</c:v>
                </c:pt>
                <c:pt idx="30">
                  <c:v>1.49491</c:v>
                </c:pt>
                <c:pt idx="31">
                  <c:v>1.5079370000000001</c:v>
                </c:pt>
                <c:pt idx="32">
                  <c:v>1.518321</c:v>
                </c:pt>
                <c:pt idx="33">
                  <c:v>1.496739</c:v>
                </c:pt>
                <c:pt idx="34">
                  <c:v>1.489635</c:v>
                </c:pt>
                <c:pt idx="35">
                  <c:v>1.4968399999999999</c:v>
                </c:pt>
                <c:pt idx="36">
                  <c:v>1.5101249999999999</c:v>
                </c:pt>
                <c:pt idx="37">
                  <c:v>1.5211870000000001</c:v>
                </c:pt>
                <c:pt idx="38">
                  <c:v>1.5200480000000001</c:v>
                </c:pt>
                <c:pt idx="39">
                  <c:v>1.5303899999999999</c:v>
                </c:pt>
                <c:pt idx="40">
                  <c:v>1.5357700000000001</c:v>
                </c:pt>
                <c:pt idx="41">
                  <c:v>1.5461830000000001</c:v>
                </c:pt>
                <c:pt idx="42">
                  <c:v>1.566055</c:v>
                </c:pt>
                <c:pt idx="43">
                  <c:v>1.5681320000000001</c:v>
                </c:pt>
                <c:pt idx="44">
                  <c:v>1.553768</c:v>
                </c:pt>
                <c:pt idx="45">
                  <c:v>1.5426759999999999</c:v>
                </c:pt>
                <c:pt idx="46">
                  <c:v>1.5119320000000001</c:v>
                </c:pt>
                <c:pt idx="47">
                  <c:v>1.488604</c:v>
                </c:pt>
                <c:pt idx="48">
                  <c:v>1.4832879999999999</c:v>
                </c:pt>
                <c:pt idx="49">
                  <c:v>1.446588</c:v>
                </c:pt>
                <c:pt idx="50">
                  <c:v>1.321421</c:v>
                </c:pt>
              </c:numCache>
            </c:numRef>
          </c:val>
        </c:ser>
        <c:ser>
          <c:idx val="1"/>
          <c:order val="3"/>
          <c:tx>
            <c:strRef>
              <c:f>Sheet1!$D$1</c:f>
              <c:strCache>
                <c:ptCount val="1"/>
                <c:pt idx="0">
                  <c:v>East</c:v>
                </c:pt>
              </c:strCache>
            </c:strRef>
          </c:tx>
          <c:spPr>
            <a:solidFill>
              <a:schemeClr val="accent3">
                <a:lumMod val="50000"/>
              </a:schemeClr>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3.5999999999999997E-2</c:v>
                </c:pt>
                <c:pt idx="1">
                  <c:v>7.9000000000000001E-2</c:v>
                </c:pt>
                <c:pt idx="2">
                  <c:v>8.5999999999999993E-2</c:v>
                </c:pt>
                <c:pt idx="3">
                  <c:v>8.5000000000000006E-2</c:v>
                </c:pt>
                <c:pt idx="4">
                  <c:v>9.5000000000000001E-2</c:v>
                </c:pt>
                <c:pt idx="5">
                  <c:v>9.0999999999999998E-2</c:v>
                </c:pt>
                <c:pt idx="6">
                  <c:v>9.5000000000000001E-2</c:v>
                </c:pt>
                <c:pt idx="7">
                  <c:v>9.2999999999999999E-2</c:v>
                </c:pt>
                <c:pt idx="8">
                  <c:v>8.5000000000000006E-2</c:v>
                </c:pt>
                <c:pt idx="9">
                  <c:v>9.6000000000000002E-2</c:v>
                </c:pt>
                <c:pt idx="10">
                  <c:v>0.111</c:v>
                </c:pt>
                <c:pt idx="11">
                  <c:v>0.123</c:v>
                </c:pt>
                <c:pt idx="12">
                  <c:v>0.13</c:v>
                </c:pt>
                <c:pt idx="13">
                  <c:v>0.17100000000000001</c:v>
                </c:pt>
                <c:pt idx="14">
                  <c:v>0.32700000000000001</c:v>
                </c:pt>
                <c:pt idx="15">
                  <c:v>0.45100000000000001</c:v>
                </c:pt>
                <c:pt idx="16">
                  <c:v>0.56200000000000006</c:v>
                </c:pt>
                <c:pt idx="17">
                  <c:v>0.68200000000000005</c:v>
                </c:pt>
                <c:pt idx="18">
                  <c:v>0.86</c:v>
                </c:pt>
                <c:pt idx="19">
                  <c:v>1.0300229999999999</c:v>
                </c:pt>
                <c:pt idx="20">
                  <c:v>1.162884</c:v>
                </c:pt>
                <c:pt idx="21">
                  <c:v>1.2195549999999999</c:v>
                </c:pt>
                <c:pt idx="22">
                  <c:v>1.4134450000000001</c:v>
                </c:pt>
                <c:pt idx="23">
                  <c:v>1.4592780000000001</c:v>
                </c:pt>
                <c:pt idx="24">
                  <c:v>1.532826</c:v>
                </c:pt>
                <c:pt idx="25">
                  <c:v>1.618104</c:v>
                </c:pt>
                <c:pt idx="26">
                  <c:v>1.732677</c:v>
                </c:pt>
                <c:pt idx="27">
                  <c:v>1.855694</c:v>
                </c:pt>
                <c:pt idx="28">
                  <c:v>1.946366</c:v>
                </c:pt>
                <c:pt idx="29">
                  <c:v>1.9733210000000001</c:v>
                </c:pt>
                <c:pt idx="30">
                  <c:v>1.973579</c:v>
                </c:pt>
                <c:pt idx="31">
                  <c:v>1.9757260000000001</c:v>
                </c:pt>
                <c:pt idx="32">
                  <c:v>1.976404</c:v>
                </c:pt>
                <c:pt idx="33">
                  <c:v>2.0016600000000002</c:v>
                </c:pt>
                <c:pt idx="34">
                  <c:v>2.0483120000000001</c:v>
                </c:pt>
                <c:pt idx="35">
                  <c:v>2.0858180000000002</c:v>
                </c:pt>
                <c:pt idx="36">
                  <c:v>2.0905909999999999</c:v>
                </c:pt>
                <c:pt idx="37">
                  <c:v>2.0936149999999998</c:v>
                </c:pt>
                <c:pt idx="38">
                  <c:v>2.0965449999999999</c:v>
                </c:pt>
                <c:pt idx="39">
                  <c:v>2.0931350000000002</c:v>
                </c:pt>
                <c:pt idx="40">
                  <c:v>2.0839050000000001</c:v>
                </c:pt>
                <c:pt idx="41">
                  <c:v>2.0830120000000001</c:v>
                </c:pt>
                <c:pt idx="42">
                  <c:v>2.0785849999999999</c:v>
                </c:pt>
                <c:pt idx="43">
                  <c:v>2.0923639999999999</c:v>
                </c:pt>
                <c:pt idx="44">
                  <c:v>2.0945649999999998</c:v>
                </c:pt>
                <c:pt idx="45">
                  <c:v>2.097607</c:v>
                </c:pt>
                <c:pt idx="46">
                  <c:v>2.09571</c:v>
                </c:pt>
                <c:pt idx="47">
                  <c:v>2.106255</c:v>
                </c:pt>
                <c:pt idx="48">
                  <c:v>2.1406559999999999</c:v>
                </c:pt>
                <c:pt idx="49">
                  <c:v>2.1576949999999999</c:v>
                </c:pt>
                <c:pt idx="50">
                  <c:v>2.1607050000000001</c:v>
                </c:pt>
              </c:numCache>
            </c:numRef>
          </c:val>
        </c:ser>
        <c:dLbls>
          <c:showLegendKey val="0"/>
          <c:showVal val="0"/>
          <c:showCatName val="0"/>
          <c:showSerName val="0"/>
          <c:showPercent val="0"/>
          <c:showBubbleSize val="0"/>
        </c:dLbls>
        <c:axId val="184009216"/>
        <c:axId val="184014112"/>
        <c:extLst>
          <c:ext xmlns:c15="http://schemas.microsoft.com/office/drawing/2012/chart" uri="{02D57815-91ED-43cb-92C2-25804820EDAC}">
            <c15:filteredAreaSeries>
              <c15:ser>
                <c:idx val="0"/>
                <c:order val="0"/>
                <c:spPr>
                  <a:solidFill>
                    <a:schemeClr val="accent1"/>
                  </a:solidFill>
                  <a:ln>
                    <a:noFill/>
                  </a:ln>
                  <a:effectLst/>
                </c:spPr>
                <c:cat>
                  <c:numRef>
                    <c:extLst>
                      <c:ext uri="{02D57815-91ED-43cb-92C2-25804820EDAC}">
                        <c15:formulaRef>
                          <c15:sqref>'[1]NGPL_region2@'!$BC$1:$DA$1</c15:sqref>
                        </c15:formulaRef>
                      </c:ext>
                    </c:extLst>
                    <c:numCache>
                      <c:formatCode>General</c:formatCode>
                      <c:ptCount val="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numCache>
                  </c:numRef>
                </c:cat>
                <c:val>
                  <c:numRef>
                    <c:extLst>
                      <c:ext uri="{02D57815-91ED-43cb-92C2-25804820EDAC}">
                        <c15:formulaRef>
                          <c15:sqref>'[1]NGPL_region2@'!$BC$1:$DA$1</c15:sqref>
                        </c15:formulaRef>
                      </c:ext>
                    </c:extLst>
                    <c:numCache>
                      <c:formatCode>General</c:formatCode>
                      <c:ptCount val="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numCache>
                  </c:numRef>
                </c:val>
              </c15:ser>
            </c15:filteredAreaSeries>
          </c:ext>
        </c:extLst>
      </c:areaChart>
      <c:catAx>
        <c:axId val="184009216"/>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14112"/>
        <c:crosses val="autoZero"/>
        <c:auto val="1"/>
        <c:lblAlgn val="ctr"/>
        <c:lblOffset val="100"/>
        <c:tickLblSkip val="10"/>
        <c:tickMarkSkip val="10"/>
        <c:noMultiLvlLbl val="0"/>
      </c:catAx>
      <c:valAx>
        <c:axId val="184014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184009216"/>
        <c:crossesAt val="20"/>
        <c:crossBetween val="midCat"/>
      </c:valAx>
      <c:spPr>
        <a:noFill/>
        <a:ln>
          <a:noFill/>
        </a:ln>
        <a:effectLst/>
      </c:spPr>
    </c:plotArea>
    <c:plotVisOnly val="1"/>
    <c:dispBlanksAs val="zero"/>
    <c:showDLblsOverMax val="0"/>
  </c:chart>
  <c:spPr>
    <a:noFill/>
    <a:ln w="9525" cap="flat" cmpd="sng" algn="ctr">
      <a:noFill/>
      <a:round/>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8.xml.rels><?xml version="1.0" encoding="UTF-8" standalone="yes"?>
<Relationships xmlns="http://schemas.openxmlformats.org/package/2006/relationships"><Relationship Id="rId1" Type="http://schemas.openxmlformats.org/officeDocument/2006/relationships/image" Target="../media/image19.png"/></Relationships>
</file>

<file path=ppt/drawings/_rels/drawing9.xml.rels><?xml version="1.0" encoding="UTF-8" standalone="yes"?>
<Relationships xmlns="http://schemas.openxmlformats.org/package/2006/relationships"><Relationship Id="rId1" Type="http://schemas.openxmlformats.org/officeDocument/2006/relationships/image" Target="../media/image20.png"/></Relationships>
</file>

<file path=ppt/drawings/drawing1.xml><?xml version="1.0" encoding="utf-8"?>
<c:userShapes xmlns:c="http://schemas.openxmlformats.org/drawingml/2006/chart">
  <cdr:relSizeAnchor xmlns:cdr="http://schemas.openxmlformats.org/drawingml/2006/chartDrawing">
    <cdr:from>
      <cdr:x>0</cdr:x>
      <cdr:y>0</cdr:y>
    </cdr:from>
    <cdr:to>
      <cdr:x>0.46354</cdr:x>
      <cdr:y>0.18362</cdr:y>
    </cdr:to>
    <cdr:sp macro="" textlink="">
      <cdr:nvSpPr>
        <cdr:cNvPr id="2" name="TextBox 1"/>
        <cdr:cNvSpPr txBox="1"/>
      </cdr:nvSpPr>
      <cdr:spPr bwMode="auto">
        <a:xfrm xmlns:a="http://schemas.openxmlformats.org/drawingml/2006/main">
          <a:off x="0" y="0"/>
          <a:ext cx="2331235" cy="68839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baseline="0" dirty="0" smtClean="0">
              <a:solidFill>
                <a:schemeClr val="tx1"/>
              </a:solidFill>
              <a:latin typeface="+mn-lt"/>
              <a:ea typeface="Times New Roman" charset="0"/>
              <a:cs typeface="Times New Roman" charset="0"/>
            </a:rPr>
            <a:t>AEO2020 U.S. crude oil production</a:t>
          </a:r>
        </a:p>
        <a:p xmlns:a="http://schemas.openxmlformats.org/drawingml/2006/main">
          <a:pPr eaLnBrk="0" hangingPunct="0"/>
          <a:endParaRPr lang="en-US" sz="200" b="1" i="0" baseline="0" dirty="0" smtClean="0">
            <a:solidFill>
              <a:schemeClr val="tx1"/>
            </a:solidFill>
            <a:latin typeface="+mn-lt"/>
            <a:ea typeface="Times New Roman" charset="0"/>
            <a:cs typeface="Times New Roman" charset="0"/>
          </a:endParaRPr>
        </a:p>
        <a:p xmlns:a="http://schemas.openxmlformats.org/drawingml/2006/main">
          <a:pPr eaLnBrk="0" hangingPunct="0"/>
          <a:r>
            <a:rPr lang="en-US" sz="1400" i="0" baseline="0" dirty="0" smtClean="0">
              <a:solidFill>
                <a:schemeClr val="tx1"/>
              </a:solidFill>
              <a:latin typeface="+mn-lt"/>
              <a:ea typeface="Times New Roman" charset="0"/>
              <a:cs typeface="Times New Roman" charset="0"/>
            </a:rPr>
            <a:t>million barrels per day</a:t>
          </a:r>
        </a:p>
        <a:p xmlns:a="http://schemas.openxmlformats.org/drawingml/2006/main">
          <a:pPr eaLnBrk="0" hangingPunct="0"/>
          <a:endParaRPr lang="en-US" sz="140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0.07004</cdr:x>
      <cdr:y>0.13575</cdr:y>
    </cdr:from>
    <cdr:to>
      <cdr:x>0.40526</cdr:x>
      <cdr:y>0.27</cdr:y>
    </cdr:to>
    <cdr:sp macro="" textlink="">
      <cdr:nvSpPr>
        <cdr:cNvPr id="6" name="TextBox 1"/>
        <cdr:cNvSpPr txBox="1"/>
      </cdr:nvSpPr>
      <cdr:spPr bwMode="auto">
        <a:xfrm xmlns:a="http://schemas.openxmlformats.org/drawingml/2006/main">
          <a:off x="396375" y="645209"/>
          <a:ext cx="1897157" cy="63808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smtClean="0">
              <a:solidFill>
                <a:schemeClr val="bg2"/>
              </a:solidFill>
              <a:latin typeface="+mn-lt"/>
              <a:ea typeface="Times New Roman" charset="0"/>
              <a:cs typeface="Times New Roman" charset="0"/>
            </a:rPr>
            <a:t>         </a:t>
          </a:r>
          <a:r>
            <a:rPr lang="en-US" sz="1400" b="1" i="0" dirty="0" smtClean="0">
              <a:solidFill>
                <a:schemeClr val="tx1"/>
              </a:solidFill>
              <a:latin typeface="+mn-lt"/>
              <a:ea typeface="Times New Roman" charset="0"/>
              <a:cs typeface="Times New Roman" charset="0"/>
            </a:rPr>
            <a:t>2019</a:t>
          </a:r>
        </a:p>
        <a:p xmlns:a="http://schemas.openxmlformats.org/drawingml/2006/main">
          <a:pPr eaLnBrk="0" hangingPunct="0"/>
          <a:r>
            <a:rPr lang="en-US" sz="1400" b="0" i="0" dirty="0" smtClean="0">
              <a:solidFill>
                <a:schemeClr val="tx1"/>
              </a:solidFill>
              <a:latin typeface="+mn-lt"/>
              <a:ea typeface="Times New Roman" charset="0"/>
              <a:cs typeface="Times New Roman" charset="0"/>
            </a:rPr>
            <a:t>  history</a:t>
          </a:r>
          <a:r>
            <a:rPr lang="en-US" sz="1400" b="0" i="0" baseline="0" dirty="0" smtClean="0">
              <a:solidFill>
                <a:schemeClr val="tx1"/>
              </a:solidFill>
              <a:latin typeface="+mn-lt"/>
              <a:ea typeface="Times New Roman" charset="0"/>
              <a:cs typeface="Times New Roman" charset="0"/>
            </a:rPr>
            <a:t>     projections</a:t>
          </a:r>
          <a:endParaRPr lang="en-US" sz="1400" b="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0.68881</cdr:x>
      <cdr:y>0.16162</cdr:y>
    </cdr:from>
    <cdr:to>
      <cdr:x>0.99597</cdr:x>
      <cdr:y>1</cdr:y>
    </cdr:to>
    <cdr:sp macro="" textlink="">
      <cdr:nvSpPr>
        <cdr:cNvPr id="5" name="TextBox 1"/>
        <cdr:cNvSpPr txBox="1"/>
      </cdr:nvSpPr>
      <cdr:spPr bwMode="auto">
        <a:xfrm xmlns:a="http://schemas.openxmlformats.org/drawingml/2006/main">
          <a:off x="3898255" y="768176"/>
          <a:ext cx="1738353" cy="3984799"/>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endParaRPr lang="en-US" sz="1400" b="1" i="0" baseline="0" dirty="0" smtClean="0">
            <a:solidFill>
              <a:schemeClr val="accent2">
                <a:lumMod val="75000"/>
              </a:schemeClr>
            </a:solidFill>
            <a:latin typeface="+mn-lt"/>
            <a:ea typeface="Times New Roman" charset="0"/>
            <a:cs typeface="Times New Roman" charset="0"/>
          </a:endParaRPr>
        </a:p>
        <a:p xmlns:a="http://schemas.openxmlformats.org/drawingml/2006/main">
          <a:pPr eaLnBrk="0" hangingPunct="0"/>
          <a:endParaRPr lang="en-US" sz="1400" b="1" dirty="0">
            <a:solidFill>
              <a:schemeClr val="accent2">
                <a:lumMod val="75000"/>
              </a:schemeClr>
            </a:solidFill>
            <a:ea typeface="Times New Roman" charset="0"/>
            <a:cs typeface="Times New Roman" charset="0"/>
          </a:endParaRPr>
        </a:p>
        <a:p xmlns:a="http://schemas.openxmlformats.org/drawingml/2006/main">
          <a:pPr eaLnBrk="0" hangingPunct="0"/>
          <a:endParaRPr lang="en-US" sz="1400" b="1" i="0" baseline="0" dirty="0" smtClean="0">
            <a:solidFill>
              <a:schemeClr val="accent2">
                <a:lumMod val="75000"/>
              </a:schemeClr>
            </a:solidFill>
            <a:latin typeface="+mn-lt"/>
            <a:ea typeface="Times New Roman" charset="0"/>
            <a:cs typeface="Times New Roman" charset="0"/>
          </a:endParaRPr>
        </a:p>
        <a:p xmlns:a="http://schemas.openxmlformats.org/drawingml/2006/main">
          <a:pPr eaLnBrk="0" hangingPunct="0"/>
          <a:r>
            <a:rPr lang="en-US" sz="1400" b="1" i="0" baseline="0" dirty="0" smtClean="0">
              <a:solidFill>
                <a:schemeClr val="accent2">
                  <a:lumMod val="75000"/>
                </a:schemeClr>
              </a:solidFill>
              <a:latin typeface="+mn-lt"/>
              <a:ea typeface="Times New Roman" charset="0"/>
              <a:cs typeface="Times New Roman" charset="0"/>
            </a:rPr>
            <a:t>High Oil and Gas Supply</a:t>
          </a:r>
          <a:endParaRPr lang="en-US" sz="1400" b="1" i="0" baseline="0" dirty="0">
            <a:solidFill>
              <a:schemeClr val="accent2">
                <a:lumMod val="75000"/>
              </a:schemeClr>
            </a:solidFill>
            <a:latin typeface="+mn-lt"/>
            <a:ea typeface="Times New Roman" charset="0"/>
            <a:cs typeface="Times New Roman" charset="0"/>
          </a:endParaRPr>
        </a:p>
        <a:p xmlns:a="http://schemas.openxmlformats.org/drawingml/2006/main">
          <a:pPr eaLnBrk="0" hangingPunct="0"/>
          <a:r>
            <a:rPr lang="en-US" sz="1400" b="1" i="0" baseline="0" dirty="0">
              <a:solidFill>
                <a:schemeClr val="accent5">
                  <a:lumMod val="75000"/>
                </a:schemeClr>
              </a:solidFill>
              <a:latin typeface="+mn-lt"/>
              <a:ea typeface="Times New Roman" charset="0"/>
              <a:cs typeface="Times New Roman" charset="0"/>
            </a:rPr>
            <a:t>High Oil Price</a:t>
          </a:r>
        </a:p>
        <a:p xmlns:a="http://schemas.openxmlformats.org/drawingml/2006/main">
          <a:pPr eaLnBrk="0" hangingPunct="0"/>
          <a:r>
            <a:rPr lang="en-US" sz="1400" b="1" i="0" baseline="0" dirty="0">
              <a:solidFill>
                <a:schemeClr val="accent1"/>
              </a:solidFill>
              <a:latin typeface="+mn-lt"/>
              <a:ea typeface="Times New Roman" charset="0"/>
              <a:cs typeface="Times New Roman" charset="0"/>
            </a:rPr>
            <a:t>High Economic </a:t>
          </a:r>
        </a:p>
        <a:p xmlns:a="http://schemas.openxmlformats.org/drawingml/2006/main">
          <a:pPr eaLnBrk="0" hangingPunct="0"/>
          <a:r>
            <a:rPr lang="en-US" sz="1400" b="1" i="0" baseline="0" dirty="0">
              <a:solidFill>
                <a:schemeClr val="accent1"/>
              </a:solidFill>
              <a:latin typeface="+mn-lt"/>
              <a:ea typeface="Times New Roman" charset="0"/>
              <a:cs typeface="Times New Roman" charset="0"/>
            </a:rPr>
            <a:t>Growth</a:t>
          </a:r>
        </a:p>
        <a:p xmlns:a="http://schemas.openxmlformats.org/drawingml/2006/main">
          <a:pPr eaLnBrk="0" hangingPunct="0"/>
          <a:r>
            <a:rPr lang="en-US" sz="1400" b="1" i="0" baseline="0" dirty="0">
              <a:solidFill>
                <a:srgbClr val="000000"/>
              </a:solidFill>
              <a:latin typeface="+mn-lt"/>
              <a:ea typeface="Times New Roman" charset="0"/>
              <a:cs typeface="Times New Roman" charset="0"/>
            </a:rPr>
            <a:t>Reference</a:t>
          </a:r>
        </a:p>
        <a:p xmlns:a="http://schemas.openxmlformats.org/drawingml/2006/main">
          <a:pPr eaLnBrk="0" hangingPunct="0"/>
          <a:r>
            <a:rPr lang="en-US" sz="1400" b="1" i="0" baseline="0" dirty="0">
              <a:solidFill>
                <a:schemeClr val="accent1">
                  <a:lumMod val="40000"/>
                  <a:lumOff val="60000"/>
                </a:schemeClr>
              </a:solidFill>
              <a:latin typeface="+mn-lt"/>
              <a:ea typeface="Times New Roman" charset="0"/>
              <a:cs typeface="Times New Roman" charset="0"/>
            </a:rPr>
            <a:t>Low Economic</a:t>
          </a:r>
        </a:p>
        <a:p xmlns:a="http://schemas.openxmlformats.org/drawingml/2006/main">
          <a:pPr eaLnBrk="0" hangingPunct="0"/>
          <a:r>
            <a:rPr lang="en-US" sz="1400" b="1" i="0" baseline="0" dirty="0">
              <a:solidFill>
                <a:schemeClr val="accent1">
                  <a:lumMod val="40000"/>
                  <a:lumOff val="60000"/>
                </a:schemeClr>
              </a:solidFill>
              <a:latin typeface="+mn-lt"/>
              <a:ea typeface="Times New Roman" charset="0"/>
              <a:cs typeface="Times New Roman" charset="0"/>
            </a:rPr>
            <a:t>Growth</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baseline="0" dirty="0">
              <a:solidFill>
                <a:schemeClr val="accent5">
                  <a:lumMod val="40000"/>
                  <a:lumOff val="60000"/>
                </a:schemeClr>
              </a:solidFill>
              <a:effectLst/>
            </a:rPr>
            <a:t>Low Oil Price</a:t>
          </a:r>
          <a:endParaRPr lang="en-US" sz="1400" b="1" dirty="0">
            <a:solidFill>
              <a:schemeClr val="accent5">
                <a:lumMod val="40000"/>
                <a:lumOff val="60000"/>
              </a:schemeClr>
            </a:solidFill>
            <a:effectLst/>
          </a:endParaRPr>
        </a:p>
        <a:p xmlns:a="http://schemas.openxmlformats.org/drawingml/2006/main">
          <a:pPr eaLnBrk="0" hangingPunct="0"/>
          <a:r>
            <a:rPr lang="en-US" sz="1400" b="1" i="0" baseline="0" dirty="0" smtClean="0">
              <a:solidFill>
                <a:schemeClr val="accent2">
                  <a:lumMod val="40000"/>
                  <a:lumOff val="60000"/>
                </a:schemeClr>
              </a:solidFill>
              <a:effectLst/>
              <a:latin typeface="+mn-lt"/>
            </a:rPr>
            <a:t>Low Oil and Gas Supply</a:t>
          </a:r>
          <a:endParaRPr lang="en-US" sz="1000" b="1" i="0" baseline="0" dirty="0">
            <a:solidFill>
              <a:schemeClr val="accent2">
                <a:lumMod val="40000"/>
                <a:lumOff val="60000"/>
              </a:schemeClr>
            </a:solidFill>
            <a:latin typeface="+mn-lt"/>
            <a:ea typeface="Times New Roman" charset="0"/>
            <a:cs typeface="Times New Roman" charset="0"/>
          </a:endParaRPr>
        </a:p>
        <a:p xmlns:a="http://schemas.openxmlformats.org/drawingml/2006/main">
          <a:pPr eaLnBrk="0" hangingPunct="0"/>
          <a:endParaRPr lang="en-US" sz="1000" i="0" dirty="0">
            <a:solidFill>
              <a:schemeClr val="accent3"/>
            </a:solidFill>
            <a:latin typeface="+mn-lt"/>
            <a:ea typeface="Times New Roman" charset="0"/>
            <a:cs typeface="Times New Roman" charset="0"/>
          </a:endParaRPr>
        </a:p>
      </cdr:txBody>
    </cdr:sp>
  </cdr:relSizeAnchor>
</c:userShapes>
</file>

<file path=ppt/drawings/drawing10.xml><?xml version="1.0" encoding="utf-8"?>
<c:userShapes xmlns:c="http://schemas.openxmlformats.org/drawingml/2006/chart">
  <cdr:relSizeAnchor xmlns:cdr="http://schemas.openxmlformats.org/drawingml/2006/chartDrawing">
    <cdr:from>
      <cdr:x>0.26759</cdr:x>
      <cdr:y>0.13331</cdr:y>
    </cdr:from>
    <cdr:to>
      <cdr:x>0.73241</cdr:x>
      <cdr:y>0.28711</cdr:y>
    </cdr:to>
    <cdr:sp macro="" textlink="">
      <cdr:nvSpPr>
        <cdr:cNvPr id="12" name="TextBox 1"/>
        <cdr:cNvSpPr txBox="1"/>
      </cdr:nvSpPr>
      <cdr:spPr bwMode="auto">
        <a:xfrm xmlns:a="http://schemas.openxmlformats.org/drawingml/2006/main">
          <a:off x="1536470" y="633619"/>
          <a:ext cx="2669048" cy="73100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900" b="0" i="0" dirty="0" smtClean="0">
              <a:solidFill>
                <a:schemeClr val="bg2"/>
              </a:solidFill>
              <a:latin typeface="+mn-lt"/>
              <a:ea typeface="Times New Roman" charset="0"/>
              <a:cs typeface="Times New Roman" charset="0"/>
            </a:rPr>
            <a:t>             </a:t>
          </a:r>
          <a:r>
            <a:rPr lang="en-US" sz="1400" b="1" i="0" dirty="0" smtClean="0">
              <a:solidFill>
                <a:schemeClr val="tx1"/>
              </a:solidFill>
              <a:latin typeface="+mn-lt"/>
              <a:ea typeface="Times New Roman" charset="0"/>
              <a:cs typeface="Times New Roman" charset="0"/>
            </a:rPr>
            <a:t>2019</a:t>
          </a:r>
        </a:p>
        <a:p xmlns:a="http://schemas.openxmlformats.org/drawingml/2006/main">
          <a:pPr eaLnBrk="0" hangingPunct="0"/>
          <a:r>
            <a:rPr lang="en-US" sz="1400" b="0" i="0" dirty="0" smtClean="0">
              <a:solidFill>
                <a:schemeClr val="tx1"/>
              </a:solidFill>
              <a:latin typeface="+mn-lt"/>
              <a:ea typeface="Times New Roman" charset="0"/>
              <a:cs typeface="Times New Roman" charset="0"/>
            </a:rPr>
            <a:t>history</a:t>
          </a:r>
          <a:r>
            <a:rPr lang="en-US" sz="1400" b="0" i="0" baseline="0" dirty="0" smtClean="0">
              <a:solidFill>
                <a:schemeClr val="tx1"/>
              </a:solidFill>
              <a:latin typeface="+mn-lt"/>
              <a:ea typeface="Times New Roman" charset="0"/>
              <a:cs typeface="Times New Roman" charset="0"/>
            </a:rPr>
            <a:t>     projections</a:t>
          </a:r>
          <a:endParaRPr lang="en-US" sz="1400" b="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0.5</cdr:x>
      <cdr:y>0.36628</cdr:y>
    </cdr:from>
    <cdr:to>
      <cdr:x>0.86884</cdr:x>
      <cdr:y>0.44684</cdr:y>
    </cdr:to>
    <cdr:sp macro="" textlink="">
      <cdr:nvSpPr>
        <cdr:cNvPr id="14" name="TextBox 1"/>
        <cdr:cNvSpPr txBox="1"/>
      </cdr:nvSpPr>
      <cdr:spPr bwMode="auto">
        <a:xfrm xmlns:a="http://schemas.openxmlformats.org/drawingml/2006/main">
          <a:off x="2052637" y="1644990"/>
          <a:ext cx="1514189" cy="36179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1" i="0" dirty="0" smtClean="0">
              <a:solidFill>
                <a:schemeClr val="bg1"/>
              </a:solidFill>
              <a:latin typeface="+mn-lt"/>
              <a:ea typeface="Times New Roman" charset="0"/>
              <a:cs typeface="Times New Roman" charset="0"/>
            </a:rPr>
            <a:t>normal</a:t>
          </a:r>
          <a:r>
            <a:rPr lang="en-US" sz="1400" b="1" i="0" baseline="0" dirty="0" smtClean="0">
              <a:solidFill>
                <a:schemeClr val="bg1"/>
              </a:solidFill>
              <a:latin typeface="+mn-lt"/>
              <a:ea typeface="Times New Roman" charset="0"/>
              <a:cs typeface="Times New Roman" charset="0"/>
            </a:rPr>
            <a:t> butane</a:t>
          </a:r>
          <a:endParaRPr lang="en-US" sz="1400" b="1" i="0" dirty="0" smtClean="0">
            <a:solidFill>
              <a:schemeClr val="bg1"/>
            </a:solidFill>
            <a:latin typeface="+mn-lt"/>
            <a:ea typeface="Times New Roman" charset="0"/>
            <a:cs typeface="Times New Roman" charset="0"/>
          </a:endParaRPr>
        </a:p>
      </cdr:txBody>
    </cdr:sp>
  </cdr:relSizeAnchor>
  <cdr:relSizeAnchor xmlns:cdr="http://schemas.openxmlformats.org/drawingml/2006/chartDrawing">
    <cdr:from>
      <cdr:x>0.53414</cdr:x>
      <cdr:y>0.31371</cdr:y>
    </cdr:from>
    <cdr:to>
      <cdr:x>0.81521</cdr:x>
      <cdr:y>0.38376</cdr:y>
    </cdr:to>
    <cdr:sp macro="" textlink="">
      <cdr:nvSpPr>
        <cdr:cNvPr id="15" name="TextBox 1"/>
        <cdr:cNvSpPr txBox="1"/>
      </cdr:nvSpPr>
      <cdr:spPr bwMode="auto">
        <a:xfrm xmlns:a="http://schemas.openxmlformats.org/drawingml/2006/main">
          <a:off x="2192794" y="1408887"/>
          <a:ext cx="1153869" cy="31459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1" i="0" dirty="0" smtClean="0">
              <a:solidFill>
                <a:schemeClr val="bg1"/>
              </a:solidFill>
              <a:latin typeface="+mn-lt"/>
              <a:ea typeface="Times New Roman" charset="0"/>
              <a:cs typeface="Times New Roman" charset="0"/>
            </a:rPr>
            <a:t>isobutane</a:t>
          </a:r>
        </a:p>
      </cdr:txBody>
    </cdr:sp>
  </cdr:relSizeAnchor>
  <cdr:relSizeAnchor xmlns:cdr="http://schemas.openxmlformats.org/drawingml/2006/chartDrawing">
    <cdr:from>
      <cdr:x>0.53039</cdr:x>
      <cdr:y>0.49477</cdr:y>
    </cdr:from>
    <cdr:to>
      <cdr:x>0.81145</cdr:x>
      <cdr:y>0.56482</cdr:y>
    </cdr:to>
    <cdr:sp macro="" textlink="">
      <cdr:nvSpPr>
        <cdr:cNvPr id="16" name="TextBox 1"/>
        <cdr:cNvSpPr txBox="1"/>
      </cdr:nvSpPr>
      <cdr:spPr bwMode="auto">
        <a:xfrm xmlns:a="http://schemas.openxmlformats.org/drawingml/2006/main">
          <a:off x="2177397" y="2222035"/>
          <a:ext cx="1153828" cy="31459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1" i="0" dirty="0" smtClean="0">
              <a:solidFill>
                <a:schemeClr val="bg1"/>
              </a:solidFill>
              <a:latin typeface="+mn-lt"/>
              <a:ea typeface="Times New Roman" charset="0"/>
              <a:cs typeface="Times New Roman" charset="0"/>
            </a:rPr>
            <a:t>propane</a:t>
          </a:r>
        </a:p>
      </cdr:txBody>
    </cdr:sp>
  </cdr:relSizeAnchor>
  <cdr:relSizeAnchor xmlns:cdr="http://schemas.openxmlformats.org/drawingml/2006/chartDrawing">
    <cdr:from>
      <cdr:x>0.51739</cdr:x>
      <cdr:y>0.68658</cdr:y>
    </cdr:from>
    <cdr:to>
      <cdr:x>0.79845</cdr:x>
      <cdr:y>0.75663</cdr:y>
    </cdr:to>
    <cdr:sp macro="" textlink="">
      <cdr:nvSpPr>
        <cdr:cNvPr id="17" name="TextBox 1"/>
        <cdr:cNvSpPr txBox="1"/>
      </cdr:nvSpPr>
      <cdr:spPr bwMode="auto">
        <a:xfrm xmlns:a="http://schemas.openxmlformats.org/drawingml/2006/main">
          <a:off x="2124016" y="3083473"/>
          <a:ext cx="1153829" cy="31459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1" i="0" dirty="0" smtClean="0">
              <a:solidFill>
                <a:schemeClr val="bg1"/>
              </a:solidFill>
              <a:latin typeface="+mn-lt"/>
              <a:ea typeface="Times New Roman" charset="0"/>
              <a:cs typeface="Times New Roman" charset="0"/>
            </a:rPr>
            <a:t>ethane</a:t>
          </a:r>
        </a:p>
      </cdr:txBody>
    </cdr:sp>
  </cdr:relSizeAnchor>
  <cdr:relSizeAnchor xmlns:cdr="http://schemas.openxmlformats.org/drawingml/2006/chartDrawing">
    <cdr:from>
      <cdr:x>0.46782</cdr:x>
      <cdr:y>0.25304</cdr:y>
    </cdr:from>
    <cdr:to>
      <cdr:x>0.88154</cdr:x>
      <cdr:y>0.3336</cdr:y>
    </cdr:to>
    <cdr:sp macro="" textlink="">
      <cdr:nvSpPr>
        <cdr:cNvPr id="18" name="TextBox 1"/>
        <cdr:cNvSpPr txBox="1"/>
      </cdr:nvSpPr>
      <cdr:spPr bwMode="auto">
        <a:xfrm xmlns:a="http://schemas.openxmlformats.org/drawingml/2006/main">
          <a:off x="1920511" y="1136431"/>
          <a:ext cx="1698435" cy="36179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1" i="0" dirty="0" smtClean="0">
              <a:solidFill>
                <a:schemeClr val="bg1"/>
              </a:solidFill>
              <a:latin typeface="+mn-lt"/>
              <a:ea typeface="Times New Roman" charset="0"/>
              <a:cs typeface="Times New Roman" charset="0"/>
            </a:rPr>
            <a:t>natural</a:t>
          </a:r>
          <a:r>
            <a:rPr lang="en-US" sz="1400" b="1" i="0" baseline="0" dirty="0" smtClean="0">
              <a:solidFill>
                <a:schemeClr val="bg1"/>
              </a:solidFill>
              <a:latin typeface="+mn-lt"/>
              <a:ea typeface="Times New Roman" charset="0"/>
              <a:cs typeface="Times New Roman" charset="0"/>
            </a:rPr>
            <a:t> gasoline</a:t>
          </a:r>
          <a:endParaRPr lang="en-US" sz="1400" b="1" i="0" dirty="0" smtClean="0">
            <a:solidFill>
              <a:schemeClr val="bg1"/>
            </a:solidFill>
            <a:latin typeface="+mn-lt"/>
            <a:ea typeface="Times New Roman" charset="0"/>
            <a:cs typeface="Times New Roman" charset="0"/>
          </a:endParaRPr>
        </a:p>
      </cdr:txBody>
    </cdr:sp>
  </cdr:relSizeAnchor>
  <cdr:relSizeAnchor xmlns:cdr="http://schemas.openxmlformats.org/drawingml/2006/chartDrawing">
    <cdr:from>
      <cdr:x>0.02039</cdr:x>
      <cdr:y>0.00134</cdr:y>
    </cdr:from>
    <cdr:to>
      <cdr:x>0.52875</cdr:x>
      <cdr:y>0.18923</cdr:y>
    </cdr:to>
    <cdr:sp macro="" textlink="">
      <cdr:nvSpPr>
        <cdr:cNvPr id="8" name="TextBox 1"/>
        <cdr:cNvSpPr txBox="1"/>
      </cdr:nvSpPr>
      <cdr:spPr bwMode="auto">
        <a:xfrm xmlns:a="http://schemas.openxmlformats.org/drawingml/2006/main">
          <a:off x="117093" y="6352"/>
          <a:ext cx="2918968" cy="89303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baseline="0" dirty="0" smtClean="0">
              <a:solidFill>
                <a:sysClr val="windowText" lastClr="000000"/>
              </a:solidFill>
              <a:latin typeface="+mn-lt"/>
              <a:ea typeface="Times New Roman" charset="0"/>
              <a:cs typeface="Times New Roman" charset="0"/>
            </a:rPr>
            <a:t>U.S. natural gas plant liquids production by type (Reference</a:t>
          </a:r>
          <a:r>
            <a:rPr lang="en-US" sz="1400" b="1" i="0" dirty="0" smtClean="0">
              <a:solidFill>
                <a:sysClr val="windowText" lastClr="000000"/>
              </a:solidFill>
              <a:latin typeface="+mn-lt"/>
              <a:ea typeface="Times New Roman" charset="0"/>
              <a:cs typeface="Times New Roman" charset="0"/>
            </a:rPr>
            <a:t> case)</a:t>
          </a:r>
          <a:endParaRPr lang="en-US" sz="1400" b="1" i="0" baseline="0" dirty="0" smtClean="0">
            <a:solidFill>
              <a:sysClr val="windowText" lastClr="000000"/>
            </a:solidFill>
            <a:latin typeface="+mn-lt"/>
            <a:ea typeface="Times New Roman" charset="0"/>
            <a:cs typeface="Times New Roman" charset="0"/>
          </a:endParaRPr>
        </a:p>
        <a:p xmlns:a="http://schemas.openxmlformats.org/drawingml/2006/main">
          <a:pPr eaLnBrk="0" hangingPunct="0"/>
          <a:endParaRPr lang="en-US" sz="200" b="1" i="0" baseline="0" dirty="0" smtClean="0">
            <a:solidFill>
              <a:sysClr val="windowText" lastClr="000000"/>
            </a:solidFill>
            <a:latin typeface="+mn-lt"/>
            <a:ea typeface="Times New Roman" charset="0"/>
            <a:cs typeface="Times New Roman" charset="0"/>
          </a:endParaRPr>
        </a:p>
        <a:p xmlns:a="http://schemas.openxmlformats.org/drawingml/2006/main">
          <a:pPr eaLnBrk="0" hangingPunct="0"/>
          <a:r>
            <a:rPr lang="en-US" sz="1400" i="0" baseline="0" dirty="0" smtClean="0">
              <a:solidFill>
                <a:sysClr val="windowText" lastClr="000000"/>
              </a:solidFill>
              <a:latin typeface="+mn-lt"/>
              <a:ea typeface="Times New Roman" charset="0"/>
              <a:cs typeface="Times New Roman" charset="0"/>
            </a:rPr>
            <a:t>million barrels per day</a:t>
          </a:r>
        </a:p>
        <a:p xmlns:a="http://schemas.openxmlformats.org/drawingml/2006/main">
          <a:pPr eaLnBrk="0" hangingPunct="0"/>
          <a:endParaRPr lang="en-US" sz="1400" i="0" dirty="0" smtClean="0">
            <a:solidFill>
              <a:sysClr val="windowText" lastClr="000000"/>
            </a:solidFill>
            <a:latin typeface="+mn-lt"/>
            <a:ea typeface="Times New Roman" charset="0"/>
            <a:cs typeface="Times New Roman" charset="0"/>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0.82372</cdr:x>
      <cdr:y>0.52323</cdr:y>
    </cdr:from>
    <cdr:to>
      <cdr:x>0.96884</cdr:x>
      <cdr:y>0.58577</cdr:y>
    </cdr:to>
    <cdr:sp macro="" textlink="">
      <cdr:nvSpPr>
        <cdr:cNvPr id="2" name="Rectangle 1"/>
        <cdr:cNvSpPr/>
      </cdr:nvSpPr>
      <cdr:spPr>
        <a:xfrm xmlns:a="http://schemas.openxmlformats.org/drawingml/2006/main">
          <a:off x="7489861" y="2574859"/>
          <a:ext cx="1319592" cy="307777"/>
        </a:xfrm>
        <a:prstGeom xmlns:a="http://schemas.openxmlformats.org/drawingml/2006/main" prst="rect">
          <a:avLst/>
        </a:prstGeom>
      </cdr:spPr>
      <cdr:txBody>
        <a:bodyPr xmlns:a="http://schemas.openxmlformats.org/drawingml/2006/main" wrap="none">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r" eaLnBrk="0" hangingPunct="0"/>
          <a:r>
            <a:rPr lang="en-US" sz="1400" b="1" dirty="0">
              <a:solidFill>
                <a:schemeClr val="accent5">
                  <a:lumMod val="40000"/>
                  <a:lumOff val="60000"/>
                </a:schemeClr>
              </a:solidFill>
              <a:ea typeface="Times New Roman" charset="0"/>
              <a:cs typeface="Times New Roman" charset="0"/>
            </a:rPr>
            <a:t>Low Oil Price</a:t>
          </a:r>
          <a:endParaRPr lang="en-US" sz="1400" dirty="0">
            <a:solidFill>
              <a:schemeClr val="accent5">
                <a:lumMod val="40000"/>
                <a:lumOff val="60000"/>
              </a:schemeClr>
            </a:solidFill>
            <a:ea typeface="Times New Roman" charset="0"/>
            <a:cs typeface="Times New Roman" charset="0"/>
          </a:endParaRPr>
        </a:p>
      </cdr:txBody>
    </cdr:sp>
  </cdr:relSizeAnchor>
  <cdr:relSizeAnchor xmlns:cdr="http://schemas.openxmlformats.org/drawingml/2006/chartDrawing">
    <cdr:from>
      <cdr:x>0.85231</cdr:x>
      <cdr:y>0.37935</cdr:y>
    </cdr:from>
    <cdr:to>
      <cdr:x>0.96782</cdr:x>
      <cdr:y>0.44189</cdr:y>
    </cdr:to>
    <cdr:sp macro="" textlink="">
      <cdr:nvSpPr>
        <cdr:cNvPr id="3" name="Rectangle 2"/>
        <cdr:cNvSpPr/>
      </cdr:nvSpPr>
      <cdr:spPr>
        <a:xfrm xmlns:a="http://schemas.openxmlformats.org/drawingml/2006/main">
          <a:off x="7749890" y="1866819"/>
          <a:ext cx="1050288" cy="307777"/>
        </a:xfrm>
        <a:prstGeom xmlns:a="http://schemas.openxmlformats.org/drawingml/2006/main" prst="rect">
          <a:avLst/>
        </a:prstGeom>
      </cdr:spPr>
      <cdr:txBody>
        <a:bodyPr xmlns:a="http://schemas.openxmlformats.org/drawingml/2006/main" wrap="none">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400" b="1" dirty="0"/>
            <a:t>Reference</a:t>
          </a:r>
          <a:endParaRPr lang="en-US" sz="1400" dirty="0"/>
        </a:p>
      </cdr:txBody>
    </cdr:sp>
  </cdr:relSizeAnchor>
  <cdr:relSizeAnchor xmlns:cdr="http://schemas.openxmlformats.org/drawingml/2006/chartDrawing">
    <cdr:from>
      <cdr:x>0.82332</cdr:x>
      <cdr:y>0.13791</cdr:y>
    </cdr:from>
    <cdr:to>
      <cdr:x>0.97172</cdr:x>
      <cdr:y>0.25674</cdr:y>
    </cdr:to>
    <cdr:sp macro="" textlink="">
      <cdr:nvSpPr>
        <cdr:cNvPr id="4" name="TextBox 1"/>
        <cdr:cNvSpPr txBox="1"/>
      </cdr:nvSpPr>
      <cdr:spPr>
        <a:xfrm xmlns:a="http://schemas.openxmlformats.org/drawingml/2006/main">
          <a:off x="7486281" y="678673"/>
          <a:ext cx="1349304" cy="58477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400" b="1" dirty="0">
              <a:solidFill>
                <a:schemeClr val="accent5">
                  <a:lumMod val="75000"/>
                </a:schemeClr>
              </a:solidFill>
              <a:ea typeface="Times New Roman" charset="0"/>
              <a:cs typeface="Times New Roman" charset="0"/>
            </a:rPr>
            <a:t>High Oil Price</a:t>
          </a:r>
        </a:p>
        <a:p xmlns:a="http://schemas.openxmlformats.org/drawingml/2006/main">
          <a:endParaRPr lang="en-US" dirty="0"/>
        </a:p>
      </cdr:txBody>
    </cdr:sp>
  </cdr:relSizeAnchor>
  <cdr:relSizeAnchor xmlns:cdr="http://schemas.openxmlformats.org/drawingml/2006/chartDrawing">
    <cdr:from>
      <cdr:x>0</cdr:x>
      <cdr:y>0.00139</cdr:y>
    </cdr:from>
    <cdr:to>
      <cdr:x>0.66</cdr:x>
      <cdr:y>0.16975</cdr:y>
    </cdr:to>
    <cdr:sp macro="" textlink="">
      <cdr:nvSpPr>
        <cdr:cNvPr id="5" name="TextBox 9"/>
        <cdr:cNvSpPr txBox="1"/>
      </cdr:nvSpPr>
      <cdr:spPr>
        <a:xfrm xmlns:a="http://schemas.openxmlformats.org/drawingml/2006/main">
          <a:off x="0" y="6607"/>
          <a:ext cx="7655909" cy="80021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defRPr sz="1862" b="0" i="0" u="none" strike="noStrike" kern="1200" spc="0" baseline="0">
              <a:solidFill>
                <a:sysClr val="windowText" lastClr="000000">
                  <a:lumMod val="65000"/>
                  <a:lumOff val="35000"/>
                </a:sysClr>
              </a:solidFill>
              <a:latin typeface="+mn-lt"/>
              <a:ea typeface="+mn-ea"/>
              <a:cs typeface="+mn-cs"/>
            </a:defRPr>
          </a:pPr>
          <a:r>
            <a:rPr lang="en-US" sz="1400" b="1" dirty="0" smtClean="0">
              <a:solidFill>
                <a:schemeClr val="tx1"/>
              </a:solidFill>
            </a:rPr>
            <a:t>AEO2020 projected biofuel </a:t>
          </a:r>
          <a:r>
            <a:rPr lang="en-US" sz="1400" b="1" dirty="0">
              <a:solidFill>
                <a:schemeClr val="tx1"/>
              </a:solidFill>
            </a:rPr>
            <a:t>percentage of gasoline, distillate, </a:t>
          </a:r>
          <a:r>
            <a:rPr lang="en-US" sz="1400" b="1" dirty="0" smtClean="0">
              <a:solidFill>
                <a:schemeClr val="tx1"/>
              </a:solidFill>
            </a:rPr>
            <a:t>and jet </a:t>
          </a:r>
          <a:r>
            <a:rPr lang="en-US" sz="1400" b="1" dirty="0">
              <a:solidFill>
                <a:schemeClr val="tx1"/>
              </a:solidFill>
            </a:rPr>
            <a:t>fuel consumption</a:t>
          </a:r>
          <a:endParaRPr lang="en-US" sz="1400" dirty="0">
            <a:solidFill>
              <a:schemeClr val="tx1"/>
            </a:solidFill>
          </a:endParaRPr>
        </a:p>
        <a:p xmlns:a="http://schemas.openxmlformats.org/drawingml/2006/main">
          <a:pPr>
            <a:defRPr sz="1862" b="0" i="0" u="none" strike="noStrike" kern="1200" spc="0" baseline="0">
              <a:solidFill>
                <a:sysClr val="windowText" lastClr="000000">
                  <a:lumMod val="65000"/>
                  <a:lumOff val="35000"/>
                </a:sysClr>
              </a:solidFill>
              <a:latin typeface="+mn-lt"/>
              <a:ea typeface="+mn-ea"/>
              <a:cs typeface="+mn-cs"/>
            </a:defRPr>
          </a:pPr>
          <a:r>
            <a:rPr lang="en-US" sz="1400" dirty="0" smtClean="0">
              <a:solidFill>
                <a:schemeClr val="tx1"/>
              </a:solidFill>
            </a:rPr>
            <a:t>percent</a:t>
          </a:r>
        </a:p>
        <a:p xmlns:a="http://schemas.openxmlformats.org/drawingml/2006/main">
          <a:endParaRPr lang="en-US" dirty="0">
            <a:solidFill>
              <a:schemeClr val="tx1"/>
            </a:solidFill>
          </a:endParaRPr>
        </a:p>
      </cdr:txBody>
    </cdr:sp>
  </cdr:relSizeAnchor>
  <cdr:relSizeAnchor xmlns:cdr="http://schemas.openxmlformats.org/drawingml/2006/chartDrawing">
    <cdr:from>
      <cdr:x>0.21946</cdr:x>
      <cdr:y>0.09226</cdr:y>
    </cdr:from>
    <cdr:to>
      <cdr:x>0.40653</cdr:x>
      <cdr:y>0.193</cdr:y>
    </cdr:to>
    <cdr:sp macro="" textlink="">
      <cdr:nvSpPr>
        <cdr:cNvPr id="6" name="TextBox 1"/>
        <cdr:cNvSpPr txBox="1"/>
      </cdr:nvSpPr>
      <cdr:spPr bwMode="auto">
        <a:xfrm xmlns:a="http://schemas.openxmlformats.org/drawingml/2006/main">
          <a:off x="2545690" y="438506"/>
          <a:ext cx="2169986" cy="47881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eaLnBrk="0" hangingPunct="0"/>
          <a:r>
            <a:rPr lang="en-US" sz="1400" dirty="0">
              <a:ea typeface="Times New Roman" charset="0"/>
              <a:cs typeface="Times New Roman" charset="0"/>
            </a:rPr>
            <a:t>         </a:t>
          </a:r>
          <a:r>
            <a:rPr lang="en-US" sz="1400" b="1" dirty="0">
              <a:ea typeface="Times New Roman" charset="0"/>
              <a:cs typeface="Times New Roman" charset="0"/>
            </a:rPr>
            <a:t>2019</a:t>
          </a:r>
        </a:p>
        <a:p xmlns:a="http://schemas.openxmlformats.org/drawingml/2006/main">
          <a:pPr eaLnBrk="0" hangingPunct="0"/>
          <a:r>
            <a:rPr lang="en-US" sz="1400" dirty="0">
              <a:ea typeface="Times New Roman" charset="0"/>
              <a:cs typeface="Times New Roman" charset="0"/>
            </a:rPr>
            <a:t> history    projections</a:t>
          </a:r>
        </a:p>
      </cdr:txBody>
    </cdr:sp>
  </cdr:relSizeAnchor>
</c:userShapes>
</file>

<file path=ppt/drawings/drawing12.xml><?xml version="1.0" encoding="utf-8"?>
<c:userShapes xmlns:c="http://schemas.openxmlformats.org/drawingml/2006/chart">
  <cdr:relSizeAnchor xmlns:cdr="http://schemas.openxmlformats.org/drawingml/2006/chartDrawing">
    <cdr:from>
      <cdr:x>0.51802</cdr:x>
      <cdr:y>0.29707</cdr:y>
    </cdr:from>
    <cdr:to>
      <cdr:x>0.84927</cdr:x>
      <cdr:y>0.47994</cdr:y>
    </cdr:to>
    <cdr:sp macro="" textlink="">
      <cdr:nvSpPr>
        <cdr:cNvPr id="2" name="TextBox 1"/>
        <cdr:cNvSpPr txBox="1"/>
      </cdr:nvSpPr>
      <cdr:spPr bwMode="auto">
        <a:xfrm xmlns:a="http://schemas.openxmlformats.org/drawingml/2006/main">
          <a:off x="1658566" y="1094495"/>
          <a:ext cx="1060574" cy="67373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1" i="0" dirty="0" smtClean="0">
              <a:solidFill>
                <a:schemeClr val="bg1"/>
              </a:solidFill>
              <a:latin typeface="+mn-lt"/>
              <a:ea typeface="Times New Roman" charset="0"/>
              <a:cs typeface="Times New Roman" charset="0"/>
            </a:rPr>
            <a:t>portion of throughput</a:t>
          </a:r>
          <a:r>
            <a:rPr lang="en-US" sz="1400" b="1" i="0" baseline="0" dirty="0" smtClean="0">
              <a:solidFill>
                <a:schemeClr val="bg1"/>
              </a:solidFill>
              <a:latin typeface="+mn-lt"/>
              <a:ea typeface="Times New Roman" charset="0"/>
              <a:cs typeface="Times New Roman" charset="0"/>
            </a:rPr>
            <a:t> exported</a:t>
          </a:r>
          <a:endParaRPr lang="en-US" sz="1400" b="1" i="0" dirty="0" smtClean="0">
            <a:solidFill>
              <a:schemeClr val="bg1"/>
            </a:solidFill>
            <a:latin typeface="+mn-lt"/>
            <a:ea typeface="Times New Roman" charset="0"/>
            <a:cs typeface="Times New Roman" charset="0"/>
          </a:endParaRPr>
        </a:p>
      </cdr:txBody>
    </cdr:sp>
  </cdr:relSizeAnchor>
  <cdr:relSizeAnchor xmlns:cdr="http://schemas.openxmlformats.org/drawingml/2006/chartDrawing">
    <cdr:from>
      <cdr:x>0.47986</cdr:x>
      <cdr:y>0.56713</cdr:y>
    </cdr:from>
    <cdr:to>
      <cdr:x>0.85417</cdr:x>
      <cdr:y>0.75</cdr:y>
    </cdr:to>
    <cdr:sp macro="" textlink="">
      <cdr:nvSpPr>
        <cdr:cNvPr id="3" name="TextBox 1"/>
        <cdr:cNvSpPr txBox="1"/>
      </cdr:nvSpPr>
      <cdr:spPr bwMode="auto">
        <a:xfrm xmlns:a="http://schemas.openxmlformats.org/drawingml/2006/main">
          <a:off x="2193925" y="1555750"/>
          <a:ext cx="1711325" cy="50165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1" i="0" dirty="0" smtClean="0">
              <a:solidFill>
                <a:schemeClr val="bg1"/>
              </a:solidFill>
              <a:latin typeface="+mn-lt"/>
              <a:ea typeface="Times New Roman" charset="0"/>
              <a:cs typeface="Times New Roman" charset="0"/>
            </a:rPr>
            <a:t>portion of throughput</a:t>
          </a:r>
          <a:r>
            <a:rPr lang="en-US" sz="1400" b="1" i="0" baseline="0" dirty="0" smtClean="0">
              <a:solidFill>
                <a:schemeClr val="bg1"/>
              </a:solidFill>
              <a:latin typeface="+mn-lt"/>
              <a:ea typeface="Times New Roman" charset="0"/>
              <a:cs typeface="Times New Roman" charset="0"/>
            </a:rPr>
            <a:t> consumed domestically</a:t>
          </a:r>
          <a:endParaRPr lang="en-US" sz="1400" b="1" i="0" dirty="0" smtClean="0">
            <a:solidFill>
              <a:schemeClr val="bg1"/>
            </a:solidFill>
            <a:latin typeface="+mn-lt"/>
            <a:ea typeface="Times New Roman" charset="0"/>
            <a:cs typeface="Times New Roman" charset="0"/>
          </a:endParaRPr>
        </a:p>
      </cdr:txBody>
    </cdr:sp>
  </cdr:relSizeAnchor>
  <cdr:relSizeAnchor xmlns:cdr="http://schemas.openxmlformats.org/drawingml/2006/chartDrawing">
    <cdr:from>
      <cdr:x>0.5409</cdr:x>
      <cdr:y>0.2188</cdr:y>
    </cdr:from>
    <cdr:to>
      <cdr:x>0.83828</cdr:x>
      <cdr:y>0.29924</cdr:y>
    </cdr:to>
    <cdr:sp macro="" textlink="">
      <cdr:nvSpPr>
        <cdr:cNvPr id="4" name="TextBox 1"/>
        <cdr:cNvSpPr txBox="1"/>
      </cdr:nvSpPr>
      <cdr:spPr bwMode="auto">
        <a:xfrm xmlns:a="http://schemas.openxmlformats.org/drawingml/2006/main">
          <a:off x="1731818" y="806115"/>
          <a:ext cx="952125" cy="29636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1" i="0" dirty="0" smtClean="0">
              <a:solidFill>
                <a:schemeClr val="accent2"/>
              </a:solidFill>
              <a:latin typeface="+mn-lt"/>
              <a:ea typeface="Times New Roman" charset="0"/>
              <a:cs typeface="Times New Roman" charset="0"/>
            </a:rPr>
            <a:t>utilization</a:t>
          </a:r>
        </a:p>
      </cdr:txBody>
    </cdr:sp>
  </cdr:relSizeAnchor>
  <cdr:relSizeAnchor xmlns:cdr="http://schemas.openxmlformats.org/drawingml/2006/chartDrawing">
    <cdr:from>
      <cdr:x>0</cdr:x>
      <cdr:y>0.02034</cdr:y>
    </cdr:from>
    <cdr:to>
      <cdr:x>0.68083</cdr:x>
      <cdr:y>0.13543</cdr:y>
    </cdr:to>
    <cdr:sp macro="" textlink="">
      <cdr:nvSpPr>
        <cdr:cNvPr id="9" name="TextBox 1"/>
        <cdr:cNvSpPr txBox="1"/>
      </cdr:nvSpPr>
      <cdr:spPr bwMode="auto">
        <a:xfrm xmlns:a="http://schemas.openxmlformats.org/drawingml/2006/main">
          <a:off x="0" y="96676"/>
          <a:ext cx="3853114" cy="54700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baseline="0" dirty="0" smtClean="0">
              <a:solidFill>
                <a:sysClr val="windowText" lastClr="000000"/>
              </a:solidFill>
              <a:latin typeface="Arial" panose="020B0604020202020204" pitchFamily="34" charset="0"/>
              <a:ea typeface="Times New Roman" charset="0"/>
              <a:cs typeface="Arial" panose="020B0604020202020204" pitchFamily="34" charset="0"/>
            </a:rPr>
            <a:t>U.S. refinery utilization (Reference</a:t>
          </a:r>
          <a:r>
            <a:rPr lang="en-US" sz="1400" b="1" i="0" dirty="0" smtClean="0">
              <a:solidFill>
                <a:sysClr val="windowText" lastClr="000000"/>
              </a:solidFill>
              <a:latin typeface="Arial" panose="020B0604020202020204" pitchFamily="34" charset="0"/>
              <a:ea typeface="Times New Roman" charset="0"/>
              <a:cs typeface="Arial" panose="020B0604020202020204" pitchFamily="34" charset="0"/>
            </a:rPr>
            <a:t> case)</a:t>
          </a:r>
          <a:endParaRPr lang="en-US" sz="1400" b="1" i="0" baseline="0" dirty="0" smtClean="0">
            <a:solidFill>
              <a:sysClr val="windowText" lastClr="000000"/>
            </a:solidFill>
            <a:latin typeface="Arial" panose="020B0604020202020204" pitchFamily="34" charset="0"/>
            <a:ea typeface="Times New Roman" charset="0"/>
            <a:cs typeface="Arial" panose="020B0604020202020204" pitchFamily="34" charset="0"/>
          </a:endParaRPr>
        </a:p>
        <a:p xmlns:a="http://schemas.openxmlformats.org/drawingml/2006/main">
          <a:pPr eaLnBrk="0" hangingPunct="0"/>
          <a:endParaRPr lang="en-US" sz="200" b="1" i="0" baseline="0" dirty="0" smtClean="0">
            <a:solidFill>
              <a:sysClr val="windowText" lastClr="000000"/>
            </a:solidFill>
            <a:latin typeface="Arial" panose="020B0604020202020204" pitchFamily="34" charset="0"/>
            <a:ea typeface="Times New Roman" charset="0"/>
            <a:cs typeface="Arial" panose="020B0604020202020204" pitchFamily="34" charset="0"/>
          </a:endParaRPr>
        </a:p>
        <a:p xmlns:a="http://schemas.openxmlformats.org/drawingml/2006/main">
          <a:pPr eaLnBrk="0" hangingPunct="0"/>
          <a:r>
            <a:rPr lang="en-US" sz="1400" i="0" baseline="0" dirty="0" smtClean="0">
              <a:solidFill>
                <a:sysClr val="windowText" lastClr="000000"/>
              </a:solidFill>
              <a:latin typeface="Arial" panose="020B0604020202020204" pitchFamily="34" charset="0"/>
              <a:ea typeface="Times New Roman" charset="0"/>
              <a:cs typeface="Arial" panose="020B0604020202020204" pitchFamily="34" charset="0"/>
            </a:rPr>
            <a:t>percent</a:t>
          </a:r>
        </a:p>
        <a:p xmlns:a="http://schemas.openxmlformats.org/drawingml/2006/main">
          <a:pPr eaLnBrk="0" hangingPunct="0"/>
          <a:r>
            <a:rPr lang="en-US" sz="1400" i="0" dirty="0" smtClean="0">
              <a:solidFill>
                <a:sysClr val="windowText" lastClr="000000"/>
              </a:solidFill>
              <a:latin typeface="+mn-lt"/>
              <a:ea typeface="Times New Roman" charset="0"/>
              <a:cs typeface="Times New Roman" charset="0"/>
            </a:rPr>
            <a:t> </a:t>
          </a:r>
        </a:p>
      </cdr:txBody>
    </cdr:sp>
  </cdr:relSizeAnchor>
  <cdr:relSizeAnchor xmlns:cdr="http://schemas.openxmlformats.org/drawingml/2006/chartDrawing">
    <cdr:from>
      <cdr:x>0.19001</cdr:x>
      <cdr:y>0.16051</cdr:y>
    </cdr:from>
    <cdr:to>
      <cdr:x>0.76862</cdr:x>
      <cdr:y>0.29272</cdr:y>
    </cdr:to>
    <cdr:sp macro="" textlink="">
      <cdr:nvSpPr>
        <cdr:cNvPr id="10" name="TextBox 1"/>
        <cdr:cNvSpPr txBox="1"/>
      </cdr:nvSpPr>
      <cdr:spPr bwMode="auto">
        <a:xfrm xmlns:a="http://schemas.openxmlformats.org/drawingml/2006/main">
          <a:off x="1075360" y="762910"/>
          <a:ext cx="3274607" cy="62839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smtClean="0">
              <a:solidFill>
                <a:schemeClr val="tx1"/>
              </a:solidFill>
              <a:latin typeface="Arial" panose="020B0604020202020204" pitchFamily="34" charset="0"/>
              <a:ea typeface="Times New Roman" charset="0"/>
              <a:cs typeface="Arial" panose="020B0604020202020204" pitchFamily="34" charset="0"/>
            </a:rPr>
            <a:t>        </a:t>
          </a:r>
          <a:r>
            <a:rPr lang="en-US" sz="1400" b="1" i="0" dirty="0" smtClean="0">
              <a:solidFill>
                <a:schemeClr val="tx1"/>
              </a:solidFill>
              <a:latin typeface="Arial" panose="020B0604020202020204" pitchFamily="34" charset="0"/>
              <a:ea typeface="Times New Roman" charset="0"/>
              <a:cs typeface="Arial" panose="020B0604020202020204" pitchFamily="34" charset="0"/>
            </a:rPr>
            <a:t>2019</a:t>
          </a:r>
        </a:p>
        <a:p xmlns:a="http://schemas.openxmlformats.org/drawingml/2006/main">
          <a:pPr eaLnBrk="0" hangingPunct="0"/>
          <a:r>
            <a:rPr lang="en-US" sz="1400" b="0" i="0" dirty="0" smtClean="0">
              <a:solidFill>
                <a:schemeClr val="tx1"/>
              </a:solidFill>
              <a:latin typeface="Arial" panose="020B0604020202020204" pitchFamily="34" charset="0"/>
              <a:ea typeface="Times New Roman" charset="0"/>
              <a:cs typeface="Arial" panose="020B0604020202020204" pitchFamily="34" charset="0"/>
            </a:rPr>
            <a:t>history</a:t>
          </a:r>
          <a:r>
            <a:rPr lang="en-US" sz="1400" b="0" i="0" baseline="0" dirty="0" smtClean="0">
              <a:solidFill>
                <a:schemeClr val="tx1"/>
              </a:solidFill>
              <a:latin typeface="Arial" panose="020B0604020202020204" pitchFamily="34" charset="0"/>
              <a:ea typeface="Times New Roman" charset="0"/>
              <a:cs typeface="Arial" panose="020B0604020202020204" pitchFamily="34" charset="0"/>
            </a:rPr>
            <a:t>   projections</a:t>
          </a:r>
          <a:endParaRPr lang="en-US" sz="1400" b="0" i="0" dirty="0" smtClean="0">
            <a:solidFill>
              <a:schemeClr val="tx1"/>
            </a:solidFill>
            <a:latin typeface="Arial" panose="020B0604020202020204" pitchFamily="34" charset="0"/>
            <a:ea typeface="Times New Roman" charset="0"/>
            <a:cs typeface="Arial" panose="020B0604020202020204" pitchFamily="34" charset="0"/>
          </a:endParaRPr>
        </a:p>
      </cdr:txBody>
    </cdr:sp>
  </cdr:relSizeAnchor>
</c:userShapes>
</file>

<file path=ppt/drawings/drawing13.xml><?xml version="1.0" encoding="utf-8"?>
<c:userShapes xmlns:c="http://schemas.openxmlformats.org/drawingml/2006/chart">
  <cdr:relSizeAnchor xmlns:cdr="http://schemas.openxmlformats.org/drawingml/2006/chartDrawing">
    <cdr:from>
      <cdr:x>0.03184</cdr:x>
      <cdr:y>0.02788</cdr:y>
    </cdr:from>
    <cdr:to>
      <cdr:x>1</cdr:x>
      <cdr:y>0.23036</cdr:y>
    </cdr:to>
    <cdr:sp macro="" textlink="">
      <cdr:nvSpPr>
        <cdr:cNvPr id="2" name="TextBox 1"/>
        <cdr:cNvSpPr txBox="1"/>
      </cdr:nvSpPr>
      <cdr:spPr bwMode="auto">
        <a:xfrm xmlns:a="http://schemas.openxmlformats.org/drawingml/2006/main">
          <a:off x="174779" y="125216"/>
          <a:ext cx="3974563" cy="90934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effectLst/>
              <a:latin typeface="Arial" panose="020B0604020202020204" pitchFamily="34" charset="0"/>
              <a:cs typeface="Arial" panose="020B0604020202020204" pitchFamily="34" charset="0"/>
            </a:rPr>
            <a:t>U.S.</a:t>
          </a:r>
          <a:r>
            <a:rPr lang="en-US" sz="1400" b="1" i="0" baseline="0" dirty="0">
              <a:effectLst/>
              <a:latin typeface="Arial" panose="020B0604020202020204" pitchFamily="34" charset="0"/>
              <a:cs typeface="Arial" panose="020B0604020202020204" pitchFamily="34" charset="0"/>
            </a:rPr>
            <a:t> diesel and residual fuel exports </a:t>
          </a:r>
        </a:p>
        <a:p xmlns:a="http://schemas.openxmlformats.org/drawingml/2006/main">
          <a:pPr eaLnBrk="0" hangingPunct="0"/>
          <a:r>
            <a:rPr lang="en-US" sz="1400" b="1" i="0" baseline="0" dirty="0">
              <a:effectLst/>
              <a:latin typeface="Arial" panose="020B0604020202020204" pitchFamily="34" charset="0"/>
              <a:cs typeface="Arial" panose="020B0604020202020204" pitchFamily="34" charset="0"/>
            </a:rPr>
            <a:t>and unfinished oils </a:t>
          </a:r>
          <a:r>
            <a:rPr lang="en-US" sz="1400" b="1" i="0" baseline="0" dirty="0" smtClean="0">
              <a:effectLst/>
              <a:latin typeface="Arial" panose="020B0604020202020204" pitchFamily="34" charset="0"/>
              <a:cs typeface="Arial" panose="020B0604020202020204" pitchFamily="34" charset="0"/>
            </a:rPr>
            <a:t>imports (Reference</a:t>
          </a:r>
          <a:r>
            <a:rPr lang="en-US" sz="1400" b="1" i="0" dirty="0" smtClean="0">
              <a:effectLst/>
              <a:latin typeface="Arial" panose="020B0604020202020204" pitchFamily="34" charset="0"/>
              <a:cs typeface="Arial" panose="020B0604020202020204" pitchFamily="34" charset="0"/>
            </a:rPr>
            <a:t> case)</a:t>
          </a:r>
          <a:endParaRPr lang="en-US" sz="1400" b="1" i="0" baseline="0" dirty="0" smtClean="0">
            <a:effectLst/>
            <a:latin typeface="Arial" panose="020B0604020202020204" pitchFamily="34" charset="0"/>
            <a:cs typeface="Arial" panose="020B0604020202020204" pitchFamily="34" charset="0"/>
          </a:endParaRPr>
        </a:p>
        <a:p xmlns:a="http://schemas.openxmlformats.org/drawingml/2006/main">
          <a:pPr eaLnBrk="0" hangingPunct="0"/>
          <a:endParaRPr lang="en-US" sz="200" dirty="0">
            <a:effectLst/>
            <a:latin typeface="Arial" panose="020B0604020202020204" pitchFamily="34" charset="0"/>
            <a:cs typeface="Arial" panose="020B0604020202020204" pitchFamily="34" charset="0"/>
          </a:endParaRPr>
        </a:p>
        <a:p xmlns:a="http://schemas.openxmlformats.org/drawingml/2006/main">
          <a:pPr eaLnBrk="0" hangingPunct="0"/>
          <a:r>
            <a:rPr lang="en-US" sz="1400" b="0" i="0" baseline="0" dirty="0">
              <a:effectLst/>
              <a:latin typeface="Arial" panose="020B0604020202020204" pitchFamily="34" charset="0"/>
              <a:cs typeface="Arial" panose="020B0604020202020204" pitchFamily="34" charset="0"/>
            </a:rPr>
            <a:t>million barrels per </a:t>
          </a:r>
          <a:r>
            <a:rPr lang="en-US" sz="1400" b="0" i="0" baseline="0" dirty="0" smtClean="0">
              <a:effectLst/>
              <a:latin typeface="Arial" panose="020B0604020202020204" pitchFamily="34" charset="0"/>
              <a:cs typeface="Arial" panose="020B0604020202020204" pitchFamily="34" charset="0"/>
            </a:rPr>
            <a:t>day</a:t>
          </a:r>
        </a:p>
        <a:p xmlns:a="http://schemas.openxmlformats.org/drawingml/2006/main">
          <a:pPr eaLnBrk="0" hangingPunct="0"/>
          <a:endParaRPr lang="en-US" sz="1400" dirty="0">
            <a:effectLst/>
          </a:endParaRPr>
        </a:p>
      </cdr:txBody>
    </cdr:sp>
  </cdr:relSizeAnchor>
  <cdr:relSizeAnchor xmlns:cdr="http://schemas.openxmlformats.org/drawingml/2006/chartDrawing">
    <cdr:from>
      <cdr:x>0.19468</cdr:x>
      <cdr:y>0.18393</cdr:y>
    </cdr:from>
    <cdr:to>
      <cdr:x>0.76498</cdr:x>
      <cdr:y>0.31614</cdr:y>
    </cdr:to>
    <cdr:sp macro="" textlink="">
      <cdr:nvSpPr>
        <cdr:cNvPr id="3" name="TextBox 1"/>
        <cdr:cNvSpPr txBox="1"/>
      </cdr:nvSpPr>
      <cdr:spPr bwMode="auto">
        <a:xfrm xmlns:a="http://schemas.openxmlformats.org/drawingml/2006/main">
          <a:off x="1117878" y="874219"/>
          <a:ext cx="3274656" cy="62839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smtClean="0">
              <a:solidFill>
                <a:schemeClr val="tx1"/>
              </a:solidFill>
              <a:latin typeface="Arial" panose="020B0604020202020204" pitchFamily="34" charset="0"/>
              <a:ea typeface="Times New Roman" charset="0"/>
              <a:cs typeface="Arial" panose="020B0604020202020204" pitchFamily="34" charset="0"/>
            </a:rPr>
            <a:t>        </a:t>
          </a:r>
          <a:r>
            <a:rPr lang="en-US" sz="1400" b="1" i="0" dirty="0" smtClean="0">
              <a:solidFill>
                <a:schemeClr val="tx1"/>
              </a:solidFill>
              <a:latin typeface="Arial" panose="020B0604020202020204" pitchFamily="34" charset="0"/>
              <a:ea typeface="Times New Roman" charset="0"/>
              <a:cs typeface="Arial" panose="020B0604020202020204" pitchFamily="34" charset="0"/>
            </a:rPr>
            <a:t>2019</a:t>
          </a:r>
        </a:p>
        <a:p xmlns:a="http://schemas.openxmlformats.org/drawingml/2006/main">
          <a:pPr eaLnBrk="0" hangingPunct="0"/>
          <a:r>
            <a:rPr lang="en-US" sz="1400" b="0" i="0" dirty="0" smtClean="0">
              <a:solidFill>
                <a:schemeClr val="tx1"/>
              </a:solidFill>
              <a:latin typeface="Arial" panose="020B0604020202020204" pitchFamily="34" charset="0"/>
              <a:ea typeface="Times New Roman" charset="0"/>
              <a:cs typeface="Arial" panose="020B0604020202020204" pitchFamily="34" charset="0"/>
            </a:rPr>
            <a:t>history</a:t>
          </a:r>
          <a:r>
            <a:rPr lang="en-US" sz="1400" b="0" i="0" baseline="0" dirty="0" smtClean="0">
              <a:solidFill>
                <a:schemeClr val="tx1"/>
              </a:solidFill>
              <a:latin typeface="Arial" panose="020B0604020202020204" pitchFamily="34" charset="0"/>
              <a:ea typeface="Times New Roman" charset="0"/>
              <a:cs typeface="Arial" panose="020B0604020202020204" pitchFamily="34" charset="0"/>
            </a:rPr>
            <a:t>   projections</a:t>
          </a:r>
          <a:endParaRPr lang="en-US" sz="1400" b="0" i="0" dirty="0" smtClean="0">
            <a:solidFill>
              <a:schemeClr val="tx1"/>
            </a:solidFill>
            <a:latin typeface="Arial" panose="020B0604020202020204" pitchFamily="34" charset="0"/>
            <a:ea typeface="Times New Roman" charset="0"/>
            <a:cs typeface="Arial" panose="020B0604020202020204" pitchFamily="34" charset="0"/>
          </a:endParaRPr>
        </a:p>
      </cdr:txBody>
    </cdr:sp>
  </cdr:relSizeAnchor>
  <cdr:relSizeAnchor xmlns:cdr="http://schemas.openxmlformats.org/drawingml/2006/chartDrawing">
    <cdr:from>
      <cdr:x>0.41228</cdr:x>
      <cdr:y>0.41085</cdr:y>
    </cdr:from>
    <cdr:to>
      <cdr:x>0.85883</cdr:x>
      <cdr:y>0.75774</cdr:y>
    </cdr:to>
    <cdr:sp macro="" textlink="">
      <cdr:nvSpPr>
        <cdr:cNvPr id="4" name="TextBox 1"/>
        <cdr:cNvSpPr txBox="1"/>
      </cdr:nvSpPr>
      <cdr:spPr bwMode="auto">
        <a:xfrm xmlns:a="http://schemas.openxmlformats.org/drawingml/2006/main">
          <a:off x="1692541" y="1845149"/>
          <a:ext cx="1833210" cy="155789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nchor="t">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smtClean="0">
              <a:solidFill>
                <a:schemeClr val="accent2"/>
              </a:solidFill>
              <a:latin typeface="Arial" panose="020B0604020202020204" pitchFamily="34" charset="0"/>
              <a:ea typeface="Times New Roman" charset="0"/>
              <a:cs typeface="Arial" panose="020B0604020202020204" pitchFamily="34" charset="0"/>
            </a:rPr>
            <a:t>diesel and</a:t>
          </a:r>
          <a:r>
            <a:rPr lang="en-US" sz="1400" b="1" i="0" baseline="0" dirty="0" smtClean="0">
              <a:solidFill>
                <a:schemeClr val="accent2"/>
              </a:solidFill>
              <a:latin typeface="Arial" panose="020B0604020202020204" pitchFamily="34" charset="0"/>
              <a:ea typeface="Times New Roman" charset="0"/>
              <a:cs typeface="Arial" panose="020B0604020202020204" pitchFamily="34" charset="0"/>
            </a:rPr>
            <a:t> </a:t>
          </a:r>
          <a:r>
            <a:rPr lang="en-US" sz="1400" b="1" i="0" dirty="0" smtClean="0">
              <a:solidFill>
                <a:schemeClr val="accent2"/>
              </a:solidFill>
              <a:latin typeface="Arial" panose="020B0604020202020204" pitchFamily="34" charset="0"/>
              <a:ea typeface="Times New Roman" charset="0"/>
              <a:cs typeface="Arial" panose="020B0604020202020204" pitchFamily="34" charset="0"/>
            </a:rPr>
            <a:t>residual</a:t>
          </a:r>
          <a:r>
            <a:rPr lang="en-US" sz="1400" b="1" i="0" baseline="0" dirty="0" smtClean="0">
              <a:solidFill>
                <a:schemeClr val="accent2"/>
              </a:solidFill>
              <a:latin typeface="Arial" panose="020B0604020202020204" pitchFamily="34" charset="0"/>
              <a:ea typeface="Times New Roman" charset="0"/>
              <a:cs typeface="Arial" panose="020B0604020202020204" pitchFamily="34" charset="0"/>
            </a:rPr>
            <a:t> fuel exports</a:t>
          </a:r>
        </a:p>
        <a:p xmlns:a="http://schemas.openxmlformats.org/drawingml/2006/main">
          <a:pPr eaLnBrk="0" hangingPunct="0"/>
          <a:endParaRPr lang="en-US" sz="1000" i="0" baseline="0" dirty="0" smtClean="0">
            <a:solidFill>
              <a:schemeClr val="accent4"/>
            </a:solidFill>
            <a:latin typeface="Arial" panose="020B0604020202020204" pitchFamily="34" charset="0"/>
            <a:ea typeface="Times New Roman" charset="0"/>
            <a:cs typeface="Arial" panose="020B0604020202020204" pitchFamily="34" charset="0"/>
          </a:endParaRPr>
        </a:p>
        <a:p xmlns:a="http://schemas.openxmlformats.org/drawingml/2006/main">
          <a:pPr eaLnBrk="0" hangingPunct="0"/>
          <a:endParaRPr lang="en-US" sz="1000" dirty="0" smtClean="0">
            <a:solidFill>
              <a:schemeClr val="accent4"/>
            </a:solidFill>
            <a:latin typeface="Arial" panose="020B0604020202020204" pitchFamily="34" charset="0"/>
            <a:ea typeface="Times New Roman" charset="0"/>
            <a:cs typeface="Arial" panose="020B0604020202020204" pitchFamily="34" charset="0"/>
          </a:endParaRPr>
        </a:p>
        <a:p xmlns:a="http://schemas.openxmlformats.org/drawingml/2006/main">
          <a:pPr eaLnBrk="0" hangingPunct="0"/>
          <a:endParaRPr lang="en-US" sz="800" i="0" baseline="0" dirty="0" smtClean="0">
            <a:solidFill>
              <a:schemeClr val="accent4"/>
            </a:solidFill>
            <a:latin typeface="Arial" panose="020B0604020202020204" pitchFamily="34" charset="0"/>
            <a:ea typeface="Times New Roman" charset="0"/>
            <a:cs typeface="Arial" panose="020B0604020202020204" pitchFamily="34" charset="0"/>
          </a:endParaRPr>
        </a:p>
        <a:p xmlns:a="http://schemas.openxmlformats.org/drawingml/2006/main">
          <a:pPr eaLnBrk="0" hangingPunct="0"/>
          <a:endParaRPr lang="en-US" sz="1000" i="0" baseline="0" dirty="0" smtClean="0">
            <a:solidFill>
              <a:schemeClr val="accent4"/>
            </a:solidFill>
            <a:latin typeface="Arial" panose="020B0604020202020204" pitchFamily="34" charset="0"/>
            <a:ea typeface="Times New Roman" charset="0"/>
            <a:cs typeface="Arial" panose="020B0604020202020204" pitchFamily="34" charset="0"/>
          </a:endParaRPr>
        </a:p>
        <a:p xmlns:a="http://schemas.openxmlformats.org/drawingml/2006/main">
          <a:pPr eaLnBrk="0" hangingPunct="0"/>
          <a:r>
            <a:rPr lang="en-US" sz="1400" b="1" i="0" dirty="0" smtClean="0">
              <a:solidFill>
                <a:schemeClr val="accent6"/>
              </a:solidFill>
              <a:latin typeface="Arial" panose="020B0604020202020204" pitchFamily="34" charset="0"/>
              <a:ea typeface="Times New Roman" charset="0"/>
              <a:cs typeface="Arial" panose="020B0604020202020204" pitchFamily="34" charset="0"/>
            </a:rPr>
            <a:t>unfinished</a:t>
          </a:r>
          <a:r>
            <a:rPr lang="en-US" sz="1400" b="1" i="0" baseline="0" dirty="0" smtClean="0">
              <a:solidFill>
                <a:schemeClr val="accent6"/>
              </a:solidFill>
              <a:latin typeface="Arial" panose="020B0604020202020204" pitchFamily="34" charset="0"/>
              <a:ea typeface="Times New Roman" charset="0"/>
              <a:cs typeface="Arial" panose="020B0604020202020204" pitchFamily="34" charset="0"/>
            </a:rPr>
            <a:t> oils imports</a:t>
          </a:r>
          <a:endParaRPr lang="en-US" sz="1400" b="1" i="0" dirty="0" smtClean="0">
            <a:solidFill>
              <a:schemeClr val="accent6"/>
            </a:solidFill>
            <a:latin typeface="Arial" panose="020B0604020202020204" pitchFamily="34" charset="0"/>
            <a:ea typeface="Times New Roman" charset="0"/>
            <a:cs typeface="Arial" panose="020B0604020202020204" pitchFamily="34" charset="0"/>
          </a:endParaRPr>
        </a:p>
      </cdr:txBody>
    </cdr:sp>
  </cdr:relSizeAnchor>
</c:userShapes>
</file>

<file path=ppt/drawings/drawing14.xml><?xml version="1.0" encoding="utf-8"?>
<c:userShapes xmlns:c="http://schemas.openxmlformats.org/drawingml/2006/chart">
  <cdr:relSizeAnchor xmlns:cdr="http://schemas.openxmlformats.org/drawingml/2006/chartDrawing">
    <cdr:from>
      <cdr:x>0.01022</cdr:x>
      <cdr:y>0</cdr:y>
    </cdr:from>
    <cdr:to>
      <cdr:x>0.86786</cdr:x>
      <cdr:y>0.1896</cdr:y>
    </cdr:to>
    <cdr:sp macro="" textlink="">
      <cdr:nvSpPr>
        <cdr:cNvPr id="2" name="TextBox 1"/>
        <cdr:cNvSpPr txBox="1"/>
      </cdr:nvSpPr>
      <cdr:spPr bwMode="auto">
        <a:xfrm xmlns:a="http://schemas.openxmlformats.org/drawingml/2006/main">
          <a:off x="88844" y="0"/>
          <a:ext cx="7455593" cy="85150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dirty="0" smtClean="0">
              <a:solidFill>
                <a:schemeClr val="tx1"/>
              </a:solidFill>
              <a:latin typeface="+mn-lt"/>
              <a:ea typeface="Times New Roman" charset="0"/>
              <a:cs typeface="Times New Roman" charset="0"/>
            </a:rPr>
            <a:t>AEO2020 U.S.</a:t>
          </a:r>
          <a:r>
            <a:rPr lang="en-US" sz="1400" b="1" i="0" baseline="0" dirty="0" smtClean="0">
              <a:solidFill>
                <a:schemeClr val="tx1"/>
              </a:solidFill>
              <a:latin typeface="+mn-lt"/>
              <a:ea typeface="Times New Roman" charset="0"/>
              <a:cs typeface="Times New Roman" charset="0"/>
            </a:rPr>
            <a:t> p</a:t>
          </a:r>
          <a:r>
            <a:rPr lang="en-US" sz="1400" b="1" i="0" dirty="0" smtClean="0">
              <a:solidFill>
                <a:schemeClr val="tx1"/>
              </a:solidFill>
              <a:latin typeface="+mn-lt"/>
              <a:ea typeface="Times New Roman" charset="0"/>
              <a:cs typeface="Times New Roman" charset="0"/>
            </a:rPr>
            <a:t>etroleum and other</a:t>
          </a:r>
          <a:r>
            <a:rPr lang="en-US" sz="1400" b="1" i="0" baseline="0" dirty="0" smtClean="0">
              <a:solidFill>
                <a:schemeClr val="tx1"/>
              </a:solidFill>
              <a:latin typeface="+mn-lt"/>
              <a:ea typeface="Times New Roman" charset="0"/>
              <a:cs typeface="Times New Roman" charset="0"/>
            </a:rPr>
            <a:t> liquids </a:t>
          </a:r>
          <a:r>
            <a:rPr lang="en-US" sz="1400" b="1" dirty="0" smtClean="0">
              <a:solidFill>
                <a:schemeClr val="tx1"/>
              </a:solidFill>
              <a:ea typeface="Times New Roman" charset="0"/>
              <a:cs typeface="Times New Roman" charset="0"/>
            </a:rPr>
            <a:t>trade</a:t>
          </a:r>
          <a:endParaRPr lang="en-US" sz="1400" b="1" i="0" baseline="0" dirty="0" smtClean="0">
            <a:solidFill>
              <a:schemeClr val="tx1"/>
            </a:solidFill>
            <a:latin typeface="+mn-lt"/>
            <a:ea typeface="Times New Roman" charset="0"/>
            <a:cs typeface="Times New Roman" charset="0"/>
          </a:endParaRPr>
        </a:p>
        <a:p xmlns:a="http://schemas.openxmlformats.org/drawingml/2006/main">
          <a:pPr eaLnBrk="0" hangingPunct="0"/>
          <a:endParaRPr lang="en-US" sz="200" b="1" i="0" baseline="0" dirty="0" smtClean="0">
            <a:solidFill>
              <a:schemeClr val="tx1"/>
            </a:solidFill>
            <a:latin typeface="+mn-lt"/>
            <a:ea typeface="Times New Roman" charset="0"/>
            <a:cs typeface="Times New Roman" charset="0"/>
          </a:endParaRPr>
        </a:p>
        <a:p xmlns:a="http://schemas.openxmlformats.org/drawingml/2006/main">
          <a:pPr eaLnBrk="0" hangingPunct="0"/>
          <a:r>
            <a:rPr lang="en-US" sz="1400" i="0" baseline="0" dirty="0" smtClean="0">
              <a:solidFill>
                <a:schemeClr val="tx1"/>
              </a:solidFill>
              <a:latin typeface="+mn-lt"/>
              <a:ea typeface="Times New Roman" charset="0"/>
              <a:cs typeface="Times New Roman" charset="0"/>
            </a:rPr>
            <a:t>million barrels per day</a:t>
          </a:r>
        </a:p>
        <a:p xmlns:a="http://schemas.openxmlformats.org/drawingml/2006/main">
          <a:pPr eaLnBrk="0" hangingPunct="0"/>
          <a:endParaRPr lang="en-US" sz="1400" i="0" baseline="0" dirty="0" smtClean="0">
            <a:solidFill>
              <a:schemeClr val="tx1"/>
            </a:solidFill>
            <a:latin typeface="+mn-lt"/>
            <a:ea typeface="Times New Roman" charset="0"/>
            <a:cs typeface="Times New Roman" charset="0"/>
          </a:endParaRPr>
        </a:p>
        <a:p xmlns:a="http://schemas.openxmlformats.org/drawingml/2006/main">
          <a:pPr eaLnBrk="0" hangingPunct="0"/>
          <a:endParaRPr lang="en-US" sz="100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0.26093</cdr:x>
      <cdr:y>0.13644</cdr:y>
    </cdr:from>
    <cdr:to>
      <cdr:x>0.45409</cdr:x>
      <cdr:y>0.26638</cdr:y>
    </cdr:to>
    <cdr:sp macro="" textlink="">
      <cdr:nvSpPr>
        <cdr:cNvPr id="6" name="TextBox 1"/>
        <cdr:cNvSpPr txBox="1"/>
      </cdr:nvSpPr>
      <cdr:spPr bwMode="auto">
        <a:xfrm xmlns:a="http://schemas.openxmlformats.org/drawingml/2006/main">
          <a:off x="3026745" y="648504"/>
          <a:ext cx="2240630" cy="61760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smtClean="0">
              <a:solidFill>
                <a:schemeClr val="bg2"/>
              </a:solidFill>
              <a:latin typeface="+mn-lt"/>
              <a:ea typeface="Times New Roman" charset="0"/>
              <a:cs typeface="Times New Roman" charset="0"/>
            </a:rPr>
            <a:t>           </a:t>
          </a:r>
          <a:r>
            <a:rPr lang="en-US" sz="1400" b="1" i="0" dirty="0" smtClean="0">
              <a:solidFill>
                <a:schemeClr val="tx1"/>
              </a:solidFill>
              <a:latin typeface="+mn-lt"/>
              <a:ea typeface="Times New Roman" charset="0"/>
              <a:cs typeface="Times New Roman" charset="0"/>
            </a:rPr>
            <a:t>2019</a:t>
          </a:r>
        </a:p>
        <a:p xmlns:a="http://schemas.openxmlformats.org/drawingml/2006/main">
          <a:pPr eaLnBrk="0" hangingPunct="0"/>
          <a:r>
            <a:rPr lang="en-US" sz="1400" b="0" i="0" dirty="0" smtClean="0">
              <a:solidFill>
                <a:schemeClr val="tx1"/>
              </a:solidFill>
              <a:latin typeface="+mn-lt"/>
              <a:ea typeface="Times New Roman" charset="0"/>
              <a:cs typeface="Times New Roman" charset="0"/>
            </a:rPr>
            <a:t>  history</a:t>
          </a:r>
          <a:r>
            <a:rPr lang="en-US" sz="1400" b="0" i="0" baseline="0" dirty="0" smtClean="0">
              <a:solidFill>
                <a:schemeClr val="tx1"/>
              </a:solidFill>
              <a:latin typeface="+mn-lt"/>
              <a:ea typeface="Times New Roman" charset="0"/>
              <a:cs typeface="Times New Roman" charset="0"/>
            </a:rPr>
            <a:t>     projections</a:t>
          </a:r>
          <a:endParaRPr lang="en-US" sz="1400" b="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0.375</cdr:x>
      <cdr:y>0.32623</cdr:y>
    </cdr:from>
    <cdr:to>
      <cdr:x>0.54827</cdr:x>
      <cdr:y>0.92266</cdr:y>
    </cdr:to>
    <cdr:sp macro="" textlink="">
      <cdr:nvSpPr>
        <cdr:cNvPr id="10" name="TextBox 9"/>
        <cdr:cNvSpPr txBox="1"/>
      </cdr:nvSpPr>
      <cdr:spPr bwMode="auto">
        <a:xfrm xmlns:a="http://schemas.openxmlformats.org/drawingml/2006/main">
          <a:off x="4349967" y="1550569"/>
          <a:ext cx="2009908" cy="283481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0" tIns="0" rIns="0" rtlCol="0">
          <a:prstTxWarp prst="textNoShape">
            <a:avLst/>
          </a:prstTxWarp>
        </a:bodyPr>
        <a:lstStyle xmlns:a="http://schemas.openxmlformats.org/drawingml/2006/main"/>
        <a:p xmlns:a="http://schemas.openxmlformats.org/drawingml/2006/main">
          <a:pPr eaLnBrk="0" hangingPunct="0"/>
          <a:r>
            <a:rPr lang="en-US" sz="1400" b="1" i="0" dirty="0" smtClean="0">
              <a:solidFill>
                <a:schemeClr val="bg2"/>
              </a:solidFill>
              <a:latin typeface="+mn-lt"/>
              <a:ea typeface="Times New Roman" charset="0"/>
              <a:cs typeface="Times New Roman" charset="0"/>
            </a:rPr>
            <a:t>net</a:t>
          </a:r>
          <a:r>
            <a:rPr lang="en-US" sz="1400" b="1" i="0" baseline="0" dirty="0" smtClean="0">
              <a:solidFill>
                <a:schemeClr val="bg2"/>
              </a:solidFill>
              <a:latin typeface="+mn-lt"/>
              <a:ea typeface="Times New Roman" charset="0"/>
              <a:cs typeface="Times New Roman" charset="0"/>
            </a:rPr>
            <a:t> imports </a:t>
          </a:r>
        </a:p>
        <a:p xmlns:a="http://schemas.openxmlformats.org/drawingml/2006/main">
          <a:pPr eaLnBrk="0" hangingPunct="0"/>
          <a:r>
            <a:rPr lang="en-US" sz="1400" i="0" baseline="0" dirty="0" smtClean="0">
              <a:solidFill>
                <a:schemeClr val="bg2"/>
              </a:solidFill>
              <a:latin typeface="+mn-lt"/>
              <a:ea typeface="Times New Roman" charset="0"/>
              <a:cs typeface="Times New Roman" charset="0"/>
            </a:rPr>
            <a:t>(imports greater than exports)</a:t>
          </a:r>
        </a:p>
        <a:p xmlns:a="http://schemas.openxmlformats.org/drawingml/2006/main">
          <a:pPr eaLnBrk="0" hangingPunct="0"/>
          <a:endParaRPr lang="en-US" sz="1400" i="0" baseline="0" dirty="0" smtClean="0">
            <a:solidFill>
              <a:schemeClr val="bg2"/>
            </a:solidFill>
            <a:latin typeface="+mn-lt"/>
            <a:ea typeface="Times New Roman" charset="0"/>
            <a:cs typeface="Times New Roman" charset="0"/>
          </a:endParaRPr>
        </a:p>
        <a:p xmlns:a="http://schemas.openxmlformats.org/drawingml/2006/main">
          <a:pPr eaLnBrk="0" hangingPunct="0"/>
          <a:endParaRPr lang="en-US" sz="1400" i="0" baseline="0" dirty="0" smtClean="0">
            <a:solidFill>
              <a:schemeClr val="bg2"/>
            </a:solidFill>
            <a:latin typeface="+mn-lt"/>
            <a:ea typeface="Times New Roman" charset="0"/>
            <a:cs typeface="Times New Roman" charset="0"/>
          </a:endParaRPr>
        </a:p>
        <a:p xmlns:a="http://schemas.openxmlformats.org/drawingml/2006/main">
          <a:pPr eaLnBrk="0" hangingPunct="0"/>
          <a:endParaRPr lang="en-US" sz="1400" i="0" baseline="0" dirty="0" smtClean="0">
            <a:solidFill>
              <a:schemeClr val="bg2"/>
            </a:solidFill>
            <a:latin typeface="+mn-lt"/>
            <a:ea typeface="Times New Roman" charset="0"/>
            <a:cs typeface="Times New Roman" charset="0"/>
          </a:endParaRPr>
        </a:p>
        <a:p xmlns:a="http://schemas.openxmlformats.org/drawingml/2006/main">
          <a:pPr eaLnBrk="0" hangingPunct="0"/>
          <a:endParaRPr lang="en-US" sz="1400" i="0" baseline="0" dirty="0" smtClean="0">
            <a:solidFill>
              <a:schemeClr val="bg2"/>
            </a:solidFill>
            <a:latin typeface="+mn-lt"/>
            <a:ea typeface="Times New Roman" charset="0"/>
            <a:cs typeface="Times New Roman" charset="0"/>
          </a:endParaRPr>
        </a:p>
        <a:p xmlns:a="http://schemas.openxmlformats.org/drawingml/2006/main">
          <a:pPr eaLnBrk="0" hangingPunct="0"/>
          <a:endParaRPr lang="en-US" sz="1400" i="0" baseline="0" dirty="0" smtClean="0">
            <a:solidFill>
              <a:schemeClr val="bg2"/>
            </a:solidFill>
            <a:latin typeface="+mn-lt"/>
            <a:ea typeface="Times New Roman" charset="0"/>
            <a:cs typeface="Times New Roman" charset="0"/>
          </a:endParaRPr>
        </a:p>
        <a:p xmlns:a="http://schemas.openxmlformats.org/drawingml/2006/main">
          <a:pPr eaLnBrk="0" hangingPunct="0"/>
          <a:endParaRPr lang="en-US" sz="1400" i="0" baseline="0" dirty="0" smtClean="0">
            <a:solidFill>
              <a:schemeClr val="bg2"/>
            </a:solidFill>
            <a:latin typeface="+mn-lt"/>
            <a:ea typeface="Times New Roman" charset="0"/>
            <a:cs typeface="Times New Roman" charset="0"/>
          </a:endParaRPr>
        </a:p>
        <a:p xmlns:a="http://schemas.openxmlformats.org/drawingml/2006/main">
          <a:pPr eaLnBrk="0" hangingPunct="0"/>
          <a:endParaRPr lang="en-US" sz="1400" i="0" baseline="0" dirty="0" smtClean="0">
            <a:solidFill>
              <a:schemeClr val="bg2"/>
            </a:solidFill>
            <a:latin typeface="+mn-lt"/>
            <a:ea typeface="Times New Roman" charset="0"/>
            <a:cs typeface="Times New Roman" charset="0"/>
          </a:endParaRPr>
        </a:p>
        <a:p xmlns:a="http://schemas.openxmlformats.org/drawingml/2006/main">
          <a:pPr eaLnBrk="0" hangingPunct="0"/>
          <a:endParaRPr lang="en-US" sz="500" i="0" baseline="0" dirty="0" smtClean="0">
            <a:solidFill>
              <a:schemeClr val="bg2"/>
            </a:solidFill>
            <a:latin typeface="+mn-lt"/>
            <a:ea typeface="Times New Roman" charset="0"/>
            <a:cs typeface="Times New Roman" charset="0"/>
          </a:endParaRPr>
        </a:p>
        <a:p xmlns:a="http://schemas.openxmlformats.org/drawingml/2006/main">
          <a:pPr eaLnBrk="0" hangingPunct="0"/>
          <a:endParaRPr lang="en-US" sz="1400" b="1" i="0" baseline="0" dirty="0" smtClean="0">
            <a:solidFill>
              <a:schemeClr val="bg2"/>
            </a:solidFill>
            <a:latin typeface="+mn-lt"/>
            <a:ea typeface="Times New Roman" charset="0"/>
            <a:cs typeface="Times New Roman" charset="0"/>
          </a:endParaRPr>
        </a:p>
        <a:p xmlns:a="http://schemas.openxmlformats.org/drawingml/2006/main">
          <a:pPr eaLnBrk="0" hangingPunct="0"/>
          <a:r>
            <a:rPr lang="en-US" sz="1400" b="1" i="0" baseline="0" dirty="0" smtClean="0">
              <a:solidFill>
                <a:schemeClr val="bg2"/>
              </a:solidFill>
              <a:latin typeface="+mn-lt"/>
              <a:ea typeface="Times New Roman" charset="0"/>
              <a:cs typeface="Times New Roman" charset="0"/>
            </a:rPr>
            <a:t>net exports </a:t>
          </a:r>
        </a:p>
        <a:p xmlns:a="http://schemas.openxmlformats.org/drawingml/2006/main">
          <a:pPr eaLnBrk="0" hangingPunct="0"/>
          <a:r>
            <a:rPr lang="en-US" sz="1400" i="0" baseline="0" dirty="0" smtClean="0">
              <a:solidFill>
                <a:schemeClr val="bg2"/>
              </a:solidFill>
              <a:latin typeface="+mn-lt"/>
              <a:ea typeface="Times New Roman" charset="0"/>
              <a:cs typeface="Times New Roman" charset="0"/>
            </a:rPr>
            <a:t>(exports greater than imports)</a:t>
          </a:r>
          <a:endParaRPr lang="en-US" sz="1400" i="0" dirty="0" smtClean="0">
            <a:solidFill>
              <a:schemeClr val="bg2"/>
            </a:solidFill>
            <a:latin typeface="+mn-lt"/>
            <a:ea typeface="Times New Roman" charset="0"/>
            <a:cs typeface="Times New Roman" charset="0"/>
          </a:endParaRPr>
        </a:p>
      </cdr:txBody>
    </cdr:sp>
  </cdr:relSizeAnchor>
  <cdr:relSizeAnchor xmlns:cdr="http://schemas.openxmlformats.org/drawingml/2006/chartDrawing">
    <cdr:from>
      <cdr:x>0.81353</cdr:x>
      <cdr:y>0.20341</cdr:y>
    </cdr:from>
    <cdr:to>
      <cdr:x>1</cdr:x>
      <cdr:y>0.88404</cdr:y>
    </cdr:to>
    <cdr:sp macro="" textlink="">
      <cdr:nvSpPr>
        <cdr:cNvPr id="5" name="TextBox 1"/>
        <cdr:cNvSpPr txBox="1"/>
      </cdr:nvSpPr>
      <cdr:spPr bwMode="auto">
        <a:xfrm xmlns:a="http://schemas.openxmlformats.org/drawingml/2006/main">
          <a:off x="5579189" y="743992"/>
          <a:ext cx="1278811" cy="248948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endParaRPr lang="en-US" sz="1400" b="1" i="0" baseline="0" dirty="0" smtClean="0">
            <a:solidFill>
              <a:schemeClr val="accent5"/>
            </a:solidFill>
            <a:effectLst/>
            <a:latin typeface="+mn-lt"/>
            <a:ea typeface="+mn-ea"/>
            <a:cs typeface="+mn-cs"/>
          </a:endParaRPr>
        </a:p>
        <a:p xmlns:a="http://schemas.openxmlformats.org/drawingml/2006/main">
          <a:pPr eaLnBrk="0" hangingPunct="0"/>
          <a:endParaRPr lang="en-US" sz="500" b="1" i="0" baseline="0" dirty="0" smtClean="0">
            <a:solidFill>
              <a:schemeClr val="accent5"/>
            </a:solidFill>
            <a:effectLst/>
            <a:latin typeface="+mn-lt"/>
            <a:ea typeface="+mn-ea"/>
            <a:cs typeface="+mn-cs"/>
          </a:endParaRPr>
        </a:p>
        <a:p xmlns:a="http://schemas.openxmlformats.org/drawingml/2006/main">
          <a:pPr eaLnBrk="0" hangingPunct="0"/>
          <a:endParaRPr lang="en-US" sz="500" b="1" dirty="0">
            <a:solidFill>
              <a:schemeClr val="accent5"/>
            </a:solidFill>
          </a:endParaRPr>
        </a:p>
        <a:p xmlns:a="http://schemas.openxmlformats.org/drawingml/2006/main">
          <a:pPr eaLnBrk="0" hangingPunct="0"/>
          <a:endParaRPr lang="en-US" sz="500" b="1" i="0" baseline="0" dirty="0" smtClean="0">
            <a:solidFill>
              <a:schemeClr val="accent5"/>
            </a:solidFill>
            <a:effectLst/>
            <a:latin typeface="+mn-lt"/>
            <a:ea typeface="+mn-ea"/>
            <a:cs typeface="+mn-cs"/>
          </a:endParaRPr>
        </a:p>
        <a:p xmlns:a="http://schemas.openxmlformats.org/drawingml/2006/main">
          <a:pPr eaLnBrk="0" hangingPunct="0"/>
          <a:endParaRPr lang="en-US" sz="500" b="1" dirty="0">
            <a:solidFill>
              <a:schemeClr val="accent5"/>
            </a:solidFill>
          </a:endParaRPr>
        </a:p>
        <a:p xmlns:a="http://schemas.openxmlformats.org/drawingml/2006/main">
          <a:pPr eaLnBrk="0" hangingPunct="0"/>
          <a:endParaRPr lang="en-US" sz="500" b="1" i="0" baseline="0" dirty="0" smtClean="0">
            <a:solidFill>
              <a:schemeClr val="accent5"/>
            </a:solidFill>
            <a:effectLst/>
            <a:latin typeface="+mn-lt"/>
            <a:ea typeface="+mn-ea"/>
            <a:cs typeface="+mn-cs"/>
          </a:endParaRPr>
        </a:p>
        <a:p xmlns:a="http://schemas.openxmlformats.org/drawingml/2006/main">
          <a:pPr eaLnBrk="0" hangingPunct="0"/>
          <a:r>
            <a:rPr lang="en-US" sz="1400" b="1" i="0" baseline="0" dirty="0" smtClean="0">
              <a:solidFill>
                <a:schemeClr val="accent5">
                  <a:lumMod val="40000"/>
                  <a:lumOff val="60000"/>
                </a:schemeClr>
              </a:solidFill>
              <a:effectLst/>
              <a:latin typeface="+mn-lt"/>
              <a:ea typeface="+mn-ea"/>
              <a:cs typeface="+mn-cs"/>
            </a:rPr>
            <a:t>Low </a:t>
          </a:r>
          <a:r>
            <a:rPr lang="en-US" sz="1400" b="1" i="0" baseline="0" dirty="0">
              <a:solidFill>
                <a:schemeClr val="accent5">
                  <a:lumMod val="40000"/>
                  <a:lumOff val="60000"/>
                </a:schemeClr>
              </a:solidFill>
              <a:effectLst/>
            </a:rPr>
            <a:t>Oil Price</a:t>
          </a:r>
          <a:endParaRPr lang="en-US" sz="1400" dirty="0">
            <a:solidFill>
              <a:schemeClr val="accent5">
                <a:lumMod val="40000"/>
                <a:lumOff val="60000"/>
              </a:schemeClr>
            </a:solidFill>
            <a:effectLst/>
          </a:endParaRPr>
        </a:p>
        <a:p xmlns:a="http://schemas.openxmlformats.org/drawingml/2006/main">
          <a:pPr eaLnBrk="0" fontAlgn="auto" latinLnBrk="0" hangingPunct="0"/>
          <a:r>
            <a:rPr lang="en-US" sz="1400" b="1" i="0" baseline="0" dirty="0">
              <a:solidFill>
                <a:schemeClr val="accent2">
                  <a:lumMod val="40000"/>
                  <a:lumOff val="60000"/>
                </a:schemeClr>
              </a:solidFill>
              <a:effectLst/>
            </a:rPr>
            <a:t>Low Oil and Gas</a:t>
          </a:r>
          <a:endParaRPr lang="en-US" sz="1400" dirty="0">
            <a:solidFill>
              <a:schemeClr val="accent2">
                <a:lumMod val="40000"/>
                <a:lumOff val="60000"/>
              </a:schemeClr>
            </a:solidFill>
            <a:effectLst/>
          </a:endParaRPr>
        </a:p>
        <a:p xmlns:a="http://schemas.openxmlformats.org/drawingml/2006/main">
          <a:pPr eaLnBrk="0" fontAlgn="auto" latinLnBrk="0" hangingPunct="0"/>
          <a:r>
            <a:rPr lang="en-US" sz="1400" b="1" i="0" baseline="0" dirty="0" smtClean="0">
              <a:solidFill>
                <a:schemeClr val="accent2">
                  <a:lumMod val="40000"/>
                  <a:lumOff val="60000"/>
                </a:schemeClr>
              </a:solidFill>
              <a:effectLst/>
            </a:rPr>
            <a:t>Supply</a:t>
          </a:r>
          <a:endParaRPr lang="en-US" sz="1400" dirty="0">
            <a:solidFill>
              <a:schemeClr val="accent2">
                <a:lumMod val="40000"/>
                <a:lumOff val="60000"/>
              </a:schemeClr>
            </a:solidFill>
            <a:effectLst/>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mn-lt"/>
              <a:ea typeface="Times New Roman" charset="0"/>
              <a:cs typeface="Times New Roman" charset="0"/>
            </a:rPr>
            <a:t>Reference</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300" b="1" i="0" baseline="0" dirty="0">
            <a:solidFill>
              <a:schemeClr val="accent4"/>
            </a:solidFill>
            <a:effectLst/>
            <a:latin typeface="+mn-lt"/>
            <a:ea typeface="+mn-ea"/>
            <a:cs typeface="+mn-cs"/>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300" b="1" i="0" baseline="0" dirty="0">
            <a:solidFill>
              <a:schemeClr val="accent4"/>
            </a:solidFill>
            <a:effectLst/>
            <a:latin typeface="+mn-lt"/>
            <a:ea typeface="+mn-ea"/>
            <a:cs typeface="+mn-cs"/>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300" b="1" i="0" baseline="0" dirty="0" smtClean="0">
            <a:solidFill>
              <a:schemeClr val="accent4"/>
            </a:solidFill>
            <a:effectLst/>
            <a:latin typeface="+mn-lt"/>
            <a:ea typeface="+mn-ea"/>
            <a:cs typeface="+mn-cs"/>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300" b="1" dirty="0">
            <a:solidFill>
              <a:schemeClr val="accent4"/>
            </a:solidFill>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300" b="1" i="0" baseline="0" dirty="0">
            <a:solidFill>
              <a:schemeClr val="accent4"/>
            </a:solidFill>
            <a:effectLst/>
            <a:latin typeface="+mn-lt"/>
            <a:ea typeface="+mn-ea"/>
            <a:cs typeface="+mn-cs"/>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baseline="0" dirty="0">
              <a:solidFill>
                <a:schemeClr val="accent5">
                  <a:lumMod val="75000"/>
                </a:schemeClr>
              </a:solidFill>
              <a:effectLst/>
            </a:rPr>
            <a:t>High Oil Price</a:t>
          </a:r>
          <a:endParaRPr lang="en-US" sz="1400" dirty="0">
            <a:solidFill>
              <a:schemeClr val="accent5">
                <a:lumMod val="75000"/>
              </a:schemeClr>
            </a:solidFill>
            <a:effectLst/>
          </a:endParaRPr>
        </a:p>
        <a:p xmlns:a="http://schemas.openxmlformats.org/drawingml/2006/main">
          <a:pPr eaLnBrk="0" fontAlgn="auto" latinLnBrk="0" hangingPunct="0"/>
          <a:r>
            <a:rPr lang="en-US" sz="1400" b="1" i="0" baseline="0" dirty="0">
              <a:solidFill>
                <a:schemeClr val="accent2">
                  <a:lumMod val="75000"/>
                </a:schemeClr>
              </a:solidFill>
              <a:effectLst/>
            </a:rPr>
            <a:t>High Oil and Gas</a:t>
          </a:r>
          <a:endParaRPr lang="en-US" sz="1400" dirty="0">
            <a:solidFill>
              <a:schemeClr val="accent2">
                <a:lumMod val="75000"/>
              </a:schemeClr>
            </a:solidFill>
            <a:effectLst/>
          </a:endParaRPr>
        </a:p>
        <a:p xmlns:a="http://schemas.openxmlformats.org/drawingml/2006/main">
          <a:pPr eaLnBrk="0" fontAlgn="auto" latinLnBrk="0" hangingPunct="0"/>
          <a:r>
            <a:rPr lang="en-US" sz="1400" b="1" i="0" baseline="0" dirty="0" smtClean="0">
              <a:solidFill>
                <a:schemeClr val="accent2">
                  <a:lumMod val="75000"/>
                </a:schemeClr>
              </a:solidFill>
              <a:effectLst/>
            </a:rPr>
            <a:t>Supply</a:t>
          </a:r>
          <a:endParaRPr lang="en-US" sz="1400" dirty="0">
            <a:solidFill>
              <a:schemeClr val="accent2">
                <a:lumMod val="75000"/>
              </a:schemeClr>
            </a:solidFill>
            <a:effectLst/>
          </a:endParaRPr>
        </a:p>
        <a:p xmlns:a="http://schemas.openxmlformats.org/drawingml/2006/main">
          <a:pPr eaLnBrk="0" hangingPunct="0"/>
          <a:endParaRPr lang="en-US" sz="600" b="1" i="0" dirty="0">
            <a:solidFill>
              <a:schemeClr val="tx2"/>
            </a:solidFill>
            <a:latin typeface="+mn-lt"/>
            <a:ea typeface="Times New Roman" charset="0"/>
            <a:cs typeface="Times New Roman" charset="0"/>
          </a:endParaRPr>
        </a:p>
        <a:p xmlns:a="http://schemas.openxmlformats.org/drawingml/2006/main">
          <a:pPr eaLnBrk="0" hangingPunct="0"/>
          <a:endParaRPr lang="en-US" sz="400" b="1" i="0" baseline="0" dirty="0">
            <a:solidFill>
              <a:schemeClr val="tx2">
                <a:lumMod val="50000"/>
                <a:lumOff val="50000"/>
              </a:schemeClr>
            </a:solidFill>
            <a:latin typeface="+mn-lt"/>
            <a:ea typeface="Times New Roman" charset="0"/>
            <a:cs typeface="Times New Roman" charset="0"/>
          </a:endParaRPr>
        </a:p>
      </cdr:txBody>
    </cdr:sp>
  </cdr:relSizeAnchor>
</c:userShapes>
</file>

<file path=ppt/drawings/drawing15.xml><?xml version="1.0" encoding="utf-8"?>
<c:userShapes xmlns:c="http://schemas.openxmlformats.org/drawingml/2006/chart">
  <cdr:relSizeAnchor xmlns:cdr="http://schemas.openxmlformats.org/drawingml/2006/chartDrawing">
    <cdr:from>
      <cdr:x>0.25231</cdr:x>
      <cdr:y>0.15786</cdr:y>
    </cdr:from>
    <cdr:to>
      <cdr:x>0.57797</cdr:x>
      <cdr:y>0.2906</cdr:y>
    </cdr:to>
    <cdr:sp macro="" textlink="">
      <cdr:nvSpPr>
        <cdr:cNvPr id="17" name="TextBox 1"/>
        <cdr:cNvSpPr txBox="1"/>
      </cdr:nvSpPr>
      <cdr:spPr bwMode="auto">
        <a:xfrm xmlns:a="http://schemas.openxmlformats.org/drawingml/2006/main">
          <a:off x="1427942" y="750305"/>
          <a:ext cx="1843052" cy="63091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smtClean="0">
              <a:solidFill>
                <a:schemeClr val="tx1"/>
              </a:solidFill>
              <a:latin typeface="+mn-lt"/>
              <a:ea typeface="Times New Roman" charset="0"/>
              <a:cs typeface="Times New Roman" charset="0"/>
            </a:rPr>
            <a:t>         </a:t>
          </a:r>
          <a:r>
            <a:rPr lang="en-US" sz="1400" b="1" i="0" dirty="0" smtClean="0">
              <a:solidFill>
                <a:schemeClr val="tx1"/>
              </a:solidFill>
              <a:latin typeface="+mn-lt"/>
              <a:ea typeface="Times New Roman" charset="0"/>
              <a:cs typeface="Times New Roman" charset="0"/>
            </a:rPr>
            <a:t>2019</a:t>
          </a:r>
        </a:p>
        <a:p xmlns:a="http://schemas.openxmlformats.org/drawingml/2006/main">
          <a:pPr eaLnBrk="0" hangingPunct="0"/>
          <a:r>
            <a:rPr lang="en-US" sz="1400" b="0" i="0" dirty="0" smtClean="0">
              <a:solidFill>
                <a:schemeClr val="tx1"/>
              </a:solidFill>
              <a:latin typeface="+mn-lt"/>
              <a:ea typeface="Times New Roman" charset="0"/>
              <a:cs typeface="Times New Roman" charset="0"/>
            </a:rPr>
            <a:t> history</a:t>
          </a:r>
          <a:r>
            <a:rPr lang="en-US" sz="1400" b="0" i="0" baseline="0" dirty="0" smtClean="0">
              <a:solidFill>
                <a:schemeClr val="tx1"/>
              </a:solidFill>
              <a:latin typeface="+mn-lt"/>
              <a:ea typeface="Times New Roman" charset="0"/>
              <a:cs typeface="Times New Roman" charset="0"/>
            </a:rPr>
            <a:t>    projections</a:t>
          </a:r>
          <a:endParaRPr lang="en-US" sz="1400" b="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0.03356</cdr:x>
      <cdr:y>0.33042</cdr:y>
    </cdr:from>
    <cdr:to>
      <cdr:x>0.32582</cdr:x>
      <cdr:y>0.50568</cdr:y>
    </cdr:to>
    <cdr:sp macro="" textlink="">
      <cdr:nvSpPr>
        <cdr:cNvPr id="5" name="TextBox 1"/>
        <cdr:cNvSpPr txBox="1"/>
      </cdr:nvSpPr>
      <cdr:spPr bwMode="auto">
        <a:xfrm xmlns:a="http://schemas.openxmlformats.org/drawingml/2006/main">
          <a:off x="137773" y="1483946"/>
          <a:ext cx="1199808" cy="78708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0" hangingPunct="0"/>
          <a:r>
            <a:rPr lang="en-US" sz="1400" b="1" i="0" baseline="0" dirty="0">
              <a:solidFill>
                <a:schemeClr val="bg2"/>
              </a:solidFill>
              <a:latin typeface="+mn-lt"/>
              <a:ea typeface="Times New Roman" charset="0"/>
              <a:cs typeface="Times New Roman" charset="0"/>
            </a:rPr>
            <a:t>motor gasoline</a:t>
          </a:r>
          <a:endParaRPr lang="en-US" sz="1400" i="0" dirty="0">
            <a:solidFill>
              <a:schemeClr val="bg2"/>
            </a:solidFill>
            <a:latin typeface="+mn-lt"/>
            <a:ea typeface="Times New Roman" charset="0"/>
            <a:cs typeface="Times New Roman" charset="0"/>
          </a:endParaRPr>
        </a:p>
      </cdr:txBody>
    </cdr:sp>
  </cdr:relSizeAnchor>
  <cdr:relSizeAnchor xmlns:cdr="http://schemas.openxmlformats.org/drawingml/2006/chartDrawing">
    <cdr:from>
      <cdr:x>0.60456</cdr:x>
      <cdr:y>0.38696</cdr:y>
    </cdr:from>
    <cdr:to>
      <cdr:x>0.94727</cdr:x>
      <cdr:y>0.91402</cdr:y>
    </cdr:to>
    <cdr:sp macro="" textlink="">
      <cdr:nvSpPr>
        <cdr:cNvPr id="6" name="TextBox 1"/>
        <cdr:cNvSpPr txBox="1"/>
      </cdr:nvSpPr>
      <cdr:spPr bwMode="auto">
        <a:xfrm xmlns:a="http://schemas.openxmlformats.org/drawingml/2006/main">
          <a:off x="2481900" y="1737845"/>
          <a:ext cx="1406918" cy="236704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1" i="0" baseline="0" dirty="0">
              <a:solidFill>
                <a:schemeClr val="accent5">
                  <a:lumMod val="75000"/>
                </a:schemeClr>
              </a:solidFill>
              <a:latin typeface="+mn-lt"/>
              <a:ea typeface="Times New Roman" charset="0"/>
              <a:cs typeface="Times New Roman" charset="0"/>
            </a:rPr>
            <a:t>High Oil Price</a:t>
          </a:r>
        </a:p>
        <a:p xmlns:a="http://schemas.openxmlformats.org/drawingml/2006/main">
          <a:pPr marL="0" marR="0" lvl="0" indent="0" algn="r" defTabSz="914400" eaLnBrk="0" fontAlgn="auto" latinLnBrk="0" hangingPunct="0">
            <a:lnSpc>
              <a:spcPct val="100000"/>
            </a:lnSpc>
            <a:spcBef>
              <a:spcPts val="0"/>
            </a:spcBef>
            <a:spcAft>
              <a:spcPts val="0"/>
            </a:spcAft>
            <a:buClrTx/>
            <a:buSzTx/>
            <a:buFontTx/>
            <a:buNone/>
            <a:tabLst/>
            <a:defRPr/>
          </a:pPr>
          <a:endParaRPr lang="en-US" sz="1000" b="1" i="0" baseline="0" dirty="0">
            <a:effectLst/>
            <a:latin typeface="+mn-lt"/>
            <a:ea typeface="+mn-ea"/>
            <a:cs typeface="+mn-cs"/>
          </a:endParaRPr>
        </a:p>
        <a:p xmlns:a="http://schemas.openxmlformats.org/drawingml/2006/main">
          <a:pPr marL="0" marR="0" lvl="0" indent="0" algn="r" defTabSz="914400" eaLnBrk="0" fontAlgn="auto" latinLnBrk="0" hangingPunct="0">
            <a:lnSpc>
              <a:spcPct val="100000"/>
            </a:lnSpc>
            <a:spcBef>
              <a:spcPts val="0"/>
            </a:spcBef>
            <a:spcAft>
              <a:spcPts val="0"/>
            </a:spcAft>
            <a:buClrTx/>
            <a:buSzTx/>
            <a:buFontTx/>
            <a:buNone/>
            <a:tabLst/>
            <a:defRPr/>
          </a:pPr>
          <a:endParaRPr lang="en-US" sz="1400" b="1" i="0" baseline="0" dirty="0">
            <a:solidFill>
              <a:schemeClr val="tx2"/>
            </a:solidFill>
            <a:effectLst/>
            <a:latin typeface="+mn-lt"/>
            <a:ea typeface="+mn-ea"/>
            <a:cs typeface="+mn-cs"/>
          </a:endParaRPr>
        </a:p>
        <a:p xmlns:a="http://schemas.openxmlformats.org/drawingml/2006/main">
          <a:pPr marL="0" marR="0" lvl="0" indent="0" algn="r" defTabSz="914400" eaLnBrk="0" fontAlgn="auto" latinLnBrk="0" hangingPunct="0">
            <a:lnSpc>
              <a:spcPct val="100000"/>
            </a:lnSpc>
            <a:spcBef>
              <a:spcPts val="0"/>
            </a:spcBef>
            <a:spcAft>
              <a:spcPts val="0"/>
            </a:spcAft>
            <a:buClrTx/>
            <a:buSzTx/>
            <a:buFontTx/>
            <a:buNone/>
            <a:tabLst/>
            <a:defRPr/>
          </a:pPr>
          <a:endParaRPr lang="en-US" sz="500" b="1" i="0" baseline="0" dirty="0">
            <a:solidFill>
              <a:schemeClr val="tx2"/>
            </a:solidFill>
            <a:effectLst/>
            <a:latin typeface="+mn-lt"/>
            <a:ea typeface="+mn-ea"/>
            <a:cs typeface="+mn-cs"/>
          </a:endParaRPr>
        </a:p>
        <a:p xmlns:a="http://schemas.openxmlformats.org/drawingml/2006/main">
          <a:pPr marL="0" marR="0" lvl="0" indent="0" algn="r" defTabSz="914400" eaLnBrk="0" fontAlgn="auto" latinLnBrk="0" hangingPunct="0">
            <a:lnSpc>
              <a:spcPct val="100000"/>
            </a:lnSpc>
            <a:spcBef>
              <a:spcPts val="0"/>
            </a:spcBef>
            <a:spcAft>
              <a:spcPts val="0"/>
            </a:spcAft>
            <a:buClrTx/>
            <a:buSzTx/>
            <a:buFontTx/>
            <a:buNone/>
            <a:tabLst/>
            <a:defRPr/>
          </a:pPr>
          <a:r>
            <a:rPr lang="en-US" sz="1400" b="1" i="0" baseline="0" dirty="0" smtClean="0">
              <a:solidFill>
                <a:schemeClr val="tx1"/>
              </a:solidFill>
              <a:effectLst/>
              <a:latin typeface="+mn-lt"/>
              <a:ea typeface="+mn-ea"/>
              <a:cs typeface="+mn-cs"/>
            </a:rPr>
            <a:t>Reference</a:t>
          </a:r>
        </a:p>
        <a:p xmlns:a="http://schemas.openxmlformats.org/drawingml/2006/main">
          <a:pPr marL="0" marR="0" lvl="0" indent="0" algn="r" defTabSz="914400" eaLnBrk="0" fontAlgn="auto" latinLnBrk="0" hangingPunct="0">
            <a:lnSpc>
              <a:spcPct val="100000"/>
            </a:lnSpc>
            <a:spcBef>
              <a:spcPts val="0"/>
            </a:spcBef>
            <a:spcAft>
              <a:spcPts val="0"/>
            </a:spcAft>
            <a:buClrTx/>
            <a:buSzTx/>
            <a:buFontTx/>
            <a:buNone/>
            <a:tabLst/>
            <a:defRPr/>
          </a:pPr>
          <a:endParaRPr lang="en-US" sz="1400" b="1" i="0" baseline="0" dirty="0">
            <a:solidFill>
              <a:schemeClr val="tx2"/>
            </a:solidFill>
            <a:effectLst/>
            <a:latin typeface="+mn-lt"/>
            <a:ea typeface="+mn-ea"/>
            <a:cs typeface="+mn-cs"/>
          </a:endParaRPr>
        </a:p>
        <a:p xmlns:a="http://schemas.openxmlformats.org/drawingml/2006/main">
          <a:pPr algn="r" eaLnBrk="0" hangingPunct="0"/>
          <a:endParaRPr lang="en-US" sz="500" b="1" i="0" baseline="0" dirty="0">
            <a:solidFill>
              <a:schemeClr val="accent5"/>
            </a:solidFill>
            <a:latin typeface="+mn-lt"/>
            <a:ea typeface="Times New Roman" charset="0"/>
            <a:cs typeface="Times New Roman" charset="0"/>
          </a:endParaRPr>
        </a:p>
        <a:p xmlns:a="http://schemas.openxmlformats.org/drawingml/2006/main">
          <a:pPr algn="r" eaLnBrk="0" hangingPunct="0"/>
          <a:r>
            <a:rPr lang="en-US" sz="1400" b="1" i="0" baseline="0" dirty="0">
              <a:solidFill>
                <a:schemeClr val="accent5">
                  <a:lumMod val="40000"/>
                  <a:lumOff val="60000"/>
                </a:schemeClr>
              </a:solidFill>
              <a:latin typeface="+mn-lt"/>
              <a:ea typeface="Times New Roman" charset="0"/>
              <a:cs typeface="Times New Roman" charset="0"/>
            </a:rPr>
            <a:t>Low Oil Price</a:t>
          </a:r>
          <a:endParaRPr lang="en-US" sz="1400" i="0" dirty="0">
            <a:solidFill>
              <a:schemeClr val="accent5">
                <a:lumMod val="40000"/>
                <a:lumOff val="60000"/>
              </a:schemeClr>
            </a:solidFill>
            <a:latin typeface="+mn-lt"/>
            <a:ea typeface="Times New Roman" charset="0"/>
            <a:cs typeface="Times New Roman" charset="0"/>
          </a:endParaRPr>
        </a:p>
      </cdr:txBody>
    </cdr:sp>
  </cdr:relSizeAnchor>
  <cdr:relSizeAnchor xmlns:cdr="http://schemas.openxmlformats.org/drawingml/2006/chartDrawing">
    <cdr:from>
      <cdr:x>0</cdr:x>
      <cdr:y>0.01836</cdr:y>
    </cdr:from>
    <cdr:to>
      <cdr:x>1</cdr:x>
      <cdr:y>0.20399</cdr:y>
    </cdr:to>
    <cdr:sp macro="" textlink="">
      <cdr:nvSpPr>
        <cdr:cNvPr id="7" name="TextBox 1"/>
        <cdr:cNvSpPr txBox="1"/>
      </cdr:nvSpPr>
      <cdr:spPr bwMode="auto">
        <a:xfrm xmlns:a="http://schemas.openxmlformats.org/drawingml/2006/main">
          <a:off x="0" y="67154"/>
          <a:ext cx="3849688" cy="67897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baseline="0" dirty="0" smtClean="0">
              <a:solidFill>
                <a:schemeClr val="tx1"/>
              </a:solidFill>
              <a:latin typeface="+mn-lt"/>
              <a:ea typeface="Times New Roman" charset="0"/>
              <a:cs typeface="Times New Roman" charset="0"/>
            </a:rPr>
            <a:t>AEO2020 retail </a:t>
          </a:r>
          <a:r>
            <a:rPr lang="en-US" sz="1400" b="1" i="0" baseline="0" dirty="0">
              <a:solidFill>
                <a:schemeClr val="tx1"/>
              </a:solidFill>
              <a:latin typeface="+mn-lt"/>
              <a:ea typeface="Times New Roman" charset="0"/>
              <a:cs typeface="Times New Roman" charset="0"/>
            </a:rPr>
            <a:t>prices of </a:t>
          </a:r>
          <a:r>
            <a:rPr lang="en-US" sz="1400" b="1" i="0" baseline="0" dirty="0" smtClean="0">
              <a:solidFill>
                <a:schemeClr val="tx1"/>
              </a:solidFill>
              <a:latin typeface="+mn-lt"/>
              <a:ea typeface="Times New Roman" charset="0"/>
              <a:cs typeface="Times New Roman" charset="0"/>
            </a:rPr>
            <a:t>motor gasoline</a:t>
          </a:r>
          <a:endParaRPr lang="en-US" sz="1400" b="1" i="0" baseline="0" dirty="0">
            <a:solidFill>
              <a:schemeClr val="tx1"/>
            </a:solidFill>
            <a:latin typeface="+mn-lt"/>
            <a:ea typeface="Times New Roman" charset="0"/>
            <a:cs typeface="Times New Roman" charset="0"/>
          </a:endParaRPr>
        </a:p>
        <a:p xmlns:a="http://schemas.openxmlformats.org/drawingml/2006/main">
          <a:pPr eaLnBrk="0" hangingPunct="0"/>
          <a:endParaRPr lang="en-US" sz="200" b="1" i="0" baseline="0" dirty="0">
            <a:solidFill>
              <a:schemeClr val="tx1"/>
            </a:solidFill>
            <a:latin typeface="+mn-lt"/>
            <a:ea typeface="Times New Roman" charset="0"/>
            <a:cs typeface="Times New Roman" charset="0"/>
          </a:endParaRPr>
        </a:p>
        <a:p xmlns:a="http://schemas.openxmlformats.org/drawingml/2006/main">
          <a:pPr eaLnBrk="0" hangingPunct="0"/>
          <a:r>
            <a:rPr lang="en-US" sz="1400" i="0" baseline="0" dirty="0" smtClean="0">
              <a:solidFill>
                <a:schemeClr val="tx1"/>
              </a:solidFill>
              <a:latin typeface="+mn-lt"/>
              <a:ea typeface="Times New Roman" charset="0"/>
              <a:cs typeface="Times New Roman" charset="0"/>
            </a:rPr>
            <a:t>2019 </a:t>
          </a:r>
          <a:r>
            <a:rPr lang="en-US" sz="1400" i="0" baseline="0" dirty="0">
              <a:solidFill>
                <a:schemeClr val="tx1"/>
              </a:solidFill>
              <a:latin typeface="+mn-lt"/>
              <a:ea typeface="Times New Roman" charset="0"/>
              <a:cs typeface="Times New Roman" charset="0"/>
            </a:rPr>
            <a:t>dollars per gallon</a:t>
          </a:r>
        </a:p>
        <a:p xmlns:a="http://schemas.openxmlformats.org/drawingml/2006/main">
          <a:pPr eaLnBrk="0" hangingPunct="0"/>
          <a:endParaRPr lang="en-US" sz="1400" i="0" baseline="0" dirty="0">
            <a:solidFill>
              <a:schemeClr val="tx1"/>
            </a:solidFill>
            <a:latin typeface="+mn-lt"/>
            <a:ea typeface="Times New Roman" charset="0"/>
            <a:cs typeface="Times New Roman" charset="0"/>
          </a:endParaRPr>
        </a:p>
      </cdr:txBody>
    </cdr:sp>
  </cdr:relSizeAnchor>
</c:userShapes>
</file>

<file path=ppt/drawings/drawing16.xml><?xml version="1.0" encoding="utf-8"?>
<c:userShapes xmlns:c="http://schemas.openxmlformats.org/drawingml/2006/chart">
  <cdr:relSizeAnchor xmlns:cdr="http://schemas.openxmlformats.org/drawingml/2006/chartDrawing">
    <cdr:from>
      <cdr:x>0.12488</cdr:x>
      <cdr:y>0.31476</cdr:y>
    </cdr:from>
    <cdr:to>
      <cdr:x>0.36902</cdr:x>
      <cdr:y>0.40782</cdr:y>
    </cdr:to>
    <cdr:sp macro="" textlink="">
      <cdr:nvSpPr>
        <cdr:cNvPr id="10" name="TextBox 1"/>
        <cdr:cNvSpPr txBox="1"/>
      </cdr:nvSpPr>
      <cdr:spPr bwMode="auto">
        <a:xfrm xmlns:a="http://schemas.openxmlformats.org/drawingml/2006/main">
          <a:off x="512667" y="1413608"/>
          <a:ext cx="1002262" cy="41792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eaLnBrk="0" hangingPunct="0"/>
          <a:r>
            <a:rPr lang="en-US" sz="1400" b="1" i="0" baseline="0" dirty="0">
              <a:solidFill>
                <a:schemeClr val="bg2"/>
              </a:solidFill>
              <a:latin typeface="+mn-lt"/>
              <a:ea typeface="Times New Roman" charset="0"/>
              <a:cs typeface="Times New Roman" charset="0"/>
            </a:rPr>
            <a:t>diesel</a:t>
          </a:r>
          <a:endParaRPr lang="en-US" sz="1400" i="0" dirty="0">
            <a:solidFill>
              <a:schemeClr val="bg2"/>
            </a:solidFill>
            <a:latin typeface="+mn-lt"/>
            <a:ea typeface="Times New Roman" charset="0"/>
            <a:cs typeface="Times New Roman" charset="0"/>
          </a:endParaRPr>
        </a:p>
      </cdr:txBody>
    </cdr:sp>
  </cdr:relSizeAnchor>
  <cdr:relSizeAnchor xmlns:cdr="http://schemas.openxmlformats.org/drawingml/2006/chartDrawing">
    <cdr:from>
      <cdr:x>0.25399</cdr:x>
      <cdr:y>0.13203</cdr:y>
    </cdr:from>
    <cdr:to>
      <cdr:x>0.72231</cdr:x>
      <cdr:y>0.26316</cdr:y>
    </cdr:to>
    <cdr:sp macro="" textlink="">
      <cdr:nvSpPr>
        <cdr:cNvPr id="5" name="TextBox 1"/>
        <cdr:cNvSpPr txBox="1"/>
      </cdr:nvSpPr>
      <cdr:spPr bwMode="auto">
        <a:xfrm xmlns:a="http://schemas.openxmlformats.org/drawingml/2006/main">
          <a:off x="1458386" y="627555"/>
          <a:ext cx="2689088" cy="62325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900" b="0" i="0" dirty="0" smtClean="0">
              <a:solidFill>
                <a:schemeClr val="bg2"/>
              </a:solidFill>
              <a:latin typeface="+mn-lt"/>
              <a:ea typeface="Times New Roman" charset="0"/>
              <a:cs typeface="Times New Roman" charset="0"/>
            </a:rPr>
            <a:t>             </a:t>
          </a:r>
          <a:r>
            <a:rPr lang="en-US" sz="1400" b="1" i="0" dirty="0" smtClean="0">
              <a:solidFill>
                <a:schemeClr val="tx1"/>
              </a:solidFill>
              <a:latin typeface="+mn-lt"/>
              <a:ea typeface="Times New Roman" charset="0"/>
              <a:cs typeface="Times New Roman" charset="0"/>
            </a:rPr>
            <a:t>2019</a:t>
          </a:r>
        </a:p>
        <a:p xmlns:a="http://schemas.openxmlformats.org/drawingml/2006/main">
          <a:pPr eaLnBrk="0" hangingPunct="0"/>
          <a:r>
            <a:rPr lang="en-US" sz="1400" b="0" i="0" dirty="0" smtClean="0">
              <a:solidFill>
                <a:schemeClr val="tx1"/>
              </a:solidFill>
              <a:latin typeface="+mn-lt"/>
              <a:ea typeface="Times New Roman" charset="0"/>
              <a:cs typeface="Times New Roman" charset="0"/>
            </a:rPr>
            <a:t>history</a:t>
          </a:r>
          <a:r>
            <a:rPr lang="en-US" sz="1400" b="0" i="0" baseline="0" dirty="0" smtClean="0">
              <a:solidFill>
                <a:schemeClr val="tx1"/>
              </a:solidFill>
              <a:latin typeface="+mn-lt"/>
              <a:ea typeface="Times New Roman" charset="0"/>
              <a:cs typeface="Times New Roman" charset="0"/>
            </a:rPr>
            <a:t>     projections</a:t>
          </a:r>
          <a:endParaRPr lang="en-US" sz="1400" b="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0.40686</cdr:x>
      <cdr:y>0.2643</cdr:y>
    </cdr:from>
    <cdr:to>
      <cdr:x>0.90091</cdr:x>
      <cdr:y>0.76388</cdr:y>
    </cdr:to>
    <cdr:sp macro="" textlink="">
      <cdr:nvSpPr>
        <cdr:cNvPr id="6" name="TextBox 1"/>
        <cdr:cNvSpPr txBox="1"/>
      </cdr:nvSpPr>
      <cdr:spPr bwMode="auto">
        <a:xfrm xmlns:a="http://schemas.openxmlformats.org/drawingml/2006/main">
          <a:off x="1670272" y="1186962"/>
          <a:ext cx="2028211" cy="224365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1" i="0" baseline="0" dirty="0">
              <a:solidFill>
                <a:schemeClr val="accent5">
                  <a:lumMod val="75000"/>
                </a:schemeClr>
              </a:solidFill>
              <a:latin typeface="+mn-lt"/>
              <a:ea typeface="Times New Roman" charset="0"/>
              <a:cs typeface="Times New Roman" charset="0"/>
            </a:rPr>
            <a:t>High Oil Price</a:t>
          </a:r>
        </a:p>
        <a:p xmlns:a="http://schemas.openxmlformats.org/drawingml/2006/main">
          <a:pPr marL="0" marR="0" lvl="0" indent="0" algn="r" defTabSz="914400" eaLnBrk="0" fontAlgn="auto" latinLnBrk="0" hangingPunct="0">
            <a:lnSpc>
              <a:spcPct val="100000"/>
            </a:lnSpc>
            <a:spcBef>
              <a:spcPts val="0"/>
            </a:spcBef>
            <a:spcAft>
              <a:spcPts val="0"/>
            </a:spcAft>
            <a:buClrTx/>
            <a:buSzTx/>
            <a:buFontTx/>
            <a:buNone/>
            <a:tabLst/>
            <a:defRPr/>
          </a:pPr>
          <a:endParaRPr lang="en-US" sz="1000" b="1" i="0" baseline="0" dirty="0">
            <a:effectLst/>
            <a:latin typeface="+mn-lt"/>
            <a:ea typeface="+mn-ea"/>
            <a:cs typeface="+mn-cs"/>
          </a:endParaRPr>
        </a:p>
        <a:p xmlns:a="http://schemas.openxmlformats.org/drawingml/2006/main">
          <a:pPr marL="0" marR="0" lvl="0" indent="0" algn="r" defTabSz="914400" eaLnBrk="0" fontAlgn="auto" latinLnBrk="0" hangingPunct="0">
            <a:lnSpc>
              <a:spcPct val="100000"/>
            </a:lnSpc>
            <a:spcBef>
              <a:spcPts val="0"/>
            </a:spcBef>
            <a:spcAft>
              <a:spcPts val="0"/>
            </a:spcAft>
            <a:buClrTx/>
            <a:buSzTx/>
            <a:buFontTx/>
            <a:buNone/>
            <a:tabLst/>
            <a:defRPr/>
          </a:pPr>
          <a:endParaRPr lang="en-US" sz="1000" b="1" i="0" baseline="0" dirty="0">
            <a:effectLst/>
            <a:latin typeface="+mn-lt"/>
            <a:ea typeface="+mn-ea"/>
            <a:cs typeface="+mn-cs"/>
          </a:endParaRPr>
        </a:p>
        <a:p xmlns:a="http://schemas.openxmlformats.org/drawingml/2006/main">
          <a:pPr marL="0" marR="0" lvl="0" indent="0" algn="r" defTabSz="914400" eaLnBrk="0" fontAlgn="auto" latinLnBrk="0" hangingPunct="0">
            <a:lnSpc>
              <a:spcPct val="100000"/>
            </a:lnSpc>
            <a:spcBef>
              <a:spcPts val="0"/>
            </a:spcBef>
            <a:spcAft>
              <a:spcPts val="0"/>
            </a:spcAft>
            <a:buClrTx/>
            <a:buSzTx/>
            <a:buFontTx/>
            <a:buNone/>
            <a:tabLst/>
            <a:defRPr/>
          </a:pPr>
          <a:endParaRPr lang="en-US" sz="1000" b="1" i="0" baseline="0" dirty="0">
            <a:effectLst/>
            <a:latin typeface="+mn-lt"/>
            <a:ea typeface="+mn-ea"/>
            <a:cs typeface="+mn-cs"/>
          </a:endParaRPr>
        </a:p>
        <a:p xmlns:a="http://schemas.openxmlformats.org/drawingml/2006/main">
          <a:pPr marL="0" marR="0" lvl="0" indent="0" algn="r" defTabSz="914400" eaLnBrk="0" fontAlgn="auto" latinLnBrk="0" hangingPunct="0">
            <a:lnSpc>
              <a:spcPct val="100000"/>
            </a:lnSpc>
            <a:spcBef>
              <a:spcPts val="0"/>
            </a:spcBef>
            <a:spcAft>
              <a:spcPts val="0"/>
            </a:spcAft>
            <a:buClrTx/>
            <a:buSzTx/>
            <a:buFontTx/>
            <a:buNone/>
            <a:tabLst/>
            <a:defRPr/>
          </a:pPr>
          <a:endParaRPr lang="en-US" sz="800" b="1" i="0" baseline="0" dirty="0">
            <a:effectLst/>
            <a:latin typeface="+mn-lt"/>
            <a:ea typeface="+mn-ea"/>
            <a:cs typeface="+mn-cs"/>
          </a:endParaRPr>
        </a:p>
        <a:p xmlns:a="http://schemas.openxmlformats.org/drawingml/2006/main">
          <a:pPr marL="0" marR="0" lvl="0" indent="0" algn="r" defTabSz="914400" eaLnBrk="0" fontAlgn="auto" latinLnBrk="0" hangingPunct="0">
            <a:lnSpc>
              <a:spcPct val="100000"/>
            </a:lnSpc>
            <a:spcBef>
              <a:spcPts val="0"/>
            </a:spcBef>
            <a:spcAft>
              <a:spcPts val="0"/>
            </a:spcAft>
            <a:buClrTx/>
            <a:buSzTx/>
            <a:buFontTx/>
            <a:buNone/>
            <a:tabLst/>
            <a:defRPr/>
          </a:pPr>
          <a:endParaRPr lang="en-US" sz="500" b="1" i="0" baseline="0" dirty="0">
            <a:solidFill>
              <a:schemeClr val="tx2"/>
            </a:solidFill>
            <a:effectLst/>
            <a:latin typeface="+mn-lt"/>
            <a:ea typeface="+mn-ea"/>
            <a:cs typeface="+mn-cs"/>
          </a:endParaRPr>
        </a:p>
        <a:p xmlns:a="http://schemas.openxmlformats.org/drawingml/2006/main">
          <a:pPr marL="0" marR="0" lvl="0" indent="0" algn="r" defTabSz="914400" eaLnBrk="0" fontAlgn="auto" latinLnBrk="0" hangingPunct="0">
            <a:lnSpc>
              <a:spcPct val="100000"/>
            </a:lnSpc>
            <a:spcBef>
              <a:spcPts val="0"/>
            </a:spcBef>
            <a:spcAft>
              <a:spcPts val="0"/>
            </a:spcAft>
            <a:buClrTx/>
            <a:buSzTx/>
            <a:buFontTx/>
            <a:buNone/>
            <a:tabLst/>
            <a:defRPr/>
          </a:pPr>
          <a:r>
            <a:rPr lang="en-US" sz="1400" b="1" i="0" baseline="0" dirty="0" smtClean="0">
              <a:solidFill>
                <a:schemeClr val="tx1"/>
              </a:solidFill>
              <a:effectLst/>
              <a:latin typeface="+mn-lt"/>
              <a:ea typeface="+mn-ea"/>
              <a:cs typeface="+mn-cs"/>
            </a:rPr>
            <a:t>Reference</a:t>
          </a:r>
        </a:p>
        <a:p xmlns:a="http://schemas.openxmlformats.org/drawingml/2006/main">
          <a:pPr marL="0" marR="0" lvl="0" indent="0" algn="r" defTabSz="914400" eaLnBrk="0" fontAlgn="auto" latinLnBrk="0" hangingPunct="0">
            <a:lnSpc>
              <a:spcPct val="100000"/>
            </a:lnSpc>
            <a:spcBef>
              <a:spcPts val="0"/>
            </a:spcBef>
            <a:spcAft>
              <a:spcPts val="0"/>
            </a:spcAft>
            <a:buClrTx/>
            <a:buSzTx/>
            <a:buFontTx/>
            <a:buNone/>
            <a:tabLst/>
            <a:defRPr/>
          </a:pPr>
          <a:endParaRPr lang="en-US" sz="1400" b="1" dirty="0">
            <a:solidFill>
              <a:schemeClr val="tx2"/>
            </a:solidFill>
            <a:effectLst/>
          </a:endParaRPr>
        </a:p>
        <a:p xmlns:a="http://schemas.openxmlformats.org/drawingml/2006/main">
          <a:pPr algn="r" eaLnBrk="0" hangingPunct="0"/>
          <a:endParaRPr lang="en-US" sz="500" b="1" i="0" baseline="0" dirty="0">
            <a:solidFill>
              <a:schemeClr val="accent5"/>
            </a:solidFill>
            <a:latin typeface="+mn-lt"/>
            <a:ea typeface="Times New Roman" charset="0"/>
            <a:cs typeface="Times New Roman" charset="0"/>
          </a:endParaRPr>
        </a:p>
        <a:p xmlns:a="http://schemas.openxmlformats.org/drawingml/2006/main">
          <a:pPr algn="r" eaLnBrk="0" hangingPunct="0"/>
          <a:endParaRPr lang="en-US" sz="500" b="1" i="0" baseline="0" dirty="0">
            <a:solidFill>
              <a:schemeClr val="accent5"/>
            </a:solidFill>
            <a:latin typeface="+mn-lt"/>
            <a:ea typeface="Times New Roman" charset="0"/>
            <a:cs typeface="Times New Roman" charset="0"/>
          </a:endParaRPr>
        </a:p>
        <a:p xmlns:a="http://schemas.openxmlformats.org/drawingml/2006/main">
          <a:pPr algn="r" eaLnBrk="0" hangingPunct="0"/>
          <a:endParaRPr lang="en-US" sz="300" b="1" i="0" baseline="0" dirty="0">
            <a:solidFill>
              <a:schemeClr val="accent5"/>
            </a:solidFill>
            <a:latin typeface="+mn-lt"/>
            <a:ea typeface="Times New Roman" charset="0"/>
            <a:cs typeface="Times New Roman" charset="0"/>
          </a:endParaRPr>
        </a:p>
        <a:p xmlns:a="http://schemas.openxmlformats.org/drawingml/2006/main">
          <a:pPr algn="r" eaLnBrk="0" hangingPunct="0"/>
          <a:r>
            <a:rPr lang="en-US" sz="1400" b="1" i="0" baseline="0" dirty="0">
              <a:solidFill>
                <a:schemeClr val="accent5">
                  <a:lumMod val="40000"/>
                  <a:lumOff val="60000"/>
                </a:schemeClr>
              </a:solidFill>
              <a:latin typeface="+mn-lt"/>
              <a:ea typeface="Times New Roman" charset="0"/>
              <a:cs typeface="Times New Roman" charset="0"/>
            </a:rPr>
            <a:t>Low Oil Price</a:t>
          </a:r>
          <a:endParaRPr lang="en-US" sz="1400" i="0" dirty="0">
            <a:solidFill>
              <a:schemeClr val="accent5">
                <a:lumMod val="40000"/>
                <a:lumOff val="60000"/>
              </a:schemeClr>
            </a:solidFill>
            <a:latin typeface="+mn-lt"/>
            <a:ea typeface="Times New Roman" charset="0"/>
            <a:cs typeface="Times New Roman" charset="0"/>
          </a:endParaRPr>
        </a:p>
      </cdr:txBody>
    </cdr:sp>
  </cdr:relSizeAnchor>
  <cdr:relSizeAnchor xmlns:cdr="http://schemas.openxmlformats.org/drawingml/2006/chartDrawing">
    <cdr:from>
      <cdr:x>0.00885</cdr:x>
      <cdr:y>0.02905</cdr:y>
    </cdr:from>
    <cdr:to>
      <cdr:x>0.99447</cdr:x>
      <cdr:y>0.21468</cdr:y>
    </cdr:to>
    <cdr:sp macro="" textlink="">
      <cdr:nvSpPr>
        <cdr:cNvPr id="7" name="TextBox 1"/>
        <cdr:cNvSpPr txBox="1"/>
      </cdr:nvSpPr>
      <cdr:spPr bwMode="auto">
        <a:xfrm xmlns:a="http://schemas.openxmlformats.org/drawingml/2006/main">
          <a:off x="50800" y="138065"/>
          <a:ext cx="5659437" cy="88229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baseline="0" dirty="0" smtClean="0">
              <a:solidFill>
                <a:schemeClr val="tx1"/>
              </a:solidFill>
              <a:latin typeface="+mn-lt"/>
              <a:ea typeface="Times New Roman" charset="0"/>
              <a:cs typeface="Times New Roman" charset="0"/>
            </a:rPr>
            <a:t>AEO2020</a:t>
          </a:r>
          <a:r>
            <a:rPr lang="en-US" sz="1400" b="1" i="0" dirty="0" smtClean="0">
              <a:solidFill>
                <a:schemeClr val="tx1"/>
              </a:solidFill>
              <a:latin typeface="+mn-lt"/>
              <a:ea typeface="Times New Roman" charset="0"/>
              <a:cs typeface="Times New Roman" charset="0"/>
            </a:rPr>
            <a:t> </a:t>
          </a:r>
          <a:r>
            <a:rPr lang="en-US" sz="1400" b="1" dirty="0">
              <a:solidFill>
                <a:schemeClr val="tx1"/>
              </a:solidFill>
              <a:ea typeface="Times New Roman" charset="0"/>
              <a:cs typeface="Times New Roman" charset="0"/>
            </a:rPr>
            <a:t>r</a:t>
          </a:r>
          <a:r>
            <a:rPr lang="en-US" sz="1400" b="1" i="0" baseline="0" dirty="0" smtClean="0">
              <a:solidFill>
                <a:schemeClr val="tx1"/>
              </a:solidFill>
              <a:latin typeface="+mn-lt"/>
              <a:ea typeface="Times New Roman" charset="0"/>
              <a:cs typeface="Times New Roman" charset="0"/>
            </a:rPr>
            <a:t>etail </a:t>
          </a:r>
          <a:r>
            <a:rPr lang="en-US" sz="1400" b="1" i="0" baseline="0" dirty="0">
              <a:solidFill>
                <a:schemeClr val="tx1"/>
              </a:solidFill>
              <a:latin typeface="+mn-lt"/>
              <a:ea typeface="Times New Roman" charset="0"/>
              <a:cs typeface="Times New Roman" charset="0"/>
            </a:rPr>
            <a:t>prices of </a:t>
          </a:r>
          <a:r>
            <a:rPr lang="en-US" sz="1400" b="1" i="0" baseline="0" dirty="0" smtClean="0">
              <a:solidFill>
                <a:schemeClr val="tx1"/>
              </a:solidFill>
              <a:latin typeface="+mn-lt"/>
              <a:ea typeface="Times New Roman" charset="0"/>
              <a:cs typeface="Times New Roman" charset="0"/>
            </a:rPr>
            <a:t>diesel</a:t>
          </a:r>
          <a:endParaRPr lang="en-US" sz="1400" b="1" i="0" baseline="0" dirty="0">
            <a:solidFill>
              <a:schemeClr val="tx1"/>
            </a:solidFill>
            <a:latin typeface="+mn-lt"/>
            <a:ea typeface="Times New Roman" charset="0"/>
            <a:cs typeface="Times New Roman" charset="0"/>
          </a:endParaRPr>
        </a:p>
        <a:p xmlns:a="http://schemas.openxmlformats.org/drawingml/2006/main">
          <a:pPr eaLnBrk="0" hangingPunct="0"/>
          <a:endParaRPr lang="en-US" sz="200" b="1" i="0" baseline="0" dirty="0">
            <a:solidFill>
              <a:schemeClr val="tx1"/>
            </a:solidFill>
            <a:latin typeface="+mn-lt"/>
            <a:ea typeface="Times New Roman" charset="0"/>
            <a:cs typeface="Times New Roman" charset="0"/>
          </a:endParaRPr>
        </a:p>
        <a:p xmlns:a="http://schemas.openxmlformats.org/drawingml/2006/main">
          <a:pPr eaLnBrk="0" hangingPunct="0"/>
          <a:r>
            <a:rPr lang="en-US" sz="1400" i="0" baseline="0" dirty="0" smtClean="0">
              <a:solidFill>
                <a:schemeClr val="tx1"/>
              </a:solidFill>
              <a:latin typeface="+mn-lt"/>
              <a:ea typeface="Times New Roman" charset="0"/>
              <a:cs typeface="Times New Roman" charset="0"/>
            </a:rPr>
            <a:t>2019 </a:t>
          </a:r>
          <a:r>
            <a:rPr lang="en-US" sz="1400" i="0" baseline="0" dirty="0">
              <a:solidFill>
                <a:schemeClr val="tx1"/>
              </a:solidFill>
              <a:latin typeface="+mn-lt"/>
              <a:ea typeface="Times New Roman" charset="0"/>
              <a:cs typeface="Times New Roman" charset="0"/>
            </a:rPr>
            <a:t>dollars per gallon</a:t>
          </a:r>
        </a:p>
        <a:p xmlns:a="http://schemas.openxmlformats.org/drawingml/2006/main">
          <a:pPr eaLnBrk="0" hangingPunct="0"/>
          <a:endParaRPr lang="en-US" sz="1400" i="0" baseline="0" dirty="0">
            <a:solidFill>
              <a:schemeClr val="tx1"/>
            </a:solidFill>
            <a:latin typeface="+mn-lt"/>
            <a:ea typeface="Times New Roman" charset="0"/>
            <a:cs typeface="Times New Roman"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0.00846</cdr:x>
      <cdr:y>0.004</cdr:y>
    </cdr:from>
    <cdr:to>
      <cdr:x>0.87742</cdr:x>
      <cdr:y>0.18468</cdr:y>
    </cdr:to>
    <cdr:sp macro="" textlink="">
      <cdr:nvSpPr>
        <cdr:cNvPr id="2" name="TextBox 1"/>
        <cdr:cNvSpPr txBox="1"/>
      </cdr:nvSpPr>
      <cdr:spPr bwMode="auto">
        <a:xfrm xmlns:a="http://schemas.openxmlformats.org/drawingml/2006/main">
          <a:off x="27075" y="14630"/>
          <a:ext cx="2781020" cy="66087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smtClean="0">
              <a:solidFill>
                <a:schemeClr val="tx1"/>
              </a:solidFill>
              <a:latin typeface="+mn-lt"/>
              <a:ea typeface="Times New Roman" charset="0"/>
              <a:cs typeface="Times New Roman" charset="0"/>
            </a:rPr>
            <a:t>AEO2020 U.S. natural gas plant liquids production</a:t>
          </a:r>
        </a:p>
        <a:p xmlns:a="http://schemas.openxmlformats.org/drawingml/2006/main">
          <a:pPr eaLnBrk="0" hangingPunct="0"/>
          <a:endParaRPr lang="en-US" sz="200" b="1" i="0" baseline="0" dirty="0" smtClean="0">
            <a:solidFill>
              <a:schemeClr val="tx1"/>
            </a:solidFill>
            <a:latin typeface="+mn-lt"/>
            <a:ea typeface="Times New Roman" charset="0"/>
            <a:cs typeface="Times New Roman" charset="0"/>
          </a:endParaRPr>
        </a:p>
        <a:p xmlns:a="http://schemas.openxmlformats.org/drawingml/2006/main">
          <a:pPr eaLnBrk="0" hangingPunct="0"/>
          <a:r>
            <a:rPr lang="en-US" sz="1400" i="0" baseline="0" dirty="0" smtClean="0">
              <a:solidFill>
                <a:schemeClr val="tx1"/>
              </a:solidFill>
              <a:latin typeface="+mn-lt"/>
              <a:ea typeface="Times New Roman" charset="0"/>
              <a:cs typeface="Times New Roman" charset="0"/>
            </a:rPr>
            <a:t>million barrels per day</a:t>
          </a:r>
        </a:p>
        <a:p xmlns:a="http://schemas.openxmlformats.org/drawingml/2006/main">
          <a:pPr eaLnBrk="0" hangingPunct="0"/>
          <a:endParaRPr lang="en-US" sz="1400" i="0" baseline="0" dirty="0" smtClean="0">
            <a:solidFill>
              <a:schemeClr val="tx1"/>
            </a:solidFill>
            <a:latin typeface="+mn-lt"/>
            <a:ea typeface="Times New Roman" charset="0"/>
            <a:cs typeface="Times New Roman" charset="0"/>
          </a:endParaRPr>
        </a:p>
        <a:p xmlns:a="http://schemas.openxmlformats.org/drawingml/2006/main">
          <a:pPr eaLnBrk="0" hangingPunct="0"/>
          <a:endParaRPr lang="en-US" sz="100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0.16623</cdr:x>
      <cdr:y>0.12722</cdr:y>
    </cdr:from>
    <cdr:to>
      <cdr:x>0.57107</cdr:x>
      <cdr:y>0.25675</cdr:y>
    </cdr:to>
    <cdr:sp macro="" textlink="">
      <cdr:nvSpPr>
        <cdr:cNvPr id="4" name="TextBox 1"/>
        <cdr:cNvSpPr txBox="1"/>
      </cdr:nvSpPr>
      <cdr:spPr bwMode="auto">
        <a:xfrm xmlns:a="http://schemas.openxmlformats.org/drawingml/2006/main">
          <a:off x="784824" y="604678"/>
          <a:ext cx="1911341" cy="61565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smtClean="0">
              <a:solidFill>
                <a:schemeClr val="bg2"/>
              </a:solidFill>
              <a:latin typeface="+mn-lt"/>
              <a:ea typeface="Times New Roman" charset="0"/>
              <a:cs typeface="Times New Roman" charset="0"/>
            </a:rPr>
            <a:t>       </a:t>
          </a:r>
          <a:r>
            <a:rPr lang="en-US" sz="1400" b="1" i="0" dirty="0" smtClean="0">
              <a:solidFill>
                <a:schemeClr val="tx1"/>
              </a:solidFill>
              <a:latin typeface="+mn-lt"/>
              <a:ea typeface="Times New Roman" charset="0"/>
              <a:cs typeface="Times New Roman" charset="0"/>
            </a:rPr>
            <a:t>2019</a:t>
          </a:r>
        </a:p>
        <a:p xmlns:a="http://schemas.openxmlformats.org/drawingml/2006/main">
          <a:pPr eaLnBrk="0" hangingPunct="0"/>
          <a:r>
            <a:rPr lang="en-US" sz="1400" b="0" i="0" dirty="0" smtClean="0">
              <a:solidFill>
                <a:schemeClr val="tx1"/>
              </a:solidFill>
              <a:latin typeface="+mn-lt"/>
              <a:ea typeface="Times New Roman" charset="0"/>
              <a:cs typeface="Times New Roman" charset="0"/>
            </a:rPr>
            <a:t>history</a:t>
          </a:r>
          <a:r>
            <a:rPr lang="en-US" sz="1400" b="0" i="0" baseline="0" dirty="0" smtClean="0">
              <a:solidFill>
                <a:schemeClr val="tx1"/>
              </a:solidFill>
              <a:latin typeface="+mn-lt"/>
              <a:ea typeface="Times New Roman" charset="0"/>
              <a:cs typeface="Times New Roman" charset="0"/>
            </a:rPr>
            <a:t>    projections</a:t>
          </a:r>
          <a:endParaRPr lang="en-US" sz="1400" b="0" i="0" dirty="0" smtClean="0">
            <a:solidFill>
              <a:schemeClr val="tx1"/>
            </a:solidFill>
            <a:latin typeface="+mn-lt"/>
            <a:ea typeface="Times New Roman" charset="0"/>
            <a:cs typeface="Times New Roman"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0.15947</cdr:x>
      <cdr:y>0.19394</cdr:y>
    </cdr:from>
    <cdr:to>
      <cdr:x>0.56604</cdr:x>
      <cdr:y>0.32819</cdr:y>
    </cdr:to>
    <cdr:sp macro="" textlink="">
      <cdr:nvSpPr>
        <cdr:cNvPr id="6" name="TextBox 1"/>
        <cdr:cNvSpPr txBox="1"/>
      </cdr:nvSpPr>
      <cdr:spPr bwMode="auto">
        <a:xfrm xmlns:a="http://schemas.openxmlformats.org/drawingml/2006/main">
          <a:off x="750119" y="871014"/>
          <a:ext cx="1912430" cy="60292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900" b="0" i="0" dirty="0" smtClean="0">
              <a:solidFill>
                <a:schemeClr val="tx1"/>
              </a:solidFill>
              <a:latin typeface="+mn-lt"/>
              <a:ea typeface="Times New Roman" charset="0"/>
              <a:cs typeface="Times New Roman" charset="0"/>
            </a:rPr>
            <a:t>            </a:t>
          </a:r>
          <a:r>
            <a:rPr lang="en-US" sz="1400" b="1" i="0" dirty="0" smtClean="0">
              <a:solidFill>
                <a:schemeClr val="tx1"/>
              </a:solidFill>
              <a:latin typeface="+mn-lt"/>
              <a:ea typeface="Times New Roman" charset="0"/>
              <a:cs typeface="Times New Roman" charset="0"/>
            </a:rPr>
            <a:t>2019</a:t>
          </a:r>
        </a:p>
        <a:p xmlns:a="http://schemas.openxmlformats.org/drawingml/2006/main">
          <a:pPr eaLnBrk="0" hangingPunct="0"/>
          <a:r>
            <a:rPr lang="en-US" sz="1400" b="0" i="0" dirty="0" smtClean="0">
              <a:solidFill>
                <a:schemeClr val="tx1"/>
              </a:solidFill>
              <a:latin typeface="+mn-lt"/>
              <a:ea typeface="Times New Roman" charset="0"/>
              <a:cs typeface="Times New Roman" charset="0"/>
            </a:rPr>
            <a:t>history</a:t>
          </a:r>
          <a:r>
            <a:rPr lang="en-US" sz="1400" b="0" i="0" baseline="0" dirty="0" smtClean="0">
              <a:solidFill>
                <a:schemeClr val="tx1"/>
              </a:solidFill>
              <a:latin typeface="+mn-lt"/>
              <a:ea typeface="Times New Roman" charset="0"/>
              <a:cs typeface="Times New Roman" charset="0"/>
            </a:rPr>
            <a:t>      projections</a:t>
          </a:r>
          <a:endParaRPr lang="en-US" sz="1400" b="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cdr:x>
      <cdr:y>0</cdr:y>
    </cdr:from>
    <cdr:to>
      <cdr:x>0.99479</cdr:x>
      <cdr:y>0.24508</cdr:y>
    </cdr:to>
    <cdr:sp macro="" textlink="">
      <cdr:nvSpPr>
        <cdr:cNvPr id="2" name="TextBox 1"/>
        <cdr:cNvSpPr txBox="1"/>
      </cdr:nvSpPr>
      <cdr:spPr bwMode="auto">
        <a:xfrm xmlns:a="http://schemas.openxmlformats.org/drawingml/2006/main">
          <a:off x="-1253926" y="0"/>
          <a:ext cx="4566775" cy="110066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dirty="0" smtClean="0">
              <a:solidFill>
                <a:schemeClr val="tx1"/>
              </a:solidFill>
              <a:latin typeface="+mn-lt"/>
              <a:ea typeface="Times New Roman" charset="0"/>
              <a:cs typeface="Times New Roman" charset="0"/>
            </a:rPr>
            <a:t>AEO2020 U.S.</a:t>
          </a:r>
          <a:r>
            <a:rPr lang="en-US" sz="1400" b="1" i="0" baseline="0" dirty="0" smtClean="0">
              <a:solidFill>
                <a:schemeClr val="tx1"/>
              </a:solidFill>
              <a:latin typeface="+mn-lt"/>
              <a:ea typeface="Times New Roman" charset="0"/>
              <a:cs typeface="Times New Roman" charset="0"/>
            </a:rPr>
            <a:t> crude oil and natural gas plant </a:t>
          </a:r>
        </a:p>
        <a:p xmlns:a="http://schemas.openxmlformats.org/drawingml/2006/main">
          <a:pPr eaLnBrk="0" hangingPunct="0"/>
          <a:r>
            <a:rPr lang="en-US" sz="1400" b="1" i="0" baseline="0" dirty="0" smtClean="0">
              <a:solidFill>
                <a:schemeClr val="tx1"/>
              </a:solidFill>
              <a:latin typeface="+mn-lt"/>
              <a:ea typeface="Times New Roman" charset="0"/>
              <a:cs typeface="Times New Roman" charset="0"/>
            </a:rPr>
            <a:t>liquids production</a:t>
          </a:r>
        </a:p>
        <a:p xmlns:a="http://schemas.openxmlformats.org/drawingml/2006/main">
          <a:pPr eaLnBrk="0" hangingPunct="0"/>
          <a:endParaRPr lang="en-US" sz="200" b="1" i="0" baseline="0" dirty="0" smtClean="0">
            <a:solidFill>
              <a:schemeClr val="tx1"/>
            </a:solidFill>
            <a:latin typeface="+mn-lt"/>
            <a:ea typeface="Times New Roman" charset="0"/>
            <a:cs typeface="Times New Roman" charset="0"/>
          </a:endParaRPr>
        </a:p>
        <a:p xmlns:a="http://schemas.openxmlformats.org/drawingml/2006/main">
          <a:pPr eaLnBrk="0" hangingPunct="0"/>
          <a:r>
            <a:rPr lang="en-US" sz="1400" i="0" baseline="0" dirty="0" smtClean="0">
              <a:solidFill>
                <a:schemeClr val="tx1"/>
              </a:solidFill>
              <a:latin typeface="+mn-lt"/>
              <a:ea typeface="Times New Roman" charset="0"/>
              <a:cs typeface="Times New Roman" charset="0"/>
            </a:rPr>
            <a:t>million barrels per day</a:t>
          </a:r>
        </a:p>
        <a:p xmlns:a="http://schemas.openxmlformats.org/drawingml/2006/main">
          <a:pPr eaLnBrk="0" hangingPunct="0"/>
          <a:endParaRPr lang="en-US" sz="140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0.64776</cdr:x>
      <cdr:y>0.16299</cdr:y>
    </cdr:from>
    <cdr:to>
      <cdr:x>1</cdr:x>
      <cdr:y>0.94166</cdr:y>
    </cdr:to>
    <cdr:sp macro="" textlink="">
      <cdr:nvSpPr>
        <cdr:cNvPr id="7" name="TextBox 1"/>
        <cdr:cNvSpPr txBox="1"/>
      </cdr:nvSpPr>
      <cdr:spPr bwMode="auto">
        <a:xfrm xmlns:a="http://schemas.openxmlformats.org/drawingml/2006/main">
          <a:off x="2973667" y="731994"/>
          <a:ext cx="1617026" cy="349703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baseline="0" dirty="0" smtClean="0">
              <a:solidFill>
                <a:schemeClr val="accent2">
                  <a:lumMod val="75000"/>
                </a:schemeClr>
              </a:solidFill>
              <a:latin typeface="+mn-lt"/>
              <a:ea typeface="Times New Roman" charset="0"/>
              <a:cs typeface="Times New Roman" charset="0"/>
            </a:rPr>
            <a:t>High Oil and Gas Supply</a:t>
          </a:r>
          <a:endParaRPr lang="en-US" sz="1400" b="1" i="0" baseline="0" dirty="0">
            <a:solidFill>
              <a:schemeClr val="accent2">
                <a:lumMod val="75000"/>
              </a:schemeClr>
            </a:solidFill>
            <a:latin typeface="+mn-lt"/>
            <a:ea typeface="Times New Roman" charset="0"/>
            <a:cs typeface="Times New Roman" charset="0"/>
          </a:endParaRPr>
        </a:p>
        <a:p xmlns:a="http://schemas.openxmlformats.org/drawingml/2006/main">
          <a:pPr eaLnBrk="0" hangingPunct="0"/>
          <a:r>
            <a:rPr lang="en-US" sz="1400" b="1" i="0" baseline="0" dirty="0">
              <a:solidFill>
                <a:schemeClr val="accent5">
                  <a:lumMod val="75000"/>
                </a:schemeClr>
              </a:solidFill>
              <a:latin typeface="+mn-lt"/>
              <a:ea typeface="Times New Roman" charset="0"/>
              <a:cs typeface="Times New Roman" charset="0"/>
            </a:rPr>
            <a:t>High Oil Price</a:t>
          </a:r>
        </a:p>
        <a:p xmlns:a="http://schemas.openxmlformats.org/drawingml/2006/main">
          <a:pPr eaLnBrk="0" hangingPunct="0"/>
          <a:r>
            <a:rPr lang="en-US" sz="1400" b="1" i="0" baseline="0" dirty="0">
              <a:solidFill>
                <a:schemeClr val="accent1">
                  <a:lumMod val="75000"/>
                </a:schemeClr>
              </a:solidFill>
              <a:latin typeface="+mn-lt"/>
              <a:ea typeface="Times New Roman" charset="0"/>
              <a:cs typeface="Times New Roman" charset="0"/>
            </a:rPr>
            <a:t>High Economic </a:t>
          </a:r>
        </a:p>
        <a:p xmlns:a="http://schemas.openxmlformats.org/drawingml/2006/main">
          <a:pPr eaLnBrk="0" hangingPunct="0"/>
          <a:r>
            <a:rPr lang="en-US" sz="1400" b="1" i="0" baseline="0" dirty="0">
              <a:solidFill>
                <a:schemeClr val="accent1">
                  <a:lumMod val="75000"/>
                </a:schemeClr>
              </a:solidFill>
              <a:latin typeface="+mn-lt"/>
              <a:ea typeface="Times New Roman" charset="0"/>
              <a:cs typeface="Times New Roman" charset="0"/>
            </a:rPr>
            <a:t>Growth</a:t>
          </a:r>
        </a:p>
        <a:p xmlns:a="http://schemas.openxmlformats.org/drawingml/2006/main">
          <a:pPr eaLnBrk="0" hangingPunct="0"/>
          <a:r>
            <a:rPr lang="en-US" sz="1400" b="1" i="0" baseline="0" dirty="0">
              <a:solidFill>
                <a:schemeClr val="tx1"/>
              </a:solidFill>
              <a:latin typeface="+mn-lt"/>
              <a:ea typeface="Times New Roman" charset="0"/>
              <a:cs typeface="Times New Roman" charset="0"/>
            </a:rPr>
            <a:t>Reference</a:t>
          </a:r>
        </a:p>
        <a:p xmlns:a="http://schemas.openxmlformats.org/drawingml/2006/main">
          <a:pPr eaLnBrk="0" hangingPunct="0"/>
          <a:r>
            <a:rPr lang="en-US" sz="1400" b="1" i="0" baseline="0" dirty="0">
              <a:solidFill>
                <a:schemeClr val="accent1">
                  <a:lumMod val="40000"/>
                  <a:lumOff val="60000"/>
                </a:schemeClr>
              </a:solidFill>
              <a:latin typeface="+mn-lt"/>
              <a:ea typeface="Times New Roman" charset="0"/>
              <a:cs typeface="Times New Roman" charset="0"/>
            </a:rPr>
            <a:t>Low Economic</a:t>
          </a:r>
        </a:p>
        <a:p xmlns:a="http://schemas.openxmlformats.org/drawingml/2006/main">
          <a:pPr eaLnBrk="0" hangingPunct="0"/>
          <a:r>
            <a:rPr lang="en-US" sz="1400" b="1" i="0" baseline="0" dirty="0">
              <a:solidFill>
                <a:schemeClr val="accent1">
                  <a:lumMod val="40000"/>
                  <a:lumOff val="60000"/>
                </a:schemeClr>
              </a:solidFill>
              <a:latin typeface="+mn-lt"/>
              <a:ea typeface="Times New Roman" charset="0"/>
              <a:cs typeface="Times New Roman" charset="0"/>
            </a:rPr>
            <a:t>Growth</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baseline="0" dirty="0">
              <a:solidFill>
                <a:schemeClr val="accent5">
                  <a:lumMod val="40000"/>
                  <a:lumOff val="60000"/>
                </a:schemeClr>
              </a:solidFill>
              <a:effectLst/>
            </a:rPr>
            <a:t>Low Oil Price</a:t>
          </a:r>
          <a:endParaRPr lang="en-US" sz="1400" b="1" dirty="0">
            <a:solidFill>
              <a:schemeClr val="accent5">
                <a:lumMod val="40000"/>
                <a:lumOff val="60000"/>
              </a:schemeClr>
            </a:solidFill>
            <a:effectLst/>
          </a:endParaRPr>
        </a:p>
        <a:p xmlns:a="http://schemas.openxmlformats.org/drawingml/2006/main">
          <a:pPr eaLnBrk="0" hangingPunct="0"/>
          <a:r>
            <a:rPr lang="en-US" sz="1400" b="1" i="0" baseline="0" dirty="0" smtClean="0">
              <a:solidFill>
                <a:schemeClr val="accent2">
                  <a:lumMod val="40000"/>
                  <a:lumOff val="60000"/>
                </a:schemeClr>
              </a:solidFill>
              <a:effectLst/>
              <a:latin typeface="+mn-lt"/>
              <a:ea typeface="+mn-ea"/>
              <a:cs typeface="+mn-cs"/>
            </a:rPr>
            <a:t>Low Oil and Gas Supply</a:t>
          </a:r>
          <a:endParaRPr lang="en-US" sz="1400" b="1" i="0" baseline="0" dirty="0">
            <a:solidFill>
              <a:schemeClr val="accent2">
                <a:lumMod val="40000"/>
                <a:lumOff val="60000"/>
              </a:schemeClr>
            </a:solidFill>
            <a:effectLst/>
            <a:latin typeface="+mn-lt"/>
            <a:ea typeface="+mn-ea"/>
            <a:cs typeface="+mn-cs"/>
          </a:endParaRPr>
        </a:p>
        <a:p xmlns:a="http://schemas.openxmlformats.org/drawingml/2006/main">
          <a:pPr eaLnBrk="0" hangingPunct="0"/>
          <a:r>
            <a:rPr lang="en-US" sz="1400" b="1" i="0" baseline="0" dirty="0">
              <a:solidFill>
                <a:schemeClr val="tx2"/>
              </a:solidFill>
              <a:effectLst/>
              <a:latin typeface="+mn-lt"/>
              <a:ea typeface="+mn-ea"/>
              <a:cs typeface="+mn-cs"/>
            </a:rPr>
            <a:t>Reference, </a:t>
          </a:r>
        </a:p>
        <a:p xmlns:a="http://schemas.openxmlformats.org/drawingml/2006/main">
          <a:pPr eaLnBrk="0" hangingPunct="0"/>
          <a:r>
            <a:rPr lang="en-US" sz="1400" b="1" i="0" baseline="0" dirty="0">
              <a:solidFill>
                <a:schemeClr val="tx2"/>
              </a:solidFill>
              <a:effectLst/>
              <a:latin typeface="+mn-lt"/>
              <a:ea typeface="+mn-ea"/>
              <a:cs typeface="+mn-cs"/>
            </a:rPr>
            <a:t>crude oil only</a:t>
          </a:r>
          <a:endParaRPr lang="en-US" sz="1400" b="1" i="0" baseline="0" dirty="0">
            <a:solidFill>
              <a:schemeClr val="tx2"/>
            </a:solidFill>
            <a:latin typeface="+mn-lt"/>
            <a:ea typeface="Times New Roman" charset="0"/>
            <a:cs typeface="Times New Roman" charset="0"/>
          </a:endParaRPr>
        </a:p>
        <a:p xmlns:a="http://schemas.openxmlformats.org/drawingml/2006/main">
          <a:pPr eaLnBrk="0" hangingPunct="0"/>
          <a:endParaRPr lang="en-US" sz="1000" b="1" i="0" baseline="0" dirty="0">
            <a:solidFill>
              <a:schemeClr val="tx2"/>
            </a:solidFill>
            <a:latin typeface="+mn-lt"/>
            <a:ea typeface="Times New Roman" charset="0"/>
            <a:cs typeface="Times New Roman" charset="0"/>
          </a:endParaRPr>
        </a:p>
        <a:p xmlns:a="http://schemas.openxmlformats.org/drawingml/2006/main">
          <a:pPr eaLnBrk="0" hangingPunct="0"/>
          <a:endParaRPr lang="en-US" sz="1000" b="1" i="0" baseline="0" dirty="0">
            <a:solidFill>
              <a:schemeClr val="tx2"/>
            </a:solidFill>
            <a:latin typeface="+mn-lt"/>
            <a:ea typeface="Times New Roman" charset="0"/>
            <a:cs typeface="Times New Roman" charset="0"/>
          </a:endParaRPr>
        </a:p>
        <a:p xmlns:a="http://schemas.openxmlformats.org/drawingml/2006/main">
          <a:pPr eaLnBrk="0" hangingPunct="0"/>
          <a:endParaRPr lang="en-US" sz="1000" i="0" dirty="0">
            <a:solidFill>
              <a:schemeClr val="tx2"/>
            </a:solidFill>
            <a:latin typeface="+mn-lt"/>
            <a:ea typeface="Times New Roman" charset="0"/>
            <a:cs typeface="Times New Roman" charset="0"/>
          </a:endParaRPr>
        </a:p>
      </cdr:txBody>
    </cdr:sp>
  </cdr:relSizeAnchor>
  <cdr:relSizeAnchor xmlns:cdr="http://schemas.openxmlformats.org/drawingml/2006/chartDrawing">
    <cdr:from>
      <cdr:x>0.08746</cdr:x>
      <cdr:y>0.69916</cdr:y>
    </cdr:from>
    <cdr:to>
      <cdr:x>0.62343</cdr:x>
      <cdr:y>0.69916</cdr:y>
    </cdr:to>
    <cdr:cxnSp macro="">
      <cdr:nvCxnSpPr>
        <cdr:cNvPr id="8" name="Straight Connector 7"/>
        <cdr:cNvCxnSpPr/>
      </cdr:nvCxnSpPr>
      <cdr:spPr>
        <a:xfrm xmlns:a="http://schemas.openxmlformats.org/drawingml/2006/main">
          <a:off x="359883" y="2602772"/>
          <a:ext cx="2205396" cy="0"/>
        </a:xfrm>
        <a:prstGeom xmlns:a="http://schemas.openxmlformats.org/drawingml/2006/main" prst="line">
          <a:avLst/>
        </a:prstGeom>
        <a:ln xmlns:a="http://schemas.openxmlformats.org/drawingml/2006/main" w="12700">
          <a:solidFill>
            <a:srgbClr val="333333"/>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0.36669</cdr:x>
      <cdr:y>0.75761</cdr:y>
    </cdr:from>
    <cdr:to>
      <cdr:x>0.6626</cdr:x>
      <cdr:y>0.86448</cdr:y>
    </cdr:to>
    <cdr:sp macro="" textlink="">
      <cdr:nvSpPr>
        <cdr:cNvPr id="12" name="TextBox 1"/>
        <cdr:cNvSpPr txBox="1"/>
      </cdr:nvSpPr>
      <cdr:spPr bwMode="auto">
        <a:xfrm xmlns:a="http://schemas.openxmlformats.org/drawingml/2006/main">
          <a:off x="1508861" y="2820385"/>
          <a:ext cx="1217611" cy="39784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b="0" i="0" dirty="0" smtClean="0">
              <a:solidFill>
                <a:srgbClr val="333333"/>
              </a:solidFill>
              <a:latin typeface="+mn-lt"/>
              <a:ea typeface="Times New Roman" charset="0"/>
              <a:cs typeface="Times New Roman" charset="0"/>
            </a:rPr>
            <a:t>1970</a:t>
          </a:r>
          <a:r>
            <a:rPr lang="en-US" sz="1200" b="0" i="0" baseline="0" dirty="0" smtClean="0">
              <a:solidFill>
                <a:srgbClr val="333333"/>
              </a:solidFill>
              <a:latin typeface="+mn-lt"/>
              <a:ea typeface="Times New Roman" charset="0"/>
              <a:cs typeface="Times New Roman" charset="0"/>
            </a:rPr>
            <a:t> crude oil </a:t>
          </a:r>
        </a:p>
        <a:p xmlns:a="http://schemas.openxmlformats.org/drawingml/2006/main">
          <a:pPr eaLnBrk="0" hangingPunct="0"/>
          <a:r>
            <a:rPr lang="en-US" sz="1200" b="0" i="0" baseline="0" dirty="0" smtClean="0">
              <a:solidFill>
                <a:srgbClr val="333333"/>
              </a:solidFill>
              <a:latin typeface="+mn-lt"/>
              <a:ea typeface="Times New Roman" charset="0"/>
              <a:cs typeface="Times New Roman" charset="0"/>
            </a:rPr>
            <a:t>production level</a:t>
          </a:r>
          <a:endParaRPr lang="en-US" sz="1200" b="0" i="0" dirty="0" smtClean="0">
            <a:solidFill>
              <a:srgbClr val="333333"/>
            </a:solidFill>
            <a:latin typeface="+mn-lt"/>
            <a:ea typeface="Times New Roman" charset="0"/>
            <a:cs typeface="Times New Roman" charset="0"/>
          </a:endParaRPr>
        </a:p>
      </cdr:txBody>
    </cdr:sp>
  </cdr:relSizeAnchor>
  <cdr:relSizeAnchor xmlns:cdr="http://schemas.openxmlformats.org/drawingml/2006/chartDrawing">
    <cdr:from>
      <cdr:x>0.29757</cdr:x>
      <cdr:y>0.69522</cdr:y>
    </cdr:from>
    <cdr:to>
      <cdr:x>0.36669</cdr:x>
      <cdr:y>0.81105</cdr:y>
    </cdr:to>
    <cdr:cxnSp macro="">
      <cdr:nvCxnSpPr>
        <cdr:cNvPr id="14" name="Straight Arrow Connector 13"/>
        <cdr:cNvCxnSpPr>
          <a:stCxn xmlns:a="http://schemas.openxmlformats.org/drawingml/2006/main" id="12" idx="1"/>
        </cdr:cNvCxnSpPr>
      </cdr:nvCxnSpPr>
      <cdr:spPr>
        <a:xfrm xmlns:a="http://schemas.openxmlformats.org/drawingml/2006/main" flipH="1" flipV="1">
          <a:off x="1224452" y="2588115"/>
          <a:ext cx="284409" cy="431194"/>
        </a:xfrm>
        <a:prstGeom xmlns:a="http://schemas.openxmlformats.org/drawingml/2006/main" prst="straightConnector1">
          <a:avLst/>
        </a:prstGeom>
        <a:ln xmlns:a="http://schemas.openxmlformats.org/drawingml/2006/main">
          <a:solidFill>
            <a:srgbClr val="333333"/>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0.90046</cdr:x>
      <cdr:y>0.18468</cdr:y>
    </cdr:to>
    <cdr:sp macro="" textlink="">
      <cdr:nvSpPr>
        <cdr:cNvPr id="2" name="TextBox 1"/>
        <cdr:cNvSpPr txBox="1"/>
      </cdr:nvSpPr>
      <cdr:spPr bwMode="auto">
        <a:xfrm xmlns:a="http://schemas.openxmlformats.org/drawingml/2006/main">
          <a:off x="0" y="0"/>
          <a:ext cx="3705224" cy="67548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baseline="0" dirty="0" smtClean="0">
              <a:solidFill>
                <a:schemeClr val="tx1"/>
              </a:solidFill>
              <a:latin typeface="+mn-lt"/>
              <a:ea typeface="Times New Roman" charset="0"/>
              <a:cs typeface="Times New Roman" charset="0"/>
            </a:rPr>
            <a:t>AEO2020 petroleum and other liquids consumption</a:t>
          </a:r>
        </a:p>
        <a:p xmlns:a="http://schemas.openxmlformats.org/drawingml/2006/main">
          <a:pPr eaLnBrk="0" hangingPunct="0"/>
          <a:endParaRPr lang="en-US" sz="200" b="1" i="0" baseline="0" dirty="0" smtClean="0">
            <a:solidFill>
              <a:schemeClr val="tx1"/>
            </a:solidFill>
            <a:latin typeface="+mn-lt"/>
            <a:ea typeface="Times New Roman" charset="0"/>
            <a:cs typeface="Times New Roman" charset="0"/>
          </a:endParaRPr>
        </a:p>
        <a:p xmlns:a="http://schemas.openxmlformats.org/drawingml/2006/main">
          <a:pPr eaLnBrk="0" hangingPunct="0"/>
          <a:r>
            <a:rPr lang="en-US" sz="1400" i="0" baseline="0" dirty="0" smtClean="0">
              <a:solidFill>
                <a:schemeClr val="tx1"/>
              </a:solidFill>
              <a:latin typeface="+mn-lt"/>
              <a:ea typeface="Times New Roman" charset="0"/>
              <a:cs typeface="Times New Roman" charset="0"/>
            </a:rPr>
            <a:t>million barrels per day</a:t>
          </a:r>
        </a:p>
        <a:p xmlns:a="http://schemas.openxmlformats.org/drawingml/2006/main">
          <a:pPr eaLnBrk="0" hangingPunct="0"/>
          <a:endParaRPr lang="en-US" sz="140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0.15406</cdr:x>
      <cdr:y>0.19178</cdr:y>
    </cdr:from>
    <cdr:to>
      <cdr:x>0.56715</cdr:x>
      <cdr:y>0.3286</cdr:y>
    </cdr:to>
    <cdr:sp macro="" textlink="">
      <cdr:nvSpPr>
        <cdr:cNvPr id="9" name="TextBox 1"/>
        <cdr:cNvSpPr txBox="1"/>
      </cdr:nvSpPr>
      <cdr:spPr bwMode="auto">
        <a:xfrm xmlns:a="http://schemas.openxmlformats.org/drawingml/2006/main">
          <a:off x="729595" y="861273"/>
          <a:ext cx="1956242" cy="61446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smtClean="0">
              <a:solidFill>
                <a:schemeClr val="bg2"/>
              </a:solidFill>
              <a:latin typeface="+mn-lt"/>
              <a:ea typeface="Times New Roman" charset="0"/>
              <a:cs typeface="Times New Roman" charset="0"/>
            </a:rPr>
            <a:t>         </a:t>
          </a:r>
          <a:r>
            <a:rPr lang="en-US" sz="1400" b="1" i="0" dirty="0" smtClean="0">
              <a:solidFill>
                <a:schemeClr val="tx1"/>
              </a:solidFill>
              <a:latin typeface="+mn-lt"/>
              <a:ea typeface="Times New Roman" charset="0"/>
              <a:cs typeface="Times New Roman" charset="0"/>
            </a:rPr>
            <a:t>2019</a:t>
          </a:r>
          <a:endParaRPr lang="en-US" sz="1400" b="0" i="0" dirty="0" smtClean="0">
            <a:solidFill>
              <a:schemeClr val="tx1"/>
            </a:solidFill>
            <a:latin typeface="+mn-lt"/>
            <a:ea typeface="Times New Roman" charset="0"/>
            <a:cs typeface="Times New Roman" charset="0"/>
          </a:endParaRPr>
        </a:p>
        <a:p xmlns:a="http://schemas.openxmlformats.org/drawingml/2006/main">
          <a:pPr eaLnBrk="0" hangingPunct="0"/>
          <a:r>
            <a:rPr lang="en-US" sz="1400" b="0" i="0" dirty="0" smtClean="0">
              <a:solidFill>
                <a:schemeClr val="tx1"/>
              </a:solidFill>
              <a:latin typeface="+mn-lt"/>
              <a:ea typeface="Times New Roman" charset="0"/>
              <a:cs typeface="Times New Roman" charset="0"/>
            </a:rPr>
            <a:t>history</a:t>
          </a:r>
          <a:r>
            <a:rPr lang="en-US" sz="1400" b="0" i="0" baseline="0" dirty="0" smtClean="0">
              <a:solidFill>
                <a:schemeClr val="tx1"/>
              </a:solidFill>
              <a:latin typeface="+mn-lt"/>
              <a:ea typeface="Times New Roman" charset="0"/>
              <a:cs typeface="Times New Roman" charset="0"/>
            </a:rPr>
            <a:t>     projections</a:t>
          </a:r>
          <a:endParaRPr lang="en-US" sz="1400" b="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0.63889</cdr:x>
      <cdr:y>0.1746</cdr:y>
    </cdr:from>
    <cdr:to>
      <cdr:x>1</cdr:x>
      <cdr:y>0.98611</cdr:y>
    </cdr:to>
    <cdr:sp macro="" textlink="">
      <cdr:nvSpPr>
        <cdr:cNvPr id="4" name="TextBox 1"/>
        <cdr:cNvSpPr txBox="1"/>
      </cdr:nvSpPr>
      <cdr:spPr bwMode="auto">
        <a:xfrm xmlns:a="http://schemas.openxmlformats.org/drawingml/2006/main">
          <a:off x="2622819" y="784133"/>
          <a:ext cx="1482456" cy="364452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dirty="0">
              <a:solidFill>
                <a:schemeClr val="accent1">
                  <a:lumMod val="75000"/>
                </a:schemeClr>
              </a:solidFill>
            </a:rPr>
            <a:t>High Economic </a:t>
          </a:r>
          <a:endParaRPr lang="en-US" sz="1400" dirty="0">
            <a:solidFill>
              <a:schemeClr val="accent1">
                <a:lumMod val="75000"/>
              </a:schemeClr>
            </a:solidFill>
          </a:endParaRPr>
        </a:p>
        <a:p xmlns:a="http://schemas.openxmlformats.org/drawingml/2006/main">
          <a:pPr eaLnBrk="0" hangingPunct="0"/>
          <a:r>
            <a:rPr lang="en-US" sz="1400" b="1" dirty="0" smtClean="0">
              <a:solidFill>
                <a:schemeClr val="accent1">
                  <a:lumMod val="75000"/>
                </a:schemeClr>
              </a:solidFill>
            </a:rPr>
            <a:t>Growth</a:t>
          </a:r>
          <a:endParaRPr lang="en-US" sz="1400" b="1" i="0" baseline="0" dirty="0" smtClean="0">
            <a:solidFill>
              <a:schemeClr val="accent1">
                <a:lumMod val="75000"/>
              </a:schemeClr>
            </a:solidFill>
            <a:effectLst/>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baseline="0" dirty="0" smtClean="0">
              <a:solidFill>
                <a:schemeClr val="accent5">
                  <a:lumMod val="40000"/>
                  <a:lumOff val="60000"/>
                </a:schemeClr>
              </a:solidFill>
              <a:effectLst/>
            </a:rPr>
            <a:t>Low Oil Price</a:t>
          </a:r>
          <a:endParaRPr lang="en-US" sz="1400" dirty="0" smtClean="0">
            <a:solidFill>
              <a:schemeClr val="accent5">
                <a:lumMod val="40000"/>
                <a:lumOff val="60000"/>
              </a:schemeClr>
            </a:solidFill>
            <a:effectLst/>
          </a:endParaRPr>
        </a:p>
        <a:p xmlns:a="http://schemas.openxmlformats.org/drawingml/2006/main">
          <a:pPr eaLnBrk="0" hangingPunct="0"/>
          <a:r>
            <a:rPr lang="en-US" sz="1400" b="1" i="0" baseline="0" dirty="0" smtClean="0">
              <a:solidFill>
                <a:schemeClr val="accent2">
                  <a:lumMod val="75000"/>
                </a:schemeClr>
              </a:solidFill>
              <a:latin typeface="+mn-lt"/>
              <a:ea typeface="Times New Roman" charset="0"/>
              <a:cs typeface="Times New Roman" charset="0"/>
            </a:rPr>
            <a:t>High Oil</a:t>
          </a:r>
          <a:r>
            <a:rPr lang="en-US" sz="1400" b="1" i="0" dirty="0" smtClean="0">
              <a:solidFill>
                <a:schemeClr val="accent2">
                  <a:lumMod val="75000"/>
                </a:schemeClr>
              </a:solidFill>
              <a:latin typeface="+mn-lt"/>
              <a:ea typeface="Times New Roman" charset="0"/>
              <a:cs typeface="Times New Roman" charset="0"/>
            </a:rPr>
            <a:t> and Gas Supply</a:t>
          </a:r>
          <a:endParaRPr lang="en-US" sz="1400" b="1" i="0" baseline="0" dirty="0">
            <a:solidFill>
              <a:schemeClr val="accent2">
                <a:lumMod val="75000"/>
              </a:schemeClr>
            </a:solidFill>
            <a:latin typeface="+mn-lt"/>
            <a:ea typeface="Times New Roman" charset="0"/>
            <a:cs typeface="Times New Roman" charset="0"/>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baseline="0" dirty="0">
              <a:solidFill>
                <a:schemeClr val="tx1"/>
              </a:solidFill>
              <a:effectLst/>
            </a:rPr>
            <a:t>Reference</a:t>
          </a:r>
          <a:endParaRPr lang="en-US" sz="1400" dirty="0">
            <a:solidFill>
              <a:schemeClr val="tx1"/>
            </a:solidFill>
            <a:effectLst/>
          </a:endParaRPr>
        </a:p>
        <a:p xmlns:a="http://schemas.openxmlformats.org/drawingml/2006/main">
          <a:pPr eaLnBrk="0" hangingPunct="0"/>
          <a:r>
            <a:rPr lang="en-US" sz="1400" b="1" i="0" baseline="0" dirty="0" smtClean="0">
              <a:solidFill>
                <a:schemeClr val="accent2">
                  <a:lumMod val="40000"/>
                  <a:lumOff val="60000"/>
                </a:schemeClr>
              </a:solidFill>
              <a:effectLst/>
            </a:rPr>
            <a:t>Low Oil and Gas Supply</a:t>
          </a:r>
          <a:endParaRPr lang="en-US" sz="1400" dirty="0">
            <a:solidFill>
              <a:schemeClr val="accent2">
                <a:lumMod val="40000"/>
                <a:lumOff val="60000"/>
              </a:schemeClr>
            </a:solidFill>
            <a:effectLst/>
          </a:endParaRPr>
        </a:p>
        <a:p xmlns:a="http://schemas.openxmlformats.org/drawingml/2006/main">
          <a:pPr eaLnBrk="0" hangingPunct="0"/>
          <a:r>
            <a:rPr lang="en-US" sz="1400" b="1" i="0" baseline="0" dirty="0">
              <a:solidFill>
                <a:schemeClr val="accent1">
                  <a:lumMod val="40000"/>
                  <a:lumOff val="60000"/>
                </a:schemeClr>
              </a:solidFill>
              <a:latin typeface="+mn-lt"/>
              <a:ea typeface="Times New Roman" charset="0"/>
              <a:cs typeface="Times New Roman" charset="0"/>
            </a:rPr>
            <a:t>Low Economic</a:t>
          </a:r>
        </a:p>
        <a:p xmlns:a="http://schemas.openxmlformats.org/drawingml/2006/main">
          <a:pPr eaLnBrk="0" hangingPunct="0"/>
          <a:r>
            <a:rPr lang="en-US" sz="1400" b="1" i="0" baseline="0" dirty="0">
              <a:solidFill>
                <a:schemeClr val="accent1">
                  <a:lumMod val="40000"/>
                  <a:lumOff val="60000"/>
                </a:schemeClr>
              </a:solidFill>
              <a:latin typeface="+mn-lt"/>
              <a:ea typeface="Times New Roman" charset="0"/>
              <a:cs typeface="Times New Roman" charset="0"/>
            </a:rPr>
            <a:t>Growth</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baseline="0" dirty="0">
              <a:solidFill>
                <a:schemeClr val="accent5">
                  <a:lumMod val="75000"/>
                </a:schemeClr>
              </a:solidFill>
              <a:effectLst/>
            </a:rPr>
            <a:t>High Oil Price</a:t>
          </a:r>
          <a:endParaRPr lang="en-US" sz="1400" dirty="0">
            <a:solidFill>
              <a:schemeClr val="accent5">
                <a:lumMod val="75000"/>
              </a:schemeClr>
            </a:solidFill>
            <a:effectLst/>
          </a:endParaRPr>
        </a:p>
        <a:p xmlns:a="http://schemas.openxmlformats.org/drawingml/2006/main">
          <a:pPr eaLnBrk="0" hangingPunct="0"/>
          <a:endParaRPr lang="en-US" sz="1000" b="1" i="0" baseline="0" dirty="0">
            <a:solidFill>
              <a:schemeClr val="tx2"/>
            </a:solidFill>
            <a:latin typeface="+mn-lt"/>
            <a:ea typeface="Times New Roman" charset="0"/>
            <a:cs typeface="Times New Roman" charset="0"/>
          </a:endParaRPr>
        </a:p>
        <a:p xmlns:a="http://schemas.openxmlformats.org/drawingml/2006/main">
          <a:pPr eaLnBrk="0" hangingPunct="0"/>
          <a:endParaRPr lang="en-US" sz="1000" b="1" i="0" baseline="0" dirty="0">
            <a:solidFill>
              <a:schemeClr val="tx2"/>
            </a:solidFill>
            <a:latin typeface="+mn-lt"/>
            <a:ea typeface="Times New Roman" charset="0"/>
            <a:cs typeface="Times New Roman" charset="0"/>
          </a:endParaRPr>
        </a:p>
        <a:p xmlns:a="http://schemas.openxmlformats.org/drawingml/2006/main">
          <a:pPr eaLnBrk="0" hangingPunct="0"/>
          <a:endParaRPr lang="en-US" sz="1000" i="0" dirty="0">
            <a:solidFill>
              <a:schemeClr val="tx2"/>
            </a:solidFill>
            <a:latin typeface="+mn-lt"/>
            <a:ea typeface="Times New Roman" charset="0"/>
            <a:cs typeface="Times New Roman" charset="0"/>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0.10608</cdr:x>
      <cdr:y>0.13229</cdr:y>
    </cdr:from>
    <cdr:to>
      <cdr:x>0.64775</cdr:x>
      <cdr:y>0.25743</cdr:y>
    </cdr:to>
    <cdr:sp macro="" textlink="">
      <cdr:nvSpPr>
        <cdr:cNvPr id="8" name="TextBox 1"/>
        <cdr:cNvSpPr txBox="1"/>
      </cdr:nvSpPr>
      <cdr:spPr bwMode="auto">
        <a:xfrm xmlns:a="http://schemas.openxmlformats.org/drawingml/2006/main">
          <a:off x="355703" y="594119"/>
          <a:ext cx="1816278" cy="562009"/>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eaLnBrk="0" hangingPunct="0"/>
          <a:r>
            <a:rPr lang="en-US" sz="1400" b="1" i="0" dirty="0" smtClean="0">
              <a:solidFill>
                <a:schemeClr val="tx1"/>
              </a:solidFill>
              <a:latin typeface="+mn-lt"/>
              <a:ea typeface="Times New Roman" charset="0"/>
              <a:cs typeface="Times New Roman" charset="0"/>
            </a:rPr>
            <a:t>             </a:t>
          </a:r>
          <a:r>
            <a:rPr lang="en-US" sz="1400" b="1" i="0" dirty="0" smtClean="0">
              <a:solidFill>
                <a:schemeClr val="tx1"/>
              </a:solidFill>
              <a:latin typeface="Arial" panose="020B0604020202020204" pitchFamily="34" charset="0"/>
              <a:ea typeface="Times New Roman" charset="0"/>
              <a:cs typeface="Arial" panose="020B0604020202020204" pitchFamily="34" charset="0"/>
            </a:rPr>
            <a:t>2019</a:t>
          </a:r>
        </a:p>
        <a:p xmlns:a="http://schemas.openxmlformats.org/drawingml/2006/main">
          <a:pPr algn="l" eaLnBrk="0" hangingPunct="0"/>
          <a:r>
            <a:rPr lang="en-US" sz="1400" b="1" dirty="0">
              <a:solidFill>
                <a:schemeClr val="tx1"/>
              </a:solidFill>
              <a:latin typeface="Arial" panose="020B0604020202020204" pitchFamily="34" charset="0"/>
              <a:ea typeface="Times New Roman" charset="0"/>
              <a:cs typeface="Arial" panose="020B0604020202020204" pitchFamily="34" charset="0"/>
            </a:rPr>
            <a:t> </a:t>
          </a:r>
          <a:r>
            <a:rPr lang="en-US" sz="1400" b="1" dirty="0" smtClean="0">
              <a:solidFill>
                <a:schemeClr val="tx1"/>
              </a:solidFill>
              <a:latin typeface="Arial" panose="020B0604020202020204" pitchFamily="34" charset="0"/>
              <a:ea typeface="Times New Roman" charset="0"/>
              <a:cs typeface="Arial" panose="020B0604020202020204" pitchFamily="34" charset="0"/>
            </a:rPr>
            <a:t>   </a:t>
          </a:r>
          <a:r>
            <a:rPr lang="en-US" sz="1400" b="0" i="0" dirty="0" smtClean="0">
              <a:solidFill>
                <a:schemeClr val="tx1"/>
              </a:solidFill>
              <a:latin typeface="Arial" panose="020B0604020202020204" pitchFamily="34" charset="0"/>
              <a:ea typeface="Times New Roman" charset="0"/>
              <a:cs typeface="Arial" panose="020B0604020202020204" pitchFamily="34" charset="0"/>
            </a:rPr>
            <a:t>history    projections</a:t>
          </a:r>
        </a:p>
        <a:p xmlns:a="http://schemas.openxmlformats.org/drawingml/2006/main">
          <a:pPr algn="ctr" eaLnBrk="0" hangingPunct="0"/>
          <a:endParaRPr lang="en-US" sz="1200" b="0" i="0" dirty="0" smtClean="0">
            <a:solidFill>
              <a:schemeClr val="tx1"/>
            </a:solidFill>
            <a:latin typeface="Arial" panose="020B0604020202020204" pitchFamily="34" charset="0"/>
            <a:ea typeface="Times New Roman" charset="0"/>
            <a:cs typeface="Arial" panose="020B0604020202020204" pitchFamily="34" charset="0"/>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0.10108</cdr:x>
      <cdr:y>0.13229</cdr:y>
    </cdr:from>
    <cdr:to>
      <cdr:x>0.64275</cdr:x>
      <cdr:y>0.25743</cdr:y>
    </cdr:to>
    <cdr:sp macro="" textlink="">
      <cdr:nvSpPr>
        <cdr:cNvPr id="8" name="TextBox 1"/>
        <cdr:cNvSpPr txBox="1"/>
      </cdr:nvSpPr>
      <cdr:spPr bwMode="auto">
        <a:xfrm xmlns:a="http://schemas.openxmlformats.org/drawingml/2006/main">
          <a:off x="338948" y="594119"/>
          <a:ext cx="1816278" cy="562009"/>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eaLnBrk="0" hangingPunct="0"/>
          <a:r>
            <a:rPr lang="en-US" sz="1400" b="1" i="0" dirty="0" smtClean="0">
              <a:solidFill>
                <a:schemeClr val="tx1"/>
              </a:solidFill>
              <a:latin typeface="+mn-lt"/>
              <a:ea typeface="Times New Roman" charset="0"/>
              <a:cs typeface="Times New Roman" charset="0"/>
            </a:rPr>
            <a:t>             </a:t>
          </a:r>
          <a:r>
            <a:rPr lang="en-US" sz="1400" b="1" i="0" dirty="0" smtClean="0">
              <a:solidFill>
                <a:schemeClr val="tx1"/>
              </a:solidFill>
              <a:latin typeface="Arial" panose="020B0604020202020204" pitchFamily="34" charset="0"/>
              <a:ea typeface="Times New Roman" charset="0"/>
              <a:cs typeface="Arial" panose="020B0604020202020204" pitchFamily="34" charset="0"/>
            </a:rPr>
            <a:t>2019</a:t>
          </a:r>
        </a:p>
        <a:p xmlns:a="http://schemas.openxmlformats.org/drawingml/2006/main">
          <a:pPr algn="l" eaLnBrk="0" hangingPunct="0"/>
          <a:r>
            <a:rPr lang="en-US" sz="1400" b="1" dirty="0">
              <a:solidFill>
                <a:schemeClr val="tx1"/>
              </a:solidFill>
              <a:latin typeface="Arial" panose="020B0604020202020204" pitchFamily="34" charset="0"/>
              <a:ea typeface="Times New Roman" charset="0"/>
              <a:cs typeface="Arial" panose="020B0604020202020204" pitchFamily="34" charset="0"/>
            </a:rPr>
            <a:t> </a:t>
          </a:r>
          <a:r>
            <a:rPr lang="en-US" sz="1400" b="1" dirty="0" smtClean="0">
              <a:solidFill>
                <a:schemeClr val="tx1"/>
              </a:solidFill>
              <a:latin typeface="Arial" panose="020B0604020202020204" pitchFamily="34" charset="0"/>
              <a:ea typeface="Times New Roman" charset="0"/>
              <a:cs typeface="Arial" panose="020B0604020202020204" pitchFamily="34" charset="0"/>
            </a:rPr>
            <a:t>  </a:t>
          </a:r>
          <a:r>
            <a:rPr lang="en-US" sz="1400" b="0" i="0" dirty="0" smtClean="0">
              <a:solidFill>
                <a:schemeClr val="tx1"/>
              </a:solidFill>
              <a:latin typeface="Arial" panose="020B0604020202020204" pitchFamily="34" charset="0"/>
              <a:ea typeface="Times New Roman" charset="0"/>
              <a:cs typeface="Arial" panose="020B0604020202020204" pitchFamily="34" charset="0"/>
            </a:rPr>
            <a:t>history       projections</a:t>
          </a:r>
        </a:p>
        <a:p xmlns:a="http://schemas.openxmlformats.org/drawingml/2006/main">
          <a:pPr algn="ctr" eaLnBrk="0" hangingPunct="0"/>
          <a:endParaRPr lang="en-US" sz="1200" b="0" i="0" dirty="0" smtClean="0">
            <a:solidFill>
              <a:schemeClr val="tx1"/>
            </a:solidFill>
            <a:latin typeface="Arial" panose="020B0604020202020204" pitchFamily="34" charset="0"/>
            <a:ea typeface="Times New Roman" charset="0"/>
            <a:cs typeface="Arial" panose="020B0604020202020204" pitchFamily="34" charset="0"/>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cdr:x>
      <cdr:y>0</cdr:y>
    </cdr:from>
    <cdr:to>
      <cdr:x>0.83333</cdr:x>
      <cdr:y>0.18837</cdr:y>
    </cdr:to>
    <cdr:sp macro="" textlink="">
      <cdr:nvSpPr>
        <cdr:cNvPr id="2" name="TextBox 1"/>
        <cdr:cNvSpPr txBox="1"/>
      </cdr:nvSpPr>
      <cdr:spPr bwMode="auto">
        <a:xfrm xmlns:a="http://schemas.openxmlformats.org/drawingml/2006/main">
          <a:off x="0" y="0"/>
          <a:ext cx="2285991" cy="68897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dirty="0" smtClean="0">
              <a:solidFill>
                <a:schemeClr val="tx1"/>
              </a:solidFill>
              <a:latin typeface="Arial" panose="020B0604020202020204" pitchFamily="34" charset="0"/>
              <a:ea typeface="Times New Roman" charset="0"/>
              <a:cs typeface="Arial" panose="020B0604020202020204" pitchFamily="34" charset="0"/>
            </a:rPr>
            <a:t>AEO2020 crude</a:t>
          </a:r>
          <a:r>
            <a:rPr lang="en-US" sz="1400" b="1" i="0" baseline="0" dirty="0" smtClean="0">
              <a:solidFill>
                <a:schemeClr val="tx1"/>
              </a:solidFill>
              <a:latin typeface="Arial" panose="020B0604020202020204" pitchFamily="34" charset="0"/>
              <a:ea typeface="Times New Roman" charset="0"/>
              <a:cs typeface="Arial" panose="020B0604020202020204" pitchFamily="34" charset="0"/>
            </a:rPr>
            <a:t> oil</a:t>
          </a:r>
          <a:r>
            <a:rPr lang="en-US" sz="1400" b="1" i="0" dirty="0" smtClean="0">
              <a:solidFill>
                <a:schemeClr val="tx1"/>
              </a:solidFill>
              <a:latin typeface="Arial" panose="020B0604020202020204" pitchFamily="34" charset="0"/>
              <a:ea typeface="Times New Roman" charset="0"/>
              <a:cs typeface="Arial" panose="020B0604020202020204" pitchFamily="34" charset="0"/>
            </a:rPr>
            <a:t> production</a:t>
          </a:r>
        </a:p>
        <a:p xmlns:a="http://schemas.openxmlformats.org/drawingml/2006/main">
          <a:pPr eaLnBrk="0" hangingPunct="0"/>
          <a:endParaRPr lang="en-US" sz="200" i="0" baseline="0" dirty="0" smtClean="0">
            <a:solidFill>
              <a:schemeClr val="tx1"/>
            </a:solidFill>
            <a:latin typeface="Arial" panose="020B0604020202020204" pitchFamily="34" charset="0"/>
            <a:ea typeface="Times New Roman" charset="0"/>
            <a:cs typeface="Arial" panose="020B0604020202020204" pitchFamily="34" charset="0"/>
          </a:endParaRPr>
        </a:p>
        <a:p xmlns:a="http://schemas.openxmlformats.org/drawingml/2006/main">
          <a:pPr eaLnBrk="0" hangingPunct="0"/>
          <a:r>
            <a:rPr lang="en-US" sz="1400" i="0" baseline="0" dirty="0" smtClean="0">
              <a:solidFill>
                <a:schemeClr val="tx1"/>
              </a:solidFill>
              <a:latin typeface="Arial" panose="020B0604020202020204" pitchFamily="34" charset="0"/>
              <a:ea typeface="Times New Roman" charset="0"/>
              <a:cs typeface="Arial" panose="020B0604020202020204" pitchFamily="34" charset="0"/>
            </a:rPr>
            <a:t>million barrels per day</a:t>
          </a:r>
        </a:p>
        <a:p xmlns:a="http://schemas.openxmlformats.org/drawingml/2006/main">
          <a:pPr eaLnBrk="0" hangingPunct="0"/>
          <a:endParaRPr lang="en-US" sz="140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0.47636</cdr:x>
      <cdr:y>0.53758</cdr:y>
    </cdr:from>
    <cdr:to>
      <cdr:x>1</cdr:x>
      <cdr:y>0.93753</cdr:y>
    </cdr:to>
    <cdr:sp macro="" textlink="">
      <cdr:nvSpPr>
        <cdr:cNvPr id="7" name="TextBox 1"/>
        <cdr:cNvSpPr txBox="1"/>
      </cdr:nvSpPr>
      <cdr:spPr bwMode="auto">
        <a:xfrm xmlns:a="http://schemas.openxmlformats.org/drawingml/2006/main">
          <a:off x="1597287" y="2414279"/>
          <a:ext cx="1755821" cy="179619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endParaRPr lang="en-US" sz="1400" b="1" i="0" dirty="0" smtClean="0">
            <a:solidFill>
              <a:schemeClr val="bg1"/>
            </a:solidFill>
            <a:latin typeface="+mn-lt"/>
            <a:ea typeface="Times New Roman" charset="0"/>
            <a:cs typeface="Times New Roman" charset="0"/>
          </a:endParaRPr>
        </a:p>
        <a:p xmlns:a="http://schemas.openxmlformats.org/drawingml/2006/main">
          <a:pPr eaLnBrk="0" hangingPunct="0"/>
          <a:r>
            <a:rPr lang="en-US" sz="1400" b="1" i="0" dirty="0" smtClean="0">
              <a:solidFill>
                <a:schemeClr val="bg1"/>
              </a:solidFill>
              <a:latin typeface="+mn-lt"/>
              <a:ea typeface="Times New Roman" charset="0"/>
              <a:cs typeface="Times New Roman" charset="0"/>
            </a:rPr>
            <a:t>tight oil</a:t>
          </a:r>
        </a:p>
        <a:p xmlns:a="http://schemas.openxmlformats.org/drawingml/2006/main">
          <a:pPr eaLnBrk="0" hangingPunct="0"/>
          <a:endParaRPr lang="en-US" sz="1400" b="1" i="0" dirty="0" smtClean="0">
            <a:solidFill>
              <a:schemeClr val="bg1"/>
            </a:solidFill>
            <a:latin typeface="+mn-lt"/>
            <a:ea typeface="Times New Roman" charset="0"/>
            <a:cs typeface="Times New Roman" charset="0"/>
          </a:endParaRPr>
        </a:p>
        <a:p xmlns:a="http://schemas.openxmlformats.org/drawingml/2006/main">
          <a:pPr eaLnBrk="0" hangingPunct="0"/>
          <a:endParaRPr lang="en-US" sz="1300" b="1" i="0" baseline="0" dirty="0" smtClean="0">
            <a:solidFill>
              <a:schemeClr val="bg1"/>
            </a:solidFill>
            <a:latin typeface="+mn-lt"/>
            <a:ea typeface="Times New Roman" charset="0"/>
            <a:cs typeface="Times New Roman" charset="0"/>
          </a:endParaRPr>
        </a:p>
        <a:p xmlns:a="http://schemas.openxmlformats.org/drawingml/2006/main">
          <a:pPr eaLnBrk="0" hangingPunct="0"/>
          <a:endParaRPr lang="en-US" sz="600" b="1" i="0" baseline="0" dirty="0" smtClean="0">
            <a:solidFill>
              <a:schemeClr val="bg1"/>
            </a:solidFill>
            <a:latin typeface="+mn-lt"/>
            <a:ea typeface="Times New Roman" charset="0"/>
            <a:cs typeface="Times New Roman" charset="0"/>
          </a:endParaRPr>
        </a:p>
        <a:p xmlns:a="http://schemas.openxmlformats.org/drawingml/2006/main">
          <a:pPr eaLnBrk="0" hangingPunct="0"/>
          <a:r>
            <a:rPr lang="en-US" sz="1400" b="1" i="0" baseline="0" dirty="0" smtClean="0">
              <a:solidFill>
                <a:schemeClr val="bg1"/>
              </a:solidFill>
              <a:latin typeface="+mn-lt"/>
              <a:ea typeface="Times New Roman" charset="0"/>
              <a:cs typeface="Times New Roman" charset="0"/>
            </a:rPr>
            <a:t>Alaska</a:t>
          </a:r>
        </a:p>
        <a:p xmlns:a="http://schemas.openxmlformats.org/drawingml/2006/main">
          <a:pPr eaLnBrk="0" hangingPunct="0"/>
          <a:endParaRPr lang="en-US" sz="500" b="1" i="0" baseline="0" dirty="0" smtClean="0">
            <a:solidFill>
              <a:schemeClr val="bg1"/>
            </a:solidFill>
            <a:latin typeface="+mn-lt"/>
            <a:ea typeface="Times New Roman" charset="0"/>
            <a:cs typeface="Times New Roman" charset="0"/>
          </a:endParaRPr>
        </a:p>
        <a:p xmlns:a="http://schemas.openxmlformats.org/drawingml/2006/main">
          <a:pPr eaLnBrk="0" hangingPunct="0"/>
          <a:r>
            <a:rPr lang="en-US" sz="1400" b="1" i="0" baseline="0" dirty="0" smtClean="0">
              <a:solidFill>
                <a:schemeClr val="bg1"/>
              </a:solidFill>
              <a:latin typeface="+mn-lt"/>
              <a:ea typeface="Times New Roman" charset="0"/>
              <a:cs typeface="Times New Roman" charset="0"/>
            </a:rPr>
            <a:t>Gulf of Mexico</a:t>
          </a:r>
        </a:p>
        <a:p xmlns:a="http://schemas.openxmlformats.org/drawingml/2006/main">
          <a:pPr eaLnBrk="0" hangingPunct="0"/>
          <a:endParaRPr lang="en-US" sz="200" b="1" i="0" baseline="0" dirty="0" smtClean="0">
            <a:solidFill>
              <a:schemeClr val="bg1"/>
            </a:solidFill>
            <a:latin typeface="+mn-lt"/>
            <a:ea typeface="Times New Roman" charset="0"/>
            <a:cs typeface="Times New Roman" charset="0"/>
          </a:endParaRPr>
        </a:p>
        <a:p xmlns:a="http://schemas.openxmlformats.org/drawingml/2006/main">
          <a:pPr eaLnBrk="0" hangingPunct="0"/>
          <a:r>
            <a:rPr lang="en-US" sz="1400" b="1" i="0" baseline="0" dirty="0" smtClean="0">
              <a:solidFill>
                <a:schemeClr val="bg1"/>
              </a:solidFill>
              <a:latin typeface="+mn-lt"/>
              <a:ea typeface="Times New Roman" charset="0"/>
              <a:cs typeface="Times New Roman" charset="0"/>
            </a:rPr>
            <a:t>other</a:t>
          </a:r>
        </a:p>
      </cdr:txBody>
    </cdr:sp>
  </cdr:relSizeAnchor>
  <cdr:relSizeAnchor xmlns:cdr="http://schemas.openxmlformats.org/drawingml/2006/chartDrawing">
    <cdr:from>
      <cdr:x>0.63767</cdr:x>
      <cdr:y>0.06651</cdr:y>
    </cdr:from>
    <cdr:to>
      <cdr:x>1</cdr:x>
      <cdr:y>0.16303</cdr:y>
    </cdr:to>
    <cdr:sp macro="" textlink="">
      <cdr:nvSpPr>
        <cdr:cNvPr id="11" name="TextBox 1"/>
        <cdr:cNvSpPr txBox="1"/>
      </cdr:nvSpPr>
      <cdr:spPr bwMode="auto">
        <a:xfrm xmlns:a="http://schemas.openxmlformats.org/drawingml/2006/main">
          <a:off x="2332355" y="316120"/>
          <a:ext cx="1325245" cy="45875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smtClean="0">
              <a:solidFill>
                <a:schemeClr val="tx1"/>
              </a:solidFill>
              <a:latin typeface="Arial" panose="020B0604020202020204" pitchFamily="34" charset="0"/>
              <a:ea typeface="Times New Roman" charset="0"/>
              <a:cs typeface="Arial" panose="020B0604020202020204" pitchFamily="34" charset="0"/>
            </a:rPr>
            <a:t>Reference case</a:t>
          </a:r>
        </a:p>
      </cdr:txBody>
    </cdr:sp>
  </cdr:relSizeAnchor>
  <cdr:relSizeAnchor xmlns:cdr="http://schemas.openxmlformats.org/drawingml/2006/chartDrawing">
    <cdr:from>
      <cdr:x>0.22077</cdr:x>
      <cdr:y>0.14362</cdr:y>
    </cdr:from>
    <cdr:to>
      <cdr:x>0.76244</cdr:x>
      <cdr:y>0.26877</cdr:y>
    </cdr:to>
    <cdr:sp macro="" textlink="">
      <cdr:nvSpPr>
        <cdr:cNvPr id="8" name="TextBox 1"/>
        <cdr:cNvSpPr txBox="1"/>
      </cdr:nvSpPr>
      <cdr:spPr bwMode="auto">
        <a:xfrm xmlns:a="http://schemas.openxmlformats.org/drawingml/2006/main">
          <a:off x="740276" y="644983"/>
          <a:ext cx="1816278" cy="56205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eaLnBrk="0" hangingPunct="0"/>
          <a:r>
            <a:rPr lang="en-US" sz="1400" b="1" i="0" dirty="0" smtClean="0">
              <a:solidFill>
                <a:schemeClr val="tx1"/>
              </a:solidFill>
              <a:latin typeface="+mn-lt"/>
              <a:ea typeface="Times New Roman" charset="0"/>
              <a:cs typeface="Times New Roman" charset="0"/>
            </a:rPr>
            <a:t>             </a:t>
          </a:r>
          <a:r>
            <a:rPr lang="en-US" sz="1400" b="1" i="0" dirty="0" smtClean="0">
              <a:solidFill>
                <a:schemeClr val="tx1"/>
              </a:solidFill>
              <a:latin typeface="Arial" panose="020B0604020202020204" pitchFamily="34" charset="0"/>
              <a:ea typeface="Times New Roman" charset="0"/>
              <a:cs typeface="Arial" panose="020B0604020202020204" pitchFamily="34" charset="0"/>
            </a:rPr>
            <a:t>2019</a:t>
          </a:r>
        </a:p>
        <a:p xmlns:a="http://schemas.openxmlformats.org/drawingml/2006/main">
          <a:pPr algn="l" eaLnBrk="0" hangingPunct="0"/>
          <a:r>
            <a:rPr lang="en-US" sz="1400" b="1" dirty="0">
              <a:solidFill>
                <a:schemeClr val="tx1"/>
              </a:solidFill>
              <a:latin typeface="Arial" panose="020B0604020202020204" pitchFamily="34" charset="0"/>
              <a:ea typeface="Times New Roman" charset="0"/>
              <a:cs typeface="Arial" panose="020B0604020202020204" pitchFamily="34" charset="0"/>
            </a:rPr>
            <a:t> </a:t>
          </a:r>
          <a:r>
            <a:rPr lang="en-US" sz="1400" b="1" dirty="0" smtClean="0">
              <a:solidFill>
                <a:schemeClr val="tx1"/>
              </a:solidFill>
              <a:latin typeface="Arial" panose="020B0604020202020204" pitchFamily="34" charset="0"/>
              <a:ea typeface="Times New Roman" charset="0"/>
              <a:cs typeface="Arial" panose="020B0604020202020204" pitchFamily="34" charset="0"/>
            </a:rPr>
            <a:t>  </a:t>
          </a:r>
          <a:r>
            <a:rPr lang="en-US" sz="1400" b="0" i="0" dirty="0" smtClean="0">
              <a:solidFill>
                <a:schemeClr val="tx1"/>
              </a:solidFill>
              <a:latin typeface="Arial" panose="020B0604020202020204" pitchFamily="34" charset="0"/>
              <a:ea typeface="Times New Roman" charset="0"/>
              <a:cs typeface="Arial" panose="020B0604020202020204" pitchFamily="34" charset="0"/>
            </a:rPr>
            <a:t>history      projections</a:t>
          </a:r>
        </a:p>
        <a:p xmlns:a="http://schemas.openxmlformats.org/drawingml/2006/main">
          <a:pPr algn="ctr" eaLnBrk="0" hangingPunct="0"/>
          <a:endParaRPr lang="en-US" sz="1200" b="0" i="0" dirty="0" smtClean="0">
            <a:solidFill>
              <a:schemeClr val="tx1"/>
            </a:solidFill>
            <a:latin typeface="Arial" panose="020B0604020202020204" pitchFamily="34" charset="0"/>
            <a:ea typeface="Times New Roman" charset="0"/>
            <a:cs typeface="Arial" panose="020B0604020202020204" pitchFamily="34" charset="0"/>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cdr:x>
      <cdr:y>0.00096</cdr:y>
    </cdr:from>
    <cdr:to>
      <cdr:x>0.90365</cdr:x>
      <cdr:y>0.17511</cdr:y>
    </cdr:to>
    <cdr:sp macro="" textlink="">
      <cdr:nvSpPr>
        <cdr:cNvPr id="2" name="TextBox 1"/>
        <cdr:cNvSpPr txBox="1"/>
      </cdr:nvSpPr>
      <cdr:spPr bwMode="auto">
        <a:xfrm xmlns:a="http://schemas.openxmlformats.org/drawingml/2006/main">
          <a:off x="-309563" y="4551"/>
          <a:ext cx="10482215" cy="82773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dirty="0" smtClean="0">
              <a:solidFill>
                <a:sysClr val="windowText" lastClr="000000"/>
              </a:solidFill>
              <a:latin typeface="+mn-lt"/>
              <a:ea typeface="Times New Roman" charset="0"/>
              <a:cs typeface="Times New Roman" charset="0"/>
            </a:rPr>
            <a:t>Onshore crude</a:t>
          </a:r>
          <a:r>
            <a:rPr lang="en-US" sz="1400" b="1" i="0" baseline="0" dirty="0" smtClean="0">
              <a:solidFill>
                <a:sysClr val="windowText" lastClr="000000"/>
              </a:solidFill>
              <a:latin typeface="+mn-lt"/>
              <a:ea typeface="Times New Roman" charset="0"/>
              <a:cs typeface="Times New Roman" charset="0"/>
            </a:rPr>
            <a:t> oil</a:t>
          </a:r>
          <a:r>
            <a:rPr lang="en-US" sz="1400" b="1" i="0" dirty="0" smtClean="0">
              <a:solidFill>
                <a:sysClr val="windowText" lastClr="000000"/>
              </a:solidFill>
              <a:latin typeface="+mn-lt"/>
              <a:ea typeface="Times New Roman" charset="0"/>
              <a:cs typeface="Times New Roman" charset="0"/>
            </a:rPr>
            <a:t> production in the Lower 48 states </a:t>
          </a:r>
          <a:r>
            <a:rPr lang="en-US" sz="1400" b="1" i="0" dirty="0" smtClean="0">
              <a:solidFill>
                <a:schemeClr val="tx1"/>
              </a:solidFill>
              <a:latin typeface="+mn-lt"/>
              <a:ea typeface="Times New Roman" charset="0"/>
              <a:cs typeface="Times New Roman" charset="0"/>
            </a:rPr>
            <a:t>(AEO2020 </a:t>
          </a:r>
          <a:r>
            <a:rPr lang="en-US" sz="1400" b="1" i="0" dirty="0" smtClean="0">
              <a:solidFill>
                <a:sysClr val="windowText" lastClr="000000"/>
              </a:solidFill>
              <a:latin typeface="+mn-lt"/>
              <a:ea typeface="Times New Roman" charset="0"/>
              <a:cs typeface="Times New Roman" charset="0"/>
            </a:rPr>
            <a:t>Reference case)</a:t>
          </a:r>
        </a:p>
        <a:p xmlns:a="http://schemas.openxmlformats.org/drawingml/2006/main">
          <a:pPr eaLnBrk="0" hangingPunct="0"/>
          <a:endParaRPr lang="en-US" sz="200" b="1" i="0" dirty="0" smtClean="0">
            <a:solidFill>
              <a:sysClr val="windowText" lastClr="000000"/>
            </a:solidFill>
            <a:latin typeface="+mn-lt"/>
            <a:ea typeface="Times New Roman" charset="0"/>
            <a:cs typeface="Times New Roman" charset="0"/>
          </a:endParaRPr>
        </a:p>
        <a:p xmlns:a="http://schemas.openxmlformats.org/drawingml/2006/main">
          <a:pPr eaLnBrk="0" hangingPunct="0"/>
          <a:r>
            <a:rPr lang="en-US" sz="1400" i="0" baseline="0" dirty="0" smtClean="0">
              <a:solidFill>
                <a:sysClr val="windowText" lastClr="000000"/>
              </a:solidFill>
              <a:latin typeface="+mn-lt"/>
              <a:ea typeface="Times New Roman" charset="0"/>
              <a:cs typeface="Times New Roman" charset="0"/>
            </a:rPr>
            <a:t>million barrels per day</a:t>
          </a:r>
        </a:p>
        <a:p xmlns:a="http://schemas.openxmlformats.org/drawingml/2006/main">
          <a:pPr eaLnBrk="0" hangingPunct="0"/>
          <a:endParaRPr lang="en-US" sz="1400" i="0" dirty="0" smtClean="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0.23243</cdr:x>
      <cdr:y>0.13132</cdr:y>
    </cdr:from>
    <cdr:to>
      <cdr:x>0.49387</cdr:x>
      <cdr:y>0.25496</cdr:y>
    </cdr:to>
    <cdr:sp macro="" textlink="">
      <cdr:nvSpPr>
        <cdr:cNvPr id="6" name="TextBox 1"/>
        <cdr:cNvSpPr txBox="1"/>
      </cdr:nvSpPr>
      <cdr:spPr bwMode="auto">
        <a:xfrm xmlns:a="http://schemas.openxmlformats.org/drawingml/2006/main">
          <a:off x="2696179" y="624153"/>
          <a:ext cx="3032668" cy="58765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smtClean="0">
              <a:solidFill>
                <a:schemeClr val="tx1"/>
              </a:solidFill>
              <a:latin typeface="+mn-lt"/>
              <a:ea typeface="Times New Roman" charset="0"/>
              <a:cs typeface="Times New Roman" charset="0"/>
            </a:rPr>
            <a:t>         </a:t>
          </a:r>
          <a:r>
            <a:rPr lang="en-US" sz="1400" b="1" i="0" dirty="0" smtClean="0">
              <a:solidFill>
                <a:schemeClr val="tx1"/>
              </a:solidFill>
              <a:latin typeface="+mn-lt"/>
              <a:ea typeface="Times New Roman" charset="0"/>
              <a:cs typeface="Times New Roman" charset="0"/>
            </a:rPr>
            <a:t>2019</a:t>
          </a:r>
        </a:p>
        <a:p xmlns:a="http://schemas.openxmlformats.org/drawingml/2006/main">
          <a:pPr eaLnBrk="0" hangingPunct="0"/>
          <a:r>
            <a:rPr lang="en-US" sz="1400" b="0" i="0" dirty="0" smtClean="0">
              <a:solidFill>
                <a:schemeClr val="tx1"/>
              </a:solidFill>
              <a:latin typeface="+mn-lt"/>
              <a:ea typeface="Times New Roman" charset="0"/>
              <a:cs typeface="Times New Roman" charset="0"/>
            </a:rPr>
            <a:t> history</a:t>
          </a:r>
          <a:r>
            <a:rPr lang="en-US" sz="1400" b="0" i="0" baseline="0" dirty="0" smtClean="0">
              <a:solidFill>
                <a:schemeClr val="tx1"/>
              </a:solidFill>
              <a:latin typeface="+mn-lt"/>
              <a:ea typeface="Times New Roman" charset="0"/>
              <a:cs typeface="Times New Roman" charset="0"/>
            </a:rPr>
            <a:t>   projections</a:t>
          </a:r>
          <a:endParaRPr lang="en-US" sz="1400" b="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0.68638</cdr:x>
      <cdr:y>0.34756</cdr:y>
    </cdr:from>
    <cdr:to>
      <cdr:x>1</cdr:x>
      <cdr:y>0.98862</cdr:y>
    </cdr:to>
    <cdr:sp macro="" textlink="">
      <cdr:nvSpPr>
        <cdr:cNvPr id="7" name="TextBox 1"/>
        <cdr:cNvSpPr txBox="1"/>
      </cdr:nvSpPr>
      <cdr:spPr bwMode="auto">
        <a:xfrm xmlns:a="http://schemas.openxmlformats.org/drawingml/2006/main">
          <a:off x="5966804" y="1560905"/>
          <a:ext cx="2726346" cy="287902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accent1"/>
              </a:solidFill>
              <a:effectLst/>
              <a:uLnTx/>
              <a:uFillTx/>
              <a:latin typeface="+mn-lt"/>
              <a:ea typeface="Times New Roman" charset="0"/>
              <a:cs typeface="Times New Roman" charset="0"/>
            </a:rPr>
            <a:t>Southwest</a:t>
          </a:r>
        </a:p>
        <a:p xmlns:a="http://schemas.openxmlformats.org/drawingml/2006/main">
          <a:pPr eaLnBrk="0" hangingPunct="0"/>
          <a:endParaRPr lang="en-US" sz="2200" b="1" i="0" baseline="0" dirty="0" smtClean="0">
            <a:solidFill>
              <a:schemeClr val="accent5"/>
            </a:solidFill>
            <a:latin typeface="+mn-lt"/>
            <a:ea typeface="Times New Roman" charset="0"/>
            <a:cs typeface="Times New Roman" charset="0"/>
          </a:endParaRPr>
        </a:p>
        <a:p xmlns:a="http://schemas.openxmlformats.org/drawingml/2006/main">
          <a:pPr eaLnBrk="0" hangingPunct="0"/>
          <a:endParaRPr lang="en-US" sz="2700" b="1" i="0" baseline="0" dirty="0" smtClean="0">
            <a:solidFill>
              <a:schemeClr val="accent5"/>
            </a:solidFill>
            <a:latin typeface="+mn-lt"/>
            <a:ea typeface="Times New Roman" charset="0"/>
            <a:cs typeface="Times New Roman" charset="0"/>
          </a:endParaRPr>
        </a:p>
        <a:p xmlns:a="http://schemas.openxmlformats.org/drawingml/2006/main">
          <a:pPr eaLnBrk="0" hangingPunct="0"/>
          <a:endParaRPr lang="en-US" sz="500" b="1" dirty="0">
            <a:solidFill>
              <a:schemeClr val="accent5"/>
            </a:solidFill>
            <a:ea typeface="Times New Roman" charset="0"/>
            <a:cs typeface="Times New Roman" charset="0"/>
          </a:endParaRPr>
        </a:p>
        <a:p xmlns:a="http://schemas.openxmlformats.org/drawingml/2006/main">
          <a:pPr eaLnBrk="0" hangingPunct="0"/>
          <a:endParaRPr lang="en-US" sz="500" b="1" i="0" baseline="0" dirty="0" smtClean="0">
            <a:solidFill>
              <a:schemeClr val="accent5"/>
            </a:solidFill>
            <a:latin typeface="+mn-lt"/>
            <a:ea typeface="Times New Roman" charset="0"/>
            <a:cs typeface="Times New Roman" charset="0"/>
          </a:endParaRPr>
        </a:p>
        <a:p xmlns:a="http://schemas.openxmlformats.org/drawingml/2006/main">
          <a:pPr eaLnBrk="0" hangingPunct="0"/>
          <a:endParaRPr lang="en-US" sz="500" b="1" dirty="0">
            <a:solidFill>
              <a:schemeClr val="accent5"/>
            </a:solidFill>
            <a:ea typeface="Times New Roman" charset="0"/>
            <a:cs typeface="Times New Roman" charset="0"/>
          </a:endParaRPr>
        </a:p>
        <a:p xmlns:a="http://schemas.openxmlformats.org/drawingml/2006/main">
          <a:pPr eaLnBrk="0" hangingPunct="0"/>
          <a:endParaRPr lang="en-US" sz="500" b="1" i="0" baseline="0" dirty="0" smtClean="0">
            <a:solidFill>
              <a:schemeClr val="accent5"/>
            </a:solidFill>
            <a:latin typeface="+mn-lt"/>
            <a:ea typeface="Times New Roman" charset="0"/>
            <a:cs typeface="Times New Roman" charset="0"/>
          </a:endParaRPr>
        </a:p>
        <a:p xmlns:a="http://schemas.openxmlformats.org/drawingml/2006/main">
          <a:pPr eaLnBrk="0" hangingPunct="0"/>
          <a:r>
            <a:rPr lang="en-US" sz="1400" b="1" i="0" baseline="0" dirty="0" smtClean="0">
              <a:solidFill>
                <a:schemeClr val="accent3"/>
              </a:solidFill>
              <a:latin typeface="+mn-lt"/>
              <a:ea typeface="Times New Roman" charset="0"/>
              <a:cs typeface="Times New Roman" charset="0"/>
            </a:rPr>
            <a:t>Gulf Coast</a:t>
          </a:r>
        </a:p>
        <a:p xmlns:a="http://schemas.openxmlformats.org/drawingml/2006/main">
          <a:pPr eaLnBrk="0" hangingPunct="0"/>
          <a:r>
            <a:rPr kumimoji="0" lang="en-US" sz="1400" b="1" i="0" u="none" strike="noStrike" kern="0" cap="none" spc="0" normalizeH="0" baseline="0" noProof="0" dirty="0" smtClean="0">
              <a:ln>
                <a:noFill/>
              </a:ln>
              <a:solidFill>
                <a:schemeClr val="accent2">
                  <a:lumMod val="60000"/>
                  <a:lumOff val="40000"/>
                </a:schemeClr>
              </a:solidFill>
              <a:effectLst/>
              <a:uLnTx/>
              <a:uFillTx/>
              <a:latin typeface="+mn-lt"/>
              <a:ea typeface="Times New Roman" charset="0"/>
              <a:cs typeface="Times New Roman" charset="0"/>
            </a:rPr>
            <a:t>Northern Great Plains</a:t>
          </a:r>
        </a:p>
        <a:p xmlns:a="http://schemas.openxmlformats.org/drawingml/2006/main">
          <a:pPr eaLnBrk="0" hangingPunct="0"/>
          <a:endParaRPr kumimoji="0" lang="en-US" sz="800" b="1" i="0" u="none" strike="noStrike" kern="0" cap="none" spc="0" normalizeH="0" baseline="0" noProof="0" dirty="0" smtClean="0">
            <a:ln>
              <a:noFill/>
            </a:ln>
            <a:solidFill>
              <a:srgbClr val="BD732A"/>
            </a:solidFill>
            <a:effectLst/>
            <a:uLnTx/>
            <a:uFillTx/>
            <a:latin typeface="+mn-lt"/>
            <a:ea typeface="Times New Roman" charset="0"/>
            <a:cs typeface="Times New Roman" charset="0"/>
          </a:endParaRPr>
        </a:p>
        <a:p xmlns:a="http://schemas.openxmlformats.org/drawingml/2006/main">
          <a:pPr eaLnBrk="0" hangingPunct="0"/>
          <a:r>
            <a:rPr kumimoji="0" lang="en-US" sz="1400" b="1" i="0" u="none" strike="noStrike" kern="0" cap="none" spc="0" normalizeH="0" baseline="0" noProof="0" dirty="0" smtClean="0">
              <a:ln>
                <a:noFill/>
              </a:ln>
              <a:solidFill>
                <a:srgbClr val="BD732A"/>
              </a:solidFill>
              <a:effectLst/>
              <a:uLnTx/>
              <a:uFillTx/>
              <a:latin typeface="+mn-lt"/>
              <a:ea typeface="Times New Roman" charset="0"/>
              <a:cs typeface="Times New Roman" charset="0"/>
            </a:rPr>
            <a:t>Rocky Mountains </a:t>
          </a:r>
          <a:endParaRPr lang="en-US" sz="1400" b="1" i="0" baseline="0" dirty="0" smtClean="0">
            <a:solidFill>
              <a:schemeClr val="accent2"/>
            </a:solidFill>
            <a:latin typeface="+mn-lt"/>
            <a:ea typeface="Times New Roman" charset="0"/>
            <a:cs typeface="Times New Roman" charset="0"/>
          </a:endParaRPr>
        </a:p>
        <a:p xmlns:a="http://schemas.openxmlformats.org/drawingml/2006/main">
          <a:pPr eaLnBrk="0" hangingPunct="0"/>
          <a:r>
            <a:rPr lang="en-US" sz="1400" b="1" i="0" baseline="0" dirty="0" smtClean="0">
              <a:solidFill>
                <a:schemeClr val="accent4"/>
              </a:solidFill>
              <a:latin typeface="+mn-lt"/>
              <a:ea typeface="Times New Roman" charset="0"/>
              <a:cs typeface="Times New Roman" charset="0"/>
            </a:rPr>
            <a:t>Midcontinent</a:t>
          </a:r>
        </a:p>
        <a:p xmlns:a="http://schemas.openxmlformats.org/drawingml/2006/main">
          <a:pPr eaLnBrk="0" hangingPunct="0"/>
          <a:r>
            <a:rPr lang="en-US" sz="1400" b="1" i="0" baseline="0" dirty="0" smtClean="0">
              <a:solidFill>
                <a:schemeClr val="accent3">
                  <a:lumMod val="50000"/>
                </a:schemeClr>
              </a:solidFill>
              <a:latin typeface="+mn-lt"/>
              <a:ea typeface="Times New Roman" charset="0"/>
              <a:cs typeface="Times New Roman" charset="0"/>
            </a:rPr>
            <a:t>East </a:t>
          </a:r>
        </a:p>
        <a:p xmlns:a="http://schemas.openxmlformats.org/drawingml/2006/main">
          <a:pPr eaLnBrk="0" hangingPunct="0"/>
          <a:r>
            <a:rPr lang="en-US" sz="1400" b="1" i="0" baseline="0" dirty="0" smtClean="0">
              <a:solidFill>
                <a:schemeClr val="accent5"/>
              </a:solidFill>
              <a:latin typeface="+mn-lt"/>
              <a:ea typeface="Times New Roman" charset="0"/>
              <a:cs typeface="Times New Roman" charset="0"/>
            </a:rPr>
            <a:t>West Coast</a:t>
          </a:r>
        </a:p>
      </cdr:txBody>
    </cdr:sp>
  </cdr:relSizeAnchor>
  <cdr:relSizeAnchor xmlns:cdr="http://schemas.openxmlformats.org/drawingml/2006/chartDrawing">
    <cdr:from>
      <cdr:x>0.77127</cdr:x>
      <cdr:y>0.02274</cdr:y>
    </cdr:from>
    <cdr:to>
      <cdr:x>0.98325</cdr:x>
      <cdr:y>0.29761</cdr:y>
    </cdr:to>
    <cdr:pic>
      <cdr:nvPicPr>
        <cdr:cNvPr id="8" name="Picture 7" descr="image001"/>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6704765" y="102129"/>
          <a:ext cx="1842800" cy="1234440"/>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pic>
  </cdr:relSizeAnchor>
</c:userShapes>
</file>

<file path=ppt/drawings/drawing9.xml><?xml version="1.0" encoding="utf-8"?>
<c:userShapes xmlns:c="http://schemas.openxmlformats.org/drawingml/2006/chart">
  <cdr:relSizeAnchor xmlns:cdr="http://schemas.openxmlformats.org/drawingml/2006/chartDrawing">
    <cdr:from>
      <cdr:x>0.24181</cdr:x>
      <cdr:y>0.15224</cdr:y>
    </cdr:from>
    <cdr:to>
      <cdr:x>0.72215</cdr:x>
      <cdr:y>0.30688</cdr:y>
    </cdr:to>
    <cdr:sp macro="" textlink="">
      <cdr:nvSpPr>
        <cdr:cNvPr id="3" name="TextBox 1"/>
        <cdr:cNvSpPr txBox="1"/>
      </cdr:nvSpPr>
      <cdr:spPr bwMode="auto">
        <a:xfrm xmlns:a="http://schemas.openxmlformats.org/drawingml/2006/main">
          <a:off x="1368486" y="723581"/>
          <a:ext cx="2718454" cy="73500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900" b="0" i="0" dirty="0" smtClean="0">
              <a:solidFill>
                <a:schemeClr val="tx1"/>
              </a:solidFill>
              <a:latin typeface="+mn-lt"/>
              <a:ea typeface="Times New Roman" charset="0"/>
              <a:cs typeface="Times New Roman" charset="0"/>
            </a:rPr>
            <a:t>           </a:t>
          </a:r>
          <a:r>
            <a:rPr lang="en-US" sz="1400" b="1" i="0" dirty="0" smtClean="0">
              <a:solidFill>
                <a:schemeClr val="tx1"/>
              </a:solidFill>
              <a:latin typeface="+mn-lt"/>
              <a:ea typeface="Times New Roman" charset="0"/>
              <a:cs typeface="Times New Roman" charset="0"/>
            </a:rPr>
            <a:t>2019</a:t>
          </a:r>
        </a:p>
        <a:p xmlns:a="http://schemas.openxmlformats.org/drawingml/2006/main">
          <a:pPr eaLnBrk="0" hangingPunct="0"/>
          <a:r>
            <a:rPr lang="en-US" sz="1400" b="0" i="0" dirty="0" smtClean="0">
              <a:solidFill>
                <a:schemeClr val="tx1"/>
              </a:solidFill>
              <a:latin typeface="+mn-lt"/>
              <a:ea typeface="Times New Roman" charset="0"/>
              <a:cs typeface="Times New Roman" charset="0"/>
            </a:rPr>
            <a:t>history</a:t>
          </a:r>
          <a:r>
            <a:rPr lang="en-US" sz="1400" b="0" i="0" baseline="0" dirty="0" smtClean="0">
              <a:solidFill>
                <a:schemeClr val="tx1"/>
              </a:solidFill>
              <a:latin typeface="+mn-lt"/>
              <a:ea typeface="Times New Roman" charset="0"/>
              <a:cs typeface="Times New Roman" charset="0"/>
            </a:rPr>
            <a:t>     projections</a:t>
          </a:r>
          <a:endParaRPr lang="en-US" sz="1400" b="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0.3306</cdr:x>
      <cdr:y>0.36416</cdr:y>
    </cdr:from>
    <cdr:to>
      <cdr:x>0.66939</cdr:x>
      <cdr:y>0.87945</cdr:y>
    </cdr:to>
    <cdr:sp macro="" textlink="">
      <cdr:nvSpPr>
        <cdr:cNvPr id="4" name="TextBox 3"/>
        <cdr:cNvSpPr txBox="1"/>
      </cdr:nvSpPr>
      <cdr:spPr bwMode="auto">
        <a:xfrm xmlns:a="http://schemas.openxmlformats.org/drawingml/2006/main">
          <a:off x="1706684" y="1635470"/>
          <a:ext cx="1748938" cy="231418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nchor="t">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0" hangingPunct="0"/>
          <a:r>
            <a:rPr lang="en-US" sz="1000" b="1" i="0" dirty="0" smtClean="0">
              <a:solidFill>
                <a:schemeClr val="bg1"/>
              </a:solidFill>
              <a:latin typeface="+mn-lt"/>
              <a:ea typeface="Times New Roman" charset="0"/>
              <a:cs typeface="Times New Roman" charset="0"/>
            </a:rPr>
            <a:t>             </a:t>
          </a:r>
          <a:r>
            <a:rPr lang="en-US" sz="1400" b="1" i="0" dirty="0" smtClean="0">
              <a:solidFill>
                <a:schemeClr val="bg1"/>
              </a:solidFill>
              <a:latin typeface="+mn-lt"/>
              <a:ea typeface="Times New Roman" charset="0"/>
              <a:cs typeface="Times New Roman" charset="0"/>
            </a:rPr>
            <a:t>East</a:t>
          </a:r>
        </a:p>
        <a:p xmlns:a="http://schemas.openxmlformats.org/drawingml/2006/main">
          <a:pPr algn="r" eaLnBrk="0" hangingPunct="0"/>
          <a:endParaRPr lang="en-US" sz="1400" b="1" i="0" dirty="0" smtClean="0">
            <a:solidFill>
              <a:schemeClr val="bg1"/>
            </a:solidFill>
            <a:latin typeface="+mn-lt"/>
            <a:ea typeface="Times New Roman" charset="0"/>
            <a:cs typeface="Times New Roman" charset="0"/>
          </a:endParaRPr>
        </a:p>
        <a:p xmlns:a="http://schemas.openxmlformats.org/drawingml/2006/main">
          <a:pPr algn="r" eaLnBrk="0" hangingPunct="0"/>
          <a:endParaRPr lang="en-US" sz="1400" b="1" i="0" dirty="0" smtClean="0">
            <a:solidFill>
              <a:schemeClr val="bg1"/>
            </a:solidFill>
            <a:latin typeface="+mn-lt"/>
            <a:ea typeface="Times New Roman" charset="0"/>
            <a:cs typeface="Times New Roman" charset="0"/>
          </a:endParaRPr>
        </a:p>
        <a:p xmlns:a="http://schemas.openxmlformats.org/drawingml/2006/main">
          <a:pPr algn="r" eaLnBrk="0" hangingPunct="0"/>
          <a:r>
            <a:rPr lang="en-US" sz="1400" b="1" i="0" dirty="0" smtClean="0">
              <a:solidFill>
                <a:schemeClr val="bg1"/>
              </a:solidFill>
              <a:latin typeface="+mn-lt"/>
              <a:ea typeface="Times New Roman" charset="0"/>
              <a:cs typeface="Times New Roman" charset="0"/>
            </a:rPr>
            <a:t>Southwest</a:t>
          </a:r>
        </a:p>
        <a:p xmlns:a="http://schemas.openxmlformats.org/drawingml/2006/main">
          <a:pPr algn="r" eaLnBrk="0" hangingPunct="0"/>
          <a:endParaRPr lang="en-US" sz="1400" b="1" i="0" dirty="0" smtClean="0">
            <a:solidFill>
              <a:schemeClr val="bg1"/>
            </a:solidFill>
            <a:latin typeface="+mn-lt"/>
            <a:ea typeface="Times New Roman" charset="0"/>
            <a:cs typeface="Times New Roman" charset="0"/>
          </a:endParaRPr>
        </a:p>
        <a:p xmlns:a="http://schemas.openxmlformats.org/drawingml/2006/main">
          <a:pPr algn="r" eaLnBrk="0" hangingPunct="0"/>
          <a:endParaRPr lang="en-US" sz="1000" b="1" i="0" dirty="0" smtClean="0">
            <a:solidFill>
              <a:schemeClr val="bg1"/>
            </a:solidFill>
            <a:latin typeface="+mn-lt"/>
            <a:ea typeface="Times New Roman" charset="0"/>
            <a:cs typeface="Times New Roman" charset="0"/>
          </a:endParaRPr>
        </a:p>
        <a:p xmlns:a="http://schemas.openxmlformats.org/drawingml/2006/main">
          <a:pPr algn="r" eaLnBrk="0" hangingPunct="0"/>
          <a:endParaRPr lang="en-US" sz="1000" b="1" i="0" dirty="0" smtClean="0">
            <a:solidFill>
              <a:schemeClr val="bg1"/>
            </a:solidFill>
            <a:latin typeface="+mn-lt"/>
            <a:ea typeface="Times New Roman" charset="0"/>
            <a:cs typeface="Times New Roman" charset="0"/>
          </a:endParaRPr>
        </a:p>
        <a:p xmlns:a="http://schemas.openxmlformats.org/drawingml/2006/main">
          <a:pPr algn="r" eaLnBrk="0" hangingPunct="0"/>
          <a:endParaRPr lang="en-US" sz="1000" b="1" i="0" dirty="0" smtClean="0">
            <a:solidFill>
              <a:schemeClr val="bg1"/>
            </a:solidFill>
            <a:latin typeface="+mn-lt"/>
            <a:ea typeface="Times New Roman" charset="0"/>
            <a:cs typeface="Times New Roman" charset="0"/>
          </a:endParaRPr>
        </a:p>
        <a:p xmlns:a="http://schemas.openxmlformats.org/drawingml/2006/main">
          <a:pPr algn="r" eaLnBrk="0" hangingPunct="0"/>
          <a:r>
            <a:rPr lang="en-US" sz="1400" b="1" dirty="0">
              <a:solidFill>
                <a:schemeClr val="bg1"/>
              </a:solidFill>
              <a:ea typeface="Times New Roman" charset="0"/>
              <a:cs typeface="Times New Roman" charset="0"/>
            </a:rPr>
            <a:t>o</a:t>
          </a:r>
          <a:r>
            <a:rPr lang="en-US" sz="1400" b="1" i="0" dirty="0" smtClean="0">
              <a:solidFill>
                <a:schemeClr val="bg1"/>
              </a:solidFill>
              <a:latin typeface="+mn-lt"/>
              <a:ea typeface="Times New Roman" charset="0"/>
              <a:cs typeface="Times New Roman" charset="0"/>
            </a:rPr>
            <a:t>ther</a:t>
          </a:r>
          <a:r>
            <a:rPr lang="en-US" sz="1400" b="1" i="0" baseline="0" dirty="0" smtClean="0">
              <a:solidFill>
                <a:schemeClr val="bg1"/>
              </a:solidFill>
              <a:latin typeface="+mn-lt"/>
              <a:ea typeface="Times New Roman" charset="0"/>
              <a:cs typeface="Times New Roman" charset="0"/>
            </a:rPr>
            <a:t> United</a:t>
          </a:r>
          <a:r>
            <a:rPr lang="en-US" sz="1400" b="1" i="0" dirty="0" smtClean="0">
              <a:solidFill>
                <a:schemeClr val="bg1"/>
              </a:solidFill>
              <a:latin typeface="+mn-lt"/>
              <a:ea typeface="Times New Roman" charset="0"/>
              <a:cs typeface="Times New Roman" charset="0"/>
            </a:rPr>
            <a:t> States</a:t>
          </a:r>
        </a:p>
      </cdr:txBody>
    </cdr:sp>
  </cdr:relSizeAnchor>
  <cdr:relSizeAnchor xmlns:cdr="http://schemas.openxmlformats.org/drawingml/2006/chartDrawing">
    <cdr:from>
      <cdr:x>0.01587</cdr:x>
      <cdr:y>0.01389</cdr:y>
    </cdr:from>
    <cdr:to>
      <cdr:x>0.53164</cdr:x>
      <cdr:y>0.20178</cdr:y>
    </cdr:to>
    <cdr:sp macro="" textlink="">
      <cdr:nvSpPr>
        <cdr:cNvPr id="6" name="TextBox 1"/>
        <cdr:cNvSpPr txBox="1"/>
      </cdr:nvSpPr>
      <cdr:spPr bwMode="auto">
        <a:xfrm xmlns:a="http://schemas.openxmlformats.org/drawingml/2006/main">
          <a:off x="56595" y="50804"/>
          <a:ext cx="1839318" cy="68721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baseline="0" dirty="0" smtClean="0">
              <a:solidFill>
                <a:sysClr val="windowText" lastClr="000000"/>
              </a:solidFill>
              <a:latin typeface="+mn-lt"/>
              <a:ea typeface="Times New Roman" charset="0"/>
              <a:cs typeface="Times New Roman" charset="0"/>
            </a:rPr>
            <a:t>U.S. natural gas plant liquids production by region (Reference</a:t>
          </a:r>
          <a:r>
            <a:rPr lang="en-US" sz="1400" b="1" i="0" dirty="0" smtClean="0">
              <a:solidFill>
                <a:sysClr val="windowText" lastClr="000000"/>
              </a:solidFill>
              <a:latin typeface="+mn-lt"/>
              <a:ea typeface="Times New Roman" charset="0"/>
              <a:cs typeface="Times New Roman" charset="0"/>
            </a:rPr>
            <a:t> case)</a:t>
          </a:r>
          <a:endParaRPr lang="en-US" sz="1400" b="1" i="0" baseline="0" dirty="0" smtClean="0">
            <a:solidFill>
              <a:sysClr val="windowText" lastClr="000000"/>
            </a:solidFill>
            <a:latin typeface="+mn-lt"/>
            <a:ea typeface="Times New Roman" charset="0"/>
            <a:cs typeface="Times New Roman" charset="0"/>
          </a:endParaRPr>
        </a:p>
        <a:p xmlns:a="http://schemas.openxmlformats.org/drawingml/2006/main">
          <a:pPr eaLnBrk="0" hangingPunct="0"/>
          <a:endParaRPr lang="en-US" sz="200" b="1" i="0" baseline="0" dirty="0" smtClean="0">
            <a:solidFill>
              <a:sysClr val="windowText" lastClr="000000"/>
            </a:solidFill>
            <a:latin typeface="+mn-lt"/>
            <a:ea typeface="Times New Roman" charset="0"/>
            <a:cs typeface="Times New Roman" charset="0"/>
          </a:endParaRPr>
        </a:p>
        <a:p xmlns:a="http://schemas.openxmlformats.org/drawingml/2006/main">
          <a:pPr eaLnBrk="0" hangingPunct="0"/>
          <a:r>
            <a:rPr lang="en-US" sz="1400" i="0" baseline="0" dirty="0" smtClean="0">
              <a:solidFill>
                <a:sysClr val="windowText" lastClr="000000"/>
              </a:solidFill>
              <a:latin typeface="+mn-lt"/>
              <a:ea typeface="Times New Roman" charset="0"/>
              <a:cs typeface="Times New Roman" charset="0"/>
            </a:rPr>
            <a:t>million barrels per day</a:t>
          </a:r>
        </a:p>
        <a:p xmlns:a="http://schemas.openxmlformats.org/drawingml/2006/main">
          <a:pPr eaLnBrk="0" hangingPunct="0"/>
          <a:endParaRPr lang="en-US" sz="1400" i="0" dirty="0" smtClean="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0.56635</cdr:x>
      <cdr:y>0.08847</cdr:y>
    </cdr:from>
    <cdr:to>
      <cdr:x>0.81178</cdr:x>
      <cdr:y>0.27782</cdr:y>
    </cdr:to>
    <cdr:pic>
      <cdr:nvPicPr>
        <cdr:cNvPr id="8" name="Picture 7" descr="image002"/>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2923670" y="397328"/>
          <a:ext cx="1266999" cy="85037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475" cy="465138"/>
          </a:xfrm>
          <a:prstGeom prst="rect">
            <a:avLst/>
          </a:prstGeom>
        </p:spPr>
        <p:txBody>
          <a:bodyPr vert="horz" lIns="91414" tIns="45707" rIns="91414" bIns="45707"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5138"/>
          </a:xfrm>
          <a:prstGeom prst="rect">
            <a:avLst/>
          </a:prstGeom>
        </p:spPr>
        <p:txBody>
          <a:bodyPr vert="horz" lIns="91414" tIns="45707" rIns="91414" bIns="45707" rtlCol="0"/>
          <a:lstStyle>
            <a:lvl1pPr algn="r">
              <a:defRPr sz="1200"/>
            </a:lvl1pPr>
          </a:lstStyle>
          <a:p>
            <a:fld id="{7DE4794C-F5EF-4B2D-93D1-44697B2BA528}" type="datetimeFigureOut">
              <a:rPr lang="en-US" smtClean="0"/>
              <a:pPr/>
              <a:t>1/29/2020</a:t>
            </a:fld>
            <a:endParaRPr lang="en-US" dirty="0"/>
          </a:p>
        </p:txBody>
      </p:sp>
      <p:sp>
        <p:nvSpPr>
          <p:cNvPr id="4" name="Footer Placeholder 3"/>
          <p:cNvSpPr>
            <a:spLocks noGrp="1"/>
          </p:cNvSpPr>
          <p:nvPr>
            <p:ph type="ftr" sz="quarter" idx="2"/>
          </p:nvPr>
        </p:nvSpPr>
        <p:spPr>
          <a:xfrm>
            <a:off x="2" y="8829675"/>
            <a:ext cx="3038475" cy="465138"/>
          </a:xfrm>
          <a:prstGeom prst="rect">
            <a:avLst/>
          </a:prstGeom>
        </p:spPr>
        <p:txBody>
          <a:bodyPr vert="horz" lIns="91414" tIns="45707" rIns="91414" bIns="45707"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14" tIns="45707" rIns="91414" bIns="45707" rtlCol="0" anchor="b"/>
          <a:lstStyle>
            <a:lvl1pPr algn="r">
              <a:defRPr sz="1200"/>
            </a:lvl1pPr>
          </a:lstStyle>
          <a:p>
            <a:fld id="{E45553FA-E54B-48B3-908E-BDE094C1A45E}" type="slidenum">
              <a:rPr lang="en-US" smtClean="0"/>
              <a:pPr/>
              <a:t>‹#›</a:t>
            </a:fld>
            <a:endParaRPr lang="en-US" dirty="0"/>
          </a:p>
        </p:txBody>
      </p:sp>
    </p:spTree>
    <p:extLst>
      <p:ext uri="{BB962C8B-B14F-4D97-AF65-F5344CB8AC3E}">
        <p14:creationId xmlns:p14="http://schemas.microsoft.com/office/powerpoint/2010/main" val="1176689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4820"/>
          </a:xfrm>
          <a:prstGeom prst="rect">
            <a:avLst/>
          </a:prstGeom>
        </p:spPr>
        <p:txBody>
          <a:bodyPr vert="horz" lIns="93146" tIns="46574" rIns="93146" bIns="46574" rtlCol="0"/>
          <a:lstStyle>
            <a:lvl1pPr algn="l">
              <a:defRPr sz="1200"/>
            </a:lvl1pPr>
          </a:lstStyle>
          <a:p>
            <a:endParaRPr lang="en-US" dirty="0"/>
          </a:p>
        </p:txBody>
      </p:sp>
      <p:sp>
        <p:nvSpPr>
          <p:cNvPr id="3" name="Date Placeholder 2"/>
          <p:cNvSpPr>
            <a:spLocks noGrp="1"/>
          </p:cNvSpPr>
          <p:nvPr>
            <p:ph type="dt" idx="1"/>
          </p:nvPr>
        </p:nvSpPr>
        <p:spPr>
          <a:xfrm>
            <a:off x="3970938" y="1"/>
            <a:ext cx="3037840" cy="464820"/>
          </a:xfrm>
          <a:prstGeom prst="rect">
            <a:avLst/>
          </a:prstGeom>
        </p:spPr>
        <p:txBody>
          <a:bodyPr vert="horz" lIns="93146" tIns="46574" rIns="93146" bIns="46574" rtlCol="0"/>
          <a:lstStyle>
            <a:lvl1pPr algn="r">
              <a:defRPr sz="1200"/>
            </a:lvl1pPr>
          </a:lstStyle>
          <a:p>
            <a:fld id="{76206BF8-075B-43A5-9410-434F7CD3D58A}" type="datetimeFigureOut">
              <a:rPr lang="en-US" smtClean="0"/>
              <a:pPr/>
              <a:t>1/29/2020</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46" tIns="46574" rIns="93146" bIns="46574"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46" tIns="46574" rIns="93146" bIns="4657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8"/>
            <a:ext cx="3037840" cy="464820"/>
          </a:xfrm>
          <a:prstGeom prst="rect">
            <a:avLst/>
          </a:prstGeom>
        </p:spPr>
        <p:txBody>
          <a:bodyPr vert="horz" lIns="93146" tIns="46574" rIns="93146" bIns="4657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146" tIns="46574" rIns="93146" bIns="46574" rtlCol="0" anchor="b"/>
          <a:lstStyle>
            <a:lvl1pPr algn="r">
              <a:defRPr sz="1200"/>
            </a:lvl1pPr>
          </a:lstStyle>
          <a:p>
            <a:fld id="{0EBA4C88-B6CE-4DF6-AC5C-0E11A83F5D76}" type="slidenum">
              <a:rPr lang="en-US" smtClean="0"/>
              <a:pPr/>
              <a:t>‹#›</a:t>
            </a:fld>
            <a:endParaRPr lang="en-US" dirty="0"/>
          </a:p>
        </p:txBody>
      </p:sp>
    </p:spTree>
    <p:extLst>
      <p:ext uri="{BB962C8B-B14F-4D97-AF65-F5344CB8AC3E}">
        <p14:creationId xmlns:p14="http://schemas.microsoft.com/office/powerpoint/2010/main" val="2821818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1</a:t>
            </a:fld>
            <a:endParaRPr lang="en-US" dirty="0"/>
          </a:p>
        </p:txBody>
      </p:sp>
    </p:spTree>
    <p:extLst>
      <p:ext uri="{BB962C8B-B14F-4D97-AF65-F5344CB8AC3E}">
        <p14:creationId xmlns:p14="http://schemas.microsoft.com/office/powerpoint/2010/main" val="3520374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3</a:t>
            </a:fld>
            <a:endParaRPr lang="en-US" dirty="0"/>
          </a:p>
        </p:txBody>
      </p:sp>
    </p:spTree>
    <p:extLst>
      <p:ext uri="{BB962C8B-B14F-4D97-AF65-F5344CB8AC3E}">
        <p14:creationId xmlns:p14="http://schemas.microsoft.com/office/powerpoint/2010/main" val="3955591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7</a:t>
            </a:fld>
            <a:endParaRPr lang="en-US" dirty="0"/>
          </a:p>
        </p:txBody>
      </p:sp>
    </p:spTree>
    <p:extLst>
      <p:ext uri="{BB962C8B-B14F-4D97-AF65-F5344CB8AC3E}">
        <p14:creationId xmlns:p14="http://schemas.microsoft.com/office/powerpoint/2010/main" val="989047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BA4C88-B6CE-4DF6-AC5C-0E11A83F5D76}" type="slidenum">
              <a:rPr lang="en-US" smtClean="0"/>
              <a:pPr/>
              <a:t>8</a:t>
            </a:fld>
            <a:endParaRPr lang="en-US" dirty="0"/>
          </a:p>
        </p:txBody>
      </p:sp>
    </p:spTree>
    <p:extLst>
      <p:ext uri="{BB962C8B-B14F-4D97-AF65-F5344CB8AC3E}">
        <p14:creationId xmlns:p14="http://schemas.microsoft.com/office/powerpoint/2010/main" val="300358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10</a:t>
            </a:fld>
            <a:endParaRPr lang="en-US" dirty="0"/>
          </a:p>
        </p:txBody>
      </p:sp>
    </p:spTree>
    <p:extLst>
      <p:ext uri="{BB962C8B-B14F-4D97-AF65-F5344CB8AC3E}">
        <p14:creationId xmlns:p14="http://schemas.microsoft.com/office/powerpoint/2010/main" val="174008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12</a:t>
            </a:fld>
            <a:endParaRPr lang="en-US" dirty="0"/>
          </a:p>
        </p:txBody>
      </p:sp>
    </p:spTree>
    <p:extLst>
      <p:ext uri="{BB962C8B-B14F-4D97-AF65-F5344CB8AC3E}">
        <p14:creationId xmlns:p14="http://schemas.microsoft.com/office/powerpoint/2010/main" val="2457614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14</a:t>
            </a:fld>
            <a:endParaRPr lang="en-US" dirty="0"/>
          </a:p>
        </p:txBody>
      </p:sp>
    </p:spTree>
    <p:extLst>
      <p:ext uri="{BB962C8B-B14F-4D97-AF65-F5344CB8AC3E}">
        <p14:creationId xmlns:p14="http://schemas.microsoft.com/office/powerpoint/2010/main" val="457408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15</a:t>
            </a:fld>
            <a:endParaRPr lang="en-US" dirty="0"/>
          </a:p>
        </p:txBody>
      </p:sp>
    </p:spTree>
    <p:extLst>
      <p:ext uri="{BB962C8B-B14F-4D97-AF65-F5344CB8AC3E}">
        <p14:creationId xmlns:p14="http://schemas.microsoft.com/office/powerpoint/2010/main" val="1330927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ng title and text">
    <p:spTree>
      <p:nvGrpSpPr>
        <p:cNvPr id="1" name=""/>
        <p:cNvGrpSpPr/>
        <p:nvPr/>
      </p:nvGrpSpPr>
      <p:grpSpPr>
        <a:xfrm>
          <a:off x="0" y="0"/>
          <a:ext cx="0" cy="0"/>
          <a:chOff x="0" y="0"/>
          <a:chExt cx="0" cy="0"/>
        </a:xfrm>
      </p:grpSpPr>
      <p:sp>
        <p:nvSpPr>
          <p:cNvPr id="10" name="Text Placeholder 8"/>
          <p:cNvSpPr>
            <a:spLocks noGrp="1"/>
          </p:cNvSpPr>
          <p:nvPr>
            <p:ph type="body" sz="quarter" idx="12"/>
          </p:nvPr>
        </p:nvSpPr>
        <p:spPr>
          <a:xfrm>
            <a:off x="309095" y="1429265"/>
            <a:ext cx="11590985" cy="4747702"/>
          </a:xfrm>
          <a:prstGeom prst="rect">
            <a:avLst/>
          </a:prstGeom>
        </p:spPr>
        <p:txBody>
          <a:bodyPr/>
          <a:lstStyle>
            <a:lvl1pPr marL="237744" indent="-237744">
              <a:lnSpc>
                <a:spcPct val="125000"/>
              </a:lnSpc>
              <a:spcBef>
                <a:spcPts val="1600"/>
              </a:spcBef>
              <a:spcAft>
                <a:spcPts val="600"/>
              </a:spcAft>
              <a:defRPr sz="1400"/>
            </a:lvl1pPr>
            <a:lvl2pPr marL="694944" indent="-237744">
              <a:lnSpc>
                <a:spcPct val="125000"/>
              </a:lnSpc>
              <a:spcAft>
                <a:spcPts val="400"/>
              </a:spcAft>
              <a:defRPr sz="1400"/>
            </a:lvl2pPr>
            <a:lvl3pPr marL="1088136" indent="-173736">
              <a:lnSpc>
                <a:spcPct val="125000"/>
              </a:lnSpc>
              <a:spcAft>
                <a:spcPts val="400"/>
              </a:spcAft>
              <a:defRPr sz="1400"/>
            </a:lvl3pPr>
            <a:lvl4pPr marL="1609344" indent="-237744">
              <a:lnSpc>
                <a:spcPct val="125000"/>
              </a:lnSpc>
              <a:spcAft>
                <a:spcPts val="400"/>
              </a:spcAft>
              <a:defRPr sz="1400"/>
            </a:lvl4pPr>
            <a:lvl5pPr marL="2002536" indent="-173736">
              <a:lnSpc>
                <a:spcPct val="125000"/>
              </a:lnSpc>
              <a:spcAft>
                <a:spcPts val="400"/>
              </a:spcAft>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smtClean="0"/>
              <a:t>Click to edit Master title style. You can have up to two lines of text.</a:t>
            </a:r>
            <a:endParaRPr lang="en-US" dirty="0"/>
          </a:p>
        </p:txBody>
      </p:sp>
      <p:sp>
        <p:nvSpPr>
          <p:cNvPr id="1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full-screen image/char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309095" y="1427430"/>
            <a:ext cx="11599572" cy="4753241"/>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smtClean="0"/>
              <a:t>Click to edit Master title style. You can have up to two lines of text.</a:t>
            </a:r>
            <a:endParaRPr lang="en-US" dirty="0"/>
          </a:p>
        </p:txBody>
      </p:sp>
      <p:sp>
        <p:nvSpPr>
          <p:cNvPr id="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extLst>
      <p:ext uri="{BB962C8B-B14F-4D97-AF65-F5344CB8AC3E}">
        <p14:creationId xmlns:p14="http://schemas.microsoft.com/office/powerpoint/2010/main" val="129096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smtClean="0"/>
              <a:t>Click to edit Master title style. You can have up to two lines of text.</a:t>
            </a:r>
            <a:endParaRPr lang="en-US" dirty="0"/>
          </a:p>
        </p:txBody>
      </p:sp>
      <p:sp>
        <p:nvSpPr>
          <p:cNvPr id="12" name="Content Placeholder 10"/>
          <p:cNvSpPr>
            <a:spLocks noGrp="1"/>
          </p:cNvSpPr>
          <p:nvPr>
            <p:ph sz="quarter" idx="12"/>
          </p:nvPr>
        </p:nvSpPr>
        <p:spPr>
          <a:xfrm>
            <a:off x="309095" y="1427430"/>
            <a:ext cx="5660190" cy="4753241"/>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0"/>
          <p:cNvSpPr>
            <a:spLocks noGrp="1"/>
          </p:cNvSpPr>
          <p:nvPr>
            <p:ph sz="quarter" idx="13"/>
          </p:nvPr>
        </p:nvSpPr>
        <p:spPr>
          <a:xfrm>
            <a:off x="6174769" y="1427430"/>
            <a:ext cx="5743254" cy="4753241"/>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307631" y="1427431"/>
            <a:ext cx="3657600" cy="4753240"/>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10"/>
          <p:cNvSpPr>
            <a:spLocks noGrp="1"/>
          </p:cNvSpPr>
          <p:nvPr>
            <p:ph sz="quarter" idx="13"/>
          </p:nvPr>
        </p:nvSpPr>
        <p:spPr>
          <a:xfrm>
            <a:off x="4290573" y="1427431"/>
            <a:ext cx="3657600" cy="4753240"/>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0"/>
          <p:cNvSpPr>
            <a:spLocks noGrp="1"/>
          </p:cNvSpPr>
          <p:nvPr>
            <p:ph sz="quarter" idx="14"/>
          </p:nvPr>
        </p:nvSpPr>
        <p:spPr>
          <a:xfrm>
            <a:off x="8263467" y="1427431"/>
            <a:ext cx="3657600" cy="4753240"/>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smtClean="0"/>
              <a:t>Click to edit Master title style. You can have up to two lines of text.</a:t>
            </a:r>
            <a:endParaRPr lang="en-US" dirty="0"/>
          </a:p>
        </p:txBody>
      </p:sp>
      <p:sp>
        <p:nvSpPr>
          <p:cNvPr id="7"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extLst>
      <p:ext uri="{BB962C8B-B14F-4D97-AF65-F5344CB8AC3E}">
        <p14:creationId xmlns:p14="http://schemas.microsoft.com/office/powerpoint/2010/main" val="352293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ne or bar graph">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09094" y="1428068"/>
            <a:ext cx="5581451" cy="548640"/>
          </a:xfrm>
          <a:prstGeom prst="rect">
            <a:avLst/>
          </a:prstGeom>
        </p:spPr>
        <p:txBody>
          <a:bodyPr anchor="b" anchorCtr="0"/>
          <a:lstStyle>
            <a:lvl1pPr marL="342900" marR="0" indent="-342900" algn="l" defTabSz="914400" rtl="0" eaLnBrk="1" fontAlgn="base" latinLnBrk="0" hangingPunct="1">
              <a:lnSpc>
                <a:spcPct val="100000"/>
              </a:lnSpc>
              <a:spcBef>
                <a:spcPct val="20000"/>
              </a:spcBef>
              <a:spcAft>
                <a:spcPct val="0"/>
              </a:spcAft>
              <a:buClrTx/>
              <a:buSzTx/>
              <a:buFontTx/>
              <a:buNone/>
              <a:tabLst/>
              <a:defRPr sz="1400"/>
            </a:lvl1pPr>
            <a:lvl2pPr>
              <a:defRPr sz="1400"/>
            </a:lvl2pPr>
            <a:lvl3pPr>
              <a:defRPr sz="1400"/>
            </a:lvl3pPr>
            <a:lvl4pPr>
              <a:defRPr sz="1400"/>
            </a:lvl4pPr>
            <a:lvl5pPr>
              <a:defRPr sz="1400"/>
            </a:lvl5pPr>
          </a:lstStyle>
          <a:p>
            <a:pPr lvl="0"/>
            <a:r>
              <a:rPr lang="en-US" dirty="0" smtClean="0"/>
              <a:t>y-axis title here</a:t>
            </a:r>
          </a:p>
          <a:p>
            <a:pPr lvl="0"/>
            <a:r>
              <a:rPr lang="en-US" dirty="0" smtClean="0"/>
              <a:t>y-axis units here</a:t>
            </a:r>
          </a:p>
        </p:txBody>
      </p:sp>
      <p:sp>
        <p:nvSpPr>
          <p:cNvPr id="14" name="Text Placeholder 13"/>
          <p:cNvSpPr>
            <a:spLocks noGrp="1"/>
          </p:cNvSpPr>
          <p:nvPr>
            <p:ph type="body" sz="quarter" idx="14" hasCustomPrompt="1"/>
          </p:nvPr>
        </p:nvSpPr>
        <p:spPr>
          <a:xfrm>
            <a:off x="6278880" y="1428068"/>
            <a:ext cx="5608320" cy="548640"/>
          </a:xfrm>
          <a:prstGeom prst="rect">
            <a:avLst/>
          </a:prstGeom>
        </p:spPr>
        <p:txBody>
          <a:bodyPr anchor="b" anchorCtr="0"/>
          <a:lstStyle>
            <a:lvl1pPr marL="342900" marR="0" indent="-342900" algn="r" defTabSz="914400" rtl="0" eaLnBrk="1" fontAlgn="base" latinLnBrk="0" hangingPunct="1">
              <a:lnSpc>
                <a:spcPct val="100000"/>
              </a:lnSpc>
              <a:spcBef>
                <a:spcPct val="20000"/>
              </a:spcBef>
              <a:spcAft>
                <a:spcPct val="0"/>
              </a:spcAft>
              <a:buClrTx/>
              <a:buSzTx/>
              <a:buFontTx/>
              <a:buNone/>
              <a:tabLst/>
              <a:defRPr sz="1400"/>
            </a:lvl1pPr>
            <a:lvl2pPr>
              <a:defRPr sz="1400"/>
            </a:lvl2pPr>
            <a:lvl3pPr>
              <a:defRPr sz="1400"/>
            </a:lvl3pPr>
            <a:lvl4pPr>
              <a:defRPr sz="1400"/>
            </a:lvl4pPr>
            <a:lvl5pPr>
              <a:defRPr sz="1400"/>
            </a:lvl5pPr>
          </a:lstStyle>
          <a:p>
            <a:pPr lvl="0"/>
            <a:r>
              <a:rPr lang="en-US" dirty="0" smtClean="0"/>
              <a:t>secondary y-axis title here</a:t>
            </a:r>
          </a:p>
          <a:p>
            <a:pPr lvl="0"/>
            <a:r>
              <a:rPr lang="en-US" dirty="0" smtClean="0"/>
              <a:t>secondary y-axis units here</a:t>
            </a:r>
          </a:p>
        </p:txBody>
      </p:sp>
      <p:sp>
        <p:nvSpPr>
          <p:cNvPr id="11" name="Chart Placeholder 8"/>
          <p:cNvSpPr>
            <a:spLocks noGrp="1"/>
          </p:cNvSpPr>
          <p:nvPr>
            <p:ph type="chart" sz="quarter" idx="12"/>
          </p:nvPr>
        </p:nvSpPr>
        <p:spPr>
          <a:xfrm>
            <a:off x="309094" y="2022869"/>
            <a:ext cx="11578108" cy="3925755"/>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a:lvl1pPr>
          </a:lstStyle>
          <a:p>
            <a:r>
              <a:rPr lang="en-US" smtClean="0"/>
              <a:t>Click icon to add chart</a:t>
            </a:r>
            <a:endParaRPr lang="en-US" dirty="0" smtClean="0"/>
          </a:p>
        </p:txBody>
      </p:sp>
      <p:sp>
        <p:nvSpPr>
          <p:cNvPr id="13"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smtClean="0"/>
              <a:t>Click to edit Master title style. You can have up to two lines of text.</a:t>
            </a:r>
            <a:endParaRPr lang="en-US" dirty="0"/>
          </a:p>
        </p:txBody>
      </p:sp>
      <p:sp>
        <p:nvSpPr>
          <p:cNvPr id="16" name="Text Placeholder 15"/>
          <p:cNvSpPr>
            <a:spLocks noGrp="1"/>
          </p:cNvSpPr>
          <p:nvPr>
            <p:ph type="body" sz="quarter" idx="15" hasCustomPrompt="1"/>
          </p:nvPr>
        </p:nvSpPr>
        <p:spPr>
          <a:xfrm>
            <a:off x="307327" y="6020678"/>
            <a:ext cx="11593188" cy="255154"/>
          </a:xfrm>
          <a:prstGeom prst="rect">
            <a:avLst/>
          </a:prstGeom>
        </p:spPr>
        <p:txBody>
          <a:bodyPr anchor="b" anchorCtr="0"/>
          <a:lstStyle>
            <a:lvl1pPr>
              <a:buNone/>
              <a:defRPr sz="1200" i="1"/>
            </a:lvl1pPr>
            <a:lvl2pPr>
              <a:buNone/>
              <a:defRPr sz="1200" i="1"/>
            </a:lvl2pPr>
            <a:lvl3pPr>
              <a:buNone/>
              <a:defRPr sz="1200" i="1"/>
            </a:lvl3pPr>
            <a:lvl4pPr>
              <a:buNone/>
              <a:defRPr sz="1200" i="1"/>
            </a:lvl4pPr>
            <a:lvl5pPr>
              <a:buNone/>
              <a:defRPr sz="1200" i="1"/>
            </a:lvl5pPr>
          </a:lstStyle>
          <a:p>
            <a:pPr lvl="0"/>
            <a:r>
              <a:rPr lang="en-US" dirty="0" smtClean="0"/>
              <a:t>Source: Click to edit text</a:t>
            </a:r>
          </a:p>
        </p:txBody>
      </p:sp>
      <p:sp>
        <p:nvSpPr>
          <p:cNvPr id="8"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9" name="Chart Placeholder 8"/>
          <p:cNvSpPr>
            <a:spLocks noGrp="1"/>
          </p:cNvSpPr>
          <p:nvPr>
            <p:ph type="chart" sz="quarter" idx="12"/>
          </p:nvPr>
        </p:nvSpPr>
        <p:spPr>
          <a:xfrm>
            <a:off x="307327" y="1839392"/>
            <a:ext cx="11593188" cy="410703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a:lvl1pPr>
          </a:lstStyle>
          <a:p>
            <a:r>
              <a:rPr lang="en-US" smtClean="0"/>
              <a:t>Click icon to add chart</a:t>
            </a:r>
            <a:endParaRPr lang="en-US" dirty="0" smtClean="0"/>
          </a:p>
        </p:txBody>
      </p:sp>
      <p:sp>
        <p:nvSpPr>
          <p:cNvPr id="12" name="Text Placeholder 11"/>
          <p:cNvSpPr>
            <a:spLocks noGrp="1"/>
          </p:cNvSpPr>
          <p:nvPr>
            <p:ph type="body" sz="quarter" idx="13" hasCustomPrompt="1"/>
          </p:nvPr>
        </p:nvSpPr>
        <p:spPr>
          <a:xfrm>
            <a:off x="307327" y="1434789"/>
            <a:ext cx="11593188" cy="292608"/>
          </a:xfrm>
          <a:prstGeom prst="rect">
            <a:avLst/>
          </a:prstGeom>
        </p:spPr>
        <p:txBody>
          <a:bodyPr anchor="b" anchorCtr="0"/>
          <a:lstStyle>
            <a:lvl1pPr marL="342900" marR="0" indent="-342900" algn="l" defTabSz="914400" rtl="0" eaLnBrk="1" fontAlgn="base" latinLnBrk="0" hangingPunct="1">
              <a:lnSpc>
                <a:spcPct val="100000"/>
              </a:lnSpc>
              <a:spcBef>
                <a:spcPct val="20000"/>
              </a:spcBef>
              <a:spcAft>
                <a:spcPct val="0"/>
              </a:spcAft>
              <a:buClrTx/>
              <a:buSzTx/>
              <a:buFontTx/>
              <a:buNone/>
              <a:tabLst/>
              <a:defRPr sz="1400"/>
            </a:lvl1pPr>
            <a:lvl2pPr>
              <a:defRPr sz="1400"/>
            </a:lvl2pPr>
            <a:lvl3pPr>
              <a:defRPr sz="1400"/>
            </a:lvl3pPr>
            <a:lvl4pPr>
              <a:defRPr sz="1400"/>
            </a:lvl4pPr>
            <a:lvl5pPr>
              <a:defRPr sz="1400"/>
            </a:lvl5pPr>
          </a:lstStyle>
          <a:p>
            <a:pPr lvl="0"/>
            <a:r>
              <a:rPr lang="en-US" dirty="0" smtClean="0"/>
              <a:t>pie chart units here</a:t>
            </a:r>
            <a:endParaRPr lang="en-US" dirty="0"/>
          </a:p>
        </p:txBody>
      </p:sp>
      <p:sp>
        <p:nvSpPr>
          <p:cNvPr id="16" name="Text Placeholder 15"/>
          <p:cNvSpPr>
            <a:spLocks noGrp="1"/>
          </p:cNvSpPr>
          <p:nvPr>
            <p:ph type="body" sz="quarter" idx="15" hasCustomPrompt="1"/>
          </p:nvPr>
        </p:nvSpPr>
        <p:spPr>
          <a:xfrm>
            <a:off x="307327" y="6020678"/>
            <a:ext cx="11593188" cy="255154"/>
          </a:xfrm>
          <a:prstGeom prst="rect">
            <a:avLst/>
          </a:prstGeom>
        </p:spPr>
        <p:txBody>
          <a:bodyPr anchor="b" anchorCtr="0"/>
          <a:lstStyle>
            <a:lvl1pPr>
              <a:buNone/>
              <a:defRPr sz="1200" i="1"/>
            </a:lvl1pPr>
            <a:lvl2pPr>
              <a:buNone/>
              <a:defRPr sz="1200" i="1"/>
            </a:lvl2pPr>
            <a:lvl3pPr>
              <a:buNone/>
              <a:defRPr sz="1200" i="1"/>
            </a:lvl3pPr>
            <a:lvl4pPr>
              <a:buNone/>
              <a:defRPr sz="1200" i="1"/>
            </a:lvl4pPr>
            <a:lvl5pPr>
              <a:buNone/>
              <a:defRPr sz="1200" i="1"/>
            </a:lvl5pPr>
          </a:lstStyle>
          <a:p>
            <a:pPr lvl="0"/>
            <a:r>
              <a:rPr lang="en-US" dirty="0" smtClean="0"/>
              <a:t>Source: Click to edit text</a:t>
            </a:r>
          </a:p>
        </p:txBody>
      </p:sp>
      <p:sp>
        <p:nvSpPr>
          <p:cNvPr id="11"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smtClean="0"/>
              <a:t>Click to edit Master title style. You can have up to two lines of text.</a:t>
            </a:r>
            <a:endParaRPr lang="en-US" dirty="0"/>
          </a:p>
        </p:txBody>
      </p:sp>
      <p:sp>
        <p:nvSpPr>
          <p:cNvPr id="7"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13" name="Picture Placeholder 12"/>
          <p:cNvSpPr>
            <a:spLocks noGrp="1"/>
          </p:cNvSpPr>
          <p:nvPr>
            <p:ph type="pic" sz="quarter" idx="16"/>
          </p:nvPr>
        </p:nvSpPr>
        <p:spPr>
          <a:xfrm>
            <a:off x="309094" y="1434788"/>
            <a:ext cx="11578108" cy="4513835"/>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a:lvl1pPr>
          </a:lstStyle>
          <a:p>
            <a:r>
              <a:rPr lang="en-US" smtClean="0"/>
              <a:t>Click icon to add picture</a:t>
            </a:r>
            <a:endParaRPr lang="en-US" dirty="0" smtClean="0"/>
          </a:p>
        </p:txBody>
      </p:sp>
      <p:sp>
        <p:nvSpPr>
          <p:cNvPr id="8"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smtClean="0"/>
              <a:t>Click to edit Master title style. You can have up to two lines of text.</a:t>
            </a:r>
            <a:endParaRPr lang="en-US" dirty="0"/>
          </a:p>
        </p:txBody>
      </p:sp>
      <p:sp>
        <p:nvSpPr>
          <p:cNvPr id="11" name="Text Placeholder 15"/>
          <p:cNvSpPr>
            <a:spLocks noGrp="1"/>
          </p:cNvSpPr>
          <p:nvPr>
            <p:ph type="body" sz="quarter" idx="15" hasCustomPrompt="1"/>
          </p:nvPr>
        </p:nvSpPr>
        <p:spPr>
          <a:xfrm>
            <a:off x="307327" y="6020678"/>
            <a:ext cx="11593188" cy="255154"/>
          </a:xfrm>
          <a:prstGeom prst="rect">
            <a:avLst/>
          </a:prstGeom>
        </p:spPr>
        <p:txBody>
          <a:bodyPr anchor="b" anchorCtr="0"/>
          <a:lstStyle>
            <a:lvl1pPr>
              <a:buNone/>
              <a:defRPr sz="1200" i="1"/>
            </a:lvl1pPr>
            <a:lvl2pPr>
              <a:buNone/>
              <a:defRPr sz="1200" i="1"/>
            </a:lvl2pPr>
            <a:lvl3pPr>
              <a:buNone/>
              <a:defRPr sz="1200" i="1"/>
            </a:lvl3pPr>
            <a:lvl4pPr>
              <a:buNone/>
              <a:defRPr sz="1200" i="1"/>
            </a:lvl4pPr>
            <a:lvl5pPr>
              <a:buNone/>
              <a:defRPr sz="1200" i="1"/>
            </a:lvl5pPr>
          </a:lstStyle>
          <a:p>
            <a:pPr lvl="0"/>
            <a:r>
              <a:rPr lang="en-US" dirty="0" smtClean="0"/>
              <a:t>Source: Click to edit text</a:t>
            </a:r>
          </a:p>
        </p:txBody>
      </p:sp>
      <p:sp>
        <p:nvSpPr>
          <p:cNvPr id="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3" name="Rectangle 12"/>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3041322" y="1575175"/>
            <a:ext cx="8541079" cy="1490472"/>
          </a:xfrm>
          <a:prstGeom prst="rect">
            <a:avLst/>
          </a:prstGeom>
        </p:spPr>
        <p:txBody>
          <a:bodyPr anchor="b" anchorCtr="0"/>
          <a:lstStyle>
            <a:lvl1pPr algn="l">
              <a:defRPr sz="4000">
                <a:solidFill>
                  <a:schemeClr val="bg1"/>
                </a:solidFill>
              </a:defRPr>
            </a:lvl1pPr>
          </a:lstStyle>
          <a:p>
            <a:r>
              <a:rPr lang="en-US" dirty="0" smtClean="0"/>
              <a:t>Section Title — click to edit</a:t>
            </a:r>
            <a:endParaRPr lang="en-US" dirty="0"/>
          </a:p>
        </p:txBody>
      </p:sp>
      <p:sp>
        <p:nvSpPr>
          <p:cNvPr id="12" name="Text Placeholder 11"/>
          <p:cNvSpPr>
            <a:spLocks noGrp="1"/>
          </p:cNvSpPr>
          <p:nvPr>
            <p:ph type="body" sz="quarter" idx="13"/>
          </p:nvPr>
        </p:nvSpPr>
        <p:spPr>
          <a:xfrm>
            <a:off x="3096127" y="3248279"/>
            <a:ext cx="6015791" cy="3164555"/>
          </a:xfrm>
          <a:prstGeom prst="rect">
            <a:avLst/>
          </a:prstGeom>
        </p:spPr>
        <p:txBody>
          <a:bodyPr/>
          <a:lstStyle>
            <a:lvl1pPr marL="0" indent="0">
              <a:buNone/>
              <a:defRPr sz="1600">
                <a:solidFill>
                  <a:schemeClr val="bg1"/>
                </a:solidFill>
              </a:defRPr>
            </a:lvl1pPr>
          </a:lstStyle>
          <a:p>
            <a:pPr lvl="0"/>
            <a:r>
              <a:rPr lang="en-US" smtClean="0"/>
              <a:t>Click to edit Master text styles</a:t>
            </a:r>
          </a:p>
        </p:txBody>
      </p:sp>
      <p:cxnSp>
        <p:nvCxnSpPr>
          <p:cNvPr id="4" name="Straight Connector 3"/>
          <p:cNvCxnSpPr/>
          <p:nvPr userDrawn="1"/>
        </p:nvCxnSpPr>
        <p:spPr>
          <a:xfrm flipH="1">
            <a:off x="2918692" y="1681018"/>
            <a:ext cx="122629" cy="419330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21" Type="http://schemas.openxmlformats.org/officeDocument/2006/relationships/image" Target="../media/image9.png"/><Relationship Id="rId7" Type="http://schemas.openxmlformats.org/officeDocument/2006/relationships/slideLayout" Target="../slideLayouts/slideLayout7.xml"/><Relationship Id="rId12" Type="http://schemas.openxmlformats.org/officeDocument/2006/relationships/slide" Target="../slides/slid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
        <p:nvSpPr>
          <p:cNvPr id="10" name="TextBox 9"/>
          <p:cNvSpPr txBox="1"/>
          <p:nvPr userDrawn="1"/>
        </p:nvSpPr>
        <p:spPr bwMode="auto">
          <a:xfrm>
            <a:off x="985777" y="6475711"/>
            <a:ext cx="3922287" cy="261610"/>
          </a:xfrm>
          <a:prstGeom prst="rect">
            <a:avLst/>
          </a:prstGeom>
          <a:noFill/>
          <a:ln w="9525">
            <a:noFill/>
            <a:miter lim="800000"/>
            <a:headEnd/>
            <a:tailEnd/>
          </a:ln>
        </p:spPr>
        <p:txBody>
          <a:bodyPr wrap="square" lIns="0" tIns="0" rIns="0" rtlCol="0" anchor="b">
            <a:prstTxWarp prst="textNoShape">
              <a:avLst/>
            </a:prstTxWarp>
            <a:spAutoFit/>
          </a:bodyPr>
          <a:lstStyle/>
          <a:p>
            <a:pPr eaLnBrk="0" hangingPunct="0"/>
            <a:r>
              <a:rPr lang="en-US" sz="1400" i="0" dirty="0" smtClean="0">
                <a:solidFill>
                  <a:schemeClr val="bg1"/>
                </a:solidFill>
                <a:latin typeface="Times New Roman" charset="0"/>
                <a:ea typeface="Times New Roman" charset="0"/>
                <a:cs typeface="Times New Roman" charset="0"/>
              </a:rPr>
              <a:t>U.S. Energy Information Administration</a:t>
            </a:r>
          </a:p>
        </p:txBody>
      </p:sp>
      <p:cxnSp>
        <p:nvCxnSpPr>
          <p:cNvPr id="3" name="Straight Connector 2"/>
          <p:cNvCxnSpPr/>
          <p:nvPr userDrawn="1"/>
        </p:nvCxnSpPr>
        <p:spPr>
          <a:xfrm>
            <a:off x="0" y="6366270"/>
            <a:ext cx="12192000"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Oval 11"/>
          <p:cNvSpPr/>
          <p:nvPr userDrawn="1"/>
        </p:nvSpPr>
        <p:spPr>
          <a:xfrm>
            <a:off x="11521497" y="6424743"/>
            <a:ext cx="390503" cy="388030"/>
          </a:xfrm>
          <a:prstGeom prst="ellipse">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Box 12"/>
          <p:cNvSpPr txBox="1"/>
          <p:nvPr userDrawn="1"/>
        </p:nvSpPr>
        <p:spPr>
          <a:xfrm>
            <a:off x="9790771" y="6485687"/>
            <a:ext cx="1682962" cy="292388"/>
          </a:xfrm>
          <a:prstGeom prst="rect">
            <a:avLst/>
          </a:prstGeom>
          <a:noFill/>
        </p:spPr>
        <p:txBody>
          <a:bodyPr wrap="square" rtlCol="0">
            <a:spAutoFit/>
          </a:bodyPr>
          <a:lstStyle/>
          <a:p>
            <a:pPr algn="l"/>
            <a:r>
              <a:rPr lang="en-US" sz="1300" dirty="0" smtClean="0">
                <a:solidFill>
                  <a:schemeClr val="tx1">
                    <a:lumMod val="65000"/>
                    <a:lumOff val="35000"/>
                  </a:schemeClr>
                </a:solidFill>
                <a:latin typeface="+mn-lt"/>
              </a:rPr>
              <a:t>www.eia.gov/aeo</a:t>
            </a:r>
            <a:endParaRPr lang="en-US" sz="1300" dirty="0">
              <a:solidFill>
                <a:schemeClr val="tx1">
                  <a:lumMod val="65000"/>
                  <a:lumOff val="35000"/>
                </a:schemeClr>
              </a:solidFill>
              <a:latin typeface="+mn-lt"/>
            </a:endParaRPr>
          </a:p>
        </p:txBody>
      </p:sp>
      <p:sp>
        <p:nvSpPr>
          <p:cNvPr id="14" name="TextBox 13"/>
          <p:cNvSpPr txBox="1"/>
          <p:nvPr userDrawn="1"/>
        </p:nvSpPr>
        <p:spPr>
          <a:xfrm>
            <a:off x="8475485" y="6485687"/>
            <a:ext cx="1223762" cy="292388"/>
          </a:xfrm>
          <a:prstGeom prst="rect">
            <a:avLst/>
          </a:prstGeom>
          <a:noFill/>
        </p:spPr>
        <p:txBody>
          <a:bodyPr wrap="square" rtlCol="0">
            <a:spAutoFit/>
          </a:bodyPr>
          <a:lstStyle/>
          <a:p>
            <a:pPr algn="r"/>
            <a:r>
              <a:rPr lang="en-US" sz="1300" b="1" dirty="0">
                <a:solidFill>
                  <a:schemeClr val="accent1"/>
                </a:solidFill>
              </a:rPr>
              <a:t>#</a:t>
            </a:r>
            <a:r>
              <a:rPr lang="en-US" sz="1300" dirty="0" smtClean="0">
                <a:solidFill>
                  <a:schemeClr val="accent1"/>
                </a:solidFill>
              </a:rPr>
              <a:t>AEO2020</a:t>
            </a:r>
            <a:endParaRPr lang="en-US" sz="1300" dirty="0">
              <a:solidFill>
                <a:schemeClr val="accent1"/>
              </a:solidFill>
            </a:endParaRPr>
          </a:p>
        </p:txBody>
      </p:sp>
      <p:cxnSp>
        <p:nvCxnSpPr>
          <p:cNvPr id="15" name="Straight Connector 14"/>
          <p:cNvCxnSpPr/>
          <p:nvPr userDrawn="1"/>
        </p:nvCxnSpPr>
        <p:spPr>
          <a:xfrm>
            <a:off x="9750828" y="6485687"/>
            <a:ext cx="0" cy="282198"/>
          </a:xfrm>
          <a:prstGeom prst="line">
            <a:avLst/>
          </a:prstGeom>
          <a:ln w="19050" cmpd="sng">
            <a:solidFill>
              <a:schemeClr val="bg2">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305261" y="6473381"/>
            <a:ext cx="4050539" cy="276999"/>
          </a:xfrm>
          <a:prstGeom prst="rect">
            <a:avLst/>
          </a:prstGeom>
          <a:noFill/>
        </p:spPr>
        <p:txBody>
          <a:bodyPr wrap="square" rtlCol="0">
            <a:spAutoFit/>
          </a:bodyPr>
          <a:lstStyle/>
          <a:p>
            <a:pPr algn="l"/>
            <a:r>
              <a:rPr lang="en-US" sz="1200" b="0" dirty="0" smtClean="0">
                <a:solidFill>
                  <a:schemeClr val="tx1">
                    <a:lumMod val="65000"/>
                    <a:lumOff val="35000"/>
                  </a:schemeClr>
                </a:solidFill>
                <a:latin typeface="Times New Roman"/>
                <a:cs typeface="Times New Roman"/>
              </a:rPr>
              <a:t>U.S. Energy</a:t>
            </a:r>
            <a:r>
              <a:rPr lang="en-US" sz="1200" b="0" baseline="0" dirty="0" smtClean="0">
                <a:solidFill>
                  <a:schemeClr val="tx1">
                    <a:lumMod val="65000"/>
                    <a:lumOff val="35000"/>
                  </a:schemeClr>
                </a:solidFill>
                <a:latin typeface="Times New Roman"/>
                <a:cs typeface="Times New Roman"/>
              </a:rPr>
              <a:t> Information Administration</a:t>
            </a:r>
            <a:endParaRPr lang="en-US" sz="1200" b="0" dirty="0">
              <a:solidFill>
                <a:schemeClr val="tx1">
                  <a:lumMod val="65000"/>
                  <a:lumOff val="35000"/>
                </a:schemeClr>
              </a:solidFill>
              <a:latin typeface="Times New Roman"/>
              <a:cs typeface="Times New Roman"/>
            </a:endParaRPr>
          </a:p>
        </p:txBody>
      </p:sp>
      <p:sp>
        <p:nvSpPr>
          <p:cNvPr id="20" name="Rectangle 19"/>
          <p:cNvSpPr/>
          <p:nvPr userDrawn="1"/>
        </p:nvSpPr>
        <p:spPr bwMode="auto">
          <a:xfrm>
            <a:off x="0" y="210224"/>
            <a:ext cx="12192000" cy="92075"/>
          </a:xfrm>
          <a:prstGeom prst="rect">
            <a:avLst/>
          </a:prstGeom>
          <a:solidFill>
            <a:srgbClr val="169DD8"/>
          </a:solidFill>
          <a:ln w="9525" cap="flat" cmpd="sng" algn="ctr">
            <a:noFill/>
            <a:prstDash val="solid"/>
            <a:round/>
            <a:headEnd type="none" w="med" len="med"/>
            <a:tailEnd type="none" w="med" len="med"/>
          </a:ln>
          <a:effectLst/>
        </p:spPr>
        <p:txBody>
          <a:bodyPr/>
          <a:lstStyle/>
          <a:p>
            <a:pPr eaLnBrk="0" hangingPunct="0"/>
            <a:endParaRPr lang="en-US" sz="1800" dirty="0"/>
          </a:p>
        </p:txBody>
      </p:sp>
      <p:pic>
        <p:nvPicPr>
          <p:cNvPr id="21" name="Picture 20" descr="blueicon_1.png">
            <a:hlinkClick r:id="rId12" action="ppaction://hlinksldjump"/>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05261" y="-47212"/>
            <a:ext cx="596900" cy="609600"/>
          </a:xfrm>
          <a:prstGeom prst="rect">
            <a:avLst/>
          </a:prstGeom>
        </p:spPr>
      </p:pic>
      <p:pic>
        <p:nvPicPr>
          <p:cNvPr id="23" name="Picture 22" descr="blueicon_4.png">
            <a:hlinkClick r:id="" action="ppaction://noaction"/>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168701" y="-47212"/>
            <a:ext cx="596900" cy="609600"/>
          </a:xfrm>
          <a:prstGeom prst="rect">
            <a:avLst/>
          </a:prstGeom>
        </p:spPr>
      </p:pic>
      <p:pic>
        <p:nvPicPr>
          <p:cNvPr id="25" name="Picture 24" descr="blueicon_5.png">
            <a:hlinkClick r:id="" action="ppaction://noaction"/>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600421" y="-47212"/>
            <a:ext cx="596900" cy="609600"/>
          </a:xfrm>
          <a:prstGeom prst="rect">
            <a:avLst/>
          </a:prstGeom>
        </p:spPr>
      </p:pic>
      <p:pic>
        <p:nvPicPr>
          <p:cNvPr id="26" name="Picture 25" descr="blueicon_7.png">
            <a:hlinkClick r:id="" action="ppaction://noaction"/>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736981" y="-47212"/>
            <a:ext cx="596900" cy="609600"/>
          </a:xfrm>
          <a:prstGeom prst="rect">
            <a:avLst/>
          </a:prstGeom>
        </p:spPr>
      </p:pic>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032141" y="3530"/>
            <a:ext cx="508116" cy="508116"/>
          </a:xfrm>
          <a:prstGeom prst="rect">
            <a:avLst/>
          </a:prstGeom>
        </p:spPr>
      </p:pic>
      <p:pic>
        <p:nvPicPr>
          <p:cNvPr id="5" name="Picture 4"/>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375077" y="3530"/>
            <a:ext cx="508116" cy="508116"/>
          </a:xfrm>
          <a:prstGeom prst="rect">
            <a:avLst/>
          </a:prstGeom>
        </p:spPr>
      </p:pic>
      <p:pic>
        <p:nvPicPr>
          <p:cNvPr id="7" name="Picture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718013" y="-2821"/>
            <a:ext cx="508116" cy="520819"/>
          </a:xfrm>
          <a:prstGeom prst="rect">
            <a:avLst/>
          </a:prstGeom>
        </p:spPr>
      </p:pic>
      <p:pic>
        <p:nvPicPr>
          <p:cNvPr id="8"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060949" y="-2821"/>
            <a:ext cx="508116" cy="520819"/>
          </a:xfrm>
          <a:prstGeom prst="rect">
            <a:avLst/>
          </a:prstGeom>
        </p:spPr>
      </p:pic>
      <p:pic>
        <p:nvPicPr>
          <p:cNvPr id="9" name="Picture 8"/>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1403884" y="3530"/>
            <a:ext cx="508116" cy="508116"/>
          </a:xfrm>
          <a:prstGeom prst="rect">
            <a:avLst/>
          </a:prstGeom>
        </p:spPr>
      </p:pic>
    </p:spTree>
  </p:cSld>
  <p:clrMap bg1="lt1" tx1="dk1" bg2="lt2" tx2="dk2" accent1="accent1" accent2="accent2" accent3="accent3" accent4="accent4" accent5="accent5" accent6="accent6" hlink="hlink" folHlink="folHlink"/>
  <p:sldLayoutIdLst>
    <p:sldLayoutId id="2147483679" r:id="rId1"/>
    <p:sldLayoutId id="2147483691" r:id="rId2"/>
    <p:sldLayoutId id="2147483680" r:id="rId3"/>
    <p:sldLayoutId id="2147483690" r:id="rId4"/>
    <p:sldLayoutId id="2147483685" r:id="rId5"/>
    <p:sldLayoutId id="2147483686" r:id="rId6"/>
    <p:sldLayoutId id="2147483687" r:id="rId7"/>
    <p:sldLayoutId id="2147483688" r:id="rId8"/>
    <p:sldLayoutId id="2147483682" r:id="rId9"/>
    <p:sldLayoutId id="2147483689" r:id="rId10"/>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hart" Target="../charts/chart11.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chart" Target="../charts/chart1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chart" Target="../charts/chart12.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hemeOverride" Target="../theme/themeOverride1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hart" Target="../charts/chart14.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chart" Target="../charts/chart16.xml"/><Relationship Id="rId5" Type="http://schemas.openxmlformats.org/officeDocument/2006/relationships/image" Target="../media/image14.png"/><Relationship Id="rId10" Type="http://schemas.openxmlformats.org/officeDocument/2006/relationships/chart" Target="../charts/chart15.xml"/><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chart" Target="../charts/chart2.xml"/><Relationship Id="rId5" Type="http://schemas.openxmlformats.org/officeDocument/2006/relationships/image" Target="../media/image14.png"/><Relationship Id="rId10" Type="http://schemas.openxmlformats.org/officeDocument/2006/relationships/chart" Target="../charts/chart1.xml"/><Relationship Id="rId4" Type="http://schemas.openxmlformats.org/officeDocument/2006/relationships/image" Target="../media/image13.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chart" Target="../charts/chart4.xml"/><Relationship Id="rId5" Type="http://schemas.openxmlformats.org/officeDocument/2006/relationships/image" Target="../media/image14.png"/><Relationship Id="rId10" Type="http://schemas.openxmlformats.org/officeDocument/2006/relationships/chart" Target="../charts/chart3.xml"/><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6.xml"/><Relationship Id="rId7" Type="http://schemas.openxmlformats.org/officeDocument/2006/relationships/image" Target="../media/image14.png"/><Relationship Id="rId12" Type="http://schemas.openxmlformats.org/officeDocument/2006/relationships/chart" Target="../charts/chart7.xml"/><Relationship Id="rId2" Type="http://schemas.openxmlformats.org/officeDocument/2006/relationships/chart" Target="../charts/chart5.xml"/><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8.xml"/><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chart" Target="../charts/chart10.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chart" Target="../charts/chart9.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148" y="1469317"/>
            <a:ext cx="1714891" cy="1702188"/>
          </a:xfrm>
          <a:prstGeom prst="rect">
            <a:avLst/>
          </a:prstGeom>
        </p:spPr>
      </p:pic>
      <p:sp>
        <p:nvSpPr>
          <p:cNvPr id="2" name="Title 1"/>
          <p:cNvSpPr>
            <a:spLocks noGrp="1"/>
          </p:cNvSpPr>
          <p:nvPr>
            <p:ph type="title"/>
          </p:nvPr>
        </p:nvSpPr>
        <p:spPr/>
        <p:txBody>
          <a:bodyPr/>
          <a:lstStyle/>
          <a:p>
            <a:r>
              <a:rPr lang="en-US" dirty="0" smtClean="0"/>
              <a:t>Petroleum and other liquids</a:t>
            </a:r>
            <a:endParaRPr lang="en-US" dirty="0"/>
          </a:p>
        </p:txBody>
      </p:sp>
      <p:sp>
        <p:nvSpPr>
          <p:cNvPr id="11" name="Text Placeholder 10"/>
          <p:cNvSpPr>
            <a:spLocks noGrp="1"/>
          </p:cNvSpPr>
          <p:nvPr>
            <p:ph type="body" sz="quarter" idx="13"/>
          </p:nvPr>
        </p:nvSpPr>
        <p:spPr/>
        <p:txBody>
          <a:bodyPr/>
          <a:lstStyle/>
          <a:p>
            <a:r>
              <a:rPr lang="en-US" dirty="0"/>
              <a:t>Growth in production of U.S. crude oil and natural gas plant liquids generally continues through </a:t>
            </a:r>
            <a:r>
              <a:rPr lang="en-US" dirty="0" smtClean="0"/>
              <a:t>2025, </a:t>
            </a:r>
            <a:r>
              <a:rPr lang="en-US" dirty="0"/>
              <a:t>mainly as a result of the </a:t>
            </a:r>
            <a:r>
              <a:rPr lang="en-US" dirty="0" smtClean="0"/>
              <a:t>continued development </a:t>
            </a:r>
            <a:r>
              <a:rPr lang="en-US" dirty="0"/>
              <a:t>of tight oil resources. During the same period, domestic consumption falls, making the United States a net exporter of liquid fuels in the </a:t>
            </a:r>
            <a:r>
              <a:rPr lang="en-US" dirty="0" smtClean="0"/>
              <a:t>AEO2020 Reference </a:t>
            </a:r>
            <a:r>
              <a:rPr lang="en-US" dirty="0"/>
              <a:t>case and in many of the side cases.</a:t>
            </a:r>
          </a:p>
        </p:txBody>
      </p:sp>
    </p:spTree>
    <p:extLst>
      <p:ext uri="{BB962C8B-B14F-4D97-AF65-F5344CB8AC3E}">
        <p14:creationId xmlns:p14="http://schemas.microsoft.com/office/powerpoint/2010/main" val="2485807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Biofuels as a percentage of gasoline, diesel, and jet fuel consumption increase in the </a:t>
            </a:r>
            <a:r>
              <a:rPr lang="en-US" dirty="0" smtClean="0"/>
              <a:t>AEO2020 Reference case </a:t>
            </a:r>
            <a:r>
              <a:rPr lang="en-US" dirty="0"/>
              <a:t>projection—</a:t>
            </a:r>
          </a:p>
        </p:txBody>
      </p:sp>
      <p:sp>
        <p:nvSpPr>
          <p:cNvPr id="3" name="Slide Number Placeholder 2"/>
          <p:cNvSpPr>
            <a:spLocks noGrp="1"/>
          </p:cNvSpPr>
          <p:nvPr>
            <p:ph type="sldNum" sz="quarter" idx="4"/>
          </p:nvPr>
        </p:nvSpPr>
        <p:spPr/>
        <p:txBody>
          <a:bodyPr/>
          <a:lstStyle/>
          <a:p>
            <a:fld id="{2D80C5C9-96E0-47EC-B500-37C5FE284639}" type="slidenum">
              <a:rPr lang="en-US" smtClean="0"/>
              <a:pPr/>
              <a:t>10</a:t>
            </a:fld>
            <a:endParaRPr lang="en-US" dirty="0"/>
          </a:p>
        </p:txBody>
      </p:sp>
      <p:grpSp>
        <p:nvGrpSpPr>
          <p:cNvPr id="35" name="Group 34"/>
          <p:cNvGrpSpPr/>
          <p:nvPr/>
        </p:nvGrpSpPr>
        <p:grpSpPr>
          <a:xfrm>
            <a:off x="349653" y="-1021"/>
            <a:ext cx="11564435" cy="531722"/>
            <a:chOff x="349653" y="-1021"/>
            <a:chExt cx="11564435" cy="531722"/>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15" name="Content Placeholder 14"/>
          <p:cNvGraphicFramePr>
            <a:graphicFrameLocks noGrp="1"/>
          </p:cNvGraphicFramePr>
          <p:nvPr>
            <p:ph sz="quarter" idx="12"/>
            <p:extLst>
              <p:ext uri="{D42A27DB-BD31-4B8C-83A1-F6EECF244321}">
                <p14:modId xmlns:p14="http://schemas.microsoft.com/office/powerpoint/2010/main" val="1761471360"/>
              </p:ext>
            </p:extLst>
          </p:nvPr>
        </p:nvGraphicFramePr>
        <p:xfrm>
          <a:off x="309563" y="1427163"/>
          <a:ext cx="11599862" cy="475297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79200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lvl="0"/>
            <a:r>
              <a:rPr lang="en-US" dirty="0" smtClean="0"/>
              <a:t>EIA projects that the </a:t>
            </a:r>
            <a:r>
              <a:rPr lang="en-US" dirty="0"/>
              <a:t>percentage of biofuels (ethanol, biodiesel, renewable diesel, and </a:t>
            </a:r>
            <a:r>
              <a:rPr lang="en-US" dirty="0" err="1"/>
              <a:t>biobutanol</a:t>
            </a:r>
            <a:r>
              <a:rPr lang="en-US" dirty="0"/>
              <a:t>) blended into </a:t>
            </a:r>
            <a:r>
              <a:rPr lang="en-US" dirty="0" smtClean="0"/>
              <a:t>U.S. gasoline</a:t>
            </a:r>
            <a:r>
              <a:rPr lang="en-US" dirty="0"/>
              <a:t>, diesel, and jet fuel in the AEO2020 Reference </a:t>
            </a:r>
            <a:r>
              <a:rPr lang="en-US" dirty="0" smtClean="0"/>
              <a:t>case will increase </a:t>
            </a:r>
            <a:r>
              <a:rPr lang="en-US" dirty="0"/>
              <a:t>from 7.3% in </a:t>
            </a:r>
            <a:r>
              <a:rPr lang="en-US" dirty="0" smtClean="0"/>
              <a:t>2019 </a:t>
            </a:r>
            <a:r>
              <a:rPr lang="en-US" dirty="0"/>
              <a:t>to peak at 9.0% in 2040</a:t>
            </a:r>
            <a:r>
              <a:rPr lang="en-US" dirty="0" smtClean="0"/>
              <a:t>.</a:t>
            </a:r>
          </a:p>
          <a:p>
            <a:pPr lvl="0"/>
            <a:r>
              <a:rPr lang="en-US" dirty="0" smtClean="0"/>
              <a:t>The </a:t>
            </a:r>
            <a:r>
              <a:rPr lang="en-US" dirty="0"/>
              <a:t>share of biofuels consumed in the United States rises more in the AEO2020 High Oil Price case as higher prices for gasoline, diesel, and jet fuel make biofuels more competitive. </a:t>
            </a:r>
            <a:r>
              <a:rPr lang="en-US" dirty="0" smtClean="0"/>
              <a:t>In that case, the biofuels </a:t>
            </a:r>
            <a:r>
              <a:rPr lang="en-US" dirty="0"/>
              <a:t>share rises to </a:t>
            </a:r>
            <a:r>
              <a:rPr lang="en-US" dirty="0" smtClean="0"/>
              <a:t>13.5% </a:t>
            </a:r>
            <a:r>
              <a:rPr lang="en-US" dirty="0"/>
              <a:t>in </a:t>
            </a:r>
            <a:r>
              <a:rPr lang="en-US" dirty="0" smtClean="0"/>
              <a:t>2050.</a:t>
            </a:r>
          </a:p>
          <a:p>
            <a:pPr lvl="0"/>
            <a:r>
              <a:rPr lang="en-US" dirty="0" smtClean="0"/>
              <a:t>In the </a:t>
            </a:r>
            <a:r>
              <a:rPr lang="en-US" dirty="0"/>
              <a:t>AEO2020</a:t>
            </a:r>
            <a:r>
              <a:rPr lang="en-US" dirty="0" smtClean="0"/>
              <a:t> </a:t>
            </a:r>
            <a:r>
              <a:rPr lang="en-US" dirty="0"/>
              <a:t>Low </a:t>
            </a:r>
            <a:r>
              <a:rPr lang="en-US" dirty="0" smtClean="0"/>
              <a:t>Oil Price </a:t>
            </a:r>
            <a:r>
              <a:rPr lang="en-US" dirty="0"/>
              <a:t>case, the share of biofuels consumed in the United States is relatively unchanged compared with the Reference Case because of federal and state regulations. Regulations such as the Renewable Fuel Standard and Low Carbon Fuel Standard support </a:t>
            </a:r>
            <a:r>
              <a:rPr lang="en-US" dirty="0" smtClean="0"/>
              <a:t>biofuels </a:t>
            </a:r>
            <a:r>
              <a:rPr lang="en-US" dirty="0"/>
              <a:t>consumption when prices of petroleum-based product are low and biofuels are less competitive.</a:t>
            </a:r>
          </a:p>
        </p:txBody>
      </p:sp>
      <p:sp>
        <p:nvSpPr>
          <p:cNvPr id="24" name="Title 23"/>
          <p:cNvSpPr>
            <a:spLocks noGrp="1"/>
          </p:cNvSpPr>
          <p:nvPr>
            <p:ph type="title"/>
          </p:nvPr>
        </p:nvSpPr>
        <p:spPr/>
        <p:txBody>
          <a:bodyPr/>
          <a:lstStyle/>
          <a:p>
            <a:r>
              <a:rPr lang="en-US" dirty="0" smtClean="0"/>
              <a:t>—and biofuels adoption accelerates in the AEO2020 High Oil Price case as biofuels become more competitive</a:t>
            </a:r>
            <a:endParaRPr lang="en-US" dirty="0"/>
          </a:p>
        </p:txBody>
      </p:sp>
      <p:sp>
        <p:nvSpPr>
          <p:cNvPr id="3" name="Slide Number Placeholder 2"/>
          <p:cNvSpPr>
            <a:spLocks noGrp="1"/>
          </p:cNvSpPr>
          <p:nvPr>
            <p:ph type="sldNum" sz="quarter" idx="4"/>
          </p:nvPr>
        </p:nvSpPr>
        <p:spPr/>
        <p:txBody>
          <a:bodyPr/>
          <a:lstStyle/>
          <a:p>
            <a:fld id="{2D80C5C9-96E0-47EC-B500-37C5FE284639}" type="slidenum">
              <a:rPr lang="en-US" smtClean="0"/>
              <a:pPr/>
              <a:t>11</a:t>
            </a:fld>
            <a:endParaRPr lang="en-US" dirty="0"/>
          </a:p>
        </p:txBody>
      </p:sp>
      <p:grpSp>
        <p:nvGrpSpPr>
          <p:cNvPr id="35" name="Group 34"/>
          <p:cNvGrpSpPr/>
          <p:nvPr/>
        </p:nvGrpSpPr>
        <p:grpSpPr>
          <a:xfrm>
            <a:off x="349653" y="-1021"/>
            <a:ext cx="11564435" cy="531722"/>
            <a:chOff x="349653" y="-1021"/>
            <a:chExt cx="11564435" cy="531722"/>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335165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smtClean="0"/>
              <a:t>Utilization of U.S</a:t>
            </a:r>
            <a:r>
              <a:rPr lang="en-US" dirty="0"/>
              <a:t>. refineries </a:t>
            </a:r>
            <a:r>
              <a:rPr lang="en-US" dirty="0" smtClean="0"/>
              <a:t>remains near </a:t>
            </a:r>
            <a:r>
              <a:rPr lang="en-US" dirty="0"/>
              <a:t>recent levels throughout the projection period in the Reference c</a:t>
            </a:r>
            <a:r>
              <a:rPr lang="en-US" dirty="0" smtClean="0"/>
              <a:t>ase as U.S. </a:t>
            </a:r>
            <a:r>
              <a:rPr lang="en-US" dirty="0"/>
              <a:t>r</a:t>
            </a:r>
            <a:r>
              <a:rPr lang="en-US" dirty="0" smtClean="0"/>
              <a:t>efineries remain competitive in the global market—</a:t>
            </a:r>
            <a:endParaRPr lang="en-US" dirty="0"/>
          </a:p>
        </p:txBody>
      </p:sp>
      <p:sp>
        <p:nvSpPr>
          <p:cNvPr id="3" name="Slide Number Placeholder 2"/>
          <p:cNvSpPr>
            <a:spLocks noGrp="1"/>
          </p:cNvSpPr>
          <p:nvPr>
            <p:ph type="sldNum" sz="quarter" idx="4"/>
          </p:nvPr>
        </p:nvSpPr>
        <p:spPr/>
        <p:txBody>
          <a:bodyPr/>
          <a:lstStyle/>
          <a:p>
            <a:fld id="{2D80C5C9-96E0-47EC-B500-37C5FE284639}" type="slidenum">
              <a:rPr lang="en-US" smtClean="0"/>
              <a:pPr/>
              <a:t>12</a:t>
            </a:fld>
            <a:endParaRPr lang="en-US" dirty="0"/>
          </a:p>
        </p:txBody>
      </p:sp>
      <p:grpSp>
        <p:nvGrpSpPr>
          <p:cNvPr id="46" name="Group 45"/>
          <p:cNvGrpSpPr/>
          <p:nvPr/>
        </p:nvGrpSpPr>
        <p:grpSpPr>
          <a:xfrm>
            <a:off x="349653" y="-1021"/>
            <a:ext cx="11564435" cy="531722"/>
            <a:chOff x="349653" y="-1021"/>
            <a:chExt cx="11564435" cy="531722"/>
          </a:xfrm>
        </p:grpSpPr>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49" name="Picture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51" name="Picture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53" name="Picture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17" name="Content Placeholder 16"/>
          <p:cNvGraphicFramePr>
            <a:graphicFrameLocks noGrp="1"/>
          </p:cNvGraphicFramePr>
          <p:nvPr>
            <p:ph sz="quarter" idx="12"/>
            <p:extLst>
              <p:ext uri="{D42A27DB-BD31-4B8C-83A1-F6EECF244321}">
                <p14:modId xmlns:p14="http://schemas.microsoft.com/office/powerpoint/2010/main" val="2797410989"/>
              </p:ext>
            </p:extLst>
          </p:nvPr>
        </p:nvGraphicFramePr>
        <p:xfrm>
          <a:off x="309563" y="1427163"/>
          <a:ext cx="5659437" cy="475297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8" name="Content Placeholder 17"/>
          <p:cNvGraphicFramePr>
            <a:graphicFrameLocks noGrp="1"/>
          </p:cNvGraphicFramePr>
          <p:nvPr>
            <p:ph sz="quarter" idx="13"/>
            <p:extLst>
              <p:ext uri="{D42A27DB-BD31-4B8C-83A1-F6EECF244321}">
                <p14:modId xmlns:p14="http://schemas.microsoft.com/office/powerpoint/2010/main" val="1452589726"/>
              </p:ext>
            </p:extLst>
          </p:nvPr>
        </p:nvGraphicFramePr>
        <p:xfrm>
          <a:off x="6175375" y="1427163"/>
          <a:ext cx="5741988" cy="4752975"/>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3743404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The share of U.S. refinery throughput that is exported increases </a:t>
            </a:r>
            <a:r>
              <a:rPr lang="en-US" dirty="0" smtClean="0"/>
              <a:t>in the AEO2020 Reference case as </a:t>
            </a:r>
            <a:r>
              <a:rPr lang="en-US" dirty="0"/>
              <a:t>domestic consumption of refined products decreases, </a:t>
            </a:r>
            <a:r>
              <a:rPr lang="en-US" dirty="0" smtClean="0"/>
              <a:t>leaving more </a:t>
            </a:r>
            <a:r>
              <a:rPr lang="en-US" dirty="0"/>
              <a:t>petroleum </a:t>
            </a:r>
            <a:r>
              <a:rPr lang="en-US" dirty="0" smtClean="0"/>
              <a:t>product available to export </a:t>
            </a:r>
            <a:r>
              <a:rPr lang="en-US" dirty="0"/>
              <a:t>from 2020 to </a:t>
            </a:r>
            <a:r>
              <a:rPr lang="en-US" dirty="0" smtClean="0"/>
              <a:t>2041. </a:t>
            </a:r>
            <a:r>
              <a:rPr lang="en-US" dirty="0"/>
              <a:t>The trend reverses after </a:t>
            </a:r>
            <a:r>
              <a:rPr lang="en-US" dirty="0" smtClean="0"/>
              <a:t>2041 </a:t>
            </a:r>
            <a:r>
              <a:rPr lang="en-US" dirty="0"/>
              <a:t>when domestic consumption (especially of gasoline) </a:t>
            </a:r>
            <a:r>
              <a:rPr lang="en-US" dirty="0" smtClean="0"/>
              <a:t>gradually increases.</a:t>
            </a:r>
            <a:endParaRPr lang="en-US" dirty="0"/>
          </a:p>
          <a:p>
            <a:pPr lvl="0"/>
            <a:r>
              <a:rPr lang="en-US" dirty="0" smtClean="0"/>
              <a:t>The global competitiveness of the U.S</a:t>
            </a:r>
            <a:r>
              <a:rPr lang="en-US" dirty="0"/>
              <a:t>. </a:t>
            </a:r>
            <a:r>
              <a:rPr lang="en-US" dirty="0" smtClean="0"/>
              <a:t>refining sector and the ability of the United States to increase exports as domestic consumption falls keep domestic refinery utilization near recent levels, </a:t>
            </a:r>
            <a:r>
              <a:rPr lang="en-US" dirty="0"/>
              <a:t>between 90% and </a:t>
            </a:r>
            <a:r>
              <a:rPr lang="en-US" dirty="0" smtClean="0"/>
              <a:t>93%, during the projection period in the Reference </a:t>
            </a:r>
            <a:r>
              <a:rPr lang="en-US" dirty="0"/>
              <a:t>c</a:t>
            </a:r>
            <a:r>
              <a:rPr lang="en-US" dirty="0" smtClean="0"/>
              <a:t>ase.</a:t>
            </a:r>
          </a:p>
          <a:p>
            <a:r>
              <a:rPr lang="en-US" dirty="0"/>
              <a:t>Imports of unfinished oils peak in 2020 as U.S. refineries take advantage of the increased discount of the heavy, high-sulfur residual fuel oil available on the global market. </a:t>
            </a:r>
            <a:r>
              <a:rPr lang="en-US" dirty="0" smtClean="0"/>
              <a:t>Exports </a:t>
            </a:r>
            <a:r>
              <a:rPr lang="en-US" dirty="0"/>
              <a:t>of diesel and residual fuel (especially low-sulfur residual fuel) increase to 2.5 million barrels per day in 2020 because U.S. refineries are </a:t>
            </a:r>
            <a:r>
              <a:rPr lang="en-US" dirty="0" smtClean="0"/>
              <a:t>well -positioned </a:t>
            </a:r>
            <a:r>
              <a:rPr lang="en-US" dirty="0"/>
              <a:t>to supply some of the increase in global demand for low-sulfur </a:t>
            </a:r>
            <a:r>
              <a:rPr lang="en-US" dirty="0" smtClean="0"/>
              <a:t>fuels as a result of the International Maritime Organization’s new limits on sulfur content in marine fuels.</a:t>
            </a:r>
          </a:p>
        </p:txBody>
      </p:sp>
      <p:sp>
        <p:nvSpPr>
          <p:cNvPr id="4" name="Title 3"/>
          <p:cNvSpPr>
            <a:spLocks noGrp="1"/>
          </p:cNvSpPr>
          <p:nvPr>
            <p:ph type="title"/>
          </p:nvPr>
        </p:nvSpPr>
        <p:spPr/>
        <p:txBody>
          <a:bodyPr/>
          <a:lstStyle/>
          <a:p>
            <a:r>
              <a:rPr lang="en-US" dirty="0" smtClean="0"/>
              <a:t>—and U.S. exports </a:t>
            </a:r>
            <a:r>
              <a:rPr lang="en-US" dirty="0"/>
              <a:t>of </a:t>
            </a:r>
            <a:r>
              <a:rPr lang="en-US" dirty="0" smtClean="0"/>
              <a:t>low-sulfur </a:t>
            </a:r>
            <a:r>
              <a:rPr lang="en-US" dirty="0"/>
              <a:t>diesel and residual fuel oil increase in 2020 as a result of international sulfur emissions regulations on the marine sector</a:t>
            </a:r>
          </a:p>
        </p:txBody>
      </p:sp>
      <p:sp>
        <p:nvSpPr>
          <p:cNvPr id="2" name="Slide Number Placeholder 1"/>
          <p:cNvSpPr>
            <a:spLocks noGrp="1"/>
          </p:cNvSpPr>
          <p:nvPr>
            <p:ph type="sldNum" sz="quarter" idx="4"/>
          </p:nvPr>
        </p:nvSpPr>
        <p:spPr>
          <a:xfrm>
            <a:off x="11458281" y="6445983"/>
            <a:ext cx="508000" cy="365125"/>
          </a:xfrm>
        </p:spPr>
        <p:txBody>
          <a:bodyPr/>
          <a:lstStyle/>
          <a:p>
            <a:fld id="{2D80C5C9-96E0-47EC-B500-37C5FE284639}" type="slidenum">
              <a:rPr lang="en-US" smtClean="0"/>
              <a:pPr/>
              <a:t>13</a:t>
            </a:fld>
            <a:endParaRPr lang="en-US" dirty="0"/>
          </a:p>
        </p:txBody>
      </p:sp>
      <p:grpSp>
        <p:nvGrpSpPr>
          <p:cNvPr id="14" name="Group 13"/>
          <p:cNvGrpSpPr/>
          <p:nvPr/>
        </p:nvGrpSpPr>
        <p:grpSpPr>
          <a:xfrm>
            <a:off x="349653" y="-1021"/>
            <a:ext cx="11564435" cy="531722"/>
            <a:chOff x="349653" y="-1021"/>
            <a:chExt cx="11564435" cy="531722"/>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152916130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In the </a:t>
            </a:r>
            <a:r>
              <a:rPr lang="en-US" dirty="0" smtClean="0"/>
              <a:t>AEO2020 Reference </a:t>
            </a:r>
            <a:r>
              <a:rPr lang="en-US" dirty="0"/>
              <a:t>case, the United States </a:t>
            </a:r>
            <a:r>
              <a:rPr lang="en-US" dirty="0" smtClean="0"/>
              <a:t>exports more petroleum on </a:t>
            </a:r>
            <a:r>
              <a:rPr lang="en-US" dirty="0"/>
              <a:t>a volume basis </a:t>
            </a:r>
            <a:r>
              <a:rPr lang="en-US" dirty="0" smtClean="0"/>
              <a:t>than it imports from </a:t>
            </a:r>
            <a:r>
              <a:rPr lang="en-US" dirty="0"/>
              <a:t>2020 to 2050—</a:t>
            </a:r>
          </a:p>
        </p:txBody>
      </p:sp>
      <p:sp>
        <p:nvSpPr>
          <p:cNvPr id="3" name="Slide Number Placeholder 2"/>
          <p:cNvSpPr>
            <a:spLocks noGrp="1"/>
          </p:cNvSpPr>
          <p:nvPr>
            <p:ph type="sldNum" sz="quarter" idx="4"/>
          </p:nvPr>
        </p:nvSpPr>
        <p:spPr/>
        <p:txBody>
          <a:bodyPr/>
          <a:lstStyle/>
          <a:p>
            <a:fld id="{2D80C5C9-96E0-47EC-B500-37C5FE284639}" type="slidenum">
              <a:rPr lang="en-US" smtClean="0"/>
              <a:pPr/>
              <a:t>14</a:t>
            </a:fld>
            <a:endParaRPr lang="en-US" dirty="0"/>
          </a:p>
        </p:txBody>
      </p:sp>
      <p:grpSp>
        <p:nvGrpSpPr>
          <p:cNvPr id="35" name="Group 34"/>
          <p:cNvGrpSpPr/>
          <p:nvPr/>
        </p:nvGrpSpPr>
        <p:grpSpPr>
          <a:xfrm>
            <a:off x="349653" y="-1021"/>
            <a:ext cx="11564435" cy="531722"/>
            <a:chOff x="349653" y="-1021"/>
            <a:chExt cx="11564435" cy="531722"/>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15" name="Content Placeholder 5"/>
          <p:cNvGraphicFramePr>
            <a:graphicFrameLocks noGrp="1"/>
          </p:cNvGraphicFramePr>
          <p:nvPr>
            <p:ph sz="quarter" idx="12"/>
            <p:extLst>
              <p:ext uri="{D42A27DB-BD31-4B8C-83A1-F6EECF244321}">
                <p14:modId xmlns:p14="http://schemas.microsoft.com/office/powerpoint/2010/main" val="1405364282"/>
              </p:ext>
            </p:extLst>
          </p:nvPr>
        </p:nvGraphicFramePr>
        <p:xfrm>
          <a:off x="309563" y="1427163"/>
          <a:ext cx="11599862" cy="475297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21331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lvl="0"/>
            <a:r>
              <a:rPr lang="en-US" dirty="0" smtClean="0"/>
              <a:t>In the AEO2020, strong </a:t>
            </a:r>
            <a:r>
              <a:rPr lang="en-US" dirty="0"/>
              <a:t>production growth and decreasing domestic demand </a:t>
            </a:r>
            <a:r>
              <a:rPr lang="en-US" dirty="0" smtClean="0"/>
              <a:t>drive the </a:t>
            </a:r>
            <a:r>
              <a:rPr lang="en-US" dirty="0"/>
              <a:t>United </a:t>
            </a:r>
            <a:r>
              <a:rPr lang="en-US" dirty="0" smtClean="0"/>
              <a:t>States to export higher volumes </a:t>
            </a:r>
            <a:r>
              <a:rPr lang="en-US" dirty="0"/>
              <a:t>of crude oil and liquid fuels </a:t>
            </a:r>
            <a:r>
              <a:rPr lang="en-US" dirty="0" smtClean="0"/>
              <a:t>than it imports, resulting in growing levels of net exports from 2020 to 2033. </a:t>
            </a:r>
          </a:p>
          <a:p>
            <a:pPr lvl="0"/>
            <a:r>
              <a:rPr lang="en-US" dirty="0" smtClean="0"/>
              <a:t>In </a:t>
            </a:r>
            <a:r>
              <a:rPr lang="en-US" dirty="0"/>
              <a:t>the AEO2020 Reference case, net exports of U.S. petroleum and other liquids </a:t>
            </a:r>
            <a:r>
              <a:rPr lang="en-US" dirty="0" smtClean="0"/>
              <a:t>peak </a:t>
            </a:r>
            <a:r>
              <a:rPr lang="en-US" dirty="0"/>
              <a:t>at more than </a:t>
            </a:r>
            <a:r>
              <a:rPr lang="en-US" dirty="0" smtClean="0"/>
              <a:t>3.8 </a:t>
            </a:r>
            <a:r>
              <a:rPr lang="en-US" dirty="0"/>
              <a:t>million barrels per day (b/d) in the early 2030s before gradually </a:t>
            </a:r>
            <a:r>
              <a:rPr lang="en-US" dirty="0" smtClean="0"/>
              <a:t>declining as </a:t>
            </a:r>
            <a:r>
              <a:rPr lang="en-US" dirty="0"/>
              <a:t>domestic consumption rises. The United States </a:t>
            </a:r>
            <a:r>
              <a:rPr lang="en-US" dirty="0" smtClean="0"/>
              <a:t>continue</a:t>
            </a:r>
            <a:r>
              <a:rPr lang="en-US" strike="sngStrike" dirty="0" smtClean="0"/>
              <a:t>s</a:t>
            </a:r>
            <a:r>
              <a:rPr lang="en-US" dirty="0" smtClean="0"/>
              <a:t> </a:t>
            </a:r>
            <a:r>
              <a:rPr lang="en-US" dirty="0"/>
              <a:t>to export more petroleum and other liquids than it imports. Net exports of petroleum and other liquids </a:t>
            </a:r>
            <a:r>
              <a:rPr lang="en-US" dirty="0" smtClean="0"/>
              <a:t>reach 0.2 </a:t>
            </a:r>
            <a:r>
              <a:rPr lang="en-US" dirty="0"/>
              <a:t>million b/d in 2050 as domestic </a:t>
            </a:r>
            <a:r>
              <a:rPr lang="en-US" dirty="0" smtClean="0"/>
              <a:t>consumption slowly increases but remains </a:t>
            </a:r>
            <a:r>
              <a:rPr lang="en-US" dirty="0"/>
              <a:t>1.2 million b/d </a:t>
            </a:r>
            <a:r>
              <a:rPr lang="en-US" dirty="0" smtClean="0"/>
              <a:t>below </a:t>
            </a:r>
            <a:r>
              <a:rPr lang="en-US" dirty="0"/>
              <a:t>the peak </a:t>
            </a:r>
            <a:r>
              <a:rPr lang="en-US" dirty="0" smtClean="0"/>
              <a:t>levels recorded in 2004. </a:t>
            </a:r>
          </a:p>
          <a:p>
            <a:pPr lvl="0"/>
            <a:r>
              <a:rPr lang="en-US" dirty="0" smtClean="0"/>
              <a:t>Additional </a:t>
            </a:r>
            <a:r>
              <a:rPr lang="en-US" dirty="0"/>
              <a:t>resources and higher levels of technological improvement in the AEO2020 High Oil and Gas Supply case result in </a:t>
            </a:r>
            <a:r>
              <a:rPr lang="en-US" dirty="0" smtClean="0"/>
              <a:t>more U.S. crude </a:t>
            </a:r>
            <a:r>
              <a:rPr lang="en-US" dirty="0"/>
              <a:t>oil production and </a:t>
            </a:r>
            <a:r>
              <a:rPr lang="en-US" dirty="0" smtClean="0"/>
              <a:t>exports; net </a:t>
            </a:r>
            <a:r>
              <a:rPr lang="en-US" dirty="0"/>
              <a:t>exports </a:t>
            </a:r>
            <a:r>
              <a:rPr lang="en-US" dirty="0" smtClean="0"/>
              <a:t>reach </a:t>
            </a:r>
            <a:r>
              <a:rPr lang="en-US" dirty="0"/>
              <a:t>a high of </a:t>
            </a:r>
            <a:r>
              <a:rPr lang="en-US" dirty="0" smtClean="0"/>
              <a:t>8.9 </a:t>
            </a:r>
            <a:r>
              <a:rPr lang="en-US" dirty="0"/>
              <a:t>million b/d in </a:t>
            </a:r>
            <a:r>
              <a:rPr lang="en-US" dirty="0" smtClean="0"/>
              <a:t>the mid-2030s. Projected net exports reach a high of 9.6 </a:t>
            </a:r>
            <a:r>
              <a:rPr lang="en-US" dirty="0"/>
              <a:t>million b/d in </a:t>
            </a:r>
            <a:r>
              <a:rPr lang="en-US" dirty="0" smtClean="0"/>
              <a:t>the mid-2020s </a:t>
            </a:r>
            <a:r>
              <a:rPr lang="en-US" dirty="0"/>
              <a:t>in the High Oil Price case as a result of higher prices that support </a:t>
            </a:r>
            <a:r>
              <a:rPr lang="en-US" dirty="0" smtClean="0"/>
              <a:t>more domestic </a:t>
            </a:r>
            <a:r>
              <a:rPr lang="en-US" dirty="0"/>
              <a:t>production. </a:t>
            </a:r>
            <a:endParaRPr lang="en-US" dirty="0" smtClean="0"/>
          </a:p>
          <a:p>
            <a:r>
              <a:rPr lang="en-US" dirty="0"/>
              <a:t>In the AEO2020 </a:t>
            </a:r>
            <a:r>
              <a:rPr lang="en-US" dirty="0" smtClean="0"/>
              <a:t>Low </a:t>
            </a:r>
            <a:r>
              <a:rPr lang="en-US" dirty="0"/>
              <a:t>Oil Price case, </a:t>
            </a:r>
            <a:r>
              <a:rPr lang="en-US" dirty="0" smtClean="0"/>
              <a:t>by the mid-2020s, the United States exports 1.1 million b/d more than it imports before </a:t>
            </a:r>
            <a:r>
              <a:rPr lang="en-US" dirty="0"/>
              <a:t>rising consumption </a:t>
            </a:r>
            <a:r>
              <a:rPr lang="en-US" dirty="0" smtClean="0"/>
              <a:t>leads the United States to become a net importer, importing 5.5 million b/d more than it exports in </a:t>
            </a:r>
            <a:r>
              <a:rPr lang="en-US" dirty="0"/>
              <a:t>2050</a:t>
            </a:r>
            <a:r>
              <a:rPr lang="en-US" dirty="0" smtClean="0"/>
              <a:t>. </a:t>
            </a:r>
          </a:p>
          <a:p>
            <a:r>
              <a:rPr lang="en-US" dirty="0" smtClean="0"/>
              <a:t>All </a:t>
            </a:r>
            <a:r>
              <a:rPr lang="en-US" dirty="0"/>
              <a:t>AEO2020 cases </a:t>
            </a:r>
            <a:r>
              <a:rPr lang="en-US" dirty="0" smtClean="0"/>
              <a:t>except the Low </a:t>
            </a:r>
            <a:r>
              <a:rPr lang="en-US" dirty="0"/>
              <a:t>Oil and Gas Supply and Low Oil Price cases project </a:t>
            </a:r>
            <a:r>
              <a:rPr lang="en-US" dirty="0" smtClean="0"/>
              <a:t>that the United </a:t>
            </a:r>
            <a:r>
              <a:rPr lang="en-US" dirty="0"/>
              <a:t>States </a:t>
            </a:r>
            <a:r>
              <a:rPr lang="en-US" dirty="0" smtClean="0"/>
              <a:t>will export more petroleum and other liquids than it imports through 2050.</a:t>
            </a:r>
            <a:endParaRPr lang="en-US" strike="sngStrike" dirty="0"/>
          </a:p>
        </p:txBody>
      </p:sp>
      <p:sp>
        <p:nvSpPr>
          <p:cNvPr id="24" name="Title 23"/>
          <p:cNvSpPr>
            <a:spLocks noGrp="1"/>
          </p:cNvSpPr>
          <p:nvPr>
            <p:ph type="title"/>
          </p:nvPr>
        </p:nvSpPr>
        <p:spPr/>
        <p:txBody>
          <a:bodyPr/>
          <a:lstStyle/>
          <a:p>
            <a:r>
              <a:rPr lang="en-US" dirty="0"/>
              <a:t>—but side case results </a:t>
            </a:r>
            <a:r>
              <a:rPr lang="en-US" dirty="0" smtClean="0"/>
              <a:t>vary significantly as shifts in U.S. domestic petroleum consumption and crude oil production drive changes to net imports</a:t>
            </a:r>
            <a:endParaRPr lang="en-US" strike="sngStrike" dirty="0"/>
          </a:p>
        </p:txBody>
      </p:sp>
      <p:sp>
        <p:nvSpPr>
          <p:cNvPr id="3" name="Slide Number Placeholder 2"/>
          <p:cNvSpPr>
            <a:spLocks noGrp="1"/>
          </p:cNvSpPr>
          <p:nvPr>
            <p:ph type="sldNum" sz="quarter" idx="4"/>
          </p:nvPr>
        </p:nvSpPr>
        <p:spPr/>
        <p:txBody>
          <a:bodyPr/>
          <a:lstStyle/>
          <a:p>
            <a:fld id="{2D80C5C9-96E0-47EC-B500-37C5FE284639}" type="slidenum">
              <a:rPr lang="en-US" smtClean="0"/>
              <a:pPr/>
              <a:t>15</a:t>
            </a:fld>
            <a:endParaRPr lang="en-US" dirty="0"/>
          </a:p>
        </p:txBody>
      </p:sp>
      <p:grpSp>
        <p:nvGrpSpPr>
          <p:cNvPr id="35" name="Group 34"/>
          <p:cNvGrpSpPr/>
          <p:nvPr/>
        </p:nvGrpSpPr>
        <p:grpSpPr>
          <a:xfrm>
            <a:off x="349653" y="-1021"/>
            <a:ext cx="11564435" cy="531722"/>
            <a:chOff x="349653" y="-1021"/>
            <a:chExt cx="11564435" cy="531722"/>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3064737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Prices for gasoline and diesel fuel rise throughout the Reference </a:t>
            </a:r>
            <a:r>
              <a:rPr lang="en-US" dirty="0" smtClean="0"/>
              <a:t>case </a:t>
            </a:r>
            <a:r>
              <a:rPr lang="en-US" dirty="0"/>
              <a:t>projection </a:t>
            </a:r>
            <a:r>
              <a:rPr lang="en-US" dirty="0" smtClean="0"/>
              <a:t>period and </a:t>
            </a:r>
            <a:r>
              <a:rPr lang="en-US" dirty="0"/>
              <a:t>primarily follow the price of crude oil in the High </a:t>
            </a:r>
            <a:r>
              <a:rPr lang="en-US" dirty="0" smtClean="0"/>
              <a:t>Oil Price and </a:t>
            </a:r>
            <a:r>
              <a:rPr lang="en-US" dirty="0"/>
              <a:t>Low Oil Price </a:t>
            </a:r>
            <a:r>
              <a:rPr lang="en-US" dirty="0" smtClean="0"/>
              <a:t>cases</a:t>
            </a:r>
            <a:endParaRPr lang="en-US" dirty="0"/>
          </a:p>
        </p:txBody>
      </p:sp>
      <p:sp>
        <p:nvSpPr>
          <p:cNvPr id="3" name="Slide Number Placeholder 2"/>
          <p:cNvSpPr>
            <a:spLocks noGrp="1"/>
          </p:cNvSpPr>
          <p:nvPr>
            <p:ph type="sldNum" sz="quarter" idx="4"/>
          </p:nvPr>
        </p:nvSpPr>
        <p:spPr/>
        <p:txBody>
          <a:bodyPr/>
          <a:lstStyle/>
          <a:p>
            <a:fld id="{2D80C5C9-96E0-47EC-B500-37C5FE284639}" type="slidenum">
              <a:rPr lang="en-US" smtClean="0"/>
              <a:pPr/>
              <a:t>16</a:t>
            </a:fld>
            <a:endParaRPr lang="en-US" dirty="0"/>
          </a:p>
        </p:txBody>
      </p:sp>
      <p:grpSp>
        <p:nvGrpSpPr>
          <p:cNvPr id="35" name="Group 34"/>
          <p:cNvGrpSpPr/>
          <p:nvPr/>
        </p:nvGrpSpPr>
        <p:grpSpPr>
          <a:xfrm>
            <a:off x="349653" y="-1021"/>
            <a:ext cx="11564435" cy="531722"/>
            <a:chOff x="349653" y="-1021"/>
            <a:chExt cx="11564435" cy="531722"/>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17" name="Content Placeholder 7"/>
          <p:cNvGraphicFramePr>
            <a:graphicFrameLocks noGrp="1"/>
          </p:cNvGraphicFramePr>
          <p:nvPr>
            <p:ph sz="quarter" idx="12"/>
            <p:extLst>
              <p:ext uri="{D42A27DB-BD31-4B8C-83A1-F6EECF244321}">
                <p14:modId xmlns:p14="http://schemas.microsoft.com/office/powerpoint/2010/main" val="1408151542"/>
              </p:ext>
            </p:extLst>
          </p:nvPr>
        </p:nvGraphicFramePr>
        <p:xfrm>
          <a:off x="309563" y="1427163"/>
          <a:ext cx="5659437" cy="475297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8" name="Content Placeholder 8"/>
          <p:cNvGraphicFramePr>
            <a:graphicFrameLocks noGrp="1"/>
          </p:cNvGraphicFramePr>
          <p:nvPr>
            <p:ph sz="quarter" idx="13"/>
            <p:extLst>
              <p:ext uri="{D42A27DB-BD31-4B8C-83A1-F6EECF244321}">
                <p14:modId xmlns:p14="http://schemas.microsoft.com/office/powerpoint/2010/main" val="338893302"/>
              </p:ext>
            </p:extLst>
          </p:nvPr>
        </p:nvGraphicFramePr>
        <p:xfrm>
          <a:off x="6175375" y="1427163"/>
          <a:ext cx="5741988" cy="475297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63834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Production of U.S. crude oil and natural gas plant liquids continues to grow through 2025 in the </a:t>
            </a:r>
            <a:r>
              <a:rPr lang="en-US" dirty="0" smtClean="0"/>
              <a:t>AEO2020 Reference </a:t>
            </a:r>
            <a:r>
              <a:rPr lang="en-US" dirty="0"/>
              <a:t>case—</a:t>
            </a:r>
          </a:p>
        </p:txBody>
      </p:sp>
      <p:sp>
        <p:nvSpPr>
          <p:cNvPr id="3" name="Slide Number Placeholder 2"/>
          <p:cNvSpPr>
            <a:spLocks noGrp="1"/>
          </p:cNvSpPr>
          <p:nvPr>
            <p:ph type="sldNum" sz="quarter" idx="4"/>
          </p:nvPr>
        </p:nvSpPr>
        <p:spPr/>
        <p:txBody>
          <a:bodyPr/>
          <a:lstStyle/>
          <a:p>
            <a:fld id="{2D80C5C9-96E0-47EC-B500-37C5FE284639}" type="slidenum">
              <a:rPr lang="en-US" smtClean="0"/>
              <a:pPr/>
              <a:t>2</a:t>
            </a:fld>
            <a:endParaRPr lang="en-US" dirty="0"/>
          </a:p>
        </p:txBody>
      </p:sp>
      <p:grpSp>
        <p:nvGrpSpPr>
          <p:cNvPr id="15" name="Group 14"/>
          <p:cNvGrpSpPr/>
          <p:nvPr/>
        </p:nvGrpSpPr>
        <p:grpSpPr>
          <a:xfrm>
            <a:off x="349653" y="-1021"/>
            <a:ext cx="11564435" cy="531722"/>
            <a:chOff x="349653" y="-1021"/>
            <a:chExt cx="11564435" cy="531722"/>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26" name="Content Placeholder 5"/>
          <p:cNvGraphicFramePr>
            <a:graphicFrameLocks noGrp="1"/>
          </p:cNvGraphicFramePr>
          <p:nvPr>
            <p:ph sz="quarter" idx="12"/>
            <p:extLst>
              <p:ext uri="{D42A27DB-BD31-4B8C-83A1-F6EECF244321}">
                <p14:modId xmlns:p14="http://schemas.microsoft.com/office/powerpoint/2010/main" val="1490400230"/>
              </p:ext>
            </p:extLst>
          </p:nvPr>
        </p:nvGraphicFramePr>
        <p:xfrm>
          <a:off x="309563" y="1427163"/>
          <a:ext cx="5728847" cy="475297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7" name="Content Placeholder 6"/>
          <p:cNvGraphicFramePr>
            <a:graphicFrameLocks noGrp="1"/>
          </p:cNvGraphicFramePr>
          <p:nvPr>
            <p:ph sz="quarter" idx="13"/>
            <p:extLst>
              <p:ext uri="{D42A27DB-BD31-4B8C-83A1-F6EECF244321}">
                <p14:modId xmlns:p14="http://schemas.microsoft.com/office/powerpoint/2010/main" val="3995013003"/>
              </p:ext>
            </p:extLst>
          </p:nvPr>
        </p:nvGraphicFramePr>
        <p:xfrm>
          <a:off x="6175375" y="1427163"/>
          <a:ext cx="4721225" cy="4752975"/>
        </p:xfrm>
        <a:graphic>
          <a:graphicData uri="http://schemas.openxmlformats.org/drawingml/2006/chart">
            <c:chart xmlns:c="http://schemas.openxmlformats.org/drawingml/2006/chart" xmlns:r="http://schemas.openxmlformats.org/officeDocument/2006/relationships" r:id="rId11"/>
          </a:graphicData>
        </a:graphic>
      </p:graphicFrame>
      <p:sp>
        <p:nvSpPr>
          <p:cNvPr id="16" name="TextBox 1"/>
          <p:cNvSpPr txBox="1"/>
          <p:nvPr/>
        </p:nvSpPr>
        <p:spPr bwMode="auto">
          <a:xfrm>
            <a:off x="10567909" y="2195339"/>
            <a:ext cx="1513909" cy="3984799"/>
          </a:xfrm>
          <a:prstGeom prst="rect">
            <a:avLst/>
          </a:prstGeom>
          <a:noFill/>
          <a:ln w="9525">
            <a:noFill/>
            <a:miter lim="800000"/>
            <a:headEnd/>
            <a:tailEnd/>
          </a:ln>
        </p:spPr>
        <p:txBody>
          <a:bodyPr wrap="square" lIns="27432" tIns="27432" rIns="27432" bIns="27432"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endParaRPr lang="en-US" sz="1400" b="1" i="0" baseline="0" dirty="0" smtClean="0">
              <a:solidFill>
                <a:schemeClr val="accent2">
                  <a:lumMod val="75000"/>
                </a:schemeClr>
              </a:solidFill>
              <a:latin typeface="+mn-lt"/>
              <a:ea typeface="Times New Roman" charset="0"/>
              <a:cs typeface="Times New Roman" charset="0"/>
            </a:endParaRPr>
          </a:p>
          <a:p>
            <a:pPr eaLnBrk="0" hangingPunct="0"/>
            <a:endParaRPr lang="en-US" sz="1400" b="1" dirty="0">
              <a:solidFill>
                <a:schemeClr val="accent2">
                  <a:lumMod val="75000"/>
                </a:schemeClr>
              </a:solidFill>
              <a:ea typeface="Times New Roman" charset="0"/>
              <a:cs typeface="Times New Roman" charset="0"/>
            </a:endParaRPr>
          </a:p>
          <a:p>
            <a:pPr eaLnBrk="0" hangingPunct="0"/>
            <a:endParaRPr lang="en-US" sz="1400" b="1" i="0" baseline="0" dirty="0" smtClean="0">
              <a:solidFill>
                <a:schemeClr val="accent2">
                  <a:lumMod val="75000"/>
                </a:schemeClr>
              </a:solidFill>
              <a:latin typeface="+mn-lt"/>
              <a:ea typeface="Times New Roman" charset="0"/>
              <a:cs typeface="Times New Roman" charset="0"/>
            </a:endParaRPr>
          </a:p>
          <a:p>
            <a:pPr eaLnBrk="0" hangingPunct="0"/>
            <a:r>
              <a:rPr lang="en-US" sz="1400" b="1" i="0" baseline="0" dirty="0" smtClean="0">
                <a:solidFill>
                  <a:schemeClr val="accent2">
                    <a:lumMod val="75000"/>
                  </a:schemeClr>
                </a:solidFill>
                <a:latin typeface="+mn-lt"/>
                <a:ea typeface="Times New Roman" charset="0"/>
                <a:cs typeface="Times New Roman" charset="0"/>
              </a:rPr>
              <a:t>High Oil and Gas Supply</a:t>
            </a:r>
            <a:endParaRPr lang="en-US" sz="1400" b="1" i="0" baseline="0" dirty="0">
              <a:solidFill>
                <a:schemeClr val="accent2">
                  <a:lumMod val="75000"/>
                </a:schemeClr>
              </a:solidFill>
              <a:latin typeface="+mn-lt"/>
              <a:ea typeface="Times New Roman" charset="0"/>
              <a:cs typeface="Times New Roman" charset="0"/>
            </a:endParaRPr>
          </a:p>
          <a:p>
            <a:pPr eaLnBrk="0" hangingPunct="0"/>
            <a:r>
              <a:rPr lang="en-US" sz="1400" b="1" i="0" baseline="0" dirty="0">
                <a:solidFill>
                  <a:schemeClr val="accent5">
                    <a:lumMod val="75000"/>
                  </a:schemeClr>
                </a:solidFill>
                <a:latin typeface="+mn-lt"/>
                <a:ea typeface="Times New Roman" charset="0"/>
                <a:cs typeface="Times New Roman" charset="0"/>
              </a:rPr>
              <a:t>High Oil Price</a:t>
            </a:r>
          </a:p>
          <a:p>
            <a:pPr eaLnBrk="0" hangingPunct="0"/>
            <a:r>
              <a:rPr lang="en-US" sz="1400" b="1" i="0" baseline="0" dirty="0">
                <a:solidFill>
                  <a:schemeClr val="accent1"/>
                </a:solidFill>
                <a:latin typeface="+mn-lt"/>
                <a:ea typeface="Times New Roman" charset="0"/>
                <a:cs typeface="Times New Roman" charset="0"/>
              </a:rPr>
              <a:t>High Economic </a:t>
            </a:r>
          </a:p>
          <a:p>
            <a:pPr eaLnBrk="0" hangingPunct="0"/>
            <a:r>
              <a:rPr lang="en-US" sz="1400" b="1" i="0" baseline="0" dirty="0">
                <a:solidFill>
                  <a:schemeClr val="accent1"/>
                </a:solidFill>
                <a:latin typeface="+mn-lt"/>
                <a:ea typeface="Times New Roman" charset="0"/>
                <a:cs typeface="Times New Roman" charset="0"/>
              </a:rPr>
              <a:t>Growth</a:t>
            </a:r>
          </a:p>
          <a:p>
            <a:pPr eaLnBrk="0" hangingPunct="0"/>
            <a:r>
              <a:rPr lang="en-US" sz="1400" b="1" i="0" baseline="0" dirty="0">
                <a:solidFill>
                  <a:srgbClr val="000000"/>
                </a:solidFill>
                <a:latin typeface="+mn-lt"/>
                <a:ea typeface="Times New Roman" charset="0"/>
                <a:cs typeface="Times New Roman" charset="0"/>
              </a:rPr>
              <a:t>Reference</a:t>
            </a:r>
          </a:p>
          <a:p>
            <a:pPr eaLnBrk="0" hangingPunct="0"/>
            <a:r>
              <a:rPr lang="en-US" sz="1400" b="1" i="0" baseline="0" dirty="0">
                <a:solidFill>
                  <a:schemeClr val="accent1">
                    <a:lumMod val="40000"/>
                    <a:lumOff val="60000"/>
                  </a:schemeClr>
                </a:solidFill>
                <a:latin typeface="+mn-lt"/>
                <a:ea typeface="Times New Roman" charset="0"/>
                <a:cs typeface="Times New Roman" charset="0"/>
              </a:rPr>
              <a:t>Low Economic</a:t>
            </a:r>
          </a:p>
          <a:p>
            <a:pPr eaLnBrk="0" hangingPunct="0"/>
            <a:r>
              <a:rPr lang="en-US" sz="1400" b="1" i="0" baseline="0" dirty="0">
                <a:solidFill>
                  <a:schemeClr val="accent1">
                    <a:lumMod val="40000"/>
                    <a:lumOff val="60000"/>
                  </a:schemeClr>
                </a:solidFill>
                <a:latin typeface="+mn-lt"/>
                <a:ea typeface="Times New Roman" charset="0"/>
                <a:cs typeface="Times New Roman" charset="0"/>
              </a:rPr>
              <a:t>Growth</a:t>
            </a:r>
          </a:p>
          <a:p>
            <a:pPr marL="0" marR="0" lvl="0" indent="0" defTabSz="914400" eaLnBrk="0" fontAlgn="auto" latinLnBrk="0" hangingPunct="0">
              <a:lnSpc>
                <a:spcPct val="100000"/>
              </a:lnSpc>
              <a:spcBef>
                <a:spcPts val="0"/>
              </a:spcBef>
              <a:spcAft>
                <a:spcPts val="0"/>
              </a:spcAft>
              <a:buClrTx/>
              <a:buSzTx/>
              <a:buFontTx/>
              <a:buNone/>
              <a:tabLst/>
              <a:defRPr/>
            </a:pPr>
            <a:r>
              <a:rPr lang="en-US" sz="1400" b="1" i="0" baseline="0" dirty="0">
                <a:solidFill>
                  <a:schemeClr val="accent5">
                    <a:lumMod val="40000"/>
                    <a:lumOff val="60000"/>
                  </a:schemeClr>
                </a:solidFill>
                <a:effectLst/>
              </a:rPr>
              <a:t>Low Oil Price</a:t>
            </a:r>
            <a:endParaRPr lang="en-US" sz="1400" b="1" dirty="0">
              <a:solidFill>
                <a:schemeClr val="accent5">
                  <a:lumMod val="40000"/>
                  <a:lumOff val="60000"/>
                </a:schemeClr>
              </a:solidFill>
              <a:effectLst/>
            </a:endParaRPr>
          </a:p>
          <a:p>
            <a:pPr eaLnBrk="0" hangingPunct="0"/>
            <a:r>
              <a:rPr lang="en-US" sz="1400" b="1" i="0" baseline="0" dirty="0" smtClean="0">
                <a:solidFill>
                  <a:schemeClr val="accent2">
                    <a:lumMod val="40000"/>
                    <a:lumOff val="60000"/>
                  </a:schemeClr>
                </a:solidFill>
                <a:effectLst/>
                <a:latin typeface="+mn-lt"/>
              </a:rPr>
              <a:t>Low Oil and Gas Supply</a:t>
            </a:r>
            <a:endParaRPr lang="en-US" sz="1000" b="1" i="0" baseline="0" dirty="0">
              <a:solidFill>
                <a:schemeClr val="accent2">
                  <a:lumMod val="40000"/>
                  <a:lumOff val="60000"/>
                </a:schemeClr>
              </a:solidFill>
              <a:latin typeface="+mn-lt"/>
              <a:ea typeface="Times New Roman" charset="0"/>
              <a:cs typeface="Times New Roman" charset="0"/>
            </a:endParaRPr>
          </a:p>
          <a:p>
            <a:pPr eaLnBrk="0" hangingPunct="0"/>
            <a:endParaRPr lang="en-US" sz="1000" i="0" dirty="0">
              <a:solidFill>
                <a:schemeClr val="accent3"/>
              </a:solidFill>
              <a:latin typeface="+mn-lt"/>
              <a:ea typeface="Times New Roman" charset="0"/>
              <a:cs typeface="Times New Roman" charset="0"/>
            </a:endParaRPr>
          </a:p>
        </p:txBody>
      </p:sp>
    </p:spTree>
    <p:extLst>
      <p:ext uri="{BB962C8B-B14F-4D97-AF65-F5344CB8AC3E}">
        <p14:creationId xmlns:p14="http://schemas.microsoft.com/office/powerpoint/2010/main" val="685976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9094" y="1435615"/>
            <a:ext cx="11590985" cy="4747702"/>
          </a:xfrm>
        </p:spPr>
        <p:txBody>
          <a:bodyPr>
            <a:noAutofit/>
          </a:bodyPr>
          <a:lstStyle/>
          <a:p>
            <a:pPr lvl="0"/>
            <a:r>
              <a:rPr lang="en-US" dirty="0"/>
              <a:t>In the </a:t>
            </a:r>
            <a:r>
              <a:rPr lang="en-US" dirty="0" smtClean="0"/>
              <a:t>AEO2020 Reference </a:t>
            </a:r>
            <a:r>
              <a:rPr lang="en-US" dirty="0"/>
              <a:t>case, U.S. crude oil production reaches 14.0 million barrels per day (b/d) by 2022 and remains near this level through </a:t>
            </a:r>
            <a:r>
              <a:rPr lang="en-US" dirty="0" smtClean="0"/>
              <a:t>2045 </a:t>
            </a:r>
            <a:r>
              <a:rPr lang="en-US" dirty="0"/>
              <a:t>as tight oil development moves into less productive areas and well productivity declines</a:t>
            </a:r>
            <a:r>
              <a:rPr lang="en-US" dirty="0" smtClean="0"/>
              <a:t>. </a:t>
            </a:r>
          </a:p>
          <a:p>
            <a:pPr lvl="0"/>
            <a:r>
              <a:rPr lang="en-US" dirty="0" smtClean="0"/>
              <a:t>The </a:t>
            </a:r>
            <a:r>
              <a:rPr lang="en-US" dirty="0"/>
              <a:t>continued development of tight oil and shale gas resources </a:t>
            </a:r>
            <a:r>
              <a:rPr lang="en-US" dirty="0" smtClean="0"/>
              <a:t>in the AEO2020 Reference case supports </a:t>
            </a:r>
            <a:r>
              <a:rPr lang="en-US" dirty="0"/>
              <a:t>growth in natural gas plant liquids (NGPL) production, which reaches 6.6 million b/d by </a:t>
            </a:r>
            <a:r>
              <a:rPr lang="en-US" dirty="0" smtClean="0"/>
              <a:t>2028. </a:t>
            </a:r>
            <a:r>
              <a:rPr lang="en-US" dirty="0"/>
              <a:t>NGPLs are light hydrocarbons predominantly found in natural gas wells </a:t>
            </a:r>
            <a:r>
              <a:rPr lang="en-US" dirty="0" smtClean="0"/>
              <a:t>and are </a:t>
            </a:r>
            <a:r>
              <a:rPr lang="en-US" dirty="0"/>
              <a:t>diverted from the natural gas stream by natural gas processing plants. These hydrocarbons include ethane, propane, normal butane, </a:t>
            </a:r>
            <a:r>
              <a:rPr lang="en-US" dirty="0" err="1"/>
              <a:t>isobutane</a:t>
            </a:r>
            <a:r>
              <a:rPr lang="en-US" dirty="0"/>
              <a:t>, and natural gasoline. </a:t>
            </a:r>
            <a:endParaRPr lang="en-US" dirty="0" smtClean="0"/>
          </a:p>
          <a:p>
            <a:pPr lvl="0"/>
            <a:r>
              <a:rPr lang="en-US" dirty="0"/>
              <a:t>In the </a:t>
            </a:r>
            <a:r>
              <a:rPr lang="en-US" dirty="0" smtClean="0"/>
              <a:t>AEO2020 Reference </a:t>
            </a:r>
            <a:r>
              <a:rPr lang="en-US" dirty="0"/>
              <a:t>case, NGPL production grows by </a:t>
            </a:r>
            <a:r>
              <a:rPr lang="en-US" dirty="0" smtClean="0"/>
              <a:t>26% </a:t>
            </a:r>
            <a:r>
              <a:rPr lang="en-US" dirty="0"/>
              <a:t>during the projection period as a result of demand increases </a:t>
            </a:r>
            <a:r>
              <a:rPr lang="en-US" dirty="0" smtClean="0"/>
              <a:t>by </a:t>
            </a:r>
            <a:r>
              <a:rPr lang="en-US" dirty="0"/>
              <a:t>the global petrochemical industry. Most NGPL production growth in the </a:t>
            </a:r>
            <a:r>
              <a:rPr lang="en-US" dirty="0" smtClean="0"/>
              <a:t>AEO2020 Reference </a:t>
            </a:r>
            <a:r>
              <a:rPr lang="en-US" dirty="0"/>
              <a:t>case occurs before 2025 as producers focus on natural </a:t>
            </a:r>
            <a:r>
              <a:rPr lang="en-US" dirty="0" smtClean="0"/>
              <a:t>gas plant </a:t>
            </a:r>
            <a:r>
              <a:rPr lang="en-US" dirty="0"/>
              <a:t>liquids-rich plays, where NGPL-to-gas ratios are highest and increased demand spurs </a:t>
            </a:r>
            <a:r>
              <a:rPr lang="en-US" dirty="0" smtClean="0"/>
              <a:t>greater ethane </a:t>
            </a:r>
            <a:r>
              <a:rPr lang="en-US" dirty="0"/>
              <a:t>recovery</a:t>
            </a:r>
            <a:r>
              <a:rPr lang="en-US" dirty="0" smtClean="0"/>
              <a:t>.</a:t>
            </a:r>
            <a:endParaRPr lang="en-US" dirty="0"/>
          </a:p>
          <a:p>
            <a:pPr lvl="0"/>
            <a:r>
              <a:rPr lang="en-US" dirty="0" smtClean="0"/>
              <a:t>In the AEO2020 cases, NGPL </a:t>
            </a:r>
            <a:r>
              <a:rPr lang="en-US" dirty="0"/>
              <a:t>production is sensitive to changes in resource and technology assumptions, as well as oil price assumptions. In the High Oil and Gas Supply case, which has </a:t>
            </a:r>
            <a:r>
              <a:rPr lang="en-US" dirty="0" smtClean="0"/>
              <a:t>faster rates </a:t>
            </a:r>
            <a:r>
              <a:rPr lang="en-US" dirty="0"/>
              <a:t>of technological improvement, higher recovery estimates, and additional tight oil and shale gas resources, NGPL production grows by </a:t>
            </a:r>
            <a:r>
              <a:rPr lang="en-US" dirty="0" smtClean="0"/>
              <a:t>61% </a:t>
            </a:r>
            <a:r>
              <a:rPr lang="en-US" dirty="0"/>
              <a:t>during the projection period. In the High Oil Price case, high crude oil prices lead to more drilling in the near term, but cost increases and fewer easily accessible resources decrease production of crude oil and </a:t>
            </a:r>
            <a:r>
              <a:rPr lang="en-US" dirty="0" smtClean="0"/>
              <a:t>NGPLs later in the forecast </a:t>
            </a:r>
            <a:r>
              <a:rPr lang="en-US" smtClean="0"/>
              <a:t>period.</a:t>
            </a:r>
            <a:endParaRPr lang="en-US" dirty="0" smtClean="0"/>
          </a:p>
        </p:txBody>
      </p:sp>
      <p:sp>
        <p:nvSpPr>
          <p:cNvPr id="10" name="Title 9"/>
          <p:cNvSpPr>
            <a:spLocks noGrp="1"/>
          </p:cNvSpPr>
          <p:nvPr>
            <p:ph type="title"/>
          </p:nvPr>
        </p:nvSpPr>
        <p:spPr/>
        <p:txBody>
          <a:bodyPr>
            <a:normAutofit fontScale="90000"/>
          </a:bodyPr>
          <a:lstStyle/>
          <a:p>
            <a:r>
              <a:rPr lang="en-US" dirty="0"/>
              <a:t>—and natural gas plant liquids comprise nearly one-third of </a:t>
            </a:r>
            <a:r>
              <a:rPr lang="en-US" dirty="0" smtClean="0"/>
              <a:t>cumulative U.S</a:t>
            </a:r>
            <a:r>
              <a:rPr lang="en-US" dirty="0"/>
              <a:t>. liquids </a:t>
            </a:r>
            <a:r>
              <a:rPr lang="en-US" dirty="0" smtClean="0"/>
              <a:t>production during the projection period</a:t>
            </a:r>
            <a:endParaRPr lang="en-US" dirty="0"/>
          </a:p>
        </p:txBody>
      </p:sp>
      <p:sp>
        <p:nvSpPr>
          <p:cNvPr id="3" name="Slide Number Placeholder 2"/>
          <p:cNvSpPr>
            <a:spLocks noGrp="1"/>
          </p:cNvSpPr>
          <p:nvPr>
            <p:ph type="sldNum" sz="quarter" idx="4"/>
          </p:nvPr>
        </p:nvSpPr>
        <p:spPr/>
        <p:txBody>
          <a:bodyPr/>
          <a:lstStyle/>
          <a:p>
            <a:fld id="{2D80C5C9-96E0-47EC-B500-37C5FE284639}" type="slidenum">
              <a:rPr lang="en-US" smtClean="0"/>
              <a:pPr/>
              <a:t>3</a:t>
            </a:fld>
            <a:endParaRPr lang="en-US" dirty="0"/>
          </a:p>
        </p:txBody>
      </p:sp>
      <p:grpSp>
        <p:nvGrpSpPr>
          <p:cNvPr id="14" name="Group 13"/>
          <p:cNvGrpSpPr/>
          <p:nvPr/>
        </p:nvGrpSpPr>
        <p:grpSpPr>
          <a:xfrm>
            <a:off x="349653" y="-1021"/>
            <a:ext cx="11564435" cy="531722"/>
            <a:chOff x="349653" y="-1021"/>
            <a:chExt cx="11564435" cy="531722"/>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2289282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fontScale="90000"/>
          </a:bodyPr>
          <a:lstStyle/>
          <a:p>
            <a:r>
              <a:rPr lang="en-US" dirty="0"/>
              <a:t>Although production continues to grow through 2025, consumption of petroleum and other liquids remains lower than its 2004 peak level through 2050 in most cases </a:t>
            </a:r>
          </a:p>
        </p:txBody>
      </p:sp>
      <p:sp>
        <p:nvSpPr>
          <p:cNvPr id="3" name="Slide Number Placeholder 2"/>
          <p:cNvSpPr>
            <a:spLocks noGrp="1"/>
          </p:cNvSpPr>
          <p:nvPr>
            <p:ph type="sldNum" sz="quarter" idx="4"/>
          </p:nvPr>
        </p:nvSpPr>
        <p:spPr/>
        <p:txBody>
          <a:bodyPr/>
          <a:lstStyle/>
          <a:p>
            <a:fld id="{2D80C5C9-96E0-47EC-B500-37C5FE284639}" type="slidenum">
              <a:rPr lang="en-US" smtClean="0"/>
              <a:pPr/>
              <a:t>4</a:t>
            </a:fld>
            <a:endParaRPr lang="en-US" dirty="0"/>
          </a:p>
        </p:txBody>
      </p:sp>
      <p:grpSp>
        <p:nvGrpSpPr>
          <p:cNvPr id="35" name="Group 34"/>
          <p:cNvGrpSpPr/>
          <p:nvPr/>
        </p:nvGrpSpPr>
        <p:grpSpPr>
          <a:xfrm>
            <a:off x="349653" y="-1021"/>
            <a:ext cx="11564435" cy="531722"/>
            <a:chOff x="349653" y="-1021"/>
            <a:chExt cx="11564435" cy="531722"/>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17" name="Content Placeholder 6"/>
          <p:cNvGraphicFramePr>
            <a:graphicFrameLocks noGrp="1"/>
          </p:cNvGraphicFramePr>
          <p:nvPr>
            <p:ph sz="quarter" idx="12"/>
            <p:extLst>
              <p:ext uri="{D42A27DB-BD31-4B8C-83A1-F6EECF244321}">
                <p14:modId xmlns:p14="http://schemas.microsoft.com/office/powerpoint/2010/main" val="124600710"/>
              </p:ext>
            </p:extLst>
          </p:nvPr>
        </p:nvGraphicFramePr>
        <p:xfrm>
          <a:off x="309563" y="1427163"/>
          <a:ext cx="5659437" cy="475297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Content Placeholder 10"/>
          <p:cNvGraphicFramePr>
            <a:graphicFrameLocks noGrp="1"/>
          </p:cNvGraphicFramePr>
          <p:nvPr>
            <p:ph sz="quarter" idx="13"/>
            <p:extLst>
              <p:ext uri="{D42A27DB-BD31-4B8C-83A1-F6EECF244321}">
                <p14:modId xmlns:p14="http://schemas.microsoft.com/office/powerpoint/2010/main" val="1558502084"/>
              </p:ext>
            </p:extLst>
          </p:nvPr>
        </p:nvGraphicFramePr>
        <p:xfrm>
          <a:off x="6175375" y="1427163"/>
          <a:ext cx="5741988" cy="475297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34197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ontent Placeholder 6"/>
          <p:cNvGraphicFramePr>
            <a:graphicFrameLocks noGrp="1"/>
          </p:cNvGraphicFramePr>
          <p:nvPr>
            <p:ph sz="quarter" idx="13"/>
            <p:extLst>
              <p:ext uri="{D42A27DB-BD31-4B8C-83A1-F6EECF244321}">
                <p14:modId xmlns:p14="http://schemas.microsoft.com/office/powerpoint/2010/main" val="3813731542"/>
              </p:ext>
            </p:extLst>
          </p:nvPr>
        </p:nvGraphicFramePr>
        <p:xfrm>
          <a:off x="4291013" y="1427163"/>
          <a:ext cx="3657600" cy="4752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Content Placeholder 6"/>
          <p:cNvGraphicFramePr>
            <a:graphicFrameLocks noGrp="1"/>
          </p:cNvGraphicFramePr>
          <p:nvPr>
            <p:ph sz="quarter" idx="14"/>
            <p:extLst>
              <p:ext uri="{D42A27DB-BD31-4B8C-83A1-F6EECF244321}">
                <p14:modId xmlns:p14="http://schemas.microsoft.com/office/powerpoint/2010/main" val="483499382"/>
              </p:ext>
            </p:extLst>
          </p:nvPr>
        </p:nvGraphicFramePr>
        <p:xfrm>
          <a:off x="8262938" y="1427163"/>
          <a:ext cx="3657600" cy="4752975"/>
        </p:xfrm>
        <a:graphic>
          <a:graphicData uri="http://schemas.openxmlformats.org/drawingml/2006/chart">
            <c:chart xmlns:c="http://schemas.openxmlformats.org/drawingml/2006/chart" xmlns:r="http://schemas.openxmlformats.org/officeDocument/2006/relationships" r:id="rId3"/>
          </a:graphicData>
        </a:graphic>
      </p:graphicFrame>
      <p:sp>
        <p:nvSpPr>
          <p:cNvPr id="24" name="Title 23"/>
          <p:cNvSpPr>
            <a:spLocks noGrp="1"/>
          </p:cNvSpPr>
          <p:nvPr>
            <p:ph type="title"/>
          </p:nvPr>
        </p:nvSpPr>
        <p:spPr/>
        <p:txBody>
          <a:bodyPr/>
          <a:lstStyle/>
          <a:p>
            <a:r>
              <a:rPr lang="en-US" dirty="0"/>
              <a:t>Tight oil development drives U.S. crude oil production </a:t>
            </a:r>
            <a:r>
              <a:rPr lang="en-US" dirty="0" smtClean="0"/>
              <a:t>during the AEO2020 projection period—</a:t>
            </a:r>
            <a:endParaRPr lang="en-US" dirty="0"/>
          </a:p>
        </p:txBody>
      </p:sp>
      <p:sp>
        <p:nvSpPr>
          <p:cNvPr id="3" name="Slide Number Placeholder 2"/>
          <p:cNvSpPr>
            <a:spLocks noGrp="1"/>
          </p:cNvSpPr>
          <p:nvPr>
            <p:ph type="sldNum" sz="quarter" idx="4"/>
          </p:nvPr>
        </p:nvSpPr>
        <p:spPr/>
        <p:txBody>
          <a:bodyPr/>
          <a:lstStyle/>
          <a:p>
            <a:fld id="{2D80C5C9-96E0-47EC-B500-37C5FE284639}" type="slidenum">
              <a:rPr lang="en-US" smtClean="0"/>
              <a:pPr/>
              <a:t>5</a:t>
            </a:fld>
            <a:endParaRPr lang="en-US" dirty="0"/>
          </a:p>
        </p:txBody>
      </p:sp>
      <p:grpSp>
        <p:nvGrpSpPr>
          <p:cNvPr id="35" name="Group 34"/>
          <p:cNvGrpSpPr/>
          <p:nvPr/>
        </p:nvGrpSpPr>
        <p:grpSpPr>
          <a:xfrm>
            <a:off x="349653" y="-1021"/>
            <a:ext cx="11564435" cy="531722"/>
            <a:chOff x="349653" y="-1021"/>
            <a:chExt cx="11564435" cy="531722"/>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
        <p:nvSpPr>
          <p:cNvPr id="17" name="TextBox 1"/>
          <p:cNvSpPr txBox="1"/>
          <p:nvPr/>
        </p:nvSpPr>
        <p:spPr bwMode="auto">
          <a:xfrm>
            <a:off x="6546526" y="1612571"/>
            <a:ext cx="1613632" cy="875124"/>
          </a:xfrm>
          <a:prstGeom prst="rect">
            <a:avLst/>
          </a:prstGeom>
          <a:noFill/>
          <a:ln w="9525">
            <a:noFill/>
            <a:miter lim="800000"/>
            <a:headEnd/>
            <a:tailEnd/>
          </a:ln>
        </p:spPr>
        <p:txBody>
          <a:bodyPr wrap="none" lIns="27432" tIns="27432" rIns="27432" bIns="27432"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1" dirty="0" smtClean="0">
                <a:latin typeface="Arial" panose="020B0604020202020204" pitchFamily="34" charset="0"/>
                <a:ea typeface="Times New Roman" charset="0"/>
                <a:cs typeface="Arial" panose="020B0604020202020204" pitchFamily="34" charset="0"/>
              </a:rPr>
              <a:t>Low</a:t>
            </a:r>
            <a:r>
              <a:rPr lang="en-US" sz="1400" b="1" i="0" dirty="0" smtClean="0">
                <a:latin typeface="Arial" panose="020B0604020202020204" pitchFamily="34" charset="0"/>
                <a:ea typeface="Times New Roman" charset="0"/>
                <a:cs typeface="Arial" panose="020B0604020202020204" pitchFamily="34" charset="0"/>
              </a:rPr>
              <a:t> Oil and </a:t>
            </a:r>
          </a:p>
          <a:p>
            <a:pPr eaLnBrk="0" hangingPunct="0"/>
            <a:r>
              <a:rPr lang="en-US" sz="1400" b="1" i="0" dirty="0" smtClean="0">
                <a:latin typeface="Arial" panose="020B0604020202020204" pitchFamily="34" charset="0"/>
                <a:ea typeface="Times New Roman" charset="0"/>
                <a:cs typeface="Arial" panose="020B0604020202020204" pitchFamily="34" charset="0"/>
              </a:rPr>
              <a:t>Gas Supply case</a:t>
            </a:r>
          </a:p>
        </p:txBody>
      </p:sp>
      <p:sp>
        <p:nvSpPr>
          <p:cNvPr id="23" name="TextBox 1"/>
          <p:cNvSpPr txBox="1"/>
          <p:nvPr/>
        </p:nvSpPr>
        <p:spPr bwMode="auto">
          <a:xfrm>
            <a:off x="10122879" y="1612571"/>
            <a:ext cx="1613632" cy="875124"/>
          </a:xfrm>
          <a:prstGeom prst="rect">
            <a:avLst/>
          </a:prstGeom>
          <a:noFill/>
          <a:ln w="9525">
            <a:noFill/>
            <a:miter lim="800000"/>
            <a:headEnd/>
            <a:tailEnd/>
          </a:ln>
        </p:spPr>
        <p:txBody>
          <a:bodyPr wrap="none" lIns="27432" tIns="27432" rIns="27432" bIns="27432"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1" dirty="0" smtClean="0">
                <a:latin typeface="Arial" panose="020B0604020202020204" pitchFamily="34" charset="0"/>
                <a:ea typeface="Times New Roman" charset="0"/>
                <a:cs typeface="Arial" panose="020B0604020202020204" pitchFamily="34" charset="0"/>
              </a:rPr>
              <a:t>High</a:t>
            </a:r>
            <a:r>
              <a:rPr lang="en-US" sz="1400" b="1" i="0" dirty="0" smtClean="0">
                <a:latin typeface="Arial" panose="020B0604020202020204" pitchFamily="34" charset="0"/>
                <a:ea typeface="Times New Roman" charset="0"/>
                <a:cs typeface="Arial" panose="020B0604020202020204" pitchFamily="34" charset="0"/>
              </a:rPr>
              <a:t> Oil and </a:t>
            </a:r>
          </a:p>
          <a:p>
            <a:pPr eaLnBrk="0" hangingPunct="0"/>
            <a:r>
              <a:rPr lang="en-US" sz="1400" b="1" i="0" dirty="0" smtClean="0">
                <a:latin typeface="Arial" panose="020B0604020202020204" pitchFamily="34" charset="0"/>
                <a:ea typeface="Times New Roman" charset="0"/>
                <a:cs typeface="Arial" panose="020B0604020202020204" pitchFamily="34" charset="0"/>
              </a:rPr>
              <a:t>Gas Supply case</a:t>
            </a:r>
          </a:p>
        </p:txBody>
      </p:sp>
      <p:graphicFrame>
        <p:nvGraphicFramePr>
          <p:cNvPr id="22" name="Content Placeholder 6"/>
          <p:cNvGraphicFramePr>
            <a:graphicFrameLocks noGrp="1"/>
          </p:cNvGraphicFramePr>
          <p:nvPr>
            <p:ph sz="quarter" idx="12"/>
            <p:extLst>
              <p:ext uri="{D42A27DB-BD31-4B8C-83A1-F6EECF244321}">
                <p14:modId xmlns:p14="http://schemas.microsoft.com/office/powerpoint/2010/main" val="3807246376"/>
              </p:ext>
            </p:extLst>
          </p:nvPr>
        </p:nvGraphicFramePr>
        <p:xfrm>
          <a:off x="307975" y="1427163"/>
          <a:ext cx="3657600" cy="4752975"/>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1349659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lvl="0"/>
            <a:r>
              <a:rPr lang="en-US" dirty="0"/>
              <a:t>O</a:t>
            </a:r>
            <a:r>
              <a:rPr lang="en-US" dirty="0" smtClean="0"/>
              <a:t>nshore </a:t>
            </a:r>
            <a:r>
              <a:rPr lang="en-US" dirty="0"/>
              <a:t>tight oil development in the Lower 48 states continues to be the main driver of total U.S. crude oil production, accounting for about </a:t>
            </a:r>
            <a:r>
              <a:rPr lang="en-US" dirty="0" smtClean="0"/>
              <a:t>70% </a:t>
            </a:r>
            <a:r>
              <a:rPr lang="en-US" dirty="0"/>
              <a:t>of cumulative domestic production in the </a:t>
            </a:r>
            <a:r>
              <a:rPr lang="en-US" dirty="0" smtClean="0"/>
              <a:t>AEO2020 Reference </a:t>
            </a:r>
            <a:r>
              <a:rPr lang="en-US" dirty="0"/>
              <a:t>case during the projection period.</a:t>
            </a:r>
          </a:p>
          <a:p>
            <a:pPr lvl="0"/>
            <a:r>
              <a:rPr lang="en-US" dirty="0"/>
              <a:t>In the AEO2020 Reference case, </a:t>
            </a:r>
            <a:r>
              <a:rPr lang="en-US" dirty="0" err="1"/>
              <a:t>deepwater</a:t>
            </a:r>
            <a:r>
              <a:rPr lang="en-US" dirty="0"/>
              <a:t> discoveries of oil and natural gas resources in the Gulf of Mexico lead </a:t>
            </a:r>
            <a:r>
              <a:rPr lang="en-US" dirty="0" smtClean="0"/>
              <a:t>offshore </a:t>
            </a:r>
            <a:r>
              <a:rPr lang="en-US" dirty="0"/>
              <a:t>production in the Lower 48 states to reach a record 2.4 million b/d in 2026. Many of these discoveries occurred during exploration that took place before 2015, when oil prices were higher than $100 per barrel, and they are being developed as oil prices rise. Offshore production increases through 2035 </a:t>
            </a:r>
            <a:r>
              <a:rPr lang="en-US" dirty="0" smtClean="0"/>
              <a:t>before generally </a:t>
            </a:r>
            <a:r>
              <a:rPr lang="en-US" dirty="0"/>
              <a:t>declining through 2050 as a result of new discoveries </a:t>
            </a:r>
            <a:r>
              <a:rPr lang="en-US" dirty="0" smtClean="0"/>
              <a:t>only partially offsetting declines </a:t>
            </a:r>
            <a:r>
              <a:rPr lang="en-US" dirty="0"/>
              <a:t>in legacy fields.</a:t>
            </a:r>
          </a:p>
          <a:p>
            <a:pPr lvl="0"/>
            <a:r>
              <a:rPr lang="en-US" dirty="0" smtClean="0"/>
              <a:t>Alaska crude oil production generally increases through 2041, driven primarily by the development of fields in the National Petroleum Reserve–Alaska (NPR-A) before 2030, and after 2030, by the development of fields in the 1002 Section of the Arctic National Wildlife Refuge (ANWR). Exploration and development of fields in ANWR is not economical in the Low Oil Price case.</a:t>
            </a:r>
            <a:endParaRPr lang="en-US" dirty="0"/>
          </a:p>
        </p:txBody>
      </p:sp>
      <p:sp>
        <p:nvSpPr>
          <p:cNvPr id="24" name="Title 23"/>
          <p:cNvSpPr>
            <a:spLocks noGrp="1"/>
          </p:cNvSpPr>
          <p:nvPr>
            <p:ph type="title"/>
          </p:nvPr>
        </p:nvSpPr>
        <p:spPr/>
        <p:txBody>
          <a:bodyPr/>
          <a:lstStyle/>
          <a:p>
            <a:r>
              <a:rPr lang="en-US" dirty="0" smtClean="0"/>
              <a:t>—which is </a:t>
            </a:r>
            <a:r>
              <a:rPr lang="en-US" dirty="0"/>
              <a:t>consistent across all </a:t>
            </a:r>
            <a:r>
              <a:rPr lang="en-US" dirty="0" smtClean="0"/>
              <a:t>AEO2020 side </a:t>
            </a:r>
            <a:r>
              <a:rPr lang="en-US" dirty="0"/>
              <a:t>cases</a:t>
            </a:r>
          </a:p>
        </p:txBody>
      </p:sp>
      <p:sp>
        <p:nvSpPr>
          <p:cNvPr id="3" name="Slide Number Placeholder 2"/>
          <p:cNvSpPr>
            <a:spLocks noGrp="1"/>
          </p:cNvSpPr>
          <p:nvPr>
            <p:ph type="sldNum" sz="quarter" idx="4"/>
          </p:nvPr>
        </p:nvSpPr>
        <p:spPr/>
        <p:txBody>
          <a:bodyPr/>
          <a:lstStyle/>
          <a:p>
            <a:fld id="{2D80C5C9-96E0-47EC-B500-37C5FE284639}" type="slidenum">
              <a:rPr lang="en-US" smtClean="0"/>
              <a:pPr/>
              <a:t>6</a:t>
            </a:fld>
            <a:endParaRPr lang="en-US" dirty="0"/>
          </a:p>
        </p:txBody>
      </p:sp>
      <p:grpSp>
        <p:nvGrpSpPr>
          <p:cNvPr id="35" name="Group 34"/>
          <p:cNvGrpSpPr/>
          <p:nvPr/>
        </p:nvGrpSpPr>
        <p:grpSpPr>
          <a:xfrm>
            <a:off x="349653" y="-1021"/>
            <a:ext cx="11564435" cy="531722"/>
            <a:chOff x="349653" y="-1021"/>
            <a:chExt cx="11564435" cy="531722"/>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1526161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ontent Placeholder 5"/>
          <p:cNvGraphicFramePr>
            <a:graphicFrameLocks noGrp="1"/>
          </p:cNvGraphicFramePr>
          <p:nvPr>
            <p:ph sz="quarter" idx="12"/>
            <p:extLst>
              <p:ext uri="{D42A27DB-BD31-4B8C-83A1-F6EECF244321}">
                <p14:modId xmlns:p14="http://schemas.microsoft.com/office/powerpoint/2010/main" val="1945679459"/>
              </p:ext>
            </p:extLst>
          </p:nvPr>
        </p:nvGraphicFramePr>
        <p:xfrm>
          <a:off x="309563" y="1427163"/>
          <a:ext cx="11599862" cy="4752975"/>
        </p:xfrm>
        <a:graphic>
          <a:graphicData uri="http://schemas.openxmlformats.org/drawingml/2006/chart">
            <c:chart xmlns:c="http://schemas.openxmlformats.org/drawingml/2006/chart" xmlns:r="http://schemas.openxmlformats.org/officeDocument/2006/relationships" r:id="rId3"/>
          </a:graphicData>
        </a:graphic>
      </p:graphicFrame>
      <p:sp>
        <p:nvSpPr>
          <p:cNvPr id="24" name="Title 23"/>
          <p:cNvSpPr>
            <a:spLocks noGrp="1"/>
          </p:cNvSpPr>
          <p:nvPr>
            <p:ph type="title"/>
          </p:nvPr>
        </p:nvSpPr>
        <p:spPr/>
        <p:txBody>
          <a:bodyPr/>
          <a:lstStyle/>
          <a:p>
            <a:r>
              <a:rPr lang="en-US" dirty="0"/>
              <a:t>The Southwest region leads </a:t>
            </a:r>
            <a:r>
              <a:rPr lang="en-US" dirty="0" smtClean="0"/>
              <a:t>onshore crude oil production </a:t>
            </a:r>
            <a:r>
              <a:rPr lang="en-US" dirty="0"/>
              <a:t>in the United States in the </a:t>
            </a:r>
            <a:r>
              <a:rPr lang="en-US" dirty="0" smtClean="0"/>
              <a:t>AEO2020 Reference case</a:t>
            </a:r>
            <a:endParaRPr lang="en-US" dirty="0"/>
          </a:p>
        </p:txBody>
      </p:sp>
      <p:sp>
        <p:nvSpPr>
          <p:cNvPr id="3" name="Slide Number Placeholder 2"/>
          <p:cNvSpPr>
            <a:spLocks noGrp="1"/>
          </p:cNvSpPr>
          <p:nvPr>
            <p:ph type="sldNum" sz="quarter" idx="4"/>
          </p:nvPr>
        </p:nvSpPr>
        <p:spPr/>
        <p:txBody>
          <a:bodyPr/>
          <a:lstStyle/>
          <a:p>
            <a:fld id="{2D80C5C9-96E0-47EC-B500-37C5FE284639}" type="slidenum">
              <a:rPr lang="en-US" smtClean="0"/>
              <a:pPr/>
              <a:t>7</a:t>
            </a:fld>
            <a:endParaRPr lang="en-US" dirty="0"/>
          </a:p>
        </p:txBody>
      </p:sp>
      <p:grpSp>
        <p:nvGrpSpPr>
          <p:cNvPr id="35" name="Group 34"/>
          <p:cNvGrpSpPr/>
          <p:nvPr/>
        </p:nvGrpSpPr>
        <p:grpSpPr>
          <a:xfrm>
            <a:off x="349653" y="-1021"/>
            <a:ext cx="11564435" cy="531722"/>
            <a:chOff x="349653" y="-1021"/>
            <a:chExt cx="11564435" cy="531722"/>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3075853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The East and Southwest regions lead production of natural gas plant liquids in the </a:t>
            </a:r>
            <a:r>
              <a:rPr lang="en-US" dirty="0" smtClean="0"/>
              <a:t>AEO2020 Reference </a:t>
            </a:r>
            <a:r>
              <a:rPr lang="en-US" dirty="0"/>
              <a:t>case—</a:t>
            </a:r>
          </a:p>
        </p:txBody>
      </p:sp>
      <p:sp>
        <p:nvSpPr>
          <p:cNvPr id="3" name="Slide Number Placeholder 2"/>
          <p:cNvSpPr>
            <a:spLocks noGrp="1"/>
          </p:cNvSpPr>
          <p:nvPr>
            <p:ph type="sldNum" sz="quarter" idx="4"/>
          </p:nvPr>
        </p:nvSpPr>
        <p:spPr/>
        <p:txBody>
          <a:bodyPr/>
          <a:lstStyle/>
          <a:p>
            <a:fld id="{2D80C5C9-96E0-47EC-B500-37C5FE284639}" type="slidenum">
              <a:rPr lang="en-US" smtClean="0"/>
              <a:pPr/>
              <a:t>8</a:t>
            </a:fld>
            <a:endParaRPr lang="en-US" dirty="0"/>
          </a:p>
        </p:txBody>
      </p:sp>
      <p:grpSp>
        <p:nvGrpSpPr>
          <p:cNvPr id="35" name="Group 34"/>
          <p:cNvGrpSpPr/>
          <p:nvPr/>
        </p:nvGrpSpPr>
        <p:grpSpPr>
          <a:xfrm>
            <a:off x="349653" y="-1021"/>
            <a:ext cx="11564435" cy="531722"/>
            <a:chOff x="349653" y="-1021"/>
            <a:chExt cx="11564435" cy="531722"/>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17" name="Content Placeholder 7"/>
          <p:cNvGraphicFramePr>
            <a:graphicFrameLocks noGrp="1"/>
          </p:cNvGraphicFramePr>
          <p:nvPr>
            <p:ph sz="quarter" idx="12"/>
            <p:extLst>
              <p:ext uri="{D42A27DB-BD31-4B8C-83A1-F6EECF244321}">
                <p14:modId xmlns:p14="http://schemas.microsoft.com/office/powerpoint/2010/main" val="2656136703"/>
              </p:ext>
            </p:extLst>
          </p:nvPr>
        </p:nvGraphicFramePr>
        <p:xfrm>
          <a:off x="309563" y="1427163"/>
          <a:ext cx="5865812" cy="475297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8" name="Content Placeholder 6"/>
          <p:cNvGraphicFramePr>
            <a:graphicFrameLocks noGrp="1"/>
          </p:cNvGraphicFramePr>
          <p:nvPr>
            <p:ph sz="quarter" idx="13"/>
            <p:extLst>
              <p:ext uri="{D42A27DB-BD31-4B8C-83A1-F6EECF244321}">
                <p14:modId xmlns:p14="http://schemas.microsoft.com/office/powerpoint/2010/main" val="3706140843"/>
              </p:ext>
            </p:extLst>
          </p:nvPr>
        </p:nvGraphicFramePr>
        <p:xfrm>
          <a:off x="6175375" y="1427163"/>
          <a:ext cx="5741988" cy="4752975"/>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2552986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lvl="0"/>
            <a:r>
              <a:rPr lang="en-US" dirty="0"/>
              <a:t>NGPL production in the </a:t>
            </a:r>
            <a:r>
              <a:rPr lang="en-US" dirty="0" smtClean="0"/>
              <a:t>AEO2020 Reference</a:t>
            </a:r>
            <a:r>
              <a:rPr lang="en-US" dirty="0"/>
              <a:t> case </a:t>
            </a:r>
            <a:r>
              <a:rPr lang="en-US" dirty="0" smtClean="0"/>
              <a:t>increases during the </a:t>
            </a:r>
            <a:r>
              <a:rPr lang="en-US" dirty="0"/>
              <a:t>next 10 years in the East (Marcellus and Utica plays) and Southwest (Permian plays) regions because the development of crude oil and natural gas resources is driven in part by the increased economic favorability of </a:t>
            </a:r>
            <a:r>
              <a:rPr lang="en-US" dirty="0" smtClean="0"/>
              <a:t>coproducing </a:t>
            </a:r>
            <a:r>
              <a:rPr lang="en-US" dirty="0"/>
              <a:t>these products. By 2050, the Southwest and East regions account for </a:t>
            </a:r>
            <a:r>
              <a:rPr lang="en-US" dirty="0" smtClean="0"/>
              <a:t>nearly 60</a:t>
            </a:r>
            <a:r>
              <a:rPr lang="en-US" dirty="0"/>
              <a:t>% of total U.S. NGPL production</a:t>
            </a:r>
            <a:r>
              <a:rPr lang="en-US" dirty="0" smtClean="0"/>
              <a:t>.</a:t>
            </a:r>
          </a:p>
          <a:p>
            <a:pPr lvl="0"/>
            <a:r>
              <a:rPr lang="en-US" dirty="0" smtClean="0"/>
              <a:t>NGPLs </a:t>
            </a:r>
            <a:r>
              <a:rPr lang="en-US" dirty="0"/>
              <a:t>are used in many different </a:t>
            </a:r>
            <a:r>
              <a:rPr lang="en-US" dirty="0" smtClean="0"/>
              <a:t>ways in the United States. </a:t>
            </a:r>
            <a:r>
              <a:rPr lang="en-US" dirty="0"/>
              <a:t>Ethane is used almost exclusively for petrochemicals. </a:t>
            </a:r>
            <a:r>
              <a:rPr lang="en-US" dirty="0" smtClean="0"/>
              <a:t>About </a:t>
            </a:r>
            <a:r>
              <a:rPr lang="en-US" dirty="0"/>
              <a:t>40% of propane is used for petrochemicals, and the remainder is used for heating, grain drying, and transportation. </a:t>
            </a:r>
            <a:r>
              <a:rPr lang="en-US" dirty="0" smtClean="0"/>
              <a:t>About </a:t>
            </a:r>
            <a:r>
              <a:rPr lang="en-US" dirty="0"/>
              <a:t>60% of butanes and natural gasoline is used for blending with motor gasoline and fuel ethanol, and the remainder is used for petrochemicals and solvents.</a:t>
            </a:r>
          </a:p>
          <a:p>
            <a:pPr lvl="0"/>
            <a:r>
              <a:rPr lang="en-US" dirty="0"/>
              <a:t>The shares of NGPL components in the AEO2020 Reference case are relatively stable during the entire projection </a:t>
            </a:r>
            <a:r>
              <a:rPr lang="en-US" dirty="0" smtClean="0"/>
              <a:t>period. </a:t>
            </a:r>
            <a:r>
              <a:rPr lang="en-US" dirty="0"/>
              <a:t>E</a:t>
            </a:r>
            <a:r>
              <a:rPr lang="en-US" dirty="0" smtClean="0"/>
              <a:t>thane </a:t>
            </a:r>
            <a:r>
              <a:rPr lang="en-US" dirty="0"/>
              <a:t>and propane </a:t>
            </a:r>
            <a:r>
              <a:rPr lang="en-US" dirty="0" smtClean="0"/>
              <a:t>contribute </a:t>
            </a:r>
            <a:r>
              <a:rPr lang="en-US" dirty="0"/>
              <a:t>about </a:t>
            </a:r>
            <a:r>
              <a:rPr lang="en-US" dirty="0" smtClean="0"/>
              <a:t>44% </a:t>
            </a:r>
            <a:r>
              <a:rPr lang="en-US" dirty="0"/>
              <a:t>and 30%, respectively, to the total volume.</a:t>
            </a:r>
          </a:p>
        </p:txBody>
      </p:sp>
      <p:sp>
        <p:nvSpPr>
          <p:cNvPr id="24" name="Title 23"/>
          <p:cNvSpPr>
            <a:spLocks noGrp="1"/>
          </p:cNvSpPr>
          <p:nvPr>
            <p:ph type="title"/>
          </p:nvPr>
        </p:nvSpPr>
        <p:spPr/>
        <p:txBody>
          <a:bodyPr/>
          <a:lstStyle/>
          <a:p>
            <a:r>
              <a:rPr lang="en-US" dirty="0"/>
              <a:t>—as development focuses on tight plays with low production costs and easy access to markets</a:t>
            </a:r>
          </a:p>
        </p:txBody>
      </p:sp>
      <p:sp>
        <p:nvSpPr>
          <p:cNvPr id="3" name="Slide Number Placeholder 2"/>
          <p:cNvSpPr>
            <a:spLocks noGrp="1"/>
          </p:cNvSpPr>
          <p:nvPr>
            <p:ph type="sldNum" sz="quarter" idx="4"/>
          </p:nvPr>
        </p:nvSpPr>
        <p:spPr/>
        <p:txBody>
          <a:bodyPr/>
          <a:lstStyle/>
          <a:p>
            <a:fld id="{2D80C5C9-96E0-47EC-B500-37C5FE284639}" type="slidenum">
              <a:rPr lang="en-US" smtClean="0"/>
              <a:pPr/>
              <a:t>9</a:t>
            </a:fld>
            <a:endParaRPr lang="en-US" dirty="0"/>
          </a:p>
        </p:txBody>
      </p:sp>
      <p:grpSp>
        <p:nvGrpSpPr>
          <p:cNvPr id="35" name="Group 34"/>
          <p:cNvGrpSpPr/>
          <p:nvPr/>
        </p:nvGrpSpPr>
        <p:grpSpPr>
          <a:xfrm>
            <a:off x="349653" y="-1021"/>
            <a:ext cx="11564435" cy="531722"/>
            <a:chOff x="349653" y="-1021"/>
            <a:chExt cx="11564435" cy="531722"/>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4126731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eia_template">
  <a:themeElements>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DCE08581-C5C6-4D0C-8497-0EA50EDD8EB4}" vid="{E803A24A-E460-41A4-BEDD-77A13187C6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themeOverride>
</file>

<file path=ppt/theme/themeOverride12.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9027</TotalTime>
  <Words>1993</Words>
  <Application>Microsoft Office PowerPoint</Application>
  <PresentationFormat>Widescreen</PresentationFormat>
  <Paragraphs>293</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eia_template</vt:lpstr>
      <vt:lpstr>Petroleum and other liquids</vt:lpstr>
      <vt:lpstr>Production of U.S. crude oil and natural gas plant liquids continues to grow through 2025 in the AEO2020 Reference case—</vt:lpstr>
      <vt:lpstr>—and natural gas plant liquids comprise nearly one-third of cumulative U.S. liquids production during the projection period</vt:lpstr>
      <vt:lpstr>Although production continues to grow through 2025, consumption of petroleum and other liquids remains lower than its 2004 peak level through 2050 in most cases </vt:lpstr>
      <vt:lpstr>Tight oil development drives U.S. crude oil production during the AEO2020 projection period—</vt:lpstr>
      <vt:lpstr>—which is consistent across all AEO2020 side cases</vt:lpstr>
      <vt:lpstr>The Southwest region leads onshore crude oil production in the United States in the AEO2020 Reference case</vt:lpstr>
      <vt:lpstr>The East and Southwest regions lead production of natural gas plant liquids in the AEO2020 Reference case—</vt:lpstr>
      <vt:lpstr>—as development focuses on tight plays with low production costs and easy access to markets</vt:lpstr>
      <vt:lpstr>Biofuels as a percentage of gasoline, diesel, and jet fuel consumption increase in the AEO2020 Reference case projection—</vt:lpstr>
      <vt:lpstr>—and biofuels adoption accelerates in the AEO2020 High Oil Price case as biofuels become more competitive</vt:lpstr>
      <vt:lpstr>Utilization of U.S. refineries remains near recent levels throughout the projection period in the Reference case as U.S. refineries remain competitive in the global market—</vt:lpstr>
      <vt:lpstr>—and U.S. exports of low-sulfur diesel and residual fuel oil increase in 2020 as a result of international sulfur emissions regulations on the marine sector</vt:lpstr>
      <vt:lpstr>In the AEO2020 Reference case, the United States exports more petroleum on a volume basis than it imports from 2020 to 2050—</vt:lpstr>
      <vt:lpstr>—but side case results vary significantly as shifts in U.S. domestic petroleum consumption and crude oil production drive changes to net imports</vt:lpstr>
      <vt:lpstr>Prices for gasoline and diesel fuel rise throughout the Reference case projection period and primarily follow the price of crude oil in the High Oil Price and Low Oil Price cases</vt:lpstr>
    </vt:vector>
  </TitlesOfParts>
  <Company>EIA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York, Stephen</dc:creator>
  <cp:lastModifiedBy>Yen, Terry</cp:lastModifiedBy>
  <cp:revision>595</cp:revision>
  <cp:lastPrinted>2019-12-10T17:30:50Z</cp:lastPrinted>
  <dcterms:created xsi:type="dcterms:W3CDTF">2019-10-03T17:52:22Z</dcterms:created>
  <dcterms:modified xsi:type="dcterms:W3CDTF">2020-01-29T20:26:42Z</dcterms:modified>
  <cp:contentStatus/>
</cp:coreProperties>
</file>