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ags/tag1.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759" r:id="rId2"/>
  </p:sldMasterIdLst>
  <p:notesMasterIdLst>
    <p:notesMasterId r:id="rId23"/>
  </p:notesMasterIdLst>
  <p:sldIdLst>
    <p:sldId id="2709" r:id="rId3"/>
    <p:sldId id="340" r:id="rId4"/>
    <p:sldId id="354" r:id="rId5"/>
    <p:sldId id="2707" r:id="rId6"/>
    <p:sldId id="500" r:id="rId7"/>
    <p:sldId id="823" r:id="rId8"/>
    <p:sldId id="2342" r:id="rId9"/>
    <p:sldId id="2343" r:id="rId10"/>
    <p:sldId id="2695" r:id="rId11"/>
    <p:sldId id="2705" r:id="rId12"/>
    <p:sldId id="2704" r:id="rId13"/>
    <p:sldId id="2706" r:id="rId14"/>
    <p:sldId id="2708" r:id="rId15"/>
    <p:sldId id="845" r:id="rId16"/>
    <p:sldId id="849" r:id="rId17"/>
    <p:sldId id="842" r:id="rId18"/>
    <p:sldId id="851" r:id="rId19"/>
    <p:sldId id="844" r:id="rId20"/>
    <p:sldId id="441" r:id="rId21"/>
    <p:sldId id="2710" r:id="rId22"/>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BvkO1XDfN0V4QB0153eQg==" hashData="Ej4XUbdQ7muw6xjx8wAEw1I9GOn0+jG2ZRdlHiu4YQ0TRk7FnevtXtHmDMAdF7QVx9eyPLUs7g1xvjy3FSPvuA=="/>
  <p:extLst>
    <p:ext uri="{EFAFB233-063F-42B5-8137-9DF3F51BA10A}">
      <p15:sldGuideLst xmlns:p15="http://schemas.microsoft.com/office/powerpoint/2012/main">
        <p15:guide id="10" userDrawn="1">
          <p15:clr>
            <a:srgbClr val="A4A3A4"/>
          </p15:clr>
        </p15:guide>
        <p15:guide id="11" orient="horz" pos="216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shu Mittal" initials="Anshu" lastIdx="4" clrIdx="0">
    <p:extLst>
      <p:ext uri="{19B8F6BF-5375-455C-9EA6-DF929625EA0E}">
        <p15:presenceInfo xmlns:p15="http://schemas.microsoft.com/office/powerpoint/2012/main" userId="Anshu Mittal" providerId="None"/>
      </p:ext>
    </p:extLst>
  </p:cmAuthor>
  <p:cmAuthor id="2" name="Hardin, Kate" initials="HK" lastIdx="10" clrIdx="1">
    <p:extLst>
      <p:ext uri="{19B8F6BF-5375-455C-9EA6-DF929625EA0E}">
        <p15:presenceInfo xmlns:p15="http://schemas.microsoft.com/office/powerpoint/2012/main" userId="S::khardin@deloitte.com::11de5342-1636-4542-aad8-3ef1dfe98fe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D6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3907" autoAdjust="0"/>
  </p:normalViewPr>
  <p:slideViewPr>
    <p:cSldViewPr snapToGrid="0">
      <p:cViewPr varScale="1">
        <p:scale>
          <a:sx n="88" d="100"/>
          <a:sy n="88" d="100"/>
        </p:scale>
        <p:origin x="176" y="808"/>
      </p:cViewPr>
      <p:guideLst>
        <p:guide/>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sanborn\Documents\1-P&amp;U\STanley's%20presentation\SNL%20capexsummarychar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Sheet1!$A$2:$A$9</c:f>
              <c:strCache>
                <c:ptCount val="8"/>
                <c:pt idx="0">
                  <c:v>PJM</c:v>
                </c:pt>
                <c:pt idx="1">
                  <c:v>MISO</c:v>
                </c:pt>
                <c:pt idx="2">
                  <c:v>ERCOT</c:v>
                </c:pt>
                <c:pt idx="3">
                  <c:v>SPP</c:v>
                </c:pt>
                <c:pt idx="4">
                  <c:v>CAISO</c:v>
                </c:pt>
                <c:pt idx="5">
                  <c:v>NYISO</c:v>
                </c:pt>
                <c:pt idx="6">
                  <c:v>ISONE</c:v>
                </c:pt>
                <c:pt idx="7">
                  <c:v>BPA</c:v>
                </c:pt>
              </c:strCache>
            </c:strRef>
          </c:cat>
          <c:val>
            <c:numRef>
              <c:f>Sheet1!$B$2:$B$9</c:f>
              <c:numCache>
                <c:formatCode>General</c:formatCode>
                <c:ptCount val="8"/>
                <c:pt idx="0">
                  <c:v>93</c:v>
                </c:pt>
                <c:pt idx="1">
                  <c:v>77</c:v>
                </c:pt>
                <c:pt idx="2">
                  <c:v>44</c:v>
                </c:pt>
                <c:pt idx="3">
                  <c:v>31</c:v>
                </c:pt>
                <c:pt idx="4">
                  <c:v>26</c:v>
                </c:pt>
                <c:pt idx="5">
                  <c:v>18</c:v>
                </c:pt>
                <c:pt idx="6">
                  <c:v>15</c:v>
                </c:pt>
                <c:pt idx="7">
                  <c:v>8</c:v>
                </c:pt>
              </c:numCache>
            </c:numRef>
          </c:val>
          <c:extLst>
            <c:ext xmlns:c16="http://schemas.microsoft.com/office/drawing/2014/chart" uri="{C3380CC4-5D6E-409C-BE32-E72D297353CC}">
              <c16:uniqueId val="{00000000-E492-4A39-AB89-AA9D3ED18CF7}"/>
            </c:ext>
          </c:extLst>
        </c:ser>
        <c:ser>
          <c:idx val="1"/>
          <c:order val="1"/>
          <c:tx>
            <c:strRef>
              <c:f>Sheet1!$C$1</c:f>
              <c:strCache>
                <c:ptCount val="1"/>
                <c:pt idx="0">
                  <c:v>2019</c:v>
                </c:pt>
              </c:strCache>
            </c:strRef>
          </c:tx>
          <c:spPr>
            <a:solidFill>
              <a:schemeClr val="accent2"/>
            </a:solidFill>
            <a:ln>
              <a:noFill/>
            </a:ln>
            <a:effectLst/>
          </c:spPr>
          <c:invertIfNegative val="0"/>
          <c:cat>
            <c:strRef>
              <c:f>Sheet1!$A$2:$A$9</c:f>
              <c:strCache>
                <c:ptCount val="8"/>
                <c:pt idx="0">
                  <c:v>PJM</c:v>
                </c:pt>
                <c:pt idx="1">
                  <c:v>MISO</c:v>
                </c:pt>
                <c:pt idx="2">
                  <c:v>ERCOT</c:v>
                </c:pt>
                <c:pt idx="3">
                  <c:v>SPP</c:v>
                </c:pt>
                <c:pt idx="4">
                  <c:v>CAISO</c:v>
                </c:pt>
                <c:pt idx="5">
                  <c:v>NYISO</c:v>
                </c:pt>
                <c:pt idx="6">
                  <c:v>ISONE</c:v>
                </c:pt>
                <c:pt idx="7">
                  <c:v>BPA</c:v>
                </c:pt>
              </c:strCache>
            </c:strRef>
          </c:cat>
          <c:val>
            <c:numRef>
              <c:f>Sheet1!$C$2:$C$9</c:f>
              <c:numCache>
                <c:formatCode>General</c:formatCode>
                <c:ptCount val="8"/>
                <c:pt idx="0">
                  <c:v>101</c:v>
                </c:pt>
                <c:pt idx="1">
                  <c:v>82</c:v>
                </c:pt>
                <c:pt idx="2">
                  <c:v>43</c:v>
                </c:pt>
                <c:pt idx="3">
                  <c:v>33</c:v>
                </c:pt>
                <c:pt idx="4">
                  <c:v>27</c:v>
                </c:pt>
                <c:pt idx="5">
                  <c:v>20</c:v>
                </c:pt>
                <c:pt idx="6">
                  <c:v>16</c:v>
                </c:pt>
                <c:pt idx="7">
                  <c:v>8</c:v>
                </c:pt>
              </c:numCache>
            </c:numRef>
          </c:val>
          <c:extLst>
            <c:ext xmlns:c16="http://schemas.microsoft.com/office/drawing/2014/chart" uri="{C3380CC4-5D6E-409C-BE32-E72D297353CC}">
              <c16:uniqueId val="{00000001-E492-4A39-AB89-AA9D3ED18CF7}"/>
            </c:ext>
          </c:extLst>
        </c:ser>
        <c:dLbls>
          <c:showLegendKey val="0"/>
          <c:showVal val="0"/>
          <c:showCatName val="0"/>
          <c:showSerName val="0"/>
          <c:showPercent val="0"/>
          <c:showBubbleSize val="0"/>
        </c:dLbls>
        <c:gapWidth val="122"/>
        <c:overlap val="-6"/>
        <c:axId val="131779383"/>
        <c:axId val="131784303"/>
      </c:barChart>
      <c:catAx>
        <c:axId val="1317793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31784303"/>
        <c:crosses val="autoZero"/>
        <c:auto val="1"/>
        <c:lblAlgn val="ctr"/>
        <c:lblOffset val="100"/>
        <c:noMultiLvlLbl val="0"/>
      </c:catAx>
      <c:valAx>
        <c:axId val="13178430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31779383"/>
        <c:crosses val="autoZero"/>
        <c:crossBetween val="between"/>
      </c:valAx>
      <c:spPr>
        <a:noFill/>
        <a:ln>
          <a:noFill/>
        </a:ln>
        <a:effectLst/>
      </c:spPr>
    </c:plotArea>
    <c:legend>
      <c:legendPos val="b"/>
      <c:layout>
        <c:manualLayout>
          <c:xMode val="edge"/>
          <c:yMode val="edge"/>
          <c:x val="0.37258426517472182"/>
          <c:y val="0.88869682108984094"/>
          <c:w val="0.49140923762133049"/>
          <c:h val="8.60113016852953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11"/>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1-07B3-46E8-8509-EAD33332DE6F}"/>
              </c:ext>
            </c:extLst>
          </c:dPt>
          <c:dPt>
            <c:idx val="12"/>
            <c:invertIfNegative val="0"/>
            <c:bubble3D val="0"/>
            <c:spPr>
              <a:solidFill>
                <a:schemeClr val="accent1">
                  <a:lumMod val="40000"/>
                  <a:lumOff val="60000"/>
                </a:schemeClr>
              </a:solidFill>
              <a:ln>
                <a:solidFill>
                  <a:schemeClr val="accent1">
                    <a:lumMod val="40000"/>
                    <a:lumOff val="60000"/>
                  </a:schemeClr>
                </a:solidFill>
              </a:ln>
              <a:effectLst/>
            </c:spPr>
            <c:extLst>
              <c:ext xmlns:c16="http://schemas.microsoft.com/office/drawing/2014/chart" uri="{C3380CC4-5D6E-409C-BE32-E72D297353CC}">
                <c16:uniqueId val="{00000003-07B3-46E8-8509-EAD33332DE6F}"/>
              </c:ext>
            </c:extLst>
          </c:dPt>
          <c:dPt>
            <c:idx val="13"/>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5-07B3-46E8-8509-EAD33332DE6F}"/>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'Other Graphs'!$C$3:$P$3</c:f>
              <c:strCache>
                <c:ptCount val="14"/>
                <c:pt idx="0">
                  <c:v>2008</c:v>
                </c:pt>
                <c:pt idx="1">
                  <c:v>2009</c:v>
                </c:pt>
                <c:pt idx="2">
                  <c:v>2010</c:v>
                </c:pt>
                <c:pt idx="3">
                  <c:v>2011</c:v>
                </c:pt>
                <c:pt idx="4">
                  <c:v>2012</c:v>
                </c:pt>
                <c:pt idx="5">
                  <c:v>2013</c:v>
                </c:pt>
                <c:pt idx="6">
                  <c:v>2014</c:v>
                </c:pt>
                <c:pt idx="7">
                  <c:v>2015</c:v>
                </c:pt>
                <c:pt idx="8">
                  <c:v>2016</c:v>
                </c:pt>
                <c:pt idx="9">
                  <c:v>2017</c:v>
                </c:pt>
                <c:pt idx="10">
                  <c:v>2018</c:v>
                </c:pt>
                <c:pt idx="11">
                  <c:v>2019E</c:v>
                </c:pt>
                <c:pt idx="12">
                  <c:v>2020E</c:v>
                </c:pt>
                <c:pt idx="13">
                  <c:v>2021E</c:v>
                </c:pt>
              </c:strCache>
            </c:strRef>
          </c:cat>
          <c:val>
            <c:numRef>
              <c:f>'Other Graphs'!$C$4:$P$4</c:f>
              <c:numCache>
                <c:formatCode>0</c:formatCode>
                <c:ptCount val="14"/>
                <c:pt idx="0">
                  <c:v>62.775244000000001</c:v>
                </c:pt>
                <c:pt idx="1">
                  <c:v>60.605623000000016</c:v>
                </c:pt>
                <c:pt idx="2">
                  <c:v>61.112835000000011</c:v>
                </c:pt>
                <c:pt idx="3">
                  <c:v>66.590496000000002</c:v>
                </c:pt>
                <c:pt idx="4">
                  <c:v>81.460301000000001</c:v>
                </c:pt>
                <c:pt idx="5">
                  <c:v>81.78985999999999</c:v>
                </c:pt>
                <c:pt idx="6">
                  <c:v>84.782816000000025</c:v>
                </c:pt>
                <c:pt idx="7">
                  <c:v>94.092289000000008</c:v>
                </c:pt>
                <c:pt idx="8">
                  <c:v>103.284931</c:v>
                </c:pt>
                <c:pt idx="9">
                  <c:v>106.84521100000002</c:v>
                </c:pt>
                <c:pt idx="10">
                  <c:v>115.42054800000003</c:v>
                </c:pt>
                <c:pt idx="11">
                  <c:v>134.2034584269131</c:v>
                </c:pt>
                <c:pt idx="12">
                  <c:v>121.58005197030656</c:v>
                </c:pt>
                <c:pt idx="13">
                  <c:v>116.54912664995175</c:v>
                </c:pt>
              </c:numCache>
            </c:numRef>
          </c:val>
          <c:extLst>
            <c:ext xmlns:c16="http://schemas.microsoft.com/office/drawing/2014/chart" uri="{C3380CC4-5D6E-409C-BE32-E72D297353CC}">
              <c16:uniqueId val="{00000006-07B3-46E8-8509-EAD33332DE6F}"/>
            </c:ext>
          </c:extLst>
        </c:ser>
        <c:dLbls>
          <c:dLblPos val="outEnd"/>
          <c:showLegendKey val="0"/>
          <c:showVal val="1"/>
          <c:showCatName val="0"/>
          <c:showSerName val="0"/>
          <c:showPercent val="0"/>
          <c:showBubbleSize val="0"/>
        </c:dLbls>
        <c:gapWidth val="219"/>
        <c:overlap val="-27"/>
        <c:axId val="430657200"/>
        <c:axId val="430657528"/>
      </c:barChart>
      <c:catAx>
        <c:axId val="430657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bg1"/>
                </a:solidFill>
                <a:latin typeface="+mn-lt"/>
                <a:ea typeface="+mn-ea"/>
                <a:cs typeface="+mn-cs"/>
              </a:defRPr>
            </a:pPr>
            <a:endParaRPr lang="en-US"/>
          </a:p>
        </c:txPr>
        <c:crossAx val="430657528"/>
        <c:crosses val="autoZero"/>
        <c:auto val="1"/>
        <c:lblAlgn val="ctr"/>
        <c:lblOffset val="100"/>
        <c:noMultiLvlLbl val="0"/>
      </c:catAx>
      <c:valAx>
        <c:axId val="430657528"/>
        <c:scaling>
          <c:orientation val="minMax"/>
          <c:min val="50"/>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bg1"/>
                </a:solidFill>
                <a:latin typeface="+mn-lt"/>
                <a:ea typeface="+mn-ea"/>
                <a:cs typeface="+mn-cs"/>
              </a:defRPr>
            </a:pPr>
            <a:endParaRPr lang="en-US"/>
          </a:p>
        </c:txPr>
        <c:crossAx val="4306572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COVID Cases (LHS)</c:v>
                </c:pt>
              </c:strCache>
            </c:strRef>
          </c:tx>
          <c:spPr>
            <a:ln w="28575" cap="rnd">
              <a:solidFill>
                <a:schemeClr val="tx2">
                  <a:lumMod val="60000"/>
                  <a:lumOff val="40000"/>
                </a:schemeClr>
              </a:solidFill>
              <a:round/>
            </a:ln>
            <a:effectLst/>
          </c:spPr>
          <c:marker>
            <c:symbol val="none"/>
          </c:marker>
          <c:cat>
            <c:numRef>
              <c:f>Sheet1!$A$2:$A$139</c:f>
              <c:numCache>
                <c:formatCode>[$-409]d\-mmm;@</c:formatCode>
                <c:ptCount val="138"/>
                <c:pt idx="0">
                  <c:v>43831</c:v>
                </c:pt>
                <c:pt idx="1">
                  <c:v>43832</c:v>
                </c:pt>
                <c:pt idx="2">
                  <c:v>43833</c:v>
                </c:pt>
                <c:pt idx="3">
                  <c:v>43834</c:v>
                </c:pt>
                <c:pt idx="4">
                  <c:v>43835</c:v>
                </c:pt>
                <c:pt idx="5">
                  <c:v>43836</c:v>
                </c:pt>
                <c:pt idx="6">
                  <c:v>43837</c:v>
                </c:pt>
                <c:pt idx="7">
                  <c:v>43838</c:v>
                </c:pt>
                <c:pt idx="8">
                  <c:v>43839</c:v>
                </c:pt>
                <c:pt idx="9">
                  <c:v>43840</c:v>
                </c:pt>
                <c:pt idx="10">
                  <c:v>43841</c:v>
                </c:pt>
                <c:pt idx="11">
                  <c:v>43842</c:v>
                </c:pt>
                <c:pt idx="12">
                  <c:v>43843</c:v>
                </c:pt>
                <c:pt idx="13">
                  <c:v>43844</c:v>
                </c:pt>
                <c:pt idx="14">
                  <c:v>43845</c:v>
                </c:pt>
                <c:pt idx="15">
                  <c:v>43846</c:v>
                </c:pt>
                <c:pt idx="16">
                  <c:v>43847</c:v>
                </c:pt>
                <c:pt idx="17">
                  <c:v>43848</c:v>
                </c:pt>
                <c:pt idx="18">
                  <c:v>43849</c:v>
                </c:pt>
                <c:pt idx="19">
                  <c:v>43850</c:v>
                </c:pt>
                <c:pt idx="20">
                  <c:v>43851</c:v>
                </c:pt>
                <c:pt idx="21">
                  <c:v>43852</c:v>
                </c:pt>
                <c:pt idx="22">
                  <c:v>43853</c:v>
                </c:pt>
                <c:pt idx="23">
                  <c:v>43854</c:v>
                </c:pt>
                <c:pt idx="24">
                  <c:v>43855</c:v>
                </c:pt>
                <c:pt idx="25">
                  <c:v>43856</c:v>
                </c:pt>
                <c:pt idx="26">
                  <c:v>43857</c:v>
                </c:pt>
                <c:pt idx="27">
                  <c:v>43858</c:v>
                </c:pt>
                <c:pt idx="28">
                  <c:v>43859</c:v>
                </c:pt>
                <c:pt idx="29">
                  <c:v>43860</c:v>
                </c:pt>
                <c:pt idx="30">
                  <c:v>43861</c:v>
                </c:pt>
                <c:pt idx="31">
                  <c:v>43862</c:v>
                </c:pt>
                <c:pt idx="32">
                  <c:v>43863</c:v>
                </c:pt>
                <c:pt idx="33">
                  <c:v>43864</c:v>
                </c:pt>
                <c:pt idx="34">
                  <c:v>43865</c:v>
                </c:pt>
                <c:pt idx="35">
                  <c:v>43866</c:v>
                </c:pt>
                <c:pt idx="36">
                  <c:v>43867</c:v>
                </c:pt>
                <c:pt idx="37">
                  <c:v>43868</c:v>
                </c:pt>
                <c:pt idx="38">
                  <c:v>43869</c:v>
                </c:pt>
                <c:pt idx="39">
                  <c:v>43870</c:v>
                </c:pt>
                <c:pt idx="40">
                  <c:v>43871</c:v>
                </c:pt>
                <c:pt idx="41">
                  <c:v>43872</c:v>
                </c:pt>
                <c:pt idx="42">
                  <c:v>43873</c:v>
                </c:pt>
                <c:pt idx="43">
                  <c:v>43874</c:v>
                </c:pt>
                <c:pt idx="44">
                  <c:v>43875</c:v>
                </c:pt>
                <c:pt idx="45">
                  <c:v>43876</c:v>
                </c:pt>
                <c:pt idx="46">
                  <c:v>43877</c:v>
                </c:pt>
                <c:pt idx="47">
                  <c:v>43878</c:v>
                </c:pt>
                <c:pt idx="48">
                  <c:v>43879</c:v>
                </c:pt>
                <c:pt idx="49">
                  <c:v>43880</c:v>
                </c:pt>
                <c:pt idx="50">
                  <c:v>43881</c:v>
                </c:pt>
                <c:pt idx="51">
                  <c:v>43882</c:v>
                </c:pt>
                <c:pt idx="52">
                  <c:v>43883</c:v>
                </c:pt>
                <c:pt idx="53">
                  <c:v>43884</c:v>
                </c:pt>
                <c:pt idx="54">
                  <c:v>43885</c:v>
                </c:pt>
                <c:pt idx="55">
                  <c:v>43886</c:v>
                </c:pt>
                <c:pt idx="56">
                  <c:v>43887</c:v>
                </c:pt>
                <c:pt idx="57">
                  <c:v>43888</c:v>
                </c:pt>
                <c:pt idx="58">
                  <c:v>43889</c:v>
                </c:pt>
                <c:pt idx="59">
                  <c:v>43890</c:v>
                </c:pt>
                <c:pt idx="60">
                  <c:v>43891</c:v>
                </c:pt>
                <c:pt idx="61">
                  <c:v>43892</c:v>
                </c:pt>
                <c:pt idx="62">
                  <c:v>43893</c:v>
                </c:pt>
                <c:pt idx="63">
                  <c:v>43894</c:v>
                </c:pt>
                <c:pt idx="64">
                  <c:v>43895</c:v>
                </c:pt>
                <c:pt idx="65">
                  <c:v>43896</c:v>
                </c:pt>
                <c:pt idx="66">
                  <c:v>43897</c:v>
                </c:pt>
                <c:pt idx="67">
                  <c:v>43898</c:v>
                </c:pt>
                <c:pt idx="68">
                  <c:v>43899</c:v>
                </c:pt>
                <c:pt idx="69">
                  <c:v>43900</c:v>
                </c:pt>
                <c:pt idx="70">
                  <c:v>43901</c:v>
                </c:pt>
                <c:pt idx="71">
                  <c:v>43902</c:v>
                </c:pt>
                <c:pt idx="72">
                  <c:v>43903</c:v>
                </c:pt>
                <c:pt idx="73">
                  <c:v>43904</c:v>
                </c:pt>
                <c:pt idx="74">
                  <c:v>43905</c:v>
                </c:pt>
                <c:pt idx="75">
                  <c:v>43906</c:v>
                </c:pt>
                <c:pt idx="76">
                  <c:v>43907</c:v>
                </c:pt>
                <c:pt idx="77">
                  <c:v>43908</c:v>
                </c:pt>
                <c:pt idx="78">
                  <c:v>43909</c:v>
                </c:pt>
                <c:pt idx="79">
                  <c:v>43910</c:v>
                </c:pt>
                <c:pt idx="80">
                  <c:v>43911</c:v>
                </c:pt>
                <c:pt idx="81">
                  <c:v>43912</c:v>
                </c:pt>
                <c:pt idx="82">
                  <c:v>43913</c:v>
                </c:pt>
                <c:pt idx="83">
                  <c:v>43914</c:v>
                </c:pt>
                <c:pt idx="84">
                  <c:v>43915</c:v>
                </c:pt>
                <c:pt idx="85">
                  <c:v>43916</c:v>
                </c:pt>
                <c:pt idx="86">
                  <c:v>43917</c:v>
                </c:pt>
                <c:pt idx="87">
                  <c:v>43918</c:v>
                </c:pt>
                <c:pt idx="88">
                  <c:v>43919</c:v>
                </c:pt>
                <c:pt idx="89">
                  <c:v>43920</c:v>
                </c:pt>
                <c:pt idx="90">
                  <c:v>43921</c:v>
                </c:pt>
                <c:pt idx="91">
                  <c:v>43922</c:v>
                </c:pt>
                <c:pt idx="92">
                  <c:v>43923</c:v>
                </c:pt>
                <c:pt idx="93">
                  <c:v>43924</c:v>
                </c:pt>
                <c:pt idx="94">
                  <c:v>43925</c:v>
                </c:pt>
                <c:pt idx="95">
                  <c:v>43926</c:v>
                </c:pt>
                <c:pt idx="96">
                  <c:v>43927</c:v>
                </c:pt>
                <c:pt idx="97">
                  <c:v>43928</c:v>
                </c:pt>
                <c:pt idx="98">
                  <c:v>43929</c:v>
                </c:pt>
                <c:pt idx="99">
                  <c:v>43930</c:v>
                </c:pt>
                <c:pt idx="100">
                  <c:v>43931</c:v>
                </c:pt>
                <c:pt idx="101">
                  <c:v>43932</c:v>
                </c:pt>
                <c:pt idx="102">
                  <c:v>43933</c:v>
                </c:pt>
                <c:pt idx="103">
                  <c:v>43934</c:v>
                </c:pt>
                <c:pt idx="104">
                  <c:v>43935</c:v>
                </c:pt>
                <c:pt idx="105">
                  <c:v>43936</c:v>
                </c:pt>
                <c:pt idx="106">
                  <c:v>43937</c:v>
                </c:pt>
                <c:pt idx="107">
                  <c:v>43938</c:v>
                </c:pt>
                <c:pt idx="108">
                  <c:v>43939</c:v>
                </c:pt>
                <c:pt idx="109">
                  <c:v>43940</c:v>
                </c:pt>
                <c:pt idx="110">
                  <c:v>43941</c:v>
                </c:pt>
                <c:pt idx="111">
                  <c:v>43942</c:v>
                </c:pt>
                <c:pt idx="112">
                  <c:v>43943</c:v>
                </c:pt>
                <c:pt idx="113">
                  <c:v>43944</c:v>
                </c:pt>
                <c:pt idx="114">
                  <c:v>43945</c:v>
                </c:pt>
                <c:pt idx="115">
                  <c:v>43946</c:v>
                </c:pt>
                <c:pt idx="116">
                  <c:v>43947</c:v>
                </c:pt>
                <c:pt idx="117">
                  <c:v>43948</c:v>
                </c:pt>
                <c:pt idx="118">
                  <c:v>43949</c:v>
                </c:pt>
                <c:pt idx="119">
                  <c:v>43950</c:v>
                </c:pt>
                <c:pt idx="120">
                  <c:v>43951</c:v>
                </c:pt>
                <c:pt idx="121">
                  <c:v>43952</c:v>
                </c:pt>
                <c:pt idx="122">
                  <c:v>43953</c:v>
                </c:pt>
                <c:pt idx="123">
                  <c:v>43954</c:v>
                </c:pt>
                <c:pt idx="124">
                  <c:v>43955</c:v>
                </c:pt>
                <c:pt idx="125">
                  <c:v>43956</c:v>
                </c:pt>
                <c:pt idx="126">
                  <c:v>43957</c:v>
                </c:pt>
                <c:pt idx="127">
                  <c:v>43958</c:v>
                </c:pt>
                <c:pt idx="128">
                  <c:v>43959</c:v>
                </c:pt>
                <c:pt idx="129">
                  <c:v>43960</c:v>
                </c:pt>
                <c:pt idx="130">
                  <c:v>43961</c:v>
                </c:pt>
                <c:pt idx="131">
                  <c:v>43962</c:v>
                </c:pt>
                <c:pt idx="132">
                  <c:v>43963</c:v>
                </c:pt>
                <c:pt idx="133">
                  <c:v>43964</c:v>
                </c:pt>
                <c:pt idx="134">
                  <c:v>43965</c:v>
                </c:pt>
                <c:pt idx="135">
                  <c:v>43966</c:v>
                </c:pt>
                <c:pt idx="136">
                  <c:v>43967</c:v>
                </c:pt>
                <c:pt idx="137">
                  <c:v>43968</c:v>
                </c:pt>
              </c:numCache>
            </c:numRef>
          </c:cat>
          <c:val>
            <c:numRef>
              <c:f>Sheet1!$B$2:$B$139</c:f>
              <c:numCache>
                <c:formatCode>#,##0.00</c:formatCode>
                <c:ptCount val="138"/>
                <c:pt idx="0">
                  <c:v>2.6999999999999999E-5</c:v>
                </c:pt>
                <c:pt idx="1">
                  <c:v>2.6999999999999999E-5</c:v>
                </c:pt>
                <c:pt idx="2">
                  <c:v>4.3999999999999999E-5</c:v>
                </c:pt>
                <c:pt idx="3">
                  <c:v>4.3999999999999999E-5</c:v>
                </c:pt>
                <c:pt idx="4">
                  <c:v>5.8999999999999998E-5</c:v>
                </c:pt>
                <c:pt idx="5">
                  <c:v>5.8999999999999998E-5</c:v>
                </c:pt>
                <c:pt idx="6">
                  <c:v>5.8999999999999998E-5</c:v>
                </c:pt>
                <c:pt idx="7">
                  <c:v>5.8999999999999998E-5</c:v>
                </c:pt>
                <c:pt idx="8">
                  <c:v>5.8999999999999998E-5</c:v>
                </c:pt>
                <c:pt idx="9">
                  <c:v>5.8999999999999998E-5</c:v>
                </c:pt>
                <c:pt idx="10">
                  <c:v>5.8999999999999998E-5</c:v>
                </c:pt>
                <c:pt idx="11">
                  <c:v>5.8999999999999998E-5</c:v>
                </c:pt>
                <c:pt idx="12">
                  <c:v>6.0000000000000002E-5</c:v>
                </c:pt>
                <c:pt idx="13">
                  <c:v>6.0000000000000002E-5</c:v>
                </c:pt>
                <c:pt idx="14">
                  <c:v>6.0999999999999999E-5</c:v>
                </c:pt>
                <c:pt idx="15">
                  <c:v>6.0999999999999999E-5</c:v>
                </c:pt>
                <c:pt idx="16">
                  <c:v>6.6000000000000005E-5</c:v>
                </c:pt>
                <c:pt idx="17">
                  <c:v>8.2999999999999998E-5</c:v>
                </c:pt>
                <c:pt idx="18">
                  <c:v>2.1900000000000001E-4</c:v>
                </c:pt>
                <c:pt idx="19">
                  <c:v>2.3900000000000001E-4</c:v>
                </c:pt>
                <c:pt idx="20">
                  <c:v>3.9199999999999999E-4</c:v>
                </c:pt>
                <c:pt idx="21">
                  <c:v>5.3399999999999997E-4</c:v>
                </c:pt>
                <c:pt idx="22">
                  <c:v>6.3100000000000005E-4</c:v>
                </c:pt>
                <c:pt idx="23">
                  <c:v>8.9700000000000001E-4</c:v>
                </c:pt>
                <c:pt idx="24">
                  <c:v>1.3500000000000001E-3</c:v>
                </c:pt>
                <c:pt idx="25">
                  <c:v>2.0230000000000001E-3</c:v>
                </c:pt>
                <c:pt idx="26">
                  <c:v>2.82E-3</c:v>
                </c:pt>
                <c:pt idx="27">
                  <c:v>4.5869999999999999E-3</c:v>
                </c:pt>
                <c:pt idx="28">
                  <c:v>6.0670000000000003E-3</c:v>
                </c:pt>
                <c:pt idx="29">
                  <c:v>7.8230000000000001E-3</c:v>
                </c:pt>
                <c:pt idx="30">
                  <c:v>9.8259999999999997E-3</c:v>
                </c:pt>
                <c:pt idx="31">
                  <c:v>1.1946E-2</c:v>
                </c:pt>
                <c:pt idx="32">
                  <c:v>1.4553999999999999E-2</c:v>
                </c:pt>
                <c:pt idx="33">
                  <c:v>1.7371999999999999E-2</c:v>
                </c:pt>
                <c:pt idx="34">
                  <c:v>2.0615000000000001E-2</c:v>
                </c:pt>
                <c:pt idx="35">
                  <c:v>2.4521999999999999E-2</c:v>
                </c:pt>
                <c:pt idx="36">
                  <c:v>2.8273E-2</c:v>
                </c:pt>
                <c:pt idx="37">
                  <c:v>3.1490999999999998E-2</c:v>
                </c:pt>
                <c:pt idx="38">
                  <c:v>3.4932999999999999E-2</c:v>
                </c:pt>
                <c:pt idx="39">
                  <c:v>3.7552000000000002E-2</c:v>
                </c:pt>
                <c:pt idx="40">
                  <c:v>4.054E-2</c:v>
                </c:pt>
                <c:pt idx="41">
                  <c:v>4.3104999999999997E-2</c:v>
                </c:pt>
                <c:pt idx="42">
                  <c:v>4.5177000000000002E-2</c:v>
                </c:pt>
                <c:pt idx="43">
                  <c:v>6.0328E-2</c:v>
                </c:pt>
                <c:pt idx="44">
                  <c:v>6.4543000000000003E-2</c:v>
                </c:pt>
                <c:pt idx="45">
                  <c:v>6.7102999999999996E-2</c:v>
                </c:pt>
                <c:pt idx="46">
                  <c:v>6.9264999999999993E-2</c:v>
                </c:pt>
                <c:pt idx="47">
                  <c:v>7.1332000000000007E-2</c:v>
                </c:pt>
                <c:pt idx="48">
                  <c:v>7.3327000000000003E-2</c:v>
                </c:pt>
                <c:pt idx="49">
                  <c:v>7.5190999999999994E-2</c:v>
                </c:pt>
                <c:pt idx="50">
                  <c:v>7.5722999999999999E-2</c:v>
                </c:pt>
                <c:pt idx="51">
                  <c:v>7.6718999999999996E-2</c:v>
                </c:pt>
                <c:pt idx="52">
                  <c:v>7.7803999999999998E-2</c:v>
                </c:pt>
                <c:pt idx="53">
                  <c:v>7.8811999999999993E-2</c:v>
                </c:pt>
                <c:pt idx="54">
                  <c:v>7.9339000000000007E-2</c:v>
                </c:pt>
                <c:pt idx="55">
                  <c:v>8.0131999999999995E-2</c:v>
                </c:pt>
                <c:pt idx="56">
                  <c:v>8.0997E-2</c:v>
                </c:pt>
                <c:pt idx="57">
                  <c:v>8.2105999999999998E-2</c:v>
                </c:pt>
                <c:pt idx="58">
                  <c:v>8.3375000000000005E-2</c:v>
                </c:pt>
                <c:pt idx="59">
                  <c:v>8.5222999999999993E-2</c:v>
                </c:pt>
                <c:pt idx="60">
                  <c:v>8.7041999999999994E-2</c:v>
                </c:pt>
                <c:pt idx="61">
                  <c:v>8.9121000000000006E-2</c:v>
                </c:pt>
                <c:pt idx="62">
                  <c:v>9.0942999999999996E-2</c:v>
                </c:pt>
                <c:pt idx="63">
                  <c:v>9.3192999999999998E-2</c:v>
                </c:pt>
                <c:pt idx="64">
                  <c:v>9.5463999999999993E-2</c:v>
                </c:pt>
                <c:pt idx="65">
                  <c:v>9.8442000000000002E-2</c:v>
                </c:pt>
                <c:pt idx="66">
                  <c:v>0.102524</c:v>
                </c:pt>
                <c:pt idx="67">
                  <c:v>0.106488</c:v>
                </c:pt>
                <c:pt idx="68">
                  <c:v>0.110633</c:v>
                </c:pt>
                <c:pt idx="69">
                  <c:v>0.115331</c:v>
                </c:pt>
                <c:pt idx="70">
                  <c:v>0.12025</c:v>
                </c:pt>
                <c:pt idx="71">
                  <c:v>0.12778500000000001</c:v>
                </c:pt>
                <c:pt idx="72">
                  <c:v>0.13680600000000001</c:v>
                </c:pt>
                <c:pt idx="73">
                  <c:v>0.146675</c:v>
                </c:pt>
                <c:pt idx="74">
                  <c:v>0.158808</c:v>
                </c:pt>
                <c:pt idx="75">
                  <c:v>0.17116500000000001</c:v>
                </c:pt>
                <c:pt idx="76">
                  <c:v>0.18490500000000001</c:v>
                </c:pt>
                <c:pt idx="77">
                  <c:v>0.20136299999999999</c:v>
                </c:pt>
                <c:pt idx="78">
                  <c:v>0.22117200000000001</c:v>
                </c:pt>
                <c:pt idx="79">
                  <c:v>0.25154199999999999</c:v>
                </c:pt>
                <c:pt idx="80">
                  <c:v>0.28289500000000001</c:v>
                </c:pt>
                <c:pt idx="81">
                  <c:v>0.316942</c:v>
                </c:pt>
                <c:pt idx="82">
                  <c:v>0.35094199999999998</c:v>
                </c:pt>
                <c:pt idx="83">
                  <c:v>0.39383699999999999</c:v>
                </c:pt>
                <c:pt idx="84">
                  <c:v>0.43472300000000003</c:v>
                </c:pt>
                <c:pt idx="85">
                  <c:v>0.48694700000000002</c:v>
                </c:pt>
                <c:pt idx="86">
                  <c:v>0.54729700000000003</c:v>
                </c:pt>
                <c:pt idx="87">
                  <c:v>0.61163199999999995</c:v>
                </c:pt>
                <c:pt idx="88">
                  <c:v>0.67489699999999997</c:v>
                </c:pt>
                <c:pt idx="89">
                  <c:v>0.732707</c:v>
                </c:pt>
                <c:pt idx="90">
                  <c:v>0.79626799999999998</c:v>
                </c:pt>
                <c:pt idx="91">
                  <c:v>0.86886699999999994</c:v>
                </c:pt>
                <c:pt idx="92">
                  <c:v>0.94562400000000002</c:v>
                </c:pt>
                <c:pt idx="93">
                  <c:v>1.0223660000000001</c:v>
                </c:pt>
                <c:pt idx="94">
                  <c:v>1.1033139999999999</c:v>
                </c:pt>
                <c:pt idx="95">
                  <c:v>1.1883060000000001</c:v>
                </c:pt>
                <c:pt idx="96">
                  <c:v>1.2572410000000001</c:v>
                </c:pt>
                <c:pt idx="97">
                  <c:v>1.3295760000000001</c:v>
                </c:pt>
                <c:pt idx="98">
                  <c:v>1.404566</c:v>
                </c:pt>
                <c:pt idx="99">
                  <c:v>1.489045</c:v>
                </c:pt>
                <c:pt idx="100">
                  <c:v>1.5748500000000001</c:v>
                </c:pt>
                <c:pt idx="101">
                  <c:v>1.6641699999999999</c:v>
                </c:pt>
                <c:pt idx="102">
                  <c:v>1.7449399999999999</c:v>
                </c:pt>
                <c:pt idx="103">
                  <c:v>1.8161940000000001</c:v>
                </c:pt>
                <c:pt idx="104">
                  <c:v>1.8822110000000001</c:v>
                </c:pt>
                <c:pt idx="105">
                  <c:v>1.9588129999999999</c:v>
                </c:pt>
                <c:pt idx="106">
                  <c:v>2.0385610000000001</c:v>
                </c:pt>
                <c:pt idx="107">
                  <c:v>2.1215229999999998</c:v>
                </c:pt>
                <c:pt idx="108">
                  <c:v>2.203417</c:v>
                </c:pt>
                <c:pt idx="109">
                  <c:v>2.2831579999999998</c:v>
                </c:pt>
                <c:pt idx="110">
                  <c:v>2.3553009999999999</c:v>
                </c:pt>
                <c:pt idx="111">
                  <c:v>2.4312610000000001</c:v>
                </c:pt>
                <c:pt idx="112">
                  <c:v>2.516991</c:v>
                </c:pt>
                <c:pt idx="113">
                  <c:v>2.5832790000000001</c:v>
                </c:pt>
                <c:pt idx="114">
                  <c:v>2.6607129999999999</c:v>
                </c:pt>
                <c:pt idx="115">
                  <c:v>2.733581</c:v>
                </c:pt>
                <c:pt idx="116">
                  <c:v>2.835026</c:v>
                </c:pt>
                <c:pt idx="117">
                  <c:v>2.9180820000000001</c:v>
                </c:pt>
                <c:pt idx="118">
                  <c:v>2.9838640000000001</c:v>
                </c:pt>
                <c:pt idx="119">
                  <c:v>3.0554290000000002</c:v>
                </c:pt>
                <c:pt idx="120">
                  <c:v>3.133235</c:v>
                </c:pt>
                <c:pt idx="121">
                  <c:v>3.2178209999999998</c:v>
                </c:pt>
                <c:pt idx="122">
                  <c:v>3.3095629999999998</c:v>
                </c:pt>
                <c:pt idx="123">
                  <c:v>3.3907319999999999</c:v>
                </c:pt>
                <c:pt idx="124">
                  <c:v>3.4692409999999998</c:v>
                </c:pt>
                <c:pt idx="125">
                  <c:v>3.5464009999999999</c:v>
                </c:pt>
                <c:pt idx="126">
                  <c:v>3.625588</c:v>
                </c:pt>
                <c:pt idx="127">
                  <c:v>3.715414</c:v>
                </c:pt>
                <c:pt idx="128">
                  <c:v>3.809599</c:v>
                </c:pt>
                <c:pt idx="129">
                  <c:v>3.8997380000000001</c:v>
                </c:pt>
                <c:pt idx="130">
                  <c:v>3.9898940000000001</c:v>
                </c:pt>
                <c:pt idx="131">
                  <c:v>4.0668829999999998</c:v>
                </c:pt>
                <c:pt idx="132">
                  <c:v>4.1379149999999996</c:v>
                </c:pt>
                <c:pt idx="133">
                  <c:v>4.2237010000000001</c:v>
                </c:pt>
                <c:pt idx="134">
                  <c:v>4.3096519999999998</c:v>
                </c:pt>
                <c:pt idx="135">
                  <c:v>4.4063169999999996</c:v>
                </c:pt>
                <c:pt idx="136">
                  <c:v>4.5043509999999998</c:v>
                </c:pt>
                <c:pt idx="137">
                  <c:v>4.5978940000000001</c:v>
                </c:pt>
              </c:numCache>
            </c:numRef>
          </c:val>
          <c:smooth val="0"/>
          <c:extLst>
            <c:ext xmlns:c16="http://schemas.microsoft.com/office/drawing/2014/chart" uri="{C3380CC4-5D6E-409C-BE32-E72D297353CC}">
              <c16:uniqueId val="{00000000-32DD-4092-B42E-DEA5807D60B9}"/>
            </c:ext>
          </c:extLst>
        </c:ser>
        <c:dLbls>
          <c:showLegendKey val="0"/>
          <c:showVal val="0"/>
          <c:showCatName val="0"/>
          <c:showSerName val="0"/>
          <c:showPercent val="0"/>
          <c:showBubbleSize val="0"/>
        </c:dLbls>
        <c:marker val="1"/>
        <c:smooth val="0"/>
        <c:axId val="1644663616"/>
        <c:axId val="1474939616"/>
      </c:lineChart>
      <c:lineChart>
        <c:grouping val="standard"/>
        <c:varyColors val="0"/>
        <c:ser>
          <c:idx val="1"/>
          <c:order val="1"/>
          <c:tx>
            <c:strRef>
              <c:f>Sheet1!$C$1</c:f>
              <c:strCache>
                <c:ptCount val="1"/>
                <c:pt idx="0">
                  <c:v>WTI Prices (RHS)</c:v>
                </c:pt>
              </c:strCache>
            </c:strRef>
          </c:tx>
          <c:spPr>
            <a:ln w="28575" cap="rnd">
              <a:solidFill>
                <a:srgbClr val="C00000"/>
              </a:solidFill>
              <a:round/>
            </a:ln>
            <a:effectLst/>
          </c:spPr>
          <c:marker>
            <c:symbol val="none"/>
          </c:marker>
          <c:cat>
            <c:numRef>
              <c:f>Sheet1!$A$2:$A$139</c:f>
              <c:numCache>
                <c:formatCode>[$-409]d\-mmm;@</c:formatCode>
                <c:ptCount val="138"/>
                <c:pt idx="0">
                  <c:v>43831</c:v>
                </c:pt>
                <c:pt idx="1">
                  <c:v>43832</c:v>
                </c:pt>
                <c:pt idx="2">
                  <c:v>43833</c:v>
                </c:pt>
                <c:pt idx="3">
                  <c:v>43834</c:v>
                </c:pt>
                <c:pt idx="4">
                  <c:v>43835</c:v>
                </c:pt>
                <c:pt idx="5">
                  <c:v>43836</c:v>
                </c:pt>
                <c:pt idx="6">
                  <c:v>43837</c:v>
                </c:pt>
                <c:pt idx="7">
                  <c:v>43838</c:v>
                </c:pt>
                <c:pt idx="8">
                  <c:v>43839</c:v>
                </c:pt>
                <c:pt idx="9">
                  <c:v>43840</c:v>
                </c:pt>
                <c:pt idx="10">
                  <c:v>43841</c:v>
                </c:pt>
                <c:pt idx="11">
                  <c:v>43842</c:v>
                </c:pt>
                <c:pt idx="12">
                  <c:v>43843</c:v>
                </c:pt>
                <c:pt idx="13">
                  <c:v>43844</c:v>
                </c:pt>
                <c:pt idx="14">
                  <c:v>43845</c:v>
                </c:pt>
                <c:pt idx="15">
                  <c:v>43846</c:v>
                </c:pt>
                <c:pt idx="16">
                  <c:v>43847</c:v>
                </c:pt>
                <c:pt idx="17">
                  <c:v>43848</c:v>
                </c:pt>
                <c:pt idx="18">
                  <c:v>43849</c:v>
                </c:pt>
                <c:pt idx="19">
                  <c:v>43850</c:v>
                </c:pt>
                <c:pt idx="20">
                  <c:v>43851</c:v>
                </c:pt>
                <c:pt idx="21">
                  <c:v>43852</c:v>
                </c:pt>
                <c:pt idx="22">
                  <c:v>43853</c:v>
                </c:pt>
                <c:pt idx="23">
                  <c:v>43854</c:v>
                </c:pt>
                <c:pt idx="24">
                  <c:v>43855</c:v>
                </c:pt>
                <c:pt idx="25">
                  <c:v>43856</c:v>
                </c:pt>
                <c:pt idx="26">
                  <c:v>43857</c:v>
                </c:pt>
                <c:pt idx="27">
                  <c:v>43858</c:v>
                </c:pt>
                <c:pt idx="28">
                  <c:v>43859</c:v>
                </c:pt>
                <c:pt idx="29">
                  <c:v>43860</c:v>
                </c:pt>
                <c:pt idx="30">
                  <c:v>43861</c:v>
                </c:pt>
                <c:pt idx="31">
                  <c:v>43862</c:v>
                </c:pt>
                <c:pt idx="32">
                  <c:v>43863</c:v>
                </c:pt>
                <c:pt idx="33">
                  <c:v>43864</c:v>
                </c:pt>
                <c:pt idx="34">
                  <c:v>43865</c:v>
                </c:pt>
                <c:pt idx="35">
                  <c:v>43866</c:v>
                </c:pt>
                <c:pt idx="36">
                  <c:v>43867</c:v>
                </c:pt>
                <c:pt idx="37">
                  <c:v>43868</c:v>
                </c:pt>
                <c:pt idx="38">
                  <c:v>43869</c:v>
                </c:pt>
                <c:pt idx="39">
                  <c:v>43870</c:v>
                </c:pt>
                <c:pt idx="40">
                  <c:v>43871</c:v>
                </c:pt>
                <c:pt idx="41">
                  <c:v>43872</c:v>
                </c:pt>
                <c:pt idx="42">
                  <c:v>43873</c:v>
                </c:pt>
                <c:pt idx="43">
                  <c:v>43874</c:v>
                </c:pt>
                <c:pt idx="44">
                  <c:v>43875</c:v>
                </c:pt>
                <c:pt idx="45">
                  <c:v>43876</c:v>
                </c:pt>
                <c:pt idx="46">
                  <c:v>43877</c:v>
                </c:pt>
                <c:pt idx="47">
                  <c:v>43878</c:v>
                </c:pt>
                <c:pt idx="48">
                  <c:v>43879</c:v>
                </c:pt>
                <c:pt idx="49">
                  <c:v>43880</c:v>
                </c:pt>
                <c:pt idx="50">
                  <c:v>43881</c:v>
                </c:pt>
                <c:pt idx="51">
                  <c:v>43882</c:v>
                </c:pt>
                <c:pt idx="52">
                  <c:v>43883</c:v>
                </c:pt>
                <c:pt idx="53">
                  <c:v>43884</c:v>
                </c:pt>
                <c:pt idx="54">
                  <c:v>43885</c:v>
                </c:pt>
                <c:pt idx="55">
                  <c:v>43886</c:v>
                </c:pt>
                <c:pt idx="56">
                  <c:v>43887</c:v>
                </c:pt>
                <c:pt idx="57">
                  <c:v>43888</c:v>
                </c:pt>
                <c:pt idx="58">
                  <c:v>43889</c:v>
                </c:pt>
                <c:pt idx="59">
                  <c:v>43890</c:v>
                </c:pt>
                <c:pt idx="60">
                  <c:v>43891</c:v>
                </c:pt>
                <c:pt idx="61">
                  <c:v>43892</c:v>
                </c:pt>
                <c:pt idx="62">
                  <c:v>43893</c:v>
                </c:pt>
                <c:pt idx="63">
                  <c:v>43894</c:v>
                </c:pt>
                <c:pt idx="64">
                  <c:v>43895</c:v>
                </c:pt>
                <c:pt idx="65">
                  <c:v>43896</c:v>
                </c:pt>
                <c:pt idx="66">
                  <c:v>43897</c:v>
                </c:pt>
                <c:pt idx="67">
                  <c:v>43898</c:v>
                </c:pt>
                <c:pt idx="68">
                  <c:v>43899</c:v>
                </c:pt>
                <c:pt idx="69">
                  <c:v>43900</c:v>
                </c:pt>
                <c:pt idx="70">
                  <c:v>43901</c:v>
                </c:pt>
                <c:pt idx="71">
                  <c:v>43902</c:v>
                </c:pt>
                <c:pt idx="72">
                  <c:v>43903</c:v>
                </c:pt>
                <c:pt idx="73">
                  <c:v>43904</c:v>
                </c:pt>
                <c:pt idx="74">
                  <c:v>43905</c:v>
                </c:pt>
                <c:pt idx="75">
                  <c:v>43906</c:v>
                </c:pt>
                <c:pt idx="76">
                  <c:v>43907</c:v>
                </c:pt>
                <c:pt idx="77">
                  <c:v>43908</c:v>
                </c:pt>
                <c:pt idx="78">
                  <c:v>43909</c:v>
                </c:pt>
                <c:pt idx="79">
                  <c:v>43910</c:v>
                </c:pt>
                <c:pt idx="80">
                  <c:v>43911</c:v>
                </c:pt>
                <c:pt idx="81">
                  <c:v>43912</c:v>
                </c:pt>
                <c:pt idx="82">
                  <c:v>43913</c:v>
                </c:pt>
                <c:pt idx="83">
                  <c:v>43914</c:v>
                </c:pt>
                <c:pt idx="84">
                  <c:v>43915</c:v>
                </c:pt>
                <c:pt idx="85">
                  <c:v>43916</c:v>
                </c:pt>
                <c:pt idx="86">
                  <c:v>43917</c:v>
                </c:pt>
                <c:pt idx="87">
                  <c:v>43918</c:v>
                </c:pt>
                <c:pt idx="88">
                  <c:v>43919</c:v>
                </c:pt>
                <c:pt idx="89">
                  <c:v>43920</c:v>
                </c:pt>
                <c:pt idx="90">
                  <c:v>43921</c:v>
                </c:pt>
                <c:pt idx="91">
                  <c:v>43922</c:v>
                </c:pt>
                <c:pt idx="92">
                  <c:v>43923</c:v>
                </c:pt>
                <c:pt idx="93">
                  <c:v>43924</c:v>
                </c:pt>
                <c:pt idx="94">
                  <c:v>43925</c:v>
                </c:pt>
                <c:pt idx="95">
                  <c:v>43926</c:v>
                </c:pt>
                <c:pt idx="96">
                  <c:v>43927</c:v>
                </c:pt>
                <c:pt idx="97">
                  <c:v>43928</c:v>
                </c:pt>
                <c:pt idx="98">
                  <c:v>43929</c:v>
                </c:pt>
                <c:pt idx="99">
                  <c:v>43930</c:v>
                </c:pt>
                <c:pt idx="100">
                  <c:v>43931</c:v>
                </c:pt>
                <c:pt idx="101">
                  <c:v>43932</c:v>
                </c:pt>
                <c:pt idx="102">
                  <c:v>43933</c:v>
                </c:pt>
                <c:pt idx="103">
                  <c:v>43934</c:v>
                </c:pt>
                <c:pt idx="104">
                  <c:v>43935</c:v>
                </c:pt>
                <c:pt idx="105">
                  <c:v>43936</c:v>
                </c:pt>
                <c:pt idx="106">
                  <c:v>43937</c:v>
                </c:pt>
                <c:pt idx="107">
                  <c:v>43938</c:v>
                </c:pt>
                <c:pt idx="108">
                  <c:v>43939</c:v>
                </c:pt>
                <c:pt idx="109">
                  <c:v>43940</c:v>
                </c:pt>
                <c:pt idx="110">
                  <c:v>43941</c:v>
                </c:pt>
                <c:pt idx="111">
                  <c:v>43942</c:v>
                </c:pt>
                <c:pt idx="112">
                  <c:v>43943</c:v>
                </c:pt>
                <c:pt idx="113">
                  <c:v>43944</c:v>
                </c:pt>
                <c:pt idx="114">
                  <c:v>43945</c:v>
                </c:pt>
                <c:pt idx="115">
                  <c:v>43946</c:v>
                </c:pt>
                <c:pt idx="116">
                  <c:v>43947</c:v>
                </c:pt>
                <c:pt idx="117">
                  <c:v>43948</c:v>
                </c:pt>
                <c:pt idx="118">
                  <c:v>43949</c:v>
                </c:pt>
                <c:pt idx="119">
                  <c:v>43950</c:v>
                </c:pt>
                <c:pt idx="120">
                  <c:v>43951</c:v>
                </c:pt>
                <c:pt idx="121">
                  <c:v>43952</c:v>
                </c:pt>
                <c:pt idx="122">
                  <c:v>43953</c:v>
                </c:pt>
                <c:pt idx="123">
                  <c:v>43954</c:v>
                </c:pt>
                <c:pt idx="124">
                  <c:v>43955</c:v>
                </c:pt>
                <c:pt idx="125">
                  <c:v>43956</c:v>
                </c:pt>
                <c:pt idx="126">
                  <c:v>43957</c:v>
                </c:pt>
                <c:pt idx="127">
                  <c:v>43958</c:v>
                </c:pt>
                <c:pt idx="128">
                  <c:v>43959</c:v>
                </c:pt>
                <c:pt idx="129">
                  <c:v>43960</c:v>
                </c:pt>
                <c:pt idx="130">
                  <c:v>43961</c:v>
                </c:pt>
                <c:pt idx="131">
                  <c:v>43962</c:v>
                </c:pt>
                <c:pt idx="132">
                  <c:v>43963</c:v>
                </c:pt>
                <c:pt idx="133">
                  <c:v>43964</c:v>
                </c:pt>
                <c:pt idx="134">
                  <c:v>43965</c:v>
                </c:pt>
                <c:pt idx="135">
                  <c:v>43966</c:v>
                </c:pt>
                <c:pt idx="136">
                  <c:v>43967</c:v>
                </c:pt>
                <c:pt idx="137">
                  <c:v>43968</c:v>
                </c:pt>
              </c:numCache>
            </c:numRef>
          </c:cat>
          <c:val>
            <c:numRef>
              <c:f>Sheet1!$C$2:$C$139</c:f>
              <c:numCache>
                <c:formatCode>General</c:formatCode>
                <c:ptCount val="138"/>
                <c:pt idx="0">
                  <c:v>61.17</c:v>
                </c:pt>
                <c:pt idx="1">
                  <c:v>61.17</c:v>
                </c:pt>
                <c:pt idx="2">
                  <c:v>63</c:v>
                </c:pt>
                <c:pt idx="3">
                  <c:v>63</c:v>
                </c:pt>
                <c:pt idx="4">
                  <c:v>63</c:v>
                </c:pt>
                <c:pt idx="5">
                  <c:v>63.27</c:v>
                </c:pt>
                <c:pt idx="6">
                  <c:v>62.7</c:v>
                </c:pt>
                <c:pt idx="7">
                  <c:v>59.65</c:v>
                </c:pt>
                <c:pt idx="8">
                  <c:v>59.56</c:v>
                </c:pt>
                <c:pt idx="9">
                  <c:v>59.02</c:v>
                </c:pt>
                <c:pt idx="10">
                  <c:v>59.02</c:v>
                </c:pt>
                <c:pt idx="11">
                  <c:v>59.02</c:v>
                </c:pt>
                <c:pt idx="12">
                  <c:v>58.17</c:v>
                </c:pt>
                <c:pt idx="13">
                  <c:v>58.34</c:v>
                </c:pt>
                <c:pt idx="14">
                  <c:v>57.86</c:v>
                </c:pt>
                <c:pt idx="15">
                  <c:v>58.52</c:v>
                </c:pt>
                <c:pt idx="16">
                  <c:v>58.55</c:v>
                </c:pt>
                <c:pt idx="17">
                  <c:v>58.55</c:v>
                </c:pt>
                <c:pt idx="18">
                  <c:v>58.55</c:v>
                </c:pt>
                <c:pt idx="19">
                  <c:v>58.55</c:v>
                </c:pt>
                <c:pt idx="20">
                  <c:v>58.25</c:v>
                </c:pt>
                <c:pt idx="21">
                  <c:v>56.76</c:v>
                </c:pt>
                <c:pt idx="22">
                  <c:v>55.51</c:v>
                </c:pt>
                <c:pt idx="23">
                  <c:v>54.09</c:v>
                </c:pt>
                <c:pt idx="24">
                  <c:v>54.09</c:v>
                </c:pt>
                <c:pt idx="25">
                  <c:v>54.09</c:v>
                </c:pt>
                <c:pt idx="26">
                  <c:v>53.09</c:v>
                </c:pt>
                <c:pt idx="27">
                  <c:v>53.33</c:v>
                </c:pt>
                <c:pt idx="28">
                  <c:v>53.29</c:v>
                </c:pt>
                <c:pt idx="29">
                  <c:v>52.19</c:v>
                </c:pt>
                <c:pt idx="30">
                  <c:v>51.58</c:v>
                </c:pt>
                <c:pt idx="31">
                  <c:v>51.58</c:v>
                </c:pt>
                <c:pt idx="32">
                  <c:v>51.58</c:v>
                </c:pt>
                <c:pt idx="33">
                  <c:v>50.06</c:v>
                </c:pt>
                <c:pt idx="34">
                  <c:v>49.59</c:v>
                </c:pt>
                <c:pt idx="35">
                  <c:v>50.87</c:v>
                </c:pt>
                <c:pt idx="36">
                  <c:v>50.94</c:v>
                </c:pt>
                <c:pt idx="37">
                  <c:v>50.34</c:v>
                </c:pt>
                <c:pt idx="38">
                  <c:v>50.34</c:v>
                </c:pt>
                <c:pt idx="39">
                  <c:v>50.34</c:v>
                </c:pt>
                <c:pt idx="40">
                  <c:v>49.59</c:v>
                </c:pt>
                <c:pt idx="41">
                  <c:v>50</c:v>
                </c:pt>
                <c:pt idx="42">
                  <c:v>51.13</c:v>
                </c:pt>
                <c:pt idx="43">
                  <c:v>51.41</c:v>
                </c:pt>
                <c:pt idx="44">
                  <c:v>52.03</c:v>
                </c:pt>
                <c:pt idx="45">
                  <c:v>52.03</c:v>
                </c:pt>
                <c:pt idx="46">
                  <c:v>52.03</c:v>
                </c:pt>
                <c:pt idx="47">
                  <c:v>52.03</c:v>
                </c:pt>
                <c:pt idx="48">
                  <c:v>52.1</c:v>
                </c:pt>
                <c:pt idx="49">
                  <c:v>53.31</c:v>
                </c:pt>
                <c:pt idx="50">
                  <c:v>53.77</c:v>
                </c:pt>
                <c:pt idx="51">
                  <c:v>53.36</c:v>
                </c:pt>
                <c:pt idx="52">
                  <c:v>53.36</c:v>
                </c:pt>
                <c:pt idx="53">
                  <c:v>53.36</c:v>
                </c:pt>
                <c:pt idx="54">
                  <c:v>51.36</c:v>
                </c:pt>
                <c:pt idx="55">
                  <c:v>49.78</c:v>
                </c:pt>
                <c:pt idx="56">
                  <c:v>48.67</c:v>
                </c:pt>
                <c:pt idx="57">
                  <c:v>47.17</c:v>
                </c:pt>
                <c:pt idx="58">
                  <c:v>44.83</c:v>
                </c:pt>
                <c:pt idx="59">
                  <c:v>44.83</c:v>
                </c:pt>
                <c:pt idx="60">
                  <c:v>44.83</c:v>
                </c:pt>
                <c:pt idx="61">
                  <c:v>46.78</c:v>
                </c:pt>
                <c:pt idx="62">
                  <c:v>47.27</c:v>
                </c:pt>
                <c:pt idx="63">
                  <c:v>46.78</c:v>
                </c:pt>
                <c:pt idx="64">
                  <c:v>45.9</c:v>
                </c:pt>
                <c:pt idx="65">
                  <c:v>41.14</c:v>
                </c:pt>
                <c:pt idx="66">
                  <c:v>41.14</c:v>
                </c:pt>
                <c:pt idx="67">
                  <c:v>41.14</c:v>
                </c:pt>
                <c:pt idx="68">
                  <c:v>31.05</c:v>
                </c:pt>
                <c:pt idx="69">
                  <c:v>34.47</c:v>
                </c:pt>
                <c:pt idx="70">
                  <c:v>33.130000000000003</c:v>
                </c:pt>
                <c:pt idx="71">
                  <c:v>31.56</c:v>
                </c:pt>
                <c:pt idx="72">
                  <c:v>31.72</c:v>
                </c:pt>
                <c:pt idx="73">
                  <c:v>31.72</c:v>
                </c:pt>
                <c:pt idx="74">
                  <c:v>31.72</c:v>
                </c:pt>
                <c:pt idx="75">
                  <c:v>28.96</c:v>
                </c:pt>
                <c:pt idx="76">
                  <c:v>26.96</c:v>
                </c:pt>
                <c:pt idx="77">
                  <c:v>20.48</c:v>
                </c:pt>
                <c:pt idx="78">
                  <c:v>25.09</c:v>
                </c:pt>
                <c:pt idx="79">
                  <c:v>19.48</c:v>
                </c:pt>
                <c:pt idx="80">
                  <c:v>19.48</c:v>
                </c:pt>
                <c:pt idx="81">
                  <c:v>19.48</c:v>
                </c:pt>
                <c:pt idx="82">
                  <c:v>23.33</c:v>
                </c:pt>
                <c:pt idx="83">
                  <c:v>21.03</c:v>
                </c:pt>
                <c:pt idx="84">
                  <c:v>20.75</c:v>
                </c:pt>
                <c:pt idx="85">
                  <c:v>16.600000000000001</c:v>
                </c:pt>
                <c:pt idx="86">
                  <c:v>15.48</c:v>
                </c:pt>
                <c:pt idx="87">
                  <c:v>15.48</c:v>
                </c:pt>
                <c:pt idx="88">
                  <c:v>15.48</c:v>
                </c:pt>
                <c:pt idx="89">
                  <c:v>14.1</c:v>
                </c:pt>
                <c:pt idx="90">
                  <c:v>20.51</c:v>
                </c:pt>
                <c:pt idx="91">
                  <c:v>20.28</c:v>
                </c:pt>
                <c:pt idx="92">
                  <c:v>25.18</c:v>
                </c:pt>
                <c:pt idx="93">
                  <c:v>28.36</c:v>
                </c:pt>
                <c:pt idx="94">
                  <c:v>28.36</c:v>
                </c:pt>
                <c:pt idx="95">
                  <c:v>28.36</c:v>
                </c:pt>
                <c:pt idx="96">
                  <c:v>26.21</c:v>
                </c:pt>
                <c:pt idx="97">
                  <c:v>23.54</c:v>
                </c:pt>
                <c:pt idx="98">
                  <c:v>24.97</c:v>
                </c:pt>
                <c:pt idx="99">
                  <c:v>22.9</c:v>
                </c:pt>
                <c:pt idx="100">
                  <c:v>22.9</c:v>
                </c:pt>
                <c:pt idx="101">
                  <c:v>22.9</c:v>
                </c:pt>
                <c:pt idx="102">
                  <c:v>22.9</c:v>
                </c:pt>
                <c:pt idx="103">
                  <c:v>22.36</c:v>
                </c:pt>
                <c:pt idx="104">
                  <c:v>20.149999999999999</c:v>
                </c:pt>
                <c:pt idx="105">
                  <c:v>19.96</c:v>
                </c:pt>
                <c:pt idx="106">
                  <c:v>19.82</c:v>
                </c:pt>
                <c:pt idx="107">
                  <c:v>18.309999999999999</c:v>
                </c:pt>
                <c:pt idx="108">
                  <c:v>18.309999999999999</c:v>
                </c:pt>
                <c:pt idx="109">
                  <c:v>18.309999999999999</c:v>
                </c:pt>
                <c:pt idx="110">
                  <c:v>-36.979999999999997</c:v>
                </c:pt>
                <c:pt idx="111">
                  <c:v>8.91</c:v>
                </c:pt>
                <c:pt idx="112">
                  <c:v>13.64</c:v>
                </c:pt>
                <c:pt idx="113">
                  <c:v>15.06</c:v>
                </c:pt>
                <c:pt idx="114">
                  <c:v>15.99</c:v>
                </c:pt>
                <c:pt idx="115">
                  <c:v>15.99</c:v>
                </c:pt>
                <c:pt idx="116">
                  <c:v>15.99</c:v>
                </c:pt>
                <c:pt idx="117">
                  <c:v>12.17</c:v>
                </c:pt>
                <c:pt idx="118">
                  <c:v>12.4</c:v>
                </c:pt>
                <c:pt idx="119">
                  <c:v>15.04</c:v>
                </c:pt>
                <c:pt idx="120">
                  <c:v>19.23</c:v>
                </c:pt>
                <c:pt idx="121">
                  <c:v>19.72</c:v>
                </c:pt>
                <c:pt idx="122">
                  <c:v>19.72</c:v>
                </c:pt>
                <c:pt idx="123">
                  <c:v>19.72</c:v>
                </c:pt>
                <c:pt idx="124">
                  <c:v>20.47</c:v>
                </c:pt>
                <c:pt idx="125">
                  <c:v>24.56</c:v>
                </c:pt>
                <c:pt idx="126">
                  <c:v>23.88</c:v>
                </c:pt>
                <c:pt idx="127">
                  <c:v>23.68</c:v>
                </c:pt>
                <c:pt idx="128">
                  <c:v>24.73</c:v>
                </c:pt>
                <c:pt idx="129">
                  <c:v>24.73</c:v>
                </c:pt>
                <c:pt idx="130">
                  <c:v>24.73</c:v>
                </c:pt>
                <c:pt idx="131">
                  <c:v>24.02</c:v>
                </c:pt>
                <c:pt idx="132">
                  <c:v>26.33</c:v>
                </c:pt>
                <c:pt idx="133">
                  <c:v>25.68</c:v>
                </c:pt>
                <c:pt idx="134">
                  <c:v>27.88</c:v>
                </c:pt>
                <c:pt idx="135">
                  <c:v>29.65</c:v>
                </c:pt>
                <c:pt idx="136">
                  <c:v>29.65</c:v>
                </c:pt>
                <c:pt idx="137">
                  <c:v>29.65</c:v>
                </c:pt>
              </c:numCache>
            </c:numRef>
          </c:val>
          <c:smooth val="0"/>
          <c:extLst>
            <c:ext xmlns:c16="http://schemas.microsoft.com/office/drawing/2014/chart" uri="{C3380CC4-5D6E-409C-BE32-E72D297353CC}">
              <c16:uniqueId val="{00000001-32DD-4092-B42E-DEA5807D60B9}"/>
            </c:ext>
          </c:extLst>
        </c:ser>
        <c:dLbls>
          <c:showLegendKey val="0"/>
          <c:showVal val="0"/>
          <c:showCatName val="0"/>
          <c:showSerName val="0"/>
          <c:showPercent val="0"/>
          <c:showBubbleSize val="0"/>
        </c:dLbls>
        <c:marker val="1"/>
        <c:smooth val="0"/>
        <c:axId val="1116955456"/>
        <c:axId val="1205205376"/>
      </c:lineChart>
      <c:dateAx>
        <c:axId val="1644663616"/>
        <c:scaling>
          <c:orientation val="minMax"/>
        </c:scaling>
        <c:delete val="0"/>
        <c:axPos val="b"/>
        <c:numFmt formatCode="[$-409]d\-mm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474939616"/>
        <c:crosses val="autoZero"/>
        <c:auto val="1"/>
        <c:lblOffset val="100"/>
        <c:baseTimeUnit val="days"/>
        <c:majorUnit val="5"/>
        <c:majorTimeUnit val="days"/>
      </c:dateAx>
      <c:valAx>
        <c:axId val="14749396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50" b="0" i="0" u="none" strike="noStrike" kern="1200" baseline="0">
                    <a:solidFill>
                      <a:schemeClr val="tx1"/>
                    </a:solidFill>
                    <a:latin typeface="+mn-lt"/>
                    <a:ea typeface="+mn-ea"/>
                    <a:cs typeface="+mn-cs"/>
                  </a:defRPr>
                </a:pPr>
                <a:r>
                  <a:rPr lang="en-US" sz="1050" dirty="0">
                    <a:solidFill>
                      <a:schemeClr val="tx1"/>
                    </a:solidFill>
                  </a:rPr>
                  <a:t>Total cases (millions)</a:t>
                </a:r>
              </a:p>
            </c:rich>
          </c:tx>
          <c:overlay val="0"/>
          <c:spPr>
            <a:noFill/>
            <a:ln>
              <a:noFill/>
            </a:ln>
            <a:effectLst/>
          </c:spPr>
          <c:txPr>
            <a:bodyPr rot="-54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1644663616"/>
        <c:crosses val="autoZero"/>
        <c:crossBetween val="between"/>
      </c:valAx>
      <c:valAx>
        <c:axId val="1205205376"/>
        <c:scaling>
          <c:orientation val="minMax"/>
          <c:min val="0"/>
        </c:scaling>
        <c:delete val="0"/>
        <c:axPos val="r"/>
        <c:title>
          <c:tx>
            <c:rich>
              <a:bodyPr rot="-5400000" spcFirstLastPara="1" vertOverflow="ellipsis" vert="horz" wrap="square" anchor="ctr" anchorCtr="1"/>
              <a:lstStyle/>
              <a:p>
                <a:pPr>
                  <a:defRPr sz="1050" b="0" i="0" u="none" strike="noStrike" kern="1200" baseline="0">
                    <a:solidFill>
                      <a:schemeClr val="tx1"/>
                    </a:solidFill>
                    <a:latin typeface="+mn-lt"/>
                    <a:ea typeface="+mn-ea"/>
                    <a:cs typeface="+mn-cs"/>
                  </a:defRPr>
                </a:pPr>
                <a:r>
                  <a:rPr lang="en-US" sz="1050" dirty="0">
                    <a:solidFill>
                      <a:schemeClr val="tx1"/>
                    </a:solidFill>
                  </a:rPr>
                  <a:t>$ per bbl</a:t>
                </a:r>
              </a:p>
            </c:rich>
          </c:tx>
          <c:overlay val="0"/>
          <c:spPr>
            <a:noFill/>
            <a:ln>
              <a:noFill/>
            </a:ln>
            <a:effectLst/>
          </c:spPr>
          <c:txPr>
            <a:bodyPr rot="-54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1116955456"/>
        <c:crosses val="max"/>
        <c:crossBetween val="between"/>
      </c:valAx>
      <c:dateAx>
        <c:axId val="1116955456"/>
        <c:scaling>
          <c:orientation val="minMax"/>
        </c:scaling>
        <c:delete val="1"/>
        <c:axPos val="b"/>
        <c:numFmt formatCode="[$-409]d\-mmm;@" sourceLinked="1"/>
        <c:majorTickMark val="out"/>
        <c:minorTickMark val="none"/>
        <c:tickLblPos val="nextTo"/>
        <c:crossAx val="1205205376"/>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East Asia</c:v>
                </c:pt>
              </c:strCache>
            </c:strRef>
          </c:tx>
          <c:spPr>
            <a:solidFill>
              <a:schemeClr val="bg2">
                <a:lumMod val="25000"/>
              </a:schemeClr>
            </a:solidFill>
            <a:ln>
              <a:noFill/>
            </a:ln>
            <a:effectLst/>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#,##0</c:formatCode>
                <c:ptCount val="12"/>
                <c:pt idx="0">
                  <c:v>-1.2669999999999999</c:v>
                </c:pt>
                <c:pt idx="1">
                  <c:v>-6.3259999999999996</c:v>
                </c:pt>
                <c:pt idx="2">
                  <c:v>-3.94</c:v>
                </c:pt>
                <c:pt idx="3">
                  <c:v>-3.36</c:v>
                </c:pt>
                <c:pt idx="4">
                  <c:v>-2.86</c:v>
                </c:pt>
                <c:pt idx="5">
                  <c:v>-2.34</c:v>
                </c:pt>
                <c:pt idx="6">
                  <c:v>-1.8280000000000001</c:v>
                </c:pt>
                <c:pt idx="7">
                  <c:v>-1.4910000000000001</c:v>
                </c:pt>
                <c:pt idx="8">
                  <c:v>-1.1080000000000001</c:v>
                </c:pt>
                <c:pt idx="9">
                  <c:v>-0.98299999999999998</c:v>
                </c:pt>
                <c:pt idx="10">
                  <c:v>-0.90500000000000003</c:v>
                </c:pt>
                <c:pt idx="11">
                  <c:v>-0.89800000000000002</c:v>
                </c:pt>
              </c:numCache>
            </c:numRef>
          </c:val>
          <c:extLst>
            <c:ext xmlns:c16="http://schemas.microsoft.com/office/drawing/2014/chart" uri="{C3380CC4-5D6E-409C-BE32-E72D297353CC}">
              <c16:uniqueId val="{00000000-650D-4722-9876-FEF74E708EBB}"/>
            </c:ext>
          </c:extLst>
        </c:ser>
        <c:ser>
          <c:idx val="1"/>
          <c:order val="1"/>
          <c:tx>
            <c:strRef>
              <c:f>Sheet1!$C$1</c:f>
              <c:strCache>
                <c:ptCount val="1"/>
                <c:pt idx="0">
                  <c:v>Europe</c:v>
                </c:pt>
              </c:strCache>
            </c:strRef>
          </c:tx>
          <c:spPr>
            <a:solidFill>
              <a:schemeClr val="accent2">
                <a:lumMod val="40000"/>
                <a:lumOff val="60000"/>
              </a:schemeClr>
            </a:solidFill>
            <a:ln>
              <a:noFill/>
            </a:ln>
            <a:effectLst/>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#,##0</c:formatCode>
                <c:ptCount val="12"/>
                <c:pt idx="0">
                  <c:v>-1E-3</c:v>
                </c:pt>
                <c:pt idx="1">
                  <c:v>-0.54400000000000004</c:v>
                </c:pt>
                <c:pt idx="2">
                  <c:v>-2.3410000000000002</c:v>
                </c:pt>
                <c:pt idx="3">
                  <c:v>-4.7290000000000001</c:v>
                </c:pt>
                <c:pt idx="4">
                  <c:v>-3.641</c:v>
                </c:pt>
                <c:pt idx="5">
                  <c:v>-2.9430000000000001</c:v>
                </c:pt>
                <c:pt idx="6">
                  <c:v>-2.1110000000000002</c:v>
                </c:pt>
                <c:pt idx="7">
                  <c:v>-1.8420000000000001</c:v>
                </c:pt>
                <c:pt idx="8">
                  <c:v>-1.46</c:v>
                </c:pt>
                <c:pt idx="9">
                  <c:v>-0.96199999999999997</c:v>
                </c:pt>
                <c:pt idx="10">
                  <c:v>-0.879</c:v>
                </c:pt>
                <c:pt idx="11">
                  <c:v>-0.77700000000000002</c:v>
                </c:pt>
              </c:numCache>
            </c:numRef>
          </c:val>
          <c:extLst>
            <c:ext xmlns:c16="http://schemas.microsoft.com/office/drawing/2014/chart" uri="{C3380CC4-5D6E-409C-BE32-E72D297353CC}">
              <c16:uniqueId val="{00000001-650D-4722-9876-FEF74E708EBB}"/>
            </c:ext>
          </c:extLst>
        </c:ser>
        <c:ser>
          <c:idx val="2"/>
          <c:order val="2"/>
          <c:tx>
            <c:strRef>
              <c:f>Sheet1!$D$1</c:f>
              <c:strCache>
                <c:ptCount val="1"/>
                <c:pt idx="0">
                  <c:v>North America</c:v>
                </c:pt>
              </c:strCache>
            </c:strRef>
          </c:tx>
          <c:spPr>
            <a:solidFill>
              <a:srgbClr val="046A38"/>
            </a:solidFill>
            <a:ln>
              <a:noFill/>
            </a:ln>
            <a:effectLst/>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#,##0</c:formatCode>
                <c:ptCount val="12"/>
                <c:pt idx="0">
                  <c:v>-0.504</c:v>
                </c:pt>
                <c:pt idx="1">
                  <c:v>-0.32900000000000001</c:v>
                </c:pt>
                <c:pt idx="2">
                  <c:v>-3.202</c:v>
                </c:pt>
                <c:pt idx="3">
                  <c:v>-6.8940000000000001</c:v>
                </c:pt>
                <c:pt idx="4">
                  <c:v>-5.1829999999999998</c:v>
                </c:pt>
                <c:pt idx="5">
                  <c:v>-3.8370000000000002</c:v>
                </c:pt>
                <c:pt idx="6">
                  <c:v>-2.4649999999999999</c:v>
                </c:pt>
                <c:pt idx="7">
                  <c:v>-2.254</c:v>
                </c:pt>
                <c:pt idx="8">
                  <c:v>-1.6259999999999999</c:v>
                </c:pt>
                <c:pt idx="9">
                  <c:v>-1.5529999999999999</c:v>
                </c:pt>
                <c:pt idx="10">
                  <c:v>-1.37</c:v>
                </c:pt>
                <c:pt idx="11">
                  <c:v>-1.2769999999999999</c:v>
                </c:pt>
              </c:numCache>
            </c:numRef>
          </c:val>
          <c:extLst>
            <c:ext xmlns:c16="http://schemas.microsoft.com/office/drawing/2014/chart" uri="{C3380CC4-5D6E-409C-BE32-E72D297353CC}">
              <c16:uniqueId val="{00000002-650D-4722-9876-FEF74E708EBB}"/>
            </c:ext>
          </c:extLst>
        </c:ser>
        <c:ser>
          <c:idx val="3"/>
          <c:order val="3"/>
          <c:tx>
            <c:strRef>
              <c:f>Sheet1!$E$1</c:f>
              <c:strCache>
                <c:ptCount val="1"/>
                <c:pt idx="0">
                  <c:v>RoW</c:v>
                </c:pt>
              </c:strCache>
            </c:strRef>
          </c:tx>
          <c:spPr>
            <a:solidFill>
              <a:srgbClr val="86BC25"/>
            </a:solidFill>
            <a:ln>
              <a:noFill/>
            </a:ln>
            <a:effectLst/>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Sheet1!$E$2:$E$13</c:f>
              <c:numCache>
                <c:formatCode>#,##0</c:formatCode>
                <c:ptCount val="12"/>
                <c:pt idx="0">
                  <c:v>0.14099999999999999</c:v>
                </c:pt>
                <c:pt idx="1">
                  <c:v>-0.95899999999999996</c:v>
                </c:pt>
                <c:pt idx="2">
                  <c:v>-6.1189999999999998</c:v>
                </c:pt>
                <c:pt idx="3">
                  <c:v>-13.276</c:v>
                </c:pt>
                <c:pt idx="4">
                  <c:v>-10.058</c:v>
                </c:pt>
                <c:pt idx="5">
                  <c:v>-7.8890000000000002</c:v>
                </c:pt>
                <c:pt idx="6">
                  <c:v>-5.9950000000000001</c:v>
                </c:pt>
                <c:pt idx="7">
                  <c:v>-4.9820000000000002</c:v>
                </c:pt>
                <c:pt idx="8">
                  <c:v>-3.6960000000000002</c:v>
                </c:pt>
                <c:pt idx="9">
                  <c:v>-2.6749999999999998</c:v>
                </c:pt>
                <c:pt idx="10">
                  <c:v>-2.4849999999999999</c:v>
                </c:pt>
                <c:pt idx="11">
                  <c:v>-2.258</c:v>
                </c:pt>
              </c:numCache>
            </c:numRef>
          </c:val>
          <c:extLst>
            <c:ext xmlns:c16="http://schemas.microsoft.com/office/drawing/2014/chart" uri="{C3380CC4-5D6E-409C-BE32-E72D297353CC}">
              <c16:uniqueId val="{00000003-650D-4722-9876-FEF74E708EBB}"/>
            </c:ext>
          </c:extLst>
        </c:ser>
        <c:dLbls>
          <c:showLegendKey val="0"/>
          <c:showVal val="0"/>
          <c:showCatName val="0"/>
          <c:showSerName val="0"/>
          <c:showPercent val="0"/>
          <c:showBubbleSize val="0"/>
        </c:dLbls>
        <c:gapWidth val="150"/>
        <c:overlap val="100"/>
        <c:axId val="1190465824"/>
        <c:axId val="1244029824"/>
      </c:barChart>
      <c:catAx>
        <c:axId val="119046582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1244029824"/>
        <c:crosses val="autoZero"/>
        <c:auto val="1"/>
        <c:lblAlgn val="ctr"/>
        <c:lblOffset val="100"/>
        <c:noMultiLvlLbl val="0"/>
      </c:catAx>
      <c:valAx>
        <c:axId val="1244029824"/>
        <c:scaling>
          <c:orientation val="minMax"/>
        </c:scaling>
        <c:delete val="0"/>
        <c:axPos val="l"/>
        <c:majorGridlines>
          <c:spPr>
            <a:ln w="9525" cap="flat" cmpd="sng" algn="ctr">
              <a:solidFill>
                <a:schemeClr val="bg1">
                  <a:lumMod val="85000"/>
                </a:schemeClr>
              </a:solidFill>
              <a:prstDash val="sysDash"/>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100" dirty="0" err="1">
                    <a:solidFill>
                      <a:schemeClr val="tx1"/>
                    </a:solidFill>
                  </a:rPr>
                  <a:t>MMbbl</a:t>
                </a:r>
                <a:r>
                  <a:rPr lang="en-US" sz="1100" dirty="0">
                    <a:solidFill>
                      <a:schemeClr val="tx1"/>
                    </a:solidFill>
                  </a:rPr>
                  <a:t>/d</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11904658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366321267023"/>
          <c:y val="3.4409289265304559E-2"/>
          <c:w val="0.75188890521335583"/>
          <c:h val="0.77069179751550099"/>
        </c:manualLayout>
      </c:layout>
      <c:lineChart>
        <c:grouping val="standard"/>
        <c:varyColors val="0"/>
        <c:ser>
          <c:idx val="0"/>
          <c:order val="0"/>
          <c:tx>
            <c:strRef>
              <c:f>Sheet1!$B$1</c:f>
              <c:strCache>
                <c:ptCount val="1"/>
                <c:pt idx="0">
                  <c:v>SEC value ($35/bbl)</c:v>
                </c:pt>
              </c:strCache>
            </c:strRef>
          </c:tx>
          <c:spPr>
            <a:ln w="38100" cap="rnd">
              <a:solidFill>
                <a:srgbClr val="C4D600"/>
              </a:solidFill>
              <a:round/>
              <a:tailEnd type="none"/>
            </a:ln>
            <a:effectLst/>
          </c:spPr>
          <c:marker>
            <c:symbol val="none"/>
          </c:marker>
          <c:dPt>
            <c:idx val="6"/>
            <c:marker>
              <c:symbol val="none"/>
            </c:marker>
            <c:bubble3D val="0"/>
            <c:spPr>
              <a:ln w="38100" cap="rnd">
                <a:solidFill>
                  <a:srgbClr val="C4D600"/>
                </a:solidFill>
                <a:round/>
                <a:tailEnd type="none"/>
              </a:ln>
              <a:effectLst/>
            </c:spPr>
            <c:extLst>
              <c:ext xmlns:c16="http://schemas.microsoft.com/office/drawing/2014/chart" uri="{C3380CC4-5D6E-409C-BE32-E72D297353CC}">
                <c16:uniqueId val="{00000001-99B1-4D57-9896-015DCF10E4C3}"/>
              </c:ext>
            </c:extLst>
          </c:dPt>
          <c:cat>
            <c:strRef>
              <c:f>Sheet1!$A$2:$A$8</c:f>
              <c:strCache>
                <c:ptCount val="7"/>
                <c:pt idx="0">
                  <c:v>2014</c:v>
                </c:pt>
                <c:pt idx="1">
                  <c:v>2015</c:v>
                </c:pt>
                <c:pt idx="2">
                  <c:v>2016</c:v>
                </c:pt>
                <c:pt idx="3">
                  <c:v>2017</c:v>
                </c:pt>
                <c:pt idx="4">
                  <c:v>2018</c:v>
                </c:pt>
                <c:pt idx="5">
                  <c:v>2019</c:v>
                </c:pt>
                <c:pt idx="6">
                  <c:v>2020E</c:v>
                </c:pt>
              </c:strCache>
            </c:strRef>
          </c:cat>
          <c:val>
            <c:numRef>
              <c:f>Sheet1!$B$2:$B$8</c:f>
              <c:numCache>
                <c:formatCode>0</c:formatCode>
                <c:ptCount val="7"/>
                <c:pt idx="0">
                  <c:v>404.81741</c:v>
                </c:pt>
                <c:pt idx="1">
                  <c:v>146.75721999999999</c:v>
                </c:pt>
                <c:pt idx="2">
                  <c:v>114.744</c:v>
                </c:pt>
                <c:pt idx="3">
                  <c:v>234.41900000000001</c:v>
                </c:pt>
                <c:pt idx="4">
                  <c:v>384.30185</c:v>
                </c:pt>
                <c:pt idx="5">
                  <c:v>311.99728000000005</c:v>
                </c:pt>
                <c:pt idx="6">
                  <c:v>213.00515999999999</c:v>
                </c:pt>
              </c:numCache>
            </c:numRef>
          </c:val>
          <c:smooth val="1"/>
          <c:extLst>
            <c:ext xmlns:c16="http://schemas.microsoft.com/office/drawing/2014/chart" uri="{C3380CC4-5D6E-409C-BE32-E72D297353CC}">
              <c16:uniqueId val="{00000002-99B1-4D57-9896-015DCF10E4C3}"/>
            </c:ext>
          </c:extLst>
        </c:ser>
        <c:ser>
          <c:idx val="1"/>
          <c:order val="1"/>
          <c:tx>
            <c:strRef>
              <c:f>Sheet1!$C$1</c:f>
              <c:strCache>
                <c:ptCount val="1"/>
                <c:pt idx="0">
                  <c:v>SEC value ($20/bbl)</c:v>
                </c:pt>
              </c:strCache>
            </c:strRef>
          </c:tx>
          <c:spPr>
            <a:ln w="28575" cap="rnd">
              <a:solidFill>
                <a:srgbClr val="ED8B00"/>
              </a:solidFill>
              <a:prstDash val="solid"/>
              <a:round/>
              <a:tailEnd type="none"/>
            </a:ln>
            <a:effectLst/>
          </c:spPr>
          <c:marker>
            <c:symbol val="none"/>
          </c:marker>
          <c:dPt>
            <c:idx val="6"/>
            <c:marker>
              <c:symbol val="none"/>
            </c:marker>
            <c:bubble3D val="0"/>
            <c:spPr>
              <a:ln w="28575" cap="rnd">
                <a:solidFill>
                  <a:srgbClr val="ED8B00"/>
                </a:solidFill>
                <a:prstDash val="solid"/>
                <a:round/>
                <a:tailEnd type="none"/>
              </a:ln>
              <a:effectLst/>
            </c:spPr>
            <c:extLst>
              <c:ext xmlns:c16="http://schemas.microsoft.com/office/drawing/2014/chart" uri="{C3380CC4-5D6E-409C-BE32-E72D297353CC}">
                <c16:uniqueId val="{00000004-99B1-4D57-9896-015DCF10E4C3}"/>
              </c:ext>
            </c:extLst>
          </c:dPt>
          <c:cat>
            <c:strRef>
              <c:f>Sheet1!$A$2:$A$8</c:f>
              <c:strCache>
                <c:ptCount val="7"/>
                <c:pt idx="0">
                  <c:v>2014</c:v>
                </c:pt>
                <c:pt idx="1">
                  <c:v>2015</c:v>
                </c:pt>
                <c:pt idx="2">
                  <c:v>2016</c:v>
                </c:pt>
                <c:pt idx="3">
                  <c:v>2017</c:v>
                </c:pt>
                <c:pt idx="4">
                  <c:v>2018</c:v>
                </c:pt>
                <c:pt idx="5">
                  <c:v>2019</c:v>
                </c:pt>
                <c:pt idx="6">
                  <c:v>2020E</c:v>
                </c:pt>
              </c:strCache>
            </c:strRef>
          </c:cat>
          <c:val>
            <c:numRef>
              <c:f>Sheet1!$C$2:$C$8</c:f>
              <c:numCache>
                <c:formatCode>General</c:formatCode>
                <c:ptCount val="7"/>
                <c:pt idx="5" formatCode="0">
                  <c:v>311.99728000000005</c:v>
                </c:pt>
                <c:pt idx="6" formatCode="0">
                  <c:v>158.99169000000001</c:v>
                </c:pt>
              </c:numCache>
            </c:numRef>
          </c:val>
          <c:smooth val="1"/>
          <c:extLst>
            <c:ext xmlns:c16="http://schemas.microsoft.com/office/drawing/2014/chart" uri="{C3380CC4-5D6E-409C-BE32-E72D297353CC}">
              <c16:uniqueId val="{00000005-99B1-4D57-9896-015DCF10E4C3}"/>
            </c:ext>
          </c:extLst>
        </c:ser>
        <c:ser>
          <c:idx val="2"/>
          <c:order val="2"/>
          <c:tx>
            <c:strRef>
              <c:f>Sheet1!$D$1</c:f>
              <c:strCache>
                <c:ptCount val="1"/>
                <c:pt idx="0">
                  <c:v>Carrying value (Net PPE)</c:v>
                </c:pt>
              </c:strCache>
            </c:strRef>
          </c:tx>
          <c:spPr>
            <a:ln w="38100" cap="rnd">
              <a:solidFill>
                <a:schemeClr val="accent3">
                  <a:lumMod val="60000"/>
                  <a:lumOff val="40000"/>
                </a:schemeClr>
              </a:solidFill>
              <a:round/>
            </a:ln>
            <a:effectLst/>
          </c:spPr>
          <c:marker>
            <c:symbol val="none"/>
          </c:marker>
          <c:dPt>
            <c:idx val="6"/>
            <c:marker>
              <c:symbol val="none"/>
            </c:marker>
            <c:bubble3D val="0"/>
            <c:spPr>
              <a:ln w="38100" cap="rnd">
                <a:solidFill>
                  <a:schemeClr val="accent3">
                    <a:lumMod val="60000"/>
                    <a:lumOff val="40000"/>
                  </a:schemeClr>
                </a:solidFill>
                <a:round/>
                <a:tailEnd type="oval"/>
              </a:ln>
              <a:effectLst/>
            </c:spPr>
            <c:extLst>
              <c:ext xmlns:c16="http://schemas.microsoft.com/office/drawing/2014/chart" uri="{C3380CC4-5D6E-409C-BE32-E72D297353CC}">
                <c16:uniqueId val="{00000008-99B1-4D57-9896-015DCF10E4C3}"/>
              </c:ext>
            </c:extLst>
          </c:dPt>
          <c:cat>
            <c:strRef>
              <c:f>Sheet1!$A$2:$A$8</c:f>
              <c:strCache>
                <c:ptCount val="7"/>
                <c:pt idx="0">
                  <c:v>2014</c:v>
                </c:pt>
                <c:pt idx="1">
                  <c:v>2015</c:v>
                </c:pt>
                <c:pt idx="2">
                  <c:v>2016</c:v>
                </c:pt>
                <c:pt idx="3">
                  <c:v>2017</c:v>
                </c:pt>
                <c:pt idx="4">
                  <c:v>2018</c:v>
                </c:pt>
                <c:pt idx="5">
                  <c:v>2019</c:v>
                </c:pt>
                <c:pt idx="6">
                  <c:v>2020E</c:v>
                </c:pt>
              </c:strCache>
            </c:strRef>
          </c:cat>
          <c:val>
            <c:numRef>
              <c:f>Sheet1!$D$2:$D$8</c:f>
              <c:numCache>
                <c:formatCode>0</c:formatCode>
                <c:ptCount val="7"/>
                <c:pt idx="0">
                  <c:v>585.75917000000004</c:v>
                </c:pt>
                <c:pt idx="1">
                  <c:v>443.98990000000003</c:v>
                </c:pt>
                <c:pt idx="2">
                  <c:v>418.45565999999997</c:v>
                </c:pt>
                <c:pt idx="3">
                  <c:v>415.47063000000003</c:v>
                </c:pt>
                <c:pt idx="4">
                  <c:v>454.61396000000002</c:v>
                </c:pt>
                <c:pt idx="5">
                  <c:v>521.52629999999999</c:v>
                </c:pt>
                <c:pt idx="6">
                  <c:v>521.52629999999999</c:v>
                </c:pt>
              </c:numCache>
            </c:numRef>
          </c:val>
          <c:smooth val="1"/>
          <c:extLst>
            <c:ext xmlns:c16="http://schemas.microsoft.com/office/drawing/2014/chart" uri="{C3380CC4-5D6E-409C-BE32-E72D297353CC}">
              <c16:uniqueId val="{00000006-99B1-4D57-9896-015DCF10E4C3}"/>
            </c:ext>
          </c:extLst>
        </c:ser>
        <c:ser>
          <c:idx val="3"/>
          <c:order val="3"/>
          <c:tx>
            <c:strRef>
              <c:f>Sheet1!$E$1</c:f>
              <c:strCache>
                <c:ptCount val="1"/>
                <c:pt idx="0">
                  <c:v>Market Capitalization</c:v>
                </c:pt>
              </c:strCache>
            </c:strRef>
          </c:tx>
          <c:spPr>
            <a:ln w="38100" cap="rnd">
              <a:solidFill>
                <a:srgbClr val="005587"/>
              </a:solidFill>
              <a:round/>
            </a:ln>
            <a:effectLst/>
          </c:spPr>
          <c:marker>
            <c:symbol val="none"/>
          </c:marker>
          <c:dPt>
            <c:idx val="6"/>
            <c:marker>
              <c:symbol val="none"/>
            </c:marker>
            <c:bubble3D val="0"/>
            <c:spPr>
              <a:ln w="38100" cap="rnd">
                <a:solidFill>
                  <a:srgbClr val="005587"/>
                </a:solidFill>
                <a:round/>
                <a:tailEnd type="oval"/>
              </a:ln>
              <a:effectLst/>
            </c:spPr>
            <c:extLst>
              <c:ext xmlns:c16="http://schemas.microsoft.com/office/drawing/2014/chart" uri="{C3380CC4-5D6E-409C-BE32-E72D297353CC}">
                <c16:uniqueId val="{00000009-99B1-4D57-9896-015DCF10E4C3}"/>
              </c:ext>
            </c:extLst>
          </c:dPt>
          <c:cat>
            <c:strRef>
              <c:f>Sheet1!$A$2:$A$8</c:f>
              <c:strCache>
                <c:ptCount val="7"/>
                <c:pt idx="0">
                  <c:v>2014</c:v>
                </c:pt>
                <c:pt idx="1">
                  <c:v>2015</c:v>
                </c:pt>
                <c:pt idx="2">
                  <c:v>2016</c:v>
                </c:pt>
                <c:pt idx="3">
                  <c:v>2017</c:v>
                </c:pt>
                <c:pt idx="4">
                  <c:v>2018</c:v>
                </c:pt>
                <c:pt idx="5">
                  <c:v>2019</c:v>
                </c:pt>
                <c:pt idx="6">
                  <c:v>2020E</c:v>
                </c:pt>
              </c:strCache>
            </c:strRef>
          </c:cat>
          <c:val>
            <c:numRef>
              <c:f>Sheet1!$E$2:$E$8</c:f>
              <c:numCache>
                <c:formatCode>0</c:formatCode>
                <c:ptCount val="7"/>
                <c:pt idx="0">
                  <c:v>544.3193</c:v>
                </c:pt>
                <c:pt idx="1">
                  <c:v>385.72091999999998</c:v>
                </c:pt>
                <c:pt idx="2">
                  <c:v>367.36836</c:v>
                </c:pt>
                <c:pt idx="3">
                  <c:v>400.99212</c:v>
                </c:pt>
                <c:pt idx="4">
                  <c:v>449.50314000000003</c:v>
                </c:pt>
                <c:pt idx="5">
                  <c:v>337.80543999999998</c:v>
                </c:pt>
                <c:pt idx="6">
                  <c:v>197.0514</c:v>
                </c:pt>
              </c:numCache>
            </c:numRef>
          </c:val>
          <c:smooth val="1"/>
          <c:extLst>
            <c:ext xmlns:c16="http://schemas.microsoft.com/office/drawing/2014/chart" uri="{C3380CC4-5D6E-409C-BE32-E72D297353CC}">
              <c16:uniqueId val="{00000007-99B1-4D57-9896-015DCF10E4C3}"/>
            </c:ext>
          </c:extLst>
        </c:ser>
        <c:dLbls>
          <c:showLegendKey val="0"/>
          <c:showVal val="0"/>
          <c:showCatName val="0"/>
          <c:showSerName val="0"/>
          <c:showPercent val="0"/>
          <c:showBubbleSize val="0"/>
        </c:dLbls>
        <c:smooth val="0"/>
        <c:axId val="228927871"/>
        <c:axId val="263031087"/>
      </c:lineChart>
      <c:catAx>
        <c:axId val="2289278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263031087"/>
        <c:crosses val="autoZero"/>
        <c:auto val="1"/>
        <c:lblAlgn val="ctr"/>
        <c:lblOffset val="100"/>
        <c:noMultiLvlLbl val="0"/>
      </c:catAx>
      <c:valAx>
        <c:axId val="263031087"/>
        <c:scaling>
          <c:orientation val="minMax"/>
          <c:max val="650"/>
          <c:min val="0"/>
        </c:scaling>
        <c:delete val="0"/>
        <c:axPos val="l"/>
        <c:majorGridlines>
          <c:spPr>
            <a:ln w="9525" cap="flat" cmpd="sng" algn="ctr">
              <a:solidFill>
                <a:schemeClr val="bg1">
                  <a:lumMod val="85000"/>
                </a:schemeClr>
              </a:solidFill>
              <a:round/>
            </a:ln>
            <a:effectLst/>
          </c:spPr>
        </c:majorGridlines>
        <c:title>
          <c:tx>
            <c:rich>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en-US" sz="1050" dirty="0">
                    <a:solidFill>
                      <a:schemeClr val="tx1"/>
                    </a:solidFill>
                  </a:rPr>
                  <a:t>US $ billion</a:t>
                </a:r>
              </a:p>
            </c:rich>
          </c:tx>
          <c:layout>
            <c:manualLayout>
              <c:xMode val="edge"/>
              <c:yMode val="edge"/>
              <c:x val="0.1342820864349577"/>
              <c:y val="0.31997429648043202"/>
            </c:manualLayout>
          </c:layout>
          <c:overlay val="0"/>
          <c:spPr>
            <a:noFill/>
            <a:ln>
              <a:noFill/>
            </a:ln>
            <a:effectLst/>
          </c:spPr>
          <c:txPr>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228927871"/>
        <c:crosses val="autoZero"/>
        <c:crossBetween val="between"/>
        <c:majorUnit val="100"/>
        <c:minorUnit val="20"/>
      </c:valAx>
      <c:spPr>
        <a:noFill/>
        <a:ln>
          <a:noFill/>
        </a:ln>
        <a:effectLst/>
      </c:spPr>
    </c:plotArea>
    <c:legend>
      <c:legendPos val="b"/>
      <c:layout>
        <c:manualLayout>
          <c:xMode val="edge"/>
          <c:yMode val="edge"/>
          <c:x val="0.22763472506292798"/>
          <c:y val="0.90275566557258902"/>
          <c:w val="0.76752933982397242"/>
          <c:h val="9.7244347475586301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59126B0A-E0F1-4514-B8FE-E8EE3A1E23B3}" type="datetimeFigureOut">
              <a:rPr lang="en-US" smtClean="0"/>
              <a:t>5/26/20</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10D0A2E5-9375-4ADC-89D8-9099A067A520}" type="slidenum">
              <a:rPr lang="en-US" smtClean="0"/>
              <a:t>‹#›</a:t>
            </a:fld>
            <a:endParaRPr lang="en-US"/>
          </a:p>
        </p:txBody>
      </p:sp>
    </p:spTree>
    <p:extLst>
      <p:ext uri="{BB962C8B-B14F-4D97-AF65-F5344CB8AC3E}">
        <p14:creationId xmlns:p14="http://schemas.microsoft.com/office/powerpoint/2010/main" val="4044721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www.utilitydive.com/news/wisconsin-regulators-launch-investigation-into-covid-19-related-costs-for-u/575148/" TargetMode="External"/><Relationship Id="rId3" Type="http://schemas.openxmlformats.org/officeDocument/2006/relationships/hyperlink" Target="https://www.greentechmedia.com/articles/read/california-renewable-curtailments-spike-as-coronavirus-reduces-demand?ite=33564&amp;ito=2122&amp;itq=8a088f50-ea02-415b-a500-500ce70eb732&amp;itx%5Bidio%5D=70605" TargetMode="External"/><Relationship Id="rId7" Type="http://schemas.openxmlformats.org/officeDocument/2006/relationships/hyperlink" Target="https://www.spglobal.com/platts/en/market-insights/latest-news/electric-power/040120-factbox-power-demand-prices-begin-to-slip-as-coronavirus-stay-home-orders-spread"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www.spglobal.com/platts/en/market-insights/latest-news/electric-power/032320-covid-19-related-load-impacts-are-being-reported-by-several-us-grid-operators" TargetMode="External"/><Relationship Id="rId5" Type="http://schemas.openxmlformats.org/officeDocument/2006/relationships/hyperlink" Target="https://www.nyiso.com/-/covid-19-and-the-electric-grid-load-shifts-as-new-yorkers-respond-to-crisis" TargetMode="External"/><Relationship Id="rId4" Type="http://schemas.openxmlformats.org/officeDocument/2006/relationships/hyperlink" Target="https://www.spglobal.com/platts/en/market-insights/latest-news/electric-power/042220-pandemic-causing-8-9-power-demand-decrease-nationwide-platts-analytics"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greentechmedia.com/articles/read/california-renewable-curtailments-spike-as-coronavirus-reduces-demand?ite=33564&amp;ito=2122&amp;itq=8a088f50-ea02-415b-a500-500ce70eb732&amp;itx%5Bidio%5D=70605"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investors.centerpointenergy.com/news-releases/news-release-details/centerpoint-energy-announces-measures-strengthen-financial" TargetMode="External"/><Relationship Id="rId4" Type="http://schemas.openxmlformats.org/officeDocument/2006/relationships/hyperlink" Target="https://platform.mi.spglobal.com/web/client?auth=inherit&amp;overridecdc=1&amp;#news/article?id=58150776&amp;KeyProductLinkType=17"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greentechmedia.com/articles/read/california-renewable-curtailments-spike-as-coronavirus-reduces-demand?ite=33564&amp;ito=2122&amp;itq=8a088f50-ea02-415b-a500-500ce70eb732&amp;itx%5Bidio%5D=70605"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forbes.com/sites/sap/2020/03/27/navigating-the-new-normal-addressing-employee-experience-during-covid-19/#2542e48c1bdc"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www.spglobal.com/marketintelligence/en/news-insights/latest-news-headlines/us-utilities-expected-to-see-muted-impact-from-covid-19-in-q1-20-results-58153257" TargetMode="External"/><Relationship Id="rId4" Type="http://schemas.openxmlformats.org/officeDocument/2006/relationships/hyperlink" Target="https://fortune.com/2020/03/28/coronavirus-work-from-home-social-distancing-shelter-in-place-quarantine-eventbrite/"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forbes.com/sites/sap/2020/03/27/navigating-the-new-normal-addressing-employee-experience-during-covid-19/#2542e48c1bdc"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www.spglobal.com/marketintelligence/en/news-insights/latest-news-headlines/us-utilities-expected-to-see-muted-impact-from-covid-19-in-q1-20-results-58153257" TargetMode="External"/><Relationship Id="rId4" Type="http://schemas.openxmlformats.org/officeDocument/2006/relationships/hyperlink" Target="https://fortune.com/2020/03/28/coronavirus-work-from-home-social-distancing-shelter-in-place-quarantine-eventbrit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3797836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049465-2415-4512-9160-791A180EA2B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6144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049465-2415-4512-9160-791A180EA2B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710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20</a:t>
            </a:fld>
            <a:endParaRPr lang="en-US" dirty="0"/>
          </a:p>
        </p:txBody>
      </p:sp>
    </p:spTree>
    <p:extLst>
      <p:ext uri="{BB962C8B-B14F-4D97-AF65-F5344CB8AC3E}">
        <p14:creationId xmlns:p14="http://schemas.microsoft.com/office/powerpoint/2010/main" val="3687972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393551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hlinkClick r:id="rId3"/>
              </a:rPr>
              <a:t>Sources </a:t>
            </a:r>
          </a:p>
          <a:p>
            <a:pPr defTabSz="1188447">
              <a:defRPr/>
            </a:pPr>
            <a:r>
              <a:rPr lang="en-US" baseline="30000" dirty="0"/>
              <a:t>1 </a:t>
            </a:r>
            <a:r>
              <a:rPr lang="en-US" dirty="0"/>
              <a:t>Jared Anderson et al, “COVID-19-related load impacts are being reported by several US grid operators”, S&amp;P Global, March 23, 2020 2 E Aidan Tuohy et al, “COVID-19 Bulk System Impacts Demand Impacts and Operational and Control Center Practices”, Electric Power Research Institute, March 27,2020 3 Mark Watson, “</a:t>
            </a:r>
            <a:r>
              <a:rPr lang="en-US" dirty="0">
                <a:hlinkClick r:id="rId4">
                  <a:extLst>
                    <a:ext uri="{A12FA001-AC4F-418D-AE19-62706E023703}">
                      <ahyp:hlinkClr xmlns:ahyp="http://schemas.microsoft.com/office/drawing/2018/hyperlinkcolor" val="tx"/>
                    </a:ext>
                  </a:extLst>
                </a:hlinkClick>
              </a:rPr>
              <a:t>Pandemic causing 8%-9% power demand decrease nationwide</a:t>
            </a:r>
            <a:r>
              <a:rPr lang="en-US" dirty="0"/>
              <a:t>,” S&amp;P Global, April 22, 2020, 4  “</a:t>
            </a:r>
            <a:r>
              <a:rPr lang="en-US" dirty="0">
                <a:hlinkClick r:id="rId5">
                  <a:extLst>
                    <a:ext uri="{A12FA001-AC4F-418D-AE19-62706E023703}">
                      <ahyp:hlinkClr xmlns:ahyp="http://schemas.microsoft.com/office/drawing/2018/hyperlinkcolor" val="tx"/>
                    </a:ext>
                  </a:extLst>
                </a:hlinkClick>
              </a:rPr>
              <a:t>COVID-19 and the Electric Grid: Load Shifts as New Yorkers Respond to Crisis</a:t>
            </a:r>
            <a:r>
              <a:rPr lang="en-US" dirty="0"/>
              <a:t>,” NYISO, April 14, 2020, 5 Catherine Morehouse, “Wisconsin regulators launch investigation into COVID-19 related costs for utilities”, Utility Dive, March 31,2020 6 Edison Electric Institute, “Helping customers during this time of need: All EEI member companies suspend electricity disconnects,” March 19, 2020</a:t>
            </a:r>
          </a:p>
          <a:p>
            <a:endParaRPr lang="en-US" dirty="0">
              <a:hlinkClick r:id="rId3"/>
            </a:endParaRPr>
          </a:p>
          <a:p>
            <a:r>
              <a:rPr lang="en-US" dirty="0">
                <a:hlinkClick r:id="rId3"/>
              </a:rPr>
              <a:t>https://www.greentechmedia.com/articles/read/california-renewable-curtailments-spike-as-coronavirus-reduces-demand?ite=33564&amp;ito=2122&amp;itq=8a088f50-ea02-415b-a500-500ce70eb732&amp;itx%5Bidio%5D=70605</a:t>
            </a:r>
            <a:endParaRPr lang="en-US" dirty="0"/>
          </a:p>
          <a:p>
            <a:endParaRPr lang="en-US" dirty="0"/>
          </a:p>
          <a:p>
            <a:r>
              <a:rPr lang="en-US" dirty="0">
                <a:hlinkClick r:id="rId6"/>
              </a:rPr>
              <a:t>https://www.spglobal.com/platts/en/market-insights/latest-news/electric-power/032320-covid-19-related-load-impacts-are-being-reported-by-several-us-grid-operators</a:t>
            </a:r>
            <a:endParaRPr lang="en-US" dirty="0"/>
          </a:p>
          <a:p>
            <a:r>
              <a:rPr lang="en-US" dirty="0">
                <a:hlinkClick r:id="rId7"/>
              </a:rPr>
              <a:t>https://www.spglobal.com/platts/en/market-insights/latest-news/electric-power/040120-factbox-power-demand-prices-begin-to-slip-as-coronavirus-stay-home-orders-spread</a:t>
            </a:r>
            <a:endParaRPr lang="en-US" dirty="0"/>
          </a:p>
          <a:p>
            <a:r>
              <a:rPr lang="en-US" dirty="0">
                <a:hlinkClick r:id="rId8"/>
              </a:rPr>
              <a:t>https://www.utilitydive.com/news/wisconsin-regulators-launch-investigation-into-covid-19-related-costs-for-u/575148/</a:t>
            </a:r>
            <a:endParaRPr lang="en-US" dirty="0"/>
          </a:p>
          <a:p>
            <a:r>
              <a:rPr lang="en-US" sz="1200" dirty="0">
                <a:latin typeface="+mn-lt"/>
              </a:rPr>
              <a:t>Securitization allows the company to segregate the regulatory asset into a special purpose entity, or SPE, that is bankruptcy remote. The SPE issues bonds to cover the asset in one lump sum that is remitted to the utility. Debt service on the bonds is collected from ratepayers through a non-bypassable charge that the state agrees it will not rescind under any circumstances. As a result, the bonds generally carry the highest investment grade credit rating and the lowest interest rates; thus reducing the overall cost to ratepayers by lowering the financing costs on the assets relative to the company's overall cost of capital.</a:t>
            </a:r>
          </a:p>
          <a:p>
            <a:r>
              <a:rPr lang="en-US" sz="1200" baseline="30000" dirty="0"/>
              <a:t>Sources: </a:t>
            </a:r>
          </a:p>
          <a:p>
            <a:r>
              <a:rPr lang="en-US" sz="1200" baseline="30000" dirty="0"/>
              <a:t>1 S</a:t>
            </a:r>
            <a:r>
              <a:rPr lang="en-US" sz="1000" baseline="30000" dirty="0"/>
              <a:t>&amp;P, sourced </a:t>
            </a:r>
            <a:r>
              <a:rPr lang="en-US" sz="1200" baseline="30000" dirty="0"/>
              <a:t>from SNL </a:t>
            </a:r>
          </a:p>
          <a:p>
            <a:pPr defTabSz="891357">
              <a:defRPr/>
            </a:pPr>
            <a:r>
              <a:rPr lang="en-US" sz="1200" dirty="0"/>
              <a:t>5 out of 8 regional markets already saw demand drop in Jan and Feb compared to the 5-year average (see chart at right) and are seeing deeper declines in March. Some of the most recent declines may be partly related to COVID 19’s impact</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9049465-2415-4512-9160-791A180EA2B9}"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73162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Sources </a:t>
            </a:r>
          </a:p>
          <a:p>
            <a:pPr defTabSz="1188447">
              <a:defRPr/>
            </a:pPr>
            <a:r>
              <a:rPr lang="en-US" dirty="0">
                <a:hlinkClick r:id="rId4"/>
              </a:rPr>
              <a:t>https://platform.mi.spglobal.com/web/client?auth=inherit&amp;overridecdc=1&amp;#news/article?id=58150776&amp;KeyProductLinkType=17</a:t>
            </a:r>
            <a:endParaRPr lang="en-US" dirty="0"/>
          </a:p>
          <a:p>
            <a:pPr defTabSz="1188447">
              <a:defRPr/>
            </a:pPr>
            <a:r>
              <a:rPr lang="en-US" dirty="0">
                <a:hlinkClick r:id="rId5"/>
              </a:rPr>
              <a:t>https://investors.centerpointenergy.com/news-releases/news-release-details/centerpoint-energy-announces-measures-strengthen-financial</a:t>
            </a:r>
            <a:endParaRPr lang="en-US" dirty="0"/>
          </a:p>
          <a:p>
            <a:pPr defTabSz="1188447">
              <a:defRPr/>
            </a:pPr>
            <a:endParaRPr lang="en-US" dirty="0"/>
          </a:p>
          <a:p>
            <a:pPr defTabSz="1188447">
              <a:defRPr/>
            </a:pPr>
            <a:endParaRPr lang="en-US" dirty="0"/>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9049465-2415-4512-9160-791A180EA2B9}"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021701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Sources </a:t>
            </a:r>
          </a:p>
          <a:p>
            <a:pPr defTabSz="1188447">
              <a:defRPr/>
            </a:pPr>
            <a:endParaRPr lang="en-US" dirty="0"/>
          </a:p>
          <a:p>
            <a:r>
              <a:rPr lang="en-US" baseline="30000" dirty="0">
                <a:solidFill>
                  <a:schemeClr val="bg1"/>
                </a:solidFill>
              </a:rPr>
              <a:t>1 </a:t>
            </a:r>
            <a:r>
              <a:rPr lang="en-US" dirty="0">
                <a:solidFill>
                  <a:schemeClr val="bg1"/>
                </a:solidFill>
              </a:rPr>
              <a:t>Ravi Manghani, “Coronavirus Could Delay Construction of 5 Gigawatts of US Utility-Scale Solar”, Greentech Media April 2, 2020</a:t>
            </a:r>
          </a:p>
          <a:p>
            <a:r>
              <a:rPr lang="en-US" baseline="30000" dirty="0">
                <a:solidFill>
                  <a:schemeClr val="bg1"/>
                </a:solidFill>
              </a:rPr>
              <a:t>2 </a:t>
            </a:r>
            <a:r>
              <a:rPr lang="en-US" dirty="0">
                <a:solidFill>
                  <a:schemeClr val="bg1"/>
                </a:solidFill>
              </a:rPr>
              <a:t>Michael Copley, “Coronavirus disruptions could delay 25% of US solar installations,” SNL, April 1,2020</a:t>
            </a:r>
          </a:p>
          <a:p>
            <a:r>
              <a:rPr lang="en-US" baseline="30000" dirty="0">
                <a:solidFill>
                  <a:schemeClr val="bg1"/>
                </a:solidFill>
              </a:rPr>
              <a:t>3 </a:t>
            </a:r>
            <a:r>
              <a:rPr lang="en-US" dirty="0">
                <a:solidFill>
                  <a:schemeClr val="bg1"/>
                </a:solidFill>
              </a:rPr>
              <a:t>Karl-Erik Stromsta, “For Wind and Solar Sectors, Biggest Coronavirus Risk May Be a Damaged Economy”, Greentech Media, March 15, 2020</a:t>
            </a:r>
          </a:p>
          <a:p>
            <a:pPr defTabSz="1188447">
              <a:defRPr/>
            </a:pPr>
            <a:endParaRPr lang="en-US" dirty="0"/>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9049465-2415-4512-9160-791A180EA2B9}"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67216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5">
              <a:lnSpc>
                <a:spcPts val="1365"/>
              </a:lnSpc>
            </a:pPr>
            <a:r>
              <a:rPr lang="en-US" sz="900" baseline="30000" dirty="0">
                <a:solidFill>
                  <a:schemeClr val="bg1"/>
                </a:solidFill>
              </a:rPr>
              <a:t>1 </a:t>
            </a:r>
            <a:r>
              <a:rPr lang="en-US" sz="900" dirty="0">
                <a:solidFill>
                  <a:schemeClr val="bg1"/>
                </a:solidFill>
              </a:rPr>
              <a:t>Sanders and John Hawkins, “</a:t>
            </a:r>
            <a:r>
              <a:rPr lang="en-US" sz="900" u="sng" dirty="0">
                <a:solidFill>
                  <a:schemeClr val="bg1"/>
                </a:solidFill>
                <a:hlinkClick r:id="rId3">
                  <a:extLst>
                    <a:ext uri="{A12FA001-AC4F-418D-AE19-62706E023703}">
                      <ahyp:hlinkClr xmlns:ahyp="http://schemas.microsoft.com/office/drawing/2018/hyperlinkcolor" val="tx"/>
                    </a:ext>
                  </a:extLst>
                </a:hlinkClick>
              </a:rPr>
              <a:t>Navigating the new normal – Addressing employee experience during COVID-19</a:t>
            </a:r>
            <a:r>
              <a:rPr lang="en-US" sz="900" dirty="0">
                <a:solidFill>
                  <a:schemeClr val="bg1"/>
                </a:solidFill>
              </a:rPr>
              <a:t>,” Forbes, March 27, 2020; </a:t>
            </a:r>
          </a:p>
          <a:p>
            <a:pPr lvl="5">
              <a:lnSpc>
                <a:spcPts val="1365"/>
              </a:lnSpc>
            </a:pPr>
            <a:r>
              <a:rPr lang="en-US" sz="900" dirty="0">
                <a:solidFill>
                  <a:schemeClr val="bg1"/>
                </a:solidFill>
              </a:rPr>
              <a:t> Anne Fisher, “</a:t>
            </a:r>
            <a:r>
              <a:rPr lang="en-US" sz="900" u="sng" dirty="0">
                <a:solidFill>
                  <a:schemeClr val="bg1"/>
                </a:solidFill>
                <a:hlinkClick r:id="rId4">
                  <a:extLst>
                    <a:ext uri="{A12FA001-AC4F-418D-AE19-62706E023703}">
                      <ahyp:hlinkClr xmlns:ahyp="http://schemas.microsoft.com/office/drawing/2018/hyperlinkcolor" val="tx"/>
                    </a:ext>
                  </a:extLst>
                </a:hlinkClick>
              </a:rPr>
              <a:t>How Eventbrite employees are connecting—and becoming more productive—during the coronavirus</a:t>
            </a:r>
            <a:r>
              <a:rPr lang="en-US" sz="900" dirty="0">
                <a:solidFill>
                  <a:schemeClr val="bg1"/>
                </a:solidFill>
              </a:rPr>
              <a:t>,” Fortune, March 28, 2020  </a:t>
            </a:r>
          </a:p>
          <a:p>
            <a:pPr lvl="5">
              <a:lnSpc>
                <a:spcPts val="1365"/>
              </a:lnSpc>
            </a:pPr>
            <a:endParaRPr lang="en-US" sz="900" dirty="0">
              <a:solidFill>
                <a:schemeClr val="bg1"/>
              </a:solidFill>
            </a:endParaRPr>
          </a:p>
          <a:p>
            <a:pPr lvl="5">
              <a:lnSpc>
                <a:spcPts val="1365"/>
              </a:lnSpc>
            </a:pPr>
            <a:r>
              <a:rPr lang="en-US" sz="900" dirty="0">
                <a:hlinkClick r:id="rId5"/>
              </a:rPr>
              <a:t>https://www.spglobal.com/marketintelligence/en/news-insights/latest-news-headlines/us-utilities-expected-to-see-muted-impact-from-covid-19-in-q1-20-results-58153257</a:t>
            </a:r>
            <a:endParaRPr lang="en-US" sz="900" dirty="0">
              <a:solidFill>
                <a:schemeClr val="bg1"/>
              </a:solidFill>
            </a:endParaRPr>
          </a:p>
          <a:p>
            <a:endParaRPr lang="en-US" dirty="0"/>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5E4E020B-8CBD-4B77-B0F6-1E35DB4EB576}"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650066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5">
              <a:lnSpc>
                <a:spcPts val="1365"/>
              </a:lnSpc>
            </a:pPr>
            <a:r>
              <a:rPr lang="en-US" sz="900" baseline="30000" dirty="0">
                <a:solidFill>
                  <a:schemeClr val="bg1"/>
                </a:solidFill>
              </a:rPr>
              <a:t>1 </a:t>
            </a:r>
            <a:r>
              <a:rPr lang="en-US" sz="900" dirty="0">
                <a:solidFill>
                  <a:schemeClr val="bg1"/>
                </a:solidFill>
              </a:rPr>
              <a:t>Sanders and John Hawkins, “</a:t>
            </a:r>
            <a:r>
              <a:rPr lang="en-US" sz="900" u="sng" dirty="0">
                <a:solidFill>
                  <a:schemeClr val="bg1"/>
                </a:solidFill>
                <a:hlinkClick r:id="rId3">
                  <a:extLst>
                    <a:ext uri="{A12FA001-AC4F-418D-AE19-62706E023703}">
                      <ahyp:hlinkClr xmlns:ahyp="http://schemas.microsoft.com/office/drawing/2018/hyperlinkcolor" val="tx"/>
                    </a:ext>
                  </a:extLst>
                </a:hlinkClick>
              </a:rPr>
              <a:t>Navigating the new normal – Addressing employee experience during COVID-19</a:t>
            </a:r>
            <a:r>
              <a:rPr lang="en-US" sz="900" dirty="0">
                <a:solidFill>
                  <a:schemeClr val="bg1"/>
                </a:solidFill>
              </a:rPr>
              <a:t>,” Forbes, March 27, 2020; </a:t>
            </a:r>
          </a:p>
          <a:p>
            <a:pPr lvl="5">
              <a:lnSpc>
                <a:spcPts val="1365"/>
              </a:lnSpc>
            </a:pPr>
            <a:r>
              <a:rPr lang="en-US" sz="900" dirty="0">
                <a:solidFill>
                  <a:schemeClr val="bg1"/>
                </a:solidFill>
              </a:rPr>
              <a:t> Anne Fisher, “</a:t>
            </a:r>
            <a:r>
              <a:rPr lang="en-US" sz="900" u="sng" dirty="0">
                <a:solidFill>
                  <a:schemeClr val="bg1"/>
                </a:solidFill>
                <a:hlinkClick r:id="rId4">
                  <a:extLst>
                    <a:ext uri="{A12FA001-AC4F-418D-AE19-62706E023703}">
                      <ahyp:hlinkClr xmlns:ahyp="http://schemas.microsoft.com/office/drawing/2018/hyperlinkcolor" val="tx"/>
                    </a:ext>
                  </a:extLst>
                </a:hlinkClick>
              </a:rPr>
              <a:t>How Eventbrite employees are connecting—and becoming more productive—during the coronavirus</a:t>
            </a:r>
            <a:r>
              <a:rPr lang="en-US" sz="900" dirty="0">
                <a:solidFill>
                  <a:schemeClr val="bg1"/>
                </a:solidFill>
              </a:rPr>
              <a:t>,” Fortune, March 28, 2020  </a:t>
            </a:r>
          </a:p>
          <a:p>
            <a:pPr lvl="5">
              <a:lnSpc>
                <a:spcPts val="1365"/>
              </a:lnSpc>
            </a:pPr>
            <a:endParaRPr lang="en-US" sz="900" dirty="0">
              <a:solidFill>
                <a:schemeClr val="bg1"/>
              </a:solidFill>
            </a:endParaRPr>
          </a:p>
          <a:p>
            <a:pPr lvl="5">
              <a:lnSpc>
                <a:spcPts val="1365"/>
              </a:lnSpc>
            </a:pPr>
            <a:r>
              <a:rPr lang="en-US" sz="900" dirty="0">
                <a:hlinkClick r:id="rId5"/>
              </a:rPr>
              <a:t>https://www.spglobal.com/marketintelligence/en/news-insights/latest-news-headlines/us-utilities-expected-to-see-muted-impact-from-covid-19-in-q1-20-results-58153257</a:t>
            </a:r>
            <a:endParaRPr lang="en-US" sz="900" dirty="0">
              <a:solidFill>
                <a:schemeClr val="bg1"/>
              </a:solidFill>
            </a:endParaRPr>
          </a:p>
          <a:p>
            <a:endParaRPr lang="en-US" dirty="0"/>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5E4E020B-8CBD-4B77-B0F6-1E35DB4EB576}"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14164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049465-2415-4512-9160-791A180EA2B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6944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049465-2415-4512-9160-791A180EA2B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3109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489813" y="727200"/>
            <a:ext cx="7200000" cy="5400000"/>
          </a:xfrm>
          <a:prstGeom prst="rect">
            <a:avLst/>
          </a:prstGeom>
        </p:spPr>
        <p:txBody>
          <a:bodyPr/>
          <a:lstStyle/>
          <a:p>
            <a:r>
              <a:rPr lang="en-US"/>
              <a:t>Click icon to add picture</a:t>
            </a:r>
            <a:endParaRPr lang="en-GB"/>
          </a:p>
        </p:txBody>
      </p:sp>
      <p:sp>
        <p:nvSpPr>
          <p:cNvPr id="2" name="Title 1"/>
          <p:cNvSpPr>
            <a:spLocks noGrp="1"/>
          </p:cNvSpPr>
          <p:nvPr>
            <p:ph type="ctrTitle"/>
          </p:nvPr>
        </p:nvSpPr>
        <p:spPr bwMode="gray">
          <a:xfrm>
            <a:off x="501651" y="5549440"/>
            <a:ext cx="5594349" cy="324000"/>
          </a:xfrm>
        </p:spPr>
        <p:txBody>
          <a:bodyPr anchor="t" anchorCtr="0">
            <a:noAutofit/>
          </a:bodyPr>
          <a:lstStyle>
            <a:lvl1pPr algn="l">
              <a:lnSpc>
                <a:spcPct val="100000"/>
              </a:lnSpc>
              <a:defRPr sz="18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1651" y="5864230"/>
            <a:ext cx="559434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p:nvGrpSpPr>
        <p:grpSpPr>
          <a:xfrm>
            <a:off x="503988" y="378000"/>
            <a:ext cx="2160000" cy="307976"/>
            <a:chOff x="398463" y="404813"/>
            <a:chExt cx="1627187" cy="307976"/>
          </a:xfrm>
          <a:solidFill>
            <a:schemeClr val="tx1"/>
          </a:solidFill>
        </p:grpSpPr>
        <p:sp>
          <p:nvSpPr>
            <p:cNvPr id="8"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0"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1"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2"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3"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4"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5"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6"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7"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8"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grpSp>
    </p:spTree>
    <p:extLst>
      <p:ext uri="{BB962C8B-B14F-4D97-AF65-F5344CB8AC3E}">
        <p14:creationId xmlns:p14="http://schemas.microsoft.com/office/powerpoint/2010/main" val="2783079461"/>
      </p:ext>
    </p:extLst>
  </p:cSld>
  <p:clrMapOvr>
    <a:masterClrMapping/>
  </p:clrMapOvr>
  <p:transition>
    <p:fade/>
  </p:transition>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501651" y="317500"/>
            <a:ext cx="11162349" cy="6985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700213"/>
            <a:ext cx="11165416" cy="4678986"/>
          </a:xfrm>
          <a:prstGeom prst="rect">
            <a:avLst/>
          </a:prstGeom>
        </p:spPr>
        <p:txBody>
          <a:bodyPr vert="horz" lIns="0" tIns="0" rIns="0" bIns="0" rtlCol="0">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6"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Chart Placeholder 3"/>
          <p:cNvSpPr>
            <a:spLocks noGrp="1"/>
          </p:cNvSpPr>
          <p:nvPr>
            <p:ph type="chart" sz="quarter" idx="15"/>
          </p:nvPr>
        </p:nvSpPr>
        <p:spPr>
          <a:xfrm>
            <a:off x="501652" y="2052000"/>
            <a:ext cx="11188699" cy="4069013"/>
          </a:xfrm>
          <a:prstGeom prst="rect">
            <a:avLst/>
          </a:prstGeom>
        </p:spPr>
        <p:txBody>
          <a:bodyPr/>
          <a:lstStyle/>
          <a:p>
            <a:r>
              <a:rPr lang="en-US"/>
              <a:t>Click icon to add chart</a:t>
            </a:r>
            <a:endParaRPr lang="en-GB" dirty="0"/>
          </a:p>
        </p:txBody>
      </p:sp>
      <p:sp>
        <p:nvSpPr>
          <p:cNvPr id="18" name="Text Placeholder 8"/>
          <p:cNvSpPr>
            <a:spLocks noGrp="1"/>
          </p:cNvSpPr>
          <p:nvPr>
            <p:ph type="body" sz="quarter" idx="18"/>
          </p:nvPr>
        </p:nvSpPr>
        <p:spPr>
          <a:xfrm>
            <a:off x="501652" y="1700214"/>
            <a:ext cx="11188699" cy="357187"/>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501651" y="6121014"/>
            <a:ext cx="11188700" cy="260737"/>
          </a:xfrm>
        </p:spPr>
        <p:txBody>
          <a:bodyPr>
            <a:normAutofit/>
          </a:bodyPr>
          <a:lstStyle>
            <a:lvl1pPr>
              <a:spcAft>
                <a:spcPts val="0"/>
              </a:spcAft>
              <a:defRPr sz="900"/>
            </a:lvl1pPr>
          </a:lstStyle>
          <a:p>
            <a:pPr lvl="0"/>
            <a:r>
              <a:rPr lang="en-US"/>
              <a:t>Click to edit Master text styles</a:t>
            </a:r>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6"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Chart Placeholder 3"/>
          <p:cNvSpPr>
            <a:spLocks noGrp="1"/>
          </p:cNvSpPr>
          <p:nvPr>
            <p:ph type="chart" sz="quarter" idx="15"/>
          </p:nvPr>
        </p:nvSpPr>
        <p:spPr>
          <a:xfrm>
            <a:off x="504000" y="2051999"/>
            <a:ext cx="3549549" cy="4069014"/>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501650" y="1665289"/>
            <a:ext cx="3562351"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303184" y="2051999"/>
            <a:ext cx="3561616" cy="4069014"/>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4303185" y="1665289"/>
            <a:ext cx="3561615"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126397" y="2051999"/>
            <a:ext cx="3563953" cy="4069014"/>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8126396" y="1659145"/>
            <a:ext cx="3563955" cy="398256"/>
          </a:xfrm>
        </p:spPr>
        <p:txBody>
          <a:bodyPr/>
          <a:lstStyle/>
          <a:p>
            <a:pPr lvl="0"/>
            <a:r>
              <a:rPr lang="en-US" noProof="0"/>
              <a:t>Click to edit Master text styles</a:t>
            </a:r>
          </a:p>
        </p:txBody>
      </p:sp>
      <p:sp>
        <p:nvSpPr>
          <p:cNvPr id="12" name="Text Placeholder 7"/>
          <p:cNvSpPr>
            <a:spLocks noGrp="1"/>
          </p:cNvSpPr>
          <p:nvPr>
            <p:ph type="body" sz="quarter" idx="23"/>
          </p:nvPr>
        </p:nvSpPr>
        <p:spPr>
          <a:xfrm>
            <a:off x="501649" y="6121014"/>
            <a:ext cx="11165419" cy="260737"/>
          </a:xfrm>
        </p:spPr>
        <p:txBody>
          <a:bodyPr>
            <a:normAutofit/>
          </a:bodyPr>
          <a:lstStyle>
            <a:lvl1pPr>
              <a:spcAft>
                <a:spcPts val="0"/>
              </a:spcAft>
              <a:defRPr sz="900"/>
            </a:lvl1pPr>
          </a:lstStyle>
          <a:p>
            <a:pPr lvl="0"/>
            <a:r>
              <a:rPr lang="en-US" noProof="0"/>
              <a:t>Click to edit Master text styles</a:t>
            </a:r>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501651" y="317500"/>
            <a:ext cx="11202669"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9" name="Text Placeholder 8"/>
          <p:cNvSpPr>
            <a:spLocks noGrp="1"/>
          </p:cNvSpPr>
          <p:nvPr>
            <p:ph type="body" sz="quarter" idx="13" hasCustomPrompt="1"/>
          </p:nvPr>
        </p:nvSpPr>
        <p:spPr>
          <a:xfrm>
            <a:off x="501651" y="651600"/>
            <a:ext cx="11202669"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3" name="Content Placeholder 3"/>
          <p:cNvSpPr>
            <a:spLocks noGrp="1"/>
          </p:cNvSpPr>
          <p:nvPr>
            <p:ph sz="quarter" idx="10"/>
          </p:nvPr>
        </p:nvSpPr>
        <p:spPr>
          <a:xfrm>
            <a:off x="501651" y="1665289"/>
            <a:ext cx="5305579"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81539" y="1665289"/>
            <a:ext cx="5322781"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8" name="Title Placeholder 1"/>
          <p:cNvSpPr>
            <a:spLocks noGrp="1"/>
          </p:cNvSpPr>
          <p:nvPr>
            <p:ph type="title" hasCustomPrompt="1"/>
          </p:nvPr>
        </p:nvSpPr>
        <p:spPr>
          <a:xfrm>
            <a:off x="501650" y="317500"/>
            <a:ext cx="11188700" cy="698500"/>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1" name="Content Placeholder 3"/>
          <p:cNvSpPr>
            <a:spLocks noGrp="1"/>
          </p:cNvSpPr>
          <p:nvPr>
            <p:ph sz="quarter" idx="10"/>
          </p:nvPr>
        </p:nvSpPr>
        <p:spPr>
          <a:xfrm>
            <a:off x="501650" y="1665289"/>
            <a:ext cx="5305580" cy="4716461"/>
          </a:xfrm>
          <a:prstGeom prst="rect">
            <a:avLst/>
          </a:prstGeom>
        </p:spPr>
        <p:txBody>
          <a:bodyPr>
            <a:norm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83999" y="1665289"/>
            <a:ext cx="5306351" cy="4716461"/>
          </a:xfrm>
          <a:prstGeom prst="rect">
            <a:avLst/>
          </a:prstGeom>
        </p:spPr>
        <p:txBody>
          <a:bodyPr>
            <a:norm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01652" y="1665289"/>
            <a:ext cx="5355165"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341223" y="2125013"/>
            <a:ext cx="5349128" cy="3996000"/>
          </a:xfrm>
        </p:spPr>
        <p:txBody>
          <a:bodyPr/>
          <a:lstStyle/>
          <a:p>
            <a:r>
              <a:rPr lang="en-US" noProof="0"/>
              <a:t>Click icon to add chart</a:t>
            </a:r>
            <a:endParaRPr lang="en-US" noProof="0" dirty="0"/>
          </a:p>
        </p:txBody>
      </p:sp>
      <p:sp>
        <p:nvSpPr>
          <p:cNvPr id="6" name="Text Placeholder 5"/>
          <p:cNvSpPr>
            <a:spLocks noGrp="1"/>
          </p:cNvSpPr>
          <p:nvPr>
            <p:ph type="body" sz="quarter" idx="22"/>
          </p:nvPr>
        </p:nvSpPr>
        <p:spPr>
          <a:xfrm>
            <a:off x="6341223" y="1665288"/>
            <a:ext cx="5349128"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3"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5" name="Text Placeholder 7"/>
          <p:cNvSpPr>
            <a:spLocks noGrp="1"/>
          </p:cNvSpPr>
          <p:nvPr>
            <p:ph type="body" sz="quarter" idx="23"/>
          </p:nvPr>
        </p:nvSpPr>
        <p:spPr>
          <a:xfrm>
            <a:off x="501650" y="6121014"/>
            <a:ext cx="11188700" cy="260737"/>
          </a:xfrm>
        </p:spPr>
        <p:txBody>
          <a:bodyPr>
            <a:normAutofit/>
          </a:bodyPr>
          <a:lstStyle>
            <a:lvl1pPr>
              <a:spcAft>
                <a:spcPts val="0"/>
              </a:spcAft>
              <a:defRPr sz="900"/>
            </a:lvl1pPr>
          </a:lstStyle>
          <a:p>
            <a:pPr lvl="0"/>
            <a:r>
              <a:rPr lang="en-US"/>
              <a:t>Click to edit Master text styles</a:t>
            </a:r>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341221" y="2125013"/>
            <a:ext cx="5349129" cy="3996000"/>
          </a:xfrm>
        </p:spPr>
        <p:txBody>
          <a:bodyPr/>
          <a:lstStyle/>
          <a:p>
            <a:r>
              <a:rPr lang="en-US"/>
              <a:t>Click icon to add chart</a:t>
            </a:r>
            <a:endParaRPr lang="en-GB" dirty="0"/>
          </a:p>
        </p:txBody>
      </p:sp>
      <p:sp>
        <p:nvSpPr>
          <p:cNvPr id="6" name="Text Placeholder 5"/>
          <p:cNvSpPr>
            <a:spLocks noGrp="1"/>
          </p:cNvSpPr>
          <p:nvPr>
            <p:ph type="body" sz="quarter" idx="22"/>
          </p:nvPr>
        </p:nvSpPr>
        <p:spPr>
          <a:xfrm>
            <a:off x="6341222" y="1665288"/>
            <a:ext cx="5349129"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3"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5" name="Text Placeholder 7"/>
          <p:cNvSpPr>
            <a:spLocks noGrp="1"/>
          </p:cNvSpPr>
          <p:nvPr>
            <p:ph type="body" sz="quarter" idx="23"/>
          </p:nvPr>
        </p:nvSpPr>
        <p:spPr>
          <a:xfrm>
            <a:off x="501649" y="6121014"/>
            <a:ext cx="11165419" cy="260737"/>
          </a:xfrm>
        </p:spPr>
        <p:txBody>
          <a:bodyPr>
            <a:norm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501651" y="2125013"/>
            <a:ext cx="5339063" cy="3996000"/>
          </a:xfrm>
        </p:spPr>
        <p:txBody>
          <a:bodyPr/>
          <a:lstStyle/>
          <a:p>
            <a:r>
              <a:rPr lang="en-US"/>
              <a:t>Click icon to add chart</a:t>
            </a:r>
            <a:endParaRPr lang="en-GB" dirty="0"/>
          </a:p>
        </p:txBody>
      </p:sp>
      <p:sp>
        <p:nvSpPr>
          <p:cNvPr id="12" name="Text Placeholder 5"/>
          <p:cNvSpPr>
            <a:spLocks noGrp="1"/>
          </p:cNvSpPr>
          <p:nvPr>
            <p:ph type="body" sz="quarter" idx="25"/>
          </p:nvPr>
        </p:nvSpPr>
        <p:spPr>
          <a:xfrm>
            <a:off x="501649" y="1665288"/>
            <a:ext cx="5339064" cy="420687"/>
          </a:xfrm>
        </p:spPr>
        <p:txBody>
          <a:bodyPr/>
          <a:lstStyle/>
          <a:p>
            <a:pPr lvl="0"/>
            <a:r>
              <a:rPr lang="en-US" noProof="0"/>
              <a:t>Click to edit Master text styles</a:t>
            </a:r>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2" y="317500"/>
            <a:ext cx="11188699"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6" name="Content Placeholder 3"/>
          <p:cNvSpPr>
            <a:spLocks noGrp="1"/>
          </p:cNvSpPr>
          <p:nvPr>
            <p:ph sz="quarter" idx="10"/>
          </p:nvPr>
        </p:nvSpPr>
        <p:spPr>
          <a:xfrm>
            <a:off x="501650" y="1665289"/>
            <a:ext cx="4431857"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50349" y="1700214"/>
            <a:ext cx="624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0"/>
            <a:ext cx="11188700" cy="698500"/>
          </a:xfrm>
          <a:prstGeom prst="rect">
            <a:avLst/>
          </a:prstGeom>
        </p:spPr>
        <p:txBody>
          <a:bodyPr vert="horz" lIns="0" tIns="0" rIns="0" bIns="0" rtlCol="0" anchor="t" anchorCtr="0">
            <a:noAutofit/>
          </a:bodyPr>
          <a:lstStyle>
            <a:lvl1pPr>
              <a:defRPr/>
            </a:lvl1pPr>
          </a:lstStyle>
          <a:p>
            <a:r>
              <a:rPr lang="en-US" dirty="0"/>
              <a:t>Click to add title</a:t>
            </a:r>
          </a:p>
        </p:txBody>
      </p:sp>
      <p:sp>
        <p:nvSpPr>
          <p:cNvPr id="6" name="Content Placeholder 3"/>
          <p:cNvSpPr>
            <a:spLocks noGrp="1"/>
          </p:cNvSpPr>
          <p:nvPr>
            <p:ph sz="quarter" idx="10"/>
          </p:nvPr>
        </p:nvSpPr>
        <p:spPr>
          <a:xfrm>
            <a:off x="7577882" y="1658680"/>
            <a:ext cx="4112468" cy="4723072"/>
          </a:xfrm>
          <a:prstGeom prst="rect">
            <a:avLst/>
          </a:prstGeom>
        </p:spPr>
        <p:txBody>
          <a:bodyPr>
            <a:normAutofit/>
          </a:bodyPr>
          <a:lstStyle>
            <a:lvl1pPr>
              <a:tabLst>
                <a:tab pos="5029200" algn="r"/>
              </a:tabLst>
              <a:defRPr sz="22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2" y="651600"/>
            <a:ext cx="11188699"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0" cy="698500"/>
          </a:xfrm>
        </p:spPr>
        <p:txBody>
          <a:bodyPr/>
          <a:lstStyle/>
          <a:p>
            <a:r>
              <a:rPr lang="en-US"/>
              <a:t>Click to edit Master title style</a:t>
            </a:r>
            <a:endParaRPr lang="en-GB" dirty="0"/>
          </a:p>
        </p:txBody>
      </p:sp>
      <p:sp>
        <p:nvSpPr>
          <p:cNvPr id="4" name="Picture Placeholder 6"/>
          <p:cNvSpPr>
            <a:spLocks noGrp="1"/>
          </p:cNvSpPr>
          <p:nvPr>
            <p:ph type="pic" sz="quarter" idx="13"/>
          </p:nvPr>
        </p:nvSpPr>
        <p:spPr>
          <a:xfrm>
            <a:off x="501649" y="1700213"/>
            <a:ext cx="2712000" cy="1260000"/>
          </a:xfrm>
        </p:spPr>
        <p:txBody>
          <a:bodyPr lIns="0" tIns="0" rIns="0" bIns="0">
            <a:noAutofit/>
          </a:bodyPr>
          <a:lstStyle/>
          <a:p>
            <a:r>
              <a:rPr lang="en-US" noProof="0"/>
              <a:t>Click icon to add picture</a:t>
            </a:r>
            <a:endParaRPr lang="en-US" noProof="0" dirty="0"/>
          </a:p>
        </p:txBody>
      </p:sp>
      <p:sp>
        <p:nvSpPr>
          <p:cNvPr id="5" name="Picture Placeholder 6"/>
          <p:cNvSpPr>
            <a:spLocks noGrp="1"/>
          </p:cNvSpPr>
          <p:nvPr>
            <p:ph type="pic" sz="quarter" idx="14"/>
          </p:nvPr>
        </p:nvSpPr>
        <p:spPr>
          <a:xfrm>
            <a:off x="3327216" y="1700213"/>
            <a:ext cx="2712000" cy="1260000"/>
          </a:xfrm>
        </p:spPr>
        <p:txBody>
          <a:bodyPr lIns="0" tIns="0" rIns="0" bIns="0">
            <a:noAutofit/>
          </a:bodyPr>
          <a:lstStyle/>
          <a:p>
            <a:r>
              <a:rPr lang="en-US" noProof="0"/>
              <a:t>Click icon to add picture</a:t>
            </a:r>
            <a:endParaRPr lang="en-US" noProof="0" dirty="0"/>
          </a:p>
        </p:txBody>
      </p:sp>
      <p:sp>
        <p:nvSpPr>
          <p:cNvPr id="6" name="Picture Placeholder 6"/>
          <p:cNvSpPr>
            <a:spLocks noGrp="1"/>
          </p:cNvSpPr>
          <p:nvPr>
            <p:ph type="pic" sz="quarter" idx="15"/>
          </p:nvPr>
        </p:nvSpPr>
        <p:spPr>
          <a:xfrm>
            <a:off x="6152783" y="1700213"/>
            <a:ext cx="2712000" cy="1260000"/>
          </a:xfrm>
        </p:spPr>
        <p:txBody>
          <a:bodyPr lIns="0" tIns="0" rIns="0" bIns="0">
            <a:noAutofit/>
          </a:bodyPr>
          <a:lstStyle/>
          <a:p>
            <a:r>
              <a:rPr lang="en-US" noProof="0"/>
              <a:t>Click icon to add picture</a:t>
            </a:r>
            <a:endParaRPr lang="en-US" noProof="0" dirty="0"/>
          </a:p>
        </p:txBody>
      </p:sp>
      <p:sp>
        <p:nvSpPr>
          <p:cNvPr id="7" name="Picture Placeholder 6"/>
          <p:cNvSpPr>
            <a:spLocks noGrp="1"/>
          </p:cNvSpPr>
          <p:nvPr>
            <p:ph type="pic" sz="quarter" idx="16"/>
          </p:nvPr>
        </p:nvSpPr>
        <p:spPr>
          <a:xfrm>
            <a:off x="8978351" y="1700213"/>
            <a:ext cx="2712000" cy="1260000"/>
          </a:xfrm>
        </p:spPr>
        <p:txBody>
          <a:bodyPr lIns="0" tIns="0" rIns="0" bIns="0">
            <a:noAutofit/>
          </a:bodyPr>
          <a:lstStyle/>
          <a:p>
            <a:r>
              <a:rPr lang="en-US" noProof="0"/>
              <a:t>Click icon to add picture</a:t>
            </a:r>
            <a:endParaRPr lang="en-US" noProof="0" dirty="0"/>
          </a:p>
        </p:txBody>
      </p:sp>
      <p:sp>
        <p:nvSpPr>
          <p:cNvPr id="9" name="Text Placeholder 8"/>
          <p:cNvSpPr>
            <a:spLocks noGrp="1"/>
          </p:cNvSpPr>
          <p:nvPr>
            <p:ph type="body" sz="quarter" idx="17"/>
          </p:nvPr>
        </p:nvSpPr>
        <p:spPr>
          <a:xfrm>
            <a:off x="501650" y="3124200"/>
            <a:ext cx="2720468" cy="3257548"/>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149963" y="3120551"/>
            <a:ext cx="2712000" cy="3261199"/>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30040" y="3124200"/>
            <a:ext cx="2712000" cy="3257549"/>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8993169" y="3108508"/>
            <a:ext cx="2697183" cy="3273240"/>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 Placeholder 8"/>
          <p:cNvSpPr>
            <a:spLocks noGrp="1"/>
          </p:cNvSpPr>
          <p:nvPr>
            <p:ph type="body" sz="quarter" idx="21" hasCustomPrompt="1"/>
          </p:nvPr>
        </p:nvSpPr>
        <p:spPr>
          <a:xfrm>
            <a:off x="501650" y="651600"/>
            <a:ext cx="11188701"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1651" y="5864230"/>
            <a:ext cx="559434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p:nvGrpSpPr>
        <p:grpSpPr>
          <a:xfrm>
            <a:off x="503988" y="378000"/>
            <a:ext cx="2160000" cy="307976"/>
            <a:chOff x="398463" y="404813"/>
            <a:chExt cx="1627187" cy="307976"/>
          </a:xfrm>
          <a:solidFill>
            <a:schemeClr val="tx1"/>
          </a:solidFill>
        </p:grpSpPr>
        <p:sp>
          <p:nvSpPr>
            <p:cNvPr id="8"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0"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1"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4011267873"/>
      </p:ext>
    </p:extLst>
  </p:cSld>
  <p:clrMapOvr>
    <a:masterClrMapping/>
  </p:clrMapOvr>
  <p:transition>
    <p:fade/>
  </p:transition>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0" cy="698500"/>
          </a:xfrm>
        </p:spPr>
        <p:txBody>
          <a:bodyPr/>
          <a:lstStyle/>
          <a:p>
            <a:r>
              <a:rPr lang="en-US" noProof="0"/>
              <a:t>Click to edit Master title style</a:t>
            </a:r>
            <a:endParaRPr lang="en-US" noProof="0" dirty="0"/>
          </a:p>
        </p:txBody>
      </p:sp>
      <p:sp>
        <p:nvSpPr>
          <p:cNvPr id="4" name="Rectangle 3"/>
          <p:cNvSpPr/>
          <p:nvPr/>
        </p:nvSpPr>
        <p:spPr>
          <a:xfrm>
            <a:off x="504000"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chemeClr val="bg1"/>
              </a:solidFill>
            </a:endParaRPr>
          </a:p>
        </p:txBody>
      </p:sp>
      <p:sp>
        <p:nvSpPr>
          <p:cNvPr id="5" name="Rectangle 4"/>
          <p:cNvSpPr/>
          <p:nvPr/>
        </p:nvSpPr>
        <p:spPr>
          <a:xfrm>
            <a:off x="6224085" y="1700213"/>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chemeClr val="bg1"/>
              </a:solidFill>
            </a:endParaRPr>
          </a:p>
        </p:txBody>
      </p:sp>
      <p:sp>
        <p:nvSpPr>
          <p:cNvPr id="6" name="Rectangle 5"/>
          <p:cNvSpPr/>
          <p:nvPr/>
        </p:nvSpPr>
        <p:spPr>
          <a:xfrm>
            <a:off x="504000"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chemeClr val="bg1"/>
              </a:solidFill>
            </a:endParaRPr>
          </a:p>
        </p:txBody>
      </p:sp>
      <p:sp>
        <p:nvSpPr>
          <p:cNvPr id="7" name="Rectangle 6"/>
          <p:cNvSpPr/>
          <p:nvPr/>
        </p:nvSpPr>
        <p:spPr>
          <a:xfrm>
            <a:off x="6224085"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chemeClr val="bg1"/>
              </a:solidFill>
            </a:endParaRPr>
          </a:p>
        </p:txBody>
      </p:sp>
      <p:sp>
        <p:nvSpPr>
          <p:cNvPr id="8" name="Picture Placeholder 11"/>
          <p:cNvSpPr>
            <a:spLocks noGrp="1"/>
          </p:cNvSpPr>
          <p:nvPr>
            <p:ph type="pic" sz="quarter" idx="25"/>
          </p:nvPr>
        </p:nvSpPr>
        <p:spPr>
          <a:xfrm>
            <a:off x="504000" y="1880213"/>
            <a:ext cx="1968000" cy="1476000"/>
          </a:xfrm>
        </p:spPr>
        <p:txBody>
          <a:bodyPr/>
          <a:lstStyle>
            <a:lvl1pPr algn="ctr">
              <a:defRPr/>
            </a:lvl1pPr>
          </a:lstStyle>
          <a:p>
            <a:r>
              <a:rPr lang="en-US"/>
              <a:t>Click icon to add picture</a:t>
            </a:r>
            <a:endParaRPr lang="en-GB" dirty="0"/>
          </a:p>
        </p:txBody>
      </p:sp>
      <p:sp>
        <p:nvSpPr>
          <p:cNvPr id="9" name="Picture Placeholder 11"/>
          <p:cNvSpPr>
            <a:spLocks noGrp="1"/>
          </p:cNvSpPr>
          <p:nvPr>
            <p:ph type="pic" sz="quarter" idx="27"/>
          </p:nvPr>
        </p:nvSpPr>
        <p:spPr>
          <a:xfrm>
            <a:off x="6224085" y="1880213"/>
            <a:ext cx="1968000" cy="1476000"/>
          </a:xfrm>
        </p:spPr>
        <p:txBody>
          <a:bodyPr/>
          <a:lstStyle>
            <a:lvl1pPr algn="ctr">
              <a:defRPr/>
            </a:lvl1pPr>
          </a:lstStyle>
          <a:p>
            <a:r>
              <a:rPr lang="en-US"/>
              <a:t>Click icon to add picture</a:t>
            </a:r>
            <a:endParaRPr lang="en-GB" dirty="0"/>
          </a:p>
        </p:txBody>
      </p:sp>
      <p:sp>
        <p:nvSpPr>
          <p:cNvPr id="10" name="Picture Placeholder 11"/>
          <p:cNvSpPr>
            <a:spLocks noGrp="1"/>
          </p:cNvSpPr>
          <p:nvPr>
            <p:ph type="pic" sz="quarter" idx="29"/>
          </p:nvPr>
        </p:nvSpPr>
        <p:spPr>
          <a:xfrm>
            <a:off x="504000" y="4256213"/>
            <a:ext cx="1968000" cy="1476000"/>
          </a:xfrm>
        </p:spPr>
        <p:txBody>
          <a:bodyPr/>
          <a:lstStyle>
            <a:lvl1pPr algn="ctr">
              <a:defRPr/>
            </a:lvl1pPr>
          </a:lstStyle>
          <a:p>
            <a:r>
              <a:rPr lang="en-US"/>
              <a:t>Click icon to add picture</a:t>
            </a:r>
            <a:endParaRPr lang="en-GB" dirty="0"/>
          </a:p>
        </p:txBody>
      </p:sp>
      <p:sp>
        <p:nvSpPr>
          <p:cNvPr id="11" name="Picture Placeholder 11"/>
          <p:cNvSpPr>
            <a:spLocks noGrp="1"/>
          </p:cNvSpPr>
          <p:nvPr>
            <p:ph type="pic" sz="quarter" idx="31"/>
          </p:nvPr>
        </p:nvSpPr>
        <p:spPr>
          <a:xfrm>
            <a:off x="6224085" y="4256213"/>
            <a:ext cx="1968000" cy="1476000"/>
          </a:xfrm>
        </p:spPr>
        <p:txBody>
          <a:bodyPr/>
          <a:lstStyle>
            <a:lvl1pPr algn="ctr">
              <a:defRPr/>
            </a:lvl1pPr>
          </a:lstStyle>
          <a:p>
            <a:r>
              <a:rPr lang="en-US"/>
              <a:t>Click icon to add picture</a:t>
            </a:r>
            <a:endParaRPr lang="en-GB" dirty="0"/>
          </a:p>
        </p:txBody>
      </p:sp>
      <p:sp>
        <p:nvSpPr>
          <p:cNvPr id="13" name="Text Placeholder 12"/>
          <p:cNvSpPr>
            <a:spLocks noGrp="1"/>
          </p:cNvSpPr>
          <p:nvPr>
            <p:ph type="body" sz="quarter" idx="32"/>
          </p:nvPr>
        </p:nvSpPr>
        <p:spPr>
          <a:xfrm>
            <a:off x="2683483" y="1880213"/>
            <a:ext cx="3288000" cy="1944000"/>
          </a:xfrm>
        </p:spPr>
        <p:txBody>
          <a:bodyPr/>
          <a:lstStyle>
            <a:lvl1pPr>
              <a:spcAft>
                <a:spcPts val="0"/>
              </a:spcAft>
              <a:defRPr b="1"/>
            </a:lvl1pPr>
            <a:lvl2pPr>
              <a:spcAft>
                <a:spcPts val="0"/>
              </a:spcAft>
              <a:defRPr b="0"/>
            </a:lvl2pPr>
          </a:lstStyle>
          <a:p>
            <a:pPr lvl="0"/>
            <a:r>
              <a:rPr lang="en-US"/>
              <a:t>Click to edit Master text styles</a:t>
            </a:r>
          </a:p>
          <a:p>
            <a:pPr lvl="1"/>
            <a:r>
              <a:rPr lang="en-US"/>
              <a:t>Second level</a:t>
            </a:r>
          </a:p>
        </p:txBody>
      </p:sp>
      <p:sp>
        <p:nvSpPr>
          <p:cNvPr id="14" name="Text Placeholder 12"/>
          <p:cNvSpPr>
            <a:spLocks noGrp="1"/>
          </p:cNvSpPr>
          <p:nvPr>
            <p:ph type="body" sz="quarter" idx="33"/>
          </p:nvPr>
        </p:nvSpPr>
        <p:spPr>
          <a:xfrm>
            <a:off x="8396560" y="1880213"/>
            <a:ext cx="3302592" cy="1944000"/>
          </a:xfrm>
        </p:spPr>
        <p:txBody>
          <a:bodyPr/>
          <a:lstStyle>
            <a:lvl1pPr>
              <a:spcAft>
                <a:spcPts val="0"/>
              </a:spcAft>
              <a:defRPr b="1"/>
            </a:lvl1pPr>
            <a:lvl2pPr>
              <a:spcAft>
                <a:spcPts val="0"/>
              </a:spcAft>
              <a:defRPr b="0"/>
            </a:lvl2pPr>
          </a:lstStyle>
          <a:p>
            <a:pPr lvl="0"/>
            <a:r>
              <a:rPr lang="en-US"/>
              <a:t>Click to edit Master text styles</a:t>
            </a:r>
          </a:p>
          <a:p>
            <a:pPr lvl="1"/>
            <a:r>
              <a:rPr lang="en-US"/>
              <a:t>Second level</a:t>
            </a:r>
          </a:p>
        </p:txBody>
      </p:sp>
      <p:sp>
        <p:nvSpPr>
          <p:cNvPr id="15" name="Text Placeholder 12"/>
          <p:cNvSpPr>
            <a:spLocks noGrp="1"/>
          </p:cNvSpPr>
          <p:nvPr>
            <p:ph type="body" sz="quarter" idx="34"/>
          </p:nvPr>
        </p:nvSpPr>
        <p:spPr>
          <a:xfrm>
            <a:off x="2683483" y="4256213"/>
            <a:ext cx="3288000" cy="1944000"/>
          </a:xfrm>
        </p:spPr>
        <p:txBody>
          <a:bodyPr/>
          <a:lstStyle>
            <a:lvl1pPr>
              <a:spcAft>
                <a:spcPts val="0"/>
              </a:spcAft>
              <a:defRPr b="1"/>
            </a:lvl1pPr>
            <a:lvl2pPr>
              <a:spcAft>
                <a:spcPts val="0"/>
              </a:spcAft>
              <a:defRPr b="0"/>
            </a:lvl2pPr>
          </a:lstStyle>
          <a:p>
            <a:pPr lvl="0"/>
            <a:r>
              <a:rPr lang="en-US"/>
              <a:t>Click to edit Master text styles</a:t>
            </a:r>
          </a:p>
          <a:p>
            <a:pPr lvl="1"/>
            <a:r>
              <a:rPr lang="en-US"/>
              <a:t>Second level</a:t>
            </a:r>
          </a:p>
        </p:txBody>
      </p:sp>
      <p:sp>
        <p:nvSpPr>
          <p:cNvPr id="16" name="Text Placeholder 12"/>
          <p:cNvSpPr>
            <a:spLocks noGrp="1"/>
          </p:cNvSpPr>
          <p:nvPr>
            <p:ph type="body" sz="quarter" idx="35"/>
          </p:nvPr>
        </p:nvSpPr>
        <p:spPr>
          <a:xfrm>
            <a:off x="8396560" y="4256213"/>
            <a:ext cx="3302592" cy="1944000"/>
          </a:xfrm>
        </p:spPr>
        <p:txBody>
          <a:bodyPr/>
          <a:lstStyle>
            <a:lvl1pPr>
              <a:spcAft>
                <a:spcPts val="0"/>
              </a:spcAft>
              <a:defRPr b="1"/>
            </a:lvl1pPr>
            <a:lvl2pPr>
              <a:spcAft>
                <a:spcPts val="0"/>
              </a:spcAft>
              <a:defRPr b="0"/>
            </a:lvl2pPr>
          </a:lstStyle>
          <a:p>
            <a:pPr lvl="0"/>
            <a:r>
              <a:rPr lang="en-US"/>
              <a:t>Click to edit Master text styles</a:t>
            </a:r>
          </a:p>
          <a:p>
            <a:pPr lvl="1"/>
            <a:r>
              <a:rPr lang="en-US"/>
              <a:t>Second level</a:t>
            </a:r>
          </a:p>
        </p:txBody>
      </p:sp>
      <p:sp>
        <p:nvSpPr>
          <p:cNvPr id="17"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2"/>
            <a:ext cx="11188700" cy="6984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501651" y="1700214"/>
            <a:ext cx="3695700" cy="1971675"/>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8006398" y="1700214"/>
            <a:ext cx="3683953" cy="1971675"/>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4273075" y="1700214"/>
            <a:ext cx="3657600" cy="1971675"/>
          </a:xfrm>
        </p:spPr>
        <p:txBody>
          <a:bodyPr/>
          <a:lstStyle/>
          <a:p>
            <a:r>
              <a:rPr lang="en-US" noProof="0"/>
              <a:t>Click icon to add picture</a:t>
            </a:r>
            <a:endParaRPr lang="en-US" noProof="0" dirty="0"/>
          </a:p>
        </p:txBody>
      </p:sp>
      <p:sp>
        <p:nvSpPr>
          <p:cNvPr id="9" name="Text Placeholder 18"/>
          <p:cNvSpPr>
            <a:spLocks noGrp="1"/>
          </p:cNvSpPr>
          <p:nvPr>
            <p:ph idx="1" hasCustomPrompt="1"/>
          </p:nvPr>
        </p:nvSpPr>
        <p:spPr>
          <a:xfrm>
            <a:off x="501651" y="3832225"/>
            <a:ext cx="3683949" cy="209520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67200" y="3832225"/>
            <a:ext cx="3657600" cy="209520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06398" y="3832225"/>
            <a:ext cx="3683953" cy="209520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501651"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1"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4000" y="1857892"/>
            <a:ext cx="5466824"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246195" y="1857892"/>
            <a:ext cx="5444156"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p:cNvSpPr>
            <a:spLocks noGrp="1"/>
          </p:cNvSpPr>
          <p:nvPr>
            <p:ph type="title"/>
          </p:nvPr>
        </p:nvSpPr>
        <p:spPr>
          <a:xfrm>
            <a:off x="501651" y="317502"/>
            <a:ext cx="11188700" cy="698499"/>
          </a:xfrm>
        </p:spPr>
        <p:txBody>
          <a:bodyPr/>
          <a:lstStyle/>
          <a:p>
            <a:r>
              <a:rPr lang="en-US" noProof="0"/>
              <a:t>Click to edit Master title style</a:t>
            </a:r>
            <a:endParaRPr lang="en-US" noProof="0" dirty="0"/>
          </a:p>
        </p:txBody>
      </p:sp>
      <p:sp>
        <p:nvSpPr>
          <p:cNvPr id="4" name="Rectangle 3"/>
          <p:cNvSpPr/>
          <p:nvPr/>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p:nvSpPr>
        <p:spPr>
          <a:xfrm>
            <a:off x="6246195"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6" name="Picture Placeholder 29"/>
          <p:cNvSpPr>
            <a:spLocks noGrp="1"/>
          </p:cNvSpPr>
          <p:nvPr>
            <p:ph type="pic" sz="quarter" idx="19" hasCustomPrompt="1"/>
          </p:nvPr>
        </p:nvSpPr>
        <p:spPr>
          <a:xfrm>
            <a:off x="4769491" y="1863917"/>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10424617" y="1857893"/>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4000" y="1857892"/>
            <a:ext cx="5468941"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21"/>
          </p:nvPr>
        </p:nvSpPr>
        <p:spPr>
          <a:xfrm>
            <a:off x="6246195" y="1857892"/>
            <a:ext cx="5454668"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501651" y="317501"/>
            <a:ext cx="11188700" cy="697888"/>
          </a:xfrm>
        </p:spPr>
        <p:txBody>
          <a:bodyPr/>
          <a:lstStyle/>
          <a:p>
            <a:r>
              <a:rPr lang="en-US"/>
              <a:t>Click to edit Master title style</a:t>
            </a:r>
            <a:endParaRPr lang="en-GB"/>
          </a:p>
        </p:txBody>
      </p:sp>
      <p:sp>
        <p:nvSpPr>
          <p:cNvPr id="4" name="Rectangle 3"/>
          <p:cNvSpPr/>
          <p:nvPr/>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chemeClr val="bg1"/>
              </a:solidFill>
            </a:endParaRPr>
          </a:p>
        </p:txBody>
      </p:sp>
      <p:sp>
        <p:nvSpPr>
          <p:cNvPr id="5" name="Rectangle 4"/>
          <p:cNvSpPr/>
          <p:nvPr/>
        </p:nvSpPr>
        <p:spPr>
          <a:xfrm>
            <a:off x="6246195"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chemeClr val="bg1"/>
              </a:solidFill>
            </a:endParaRPr>
          </a:p>
        </p:txBody>
      </p:sp>
      <p:sp>
        <p:nvSpPr>
          <p:cNvPr id="7" name="Picture Placeholder 29"/>
          <p:cNvSpPr>
            <a:spLocks noGrp="1"/>
          </p:cNvSpPr>
          <p:nvPr>
            <p:ph type="pic" sz="quarter" idx="20" hasCustomPrompt="1"/>
          </p:nvPr>
        </p:nvSpPr>
        <p:spPr>
          <a:xfrm>
            <a:off x="10424617" y="1857893"/>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0" name="Text Placeholder 8"/>
          <p:cNvSpPr>
            <a:spLocks noGrp="1"/>
          </p:cNvSpPr>
          <p:nvPr>
            <p:ph type="body" sz="quarter" idx="22"/>
          </p:nvPr>
        </p:nvSpPr>
        <p:spPr>
          <a:xfrm>
            <a:off x="504000" y="4249682"/>
            <a:ext cx="5466824"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8"/>
          <p:cNvSpPr>
            <a:spLocks noGrp="1"/>
          </p:cNvSpPr>
          <p:nvPr>
            <p:ph type="body" sz="quarter" idx="23"/>
          </p:nvPr>
        </p:nvSpPr>
        <p:spPr>
          <a:xfrm>
            <a:off x="6246194" y="4249682"/>
            <a:ext cx="5452959"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p:nvSpPr>
        <p:spPr>
          <a:xfrm>
            <a:off x="504001" y="4103518"/>
            <a:ext cx="546894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chemeClr val="bg1"/>
              </a:solidFill>
            </a:endParaRPr>
          </a:p>
        </p:txBody>
      </p:sp>
      <p:sp>
        <p:nvSpPr>
          <p:cNvPr id="13" name="Rectangle 12"/>
          <p:cNvSpPr/>
          <p:nvPr/>
        </p:nvSpPr>
        <p:spPr>
          <a:xfrm>
            <a:off x="6246194" y="4103518"/>
            <a:ext cx="54447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chemeClr val="bg1"/>
              </a:solidFill>
            </a:endParaRPr>
          </a:p>
        </p:txBody>
      </p:sp>
      <p:sp>
        <p:nvSpPr>
          <p:cNvPr id="14" name="Picture Placeholder 29"/>
          <p:cNvSpPr>
            <a:spLocks noGrp="1"/>
          </p:cNvSpPr>
          <p:nvPr>
            <p:ph type="pic" sz="quarter" idx="24" hasCustomPrompt="1"/>
          </p:nvPr>
        </p:nvSpPr>
        <p:spPr>
          <a:xfrm>
            <a:off x="4754494" y="4255707"/>
            <a:ext cx="123938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5" name="Picture Placeholder 29"/>
          <p:cNvSpPr>
            <a:spLocks noGrp="1"/>
          </p:cNvSpPr>
          <p:nvPr>
            <p:ph type="pic" sz="quarter" idx="25" hasCustomPrompt="1"/>
          </p:nvPr>
        </p:nvSpPr>
        <p:spPr>
          <a:xfrm>
            <a:off x="10424617" y="4249683"/>
            <a:ext cx="124416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6" name="Text Placeholder 8"/>
          <p:cNvSpPr>
            <a:spLocks noGrp="1"/>
          </p:cNvSpPr>
          <p:nvPr>
            <p:ph type="body" sz="quarter" idx="13" hasCustomPrompt="1"/>
          </p:nvPr>
        </p:nvSpPr>
        <p:spPr>
          <a:xfrm>
            <a:off x="501651" y="651600"/>
            <a:ext cx="11197501"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7" name="Picture Placeholder 29"/>
          <p:cNvSpPr>
            <a:spLocks noGrp="1"/>
          </p:cNvSpPr>
          <p:nvPr>
            <p:ph type="pic" sz="quarter" idx="19" hasCustomPrompt="1"/>
          </p:nvPr>
        </p:nvSpPr>
        <p:spPr>
          <a:xfrm>
            <a:off x="4769491" y="1863917"/>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
        <p:nvSpPr>
          <p:cNvPr id="4" name="Rectangle 3"/>
          <p:cNvSpPr/>
          <p:nvPr/>
        </p:nvSpPr>
        <p:spPr>
          <a:xfrm>
            <a:off x="4320000" y="1705968"/>
            <a:ext cx="355611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p:nvSpPr>
        <p:spPr>
          <a:xfrm>
            <a:off x="504000" y="1700214"/>
            <a:ext cx="356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p:nvSpPr>
        <p:spPr>
          <a:xfrm>
            <a:off x="8115300" y="1705968"/>
            <a:ext cx="358385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Text Placeholder 8"/>
          <p:cNvSpPr>
            <a:spLocks noGrp="1"/>
          </p:cNvSpPr>
          <p:nvPr>
            <p:ph type="body" sz="quarter" idx="17"/>
          </p:nvPr>
        </p:nvSpPr>
        <p:spPr>
          <a:xfrm>
            <a:off x="4325712" y="1851441"/>
            <a:ext cx="3540577"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504000" y="1851441"/>
            <a:ext cx="3560000"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128000" y="1851441"/>
            <a:ext cx="3571153"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705184"/>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504000"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096836"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68279"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32557"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9"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0" name="Text Placeholder 18"/>
          <p:cNvSpPr>
            <a:spLocks noGrp="1"/>
          </p:cNvSpPr>
          <p:nvPr>
            <p:ph idx="1"/>
          </p:nvPr>
        </p:nvSpPr>
        <p:spPr>
          <a:xfrm>
            <a:off x="501650" y="1665289"/>
            <a:ext cx="5594351" cy="471646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6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364836367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5325" y="4102100"/>
            <a:ext cx="8555263" cy="2197101"/>
          </a:xfrm>
        </p:spPr>
        <p:txBody>
          <a:bodyPr anchor="b" anchorCtr="0">
            <a:noAutofit/>
          </a:bodyPr>
          <a:lstStyle>
            <a:lvl1pPr>
              <a:lnSpc>
                <a:spcPct val="100000"/>
              </a:lnSpc>
              <a:spcAft>
                <a:spcPts val="800"/>
              </a:spcAft>
              <a:defRPr sz="900"/>
            </a:lvl1pPr>
          </a:lstStyle>
          <a:p>
            <a:pPr lvl="0"/>
            <a:r>
              <a:rPr lang="en-US" noProof="0"/>
              <a:t>Click to edit Master text styles</a:t>
            </a:r>
          </a:p>
        </p:txBody>
      </p:sp>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US" sz="1200" noProof="0" dirty="0"/>
              <a:t>Insert sponsorship mark here</a:t>
            </a:r>
            <a:endParaRPr lang="en-US" noProof="0" dirty="0"/>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US" noProof="0"/>
              <a:t>Click to edit Master text styles</a:t>
            </a:r>
          </a:p>
        </p:txBody>
      </p:sp>
      <p:grpSp>
        <p:nvGrpSpPr>
          <p:cNvPr id="20" name="Group 19"/>
          <p:cNvGrpSpPr>
            <a:grpSpLocks noChangeAspect="1"/>
          </p:cNvGrpSpPr>
          <p:nvPr userDrawn="1"/>
        </p:nvGrpSpPr>
        <p:grpSpPr>
          <a:xfrm>
            <a:off x="475325" y="457200"/>
            <a:ext cx="1998000" cy="374400"/>
            <a:chOff x="398463" y="404813"/>
            <a:chExt cx="1627187" cy="307976"/>
          </a:xfrm>
          <a:solidFill>
            <a:schemeClr val="tx1"/>
          </a:solidFill>
        </p:grpSpPr>
        <p:sp>
          <p:nvSpPr>
            <p:cNvPr id="2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29219547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2020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33577170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2020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47810188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116868465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3481170962"/>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161278674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345511949"/>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2"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0581773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2020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59551463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1" y="1628775"/>
            <a:ext cx="9277349" cy="4752975"/>
          </a:xfrm>
          <a:prstGeom prst="rect">
            <a:avLst/>
          </a:prstGeom>
        </p:spPr>
        <p:txBody>
          <a:bodyPr>
            <a:normAutofit/>
          </a:bodyPr>
          <a:lstStyle>
            <a:lvl1pPr>
              <a:spcBef>
                <a:spcPts val="3600"/>
              </a:spcBef>
              <a:defRPr sz="22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7"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14380685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2286111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07508490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349312645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2020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418361845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95474981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17320568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2020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39469266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8907141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71634669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Letter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862256" y="405929"/>
            <a:ext cx="2804160" cy="1027760"/>
          </a:xfrm>
        </p:spPr>
        <p:txBody>
          <a:bodyPr/>
          <a:lstStyle>
            <a:lvl1pPr>
              <a:spcBef>
                <a:spcPts val="185"/>
              </a:spcBef>
              <a:defRPr sz="923">
                <a:solidFill>
                  <a:schemeClr val="tx1"/>
                </a:solidFill>
              </a:defRPr>
            </a:lvl1pPr>
            <a:lvl2pPr>
              <a:defRPr sz="969">
                <a:solidFill>
                  <a:schemeClr val="tx2"/>
                </a:solidFill>
              </a:defRPr>
            </a:lvl2pPr>
            <a:lvl3pPr>
              <a:defRPr sz="969">
                <a:solidFill>
                  <a:schemeClr val="tx2"/>
                </a:solidFill>
              </a:defRPr>
            </a:lvl3pPr>
            <a:lvl4pPr>
              <a:defRPr sz="923">
                <a:solidFill>
                  <a:schemeClr val="tx2"/>
                </a:solidFill>
              </a:defRPr>
            </a:lvl4pPr>
            <a:lvl5pPr>
              <a:defRPr sz="923">
                <a:solidFill>
                  <a:schemeClr val="tx2"/>
                </a:solidFill>
              </a:defRPr>
            </a:lvl5pPr>
          </a:lstStyle>
          <a:p>
            <a:pPr lvl="0"/>
            <a:r>
              <a:rPr lang="en-US"/>
              <a:t>Click to edit Master text styles</a:t>
            </a:r>
          </a:p>
        </p:txBody>
      </p:sp>
      <p:sp>
        <p:nvSpPr>
          <p:cNvPr id="7" name="Text Placeholder 6"/>
          <p:cNvSpPr>
            <a:spLocks noGrp="1"/>
          </p:cNvSpPr>
          <p:nvPr>
            <p:ph type="body" sz="quarter" idx="11"/>
          </p:nvPr>
        </p:nvSpPr>
        <p:spPr>
          <a:xfrm>
            <a:off x="525586" y="1700214"/>
            <a:ext cx="2766255" cy="4656835"/>
          </a:xfrm>
        </p:spPr>
        <p:txBody>
          <a:bodyPr/>
          <a:lstStyle>
            <a:lvl1pPr>
              <a:spcBef>
                <a:spcPts val="0"/>
              </a:spcBef>
              <a:spcAft>
                <a:spcPts val="554"/>
              </a:spcAft>
              <a:defRPr sz="969"/>
            </a:lvl1pPr>
            <a:lvl2pPr>
              <a:spcBef>
                <a:spcPts val="277"/>
              </a:spcBef>
              <a:defRPr/>
            </a:lvl2pPr>
            <a:lvl3pPr>
              <a:spcBef>
                <a:spcPts val="277"/>
              </a:spcBef>
              <a:defRPr/>
            </a:lvl3pPr>
            <a:lvl4pPr>
              <a:spcBef>
                <a:spcPts val="277"/>
              </a:spcBef>
              <a:defRPr/>
            </a:lvl4pPr>
            <a:lvl5pPr>
              <a:spcBef>
                <a:spcPts val="277"/>
              </a:spcBef>
              <a:defRPr/>
            </a:lvl5pPr>
          </a:lstStyle>
          <a:p>
            <a:pPr lvl="0"/>
            <a:r>
              <a:rPr lang="en-US"/>
              <a:t>Click to edit Master text styles</a:t>
            </a:r>
          </a:p>
        </p:txBody>
      </p:sp>
      <p:sp>
        <p:nvSpPr>
          <p:cNvPr id="9" name="Text Placeholder 8"/>
          <p:cNvSpPr>
            <a:spLocks noGrp="1"/>
          </p:cNvSpPr>
          <p:nvPr>
            <p:ph type="body" sz="quarter" idx="12"/>
          </p:nvPr>
        </p:nvSpPr>
        <p:spPr>
          <a:xfrm>
            <a:off x="3780369" y="1700212"/>
            <a:ext cx="7886049" cy="4657726"/>
          </a:xfrm>
        </p:spPr>
        <p:txBody>
          <a:bodyPr/>
          <a:lstStyle>
            <a:lvl1pPr>
              <a:spcBef>
                <a:spcPts val="1662"/>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6" name="Group 5"/>
          <p:cNvGrpSpPr/>
          <p:nvPr/>
        </p:nvGrpSpPr>
        <p:grpSpPr>
          <a:xfrm>
            <a:off x="503988" y="378000"/>
            <a:ext cx="2160000" cy="307976"/>
            <a:chOff x="398463" y="404813"/>
            <a:chExt cx="1627187" cy="307976"/>
          </a:xfrm>
          <a:solidFill>
            <a:schemeClr val="tx1"/>
          </a:solidFill>
        </p:grpSpPr>
        <p:sp>
          <p:nvSpPr>
            <p:cNvPr id="10"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1"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2"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3"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4"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5"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6"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7"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8"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9"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grpSp>
    </p:spTree>
    <p:extLst>
      <p:ext uri="{BB962C8B-B14F-4D97-AF65-F5344CB8AC3E}">
        <p14:creationId xmlns:p14="http://schemas.microsoft.com/office/powerpoint/2010/main" val="228412012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dirty="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47575363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27426911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83029518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701111970"/>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67170164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78458432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90511028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2373144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5161848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dirty="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093078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1" y="1665289"/>
            <a:ext cx="9277349" cy="4716463"/>
          </a:xfrm>
          <a:prstGeom prst="rect">
            <a:avLst/>
          </a:prstGeom>
        </p:spPr>
        <p:txBody>
          <a:bodyPr/>
          <a:lstStyle>
            <a:lvl1pPr>
              <a:tabLst>
                <a:tab pos="6729413" algn="r"/>
              </a:tabLst>
              <a:defRPr/>
            </a:lvl1pPr>
            <a:lvl2pPr>
              <a:tabLst>
                <a:tab pos="6729413" algn="r"/>
              </a:tabLst>
              <a:defRPr/>
            </a:lvl2pPr>
            <a:lvl3pPr>
              <a:tabLst>
                <a:tab pos="6729413" algn="r"/>
              </a:tabLst>
              <a:defRPr/>
            </a:lvl3pPr>
            <a:lvl4pPr>
              <a:tabLst>
                <a:tab pos="6729413" algn="r"/>
              </a:tabLst>
              <a:defRPr/>
            </a:lvl4pPr>
            <a:lvl5pPr>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501652" y="317500"/>
            <a:ext cx="11180232"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dirty="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dirty="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60700604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40920874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033585884"/>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26305519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dirty="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dirty="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dirty="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582783245"/>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08095395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Tree>
    <p:extLst>
      <p:ext uri="{BB962C8B-B14F-4D97-AF65-F5344CB8AC3E}">
        <p14:creationId xmlns:p14="http://schemas.microsoft.com/office/powerpoint/2010/main" val="2717378315"/>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74569516"/>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224794218"/>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2647454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1"/>
            <a:ext cx="11188700"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5450351" y="1701801"/>
            <a:ext cx="6240000" cy="4679950"/>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501651" y="1665289"/>
            <a:ext cx="4456429"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164599909"/>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582126202"/>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80490217"/>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80846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1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28959187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698500"/>
          </a:xfrm>
        </p:spPr>
        <p:txBody>
          <a:bodyPr/>
          <a:lstStyle/>
          <a:p>
            <a:r>
              <a:rPr lang="en-US"/>
              <a:t>Click to edit Master title style</a:t>
            </a:r>
            <a:endParaRPr lang="en-US" dirty="0"/>
          </a:p>
        </p:txBody>
      </p:sp>
      <p:sp>
        <p:nvSpPr>
          <p:cNvPr id="14" name="Text Placeholder 18"/>
          <p:cNvSpPr>
            <a:spLocks noGrp="1"/>
          </p:cNvSpPr>
          <p:nvPr>
            <p:ph idx="1"/>
          </p:nvPr>
        </p:nvSpPr>
        <p:spPr>
          <a:xfrm>
            <a:off x="501651" y="1665289"/>
            <a:ext cx="11165416" cy="471646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4" name="Title Placeholder 1"/>
          <p:cNvSpPr>
            <a:spLocks noGrp="1"/>
          </p:cNvSpPr>
          <p:nvPr>
            <p:ph type="title"/>
          </p:nvPr>
        </p:nvSpPr>
        <p:spPr>
          <a:xfrm>
            <a:off x="501651" y="317500"/>
            <a:ext cx="11162349" cy="6985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700213"/>
            <a:ext cx="11165416" cy="4678986"/>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vmlDrawing" Target="../drawings/vmlDrawing1.v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9" Type="http://schemas.openxmlformats.org/officeDocument/2006/relationships/slideLayout" Target="../slideLayouts/slideLayout72.xml"/><Relationship Id="rId21" Type="http://schemas.openxmlformats.org/officeDocument/2006/relationships/slideLayout" Target="../slideLayouts/slideLayout54.xml"/><Relationship Id="rId34" Type="http://schemas.openxmlformats.org/officeDocument/2006/relationships/slideLayout" Target="../slideLayouts/slideLayout67.xml"/><Relationship Id="rId42" Type="http://schemas.openxmlformats.org/officeDocument/2006/relationships/theme" Target="../theme/theme2.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37" Type="http://schemas.openxmlformats.org/officeDocument/2006/relationships/slideLayout" Target="../slideLayouts/slideLayout70.xml"/><Relationship Id="rId40" Type="http://schemas.openxmlformats.org/officeDocument/2006/relationships/slideLayout" Target="../slideLayouts/slideLayout73.xml"/><Relationship Id="rId45" Type="http://schemas.openxmlformats.org/officeDocument/2006/relationships/oleObject" Target="../embeddings/oleObject2.bin"/><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slideLayout" Target="../slideLayouts/slideLayout69.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4" Type="http://schemas.openxmlformats.org/officeDocument/2006/relationships/tags" Target="../tags/tag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slideLayout" Target="../slideLayouts/slideLayout68.xml"/><Relationship Id="rId43" Type="http://schemas.openxmlformats.org/officeDocument/2006/relationships/vmlDrawing" Target="../drawings/vmlDrawing2.vml"/><Relationship Id="rId8" Type="http://schemas.openxmlformats.org/officeDocument/2006/relationships/slideLayout" Target="../slideLayouts/slideLayout41.xml"/><Relationship Id="rId3" Type="http://schemas.openxmlformats.org/officeDocument/2006/relationships/slideLayout" Target="../slideLayouts/slideLayout36.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slideLayout" Target="../slideLayouts/slideLayout66.xml"/><Relationship Id="rId38" Type="http://schemas.openxmlformats.org/officeDocument/2006/relationships/slideLayout" Target="../slideLayouts/slideLayout71.xml"/><Relationship Id="rId46" Type="http://schemas.openxmlformats.org/officeDocument/2006/relationships/image" Target="../media/image1.emf"/><Relationship Id="rId20" Type="http://schemas.openxmlformats.org/officeDocument/2006/relationships/slideLayout" Target="../slideLayouts/slideLayout53.xml"/><Relationship Id="rId41"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6"/>
            </p:custDataLst>
            <p:extLst>
              <p:ext uri="{D42A27DB-BD31-4B8C-83A1-F6EECF244321}">
                <p14:modId xmlns:p14="http://schemas.microsoft.com/office/powerpoint/2010/main" val="166891810"/>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3130" name="think-cell Slide" r:id="rId37" imgW="270" imgH="270" progId="TCLayout.ActiveDocument.1">
                  <p:embed/>
                </p:oleObj>
              </mc:Choice>
              <mc:Fallback>
                <p:oleObj name="think-cell Slide" r:id="rId37" imgW="270" imgH="270" progId="TCLayout.ActiveDocument.1">
                  <p:embed/>
                  <p:pic>
                    <p:nvPicPr>
                      <p:cNvPr id="0" name=""/>
                      <p:cNvPicPr/>
                      <p:nvPr/>
                    </p:nvPicPr>
                    <p:blipFill>
                      <a:blip r:embed="rId38"/>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02" r:id="rId1"/>
    <p:sldLayoutId id="2147483755" r:id="rId2"/>
    <p:sldLayoutId id="2147483713" r:id="rId3"/>
    <p:sldLayoutId id="2147483753" r:id="rId4"/>
    <p:sldLayoutId id="2147483754" r:id="rId5"/>
    <p:sldLayoutId id="2147483679" r:id="rId6"/>
    <p:sldLayoutId id="2147483712" r:id="rId7"/>
    <p:sldLayoutId id="2147483678" r:id="rId8"/>
    <p:sldLayoutId id="2147483681" r:id="rId9"/>
    <p:sldLayoutId id="2147483735" r:id="rId10"/>
    <p:sldLayoutId id="2147483699" r:id="rId11"/>
    <p:sldLayoutId id="2147483714" r:id="rId12"/>
    <p:sldLayoutId id="2147483697" r:id="rId13"/>
    <p:sldLayoutId id="2147483715" r:id="rId14"/>
    <p:sldLayoutId id="2147483716" r:id="rId15"/>
    <p:sldLayoutId id="2147483717" r:id="rId16"/>
    <p:sldLayoutId id="2147483718" r:id="rId17"/>
    <p:sldLayoutId id="2147483728" r:id="rId18"/>
    <p:sldLayoutId id="2147483720" r:id="rId19"/>
    <p:sldLayoutId id="2147483721" r:id="rId20"/>
    <p:sldLayoutId id="2147483722" r:id="rId21"/>
    <p:sldLayoutId id="2147483695" r:id="rId22"/>
    <p:sldLayoutId id="2147483751" r:id="rId23"/>
    <p:sldLayoutId id="2147483724" r:id="rId24"/>
    <p:sldLayoutId id="2147483725" r:id="rId25"/>
    <p:sldLayoutId id="2147483726" r:id="rId26"/>
    <p:sldLayoutId id="2147483698" r:id="rId27"/>
    <p:sldLayoutId id="2147483752" r:id="rId28"/>
    <p:sldLayoutId id="2147483696" r:id="rId29"/>
    <p:sldLayoutId id="2147483756" r:id="rId30"/>
    <p:sldLayoutId id="2147483757" r:id="rId31"/>
    <p:sldLayoutId id="2147483758" r:id="rId32"/>
    <p:sldLayoutId id="2147483801" r:id="rId33"/>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1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1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1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1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1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orient="horz" pos="2160" userDrawn="1">
          <p15:clr>
            <a:srgbClr val="F26B43"/>
          </p15:clr>
        </p15:guide>
        <p15:guide id="3" orient="horz" pos="4020" userDrawn="1">
          <p15:clr>
            <a:srgbClr val="F26B43"/>
          </p15:clr>
        </p15:guide>
        <p15:guide id="4" pos="316" userDrawn="1">
          <p15:clr>
            <a:srgbClr val="F26B43"/>
          </p15:clr>
        </p15:guide>
        <p15:guide id="5" pos="7364" userDrawn="1">
          <p15:clr>
            <a:srgbClr val="F26B43"/>
          </p15:clr>
        </p15:guide>
        <p15:guide id="6" orient="horz" pos="1071" userDrawn="1">
          <p15:clr>
            <a:srgbClr val="F26B43"/>
          </p15:clr>
        </p15:guide>
        <p15:guide id="7" orient="horz" pos="200" userDrawn="1">
          <p15:clr>
            <a:srgbClr val="F26B43"/>
          </p15:clr>
        </p15:guide>
        <p15:guide id="8" orient="horz" pos="4080" userDrawn="1">
          <p15:clr>
            <a:srgbClr val="F26B43"/>
          </p15:clr>
        </p15:guide>
        <p15:guide id="10" pos="4961" userDrawn="1">
          <p15:clr>
            <a:srgbClr val="F26B43"/>
          </p15:clr>
        </p15:guide>
        <p15:guide id="11" orient="horz" pos="236" userDrawn="1">
          <p15:clr>
            <a:srgbClr val="F26B43"/>
          </p15:clr>
        </p15:guide>
        <p15:guide id="12" pos="1363" userDrawn="1">
          <p15:clr>
            <a:srgbClr val="F26B43"/>
          </p15:clr>
        </p15:guide>
        <p15:guide id="13" pos="1516" userDrawn="1">
          <p15:clr>
            <a:srgbClr val="F26B43"/>
          </p15:clr>
        </p15:guide>
        <p15:guide id="14" pos="2560" userDrawn="1">
          <p15:clr>
            <a:srgbClr val="F26B43"/>
          </p15:clr>
        </p15:guide>
        <p15:guide id="15" pos="2711" userDrawn="1">
          <p15:clr>
            <a:srgbClr val="F26B43"/>
          </p15:clr>
        </p15:guide>
        <p15:guide id="16" pos="6160" userDrawn="1">
          <p15:clr>
            <a:srgbClr val="F26B43"/>
          </p15:clr>
        </p15:guide>
        <p15:guide id="17" pos="3764" userDrawn="1">
          <p15:clr>
            <a:srgbClr val="F26B43"/>
          </p15:clr>
        </p15:guide>
        <p15:guide id="18" pos="3916" userDrawn="1">
          <p15:clr>
            <a:srgbClr val="F26B43"/>
          </p15:clr>
        </p15:guide>
        <p15:guide id="19" pos="3840" userDrawn="1">
          <p15:clr>
            <a:srgbClr val="F26B43"/>
          </p15:clr>
        </p15:guide>
        <p15:guide id="20" pos="6312" userDrawn="1">
          <p15:clr>
            <a:srgbClr val="F26B43"/>
          </p15:clr>
        </p15:guide>
        <p15:guide id="21" orient="horz" pos="1049" userDrawn="1">
          <p15:clr>
            <a:srgbClr val="F26B43"/>
          </p15:clr>
        </p15:guide>
        <p15:guide id="22" orient="horz" pos="6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2360193162"/>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4108" name="think-cell Slide" r:id="rId45" imgW="270" imgH="270" progId="TCLayout.ActiveDocument.1">
                  <p:embed/>
                </p:oleObj>
              </mc:Choice>
              <mc:Fallback>
                <p:oleObj name="think-cell Slide" r:id="rId45" imgW="270" imgH="270" progId="TCLayout.ActiveDocument.1">
                  <p:embed/>
                  <p:pic>
                    <p:nvPicPr>
                      <p:cNvPr id="4" name="Object 3" hidden="1"/>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tx1"/>
                </a:solidFill>
              </a:rPr>
              <a:t>Presentation title</a:t>
            </a:r>
            <a:br>
              <a:rPr lang="en-US" sz="650" noProof="0" dirty="0">
                <a:solidFill>
                  <a:schemeClr val="tx1"/>
                </a:solidFill>
              </a:rPr>
            </a:br>
            <a:r>
              <a:rPr lang="en-US" sz="650" noProof="0" dirty="0">
                <a:solidFill>
                  <a:schemeClr val="tx1"/>
                </a:solidFill>
              </a:rPr>
              <a:t>[To edit, click View &gt; Slide Master &gt; Slide master1]</a:t>
            </a:r>
          </a:p>
        </p:txBody>
      </p:sp>
      <p:sp>
        <p:nvSpPr>
          <p:cNvPr id="11" name="Copyright"/>
          <p:cNvSpPr txBox="1"/>
          <p:nvPr userDrawn="1"/>
        </p:nvSpPr>
        <p:spPr>
          <a:xfrm>
            <a:off x="469900" y="6477000"/>
            <a:ext cx="5355167" cy="100027"/>
          </a:xfrm>
          <a:prstGeom prst="rect">
            <a:avLst/>
          </a:prstGeom>
          <a:noFill/>
        </p:spPr>
        <p:txBody>
          <a:bodyPr vert="horz" wrap="square" lIns="0" tIns="0" rIns="0" bIns="0" rtlCol="0" anchor="t">
            <a:noAutofit/>
          </a:bodyPr>
          <a:lstStyle/>
          <a:p>
            <a:pPr marL="0" indent="0" algn="l" defTabSz="1219170" rtl="0" eaLnBrk="1" latinLnBrk="0" hangingPunct="1">
              <a:spcBef>
                <a:spcPts val="800"/>
              </a:spcBef>
              <a:buSzPct val="100000"/>
              <a:buFont typeface="Arial"/>
              <a:buNone/>
            </a:pPr>
            <a:r>
              <a:rPr lang="en-US" sz="650" b="0" noProof="0" dirty="0">
                <a:solidFill>
                  <a:schemeClr val="tx1"/>
                </a:solidFill>
                <a:latin typeface="+mn-lt"/>
              </a:rPr>
              <a:t>Copyright © 2017 Deloitte Development LLC. All rights reserved.</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570533507"/>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78" r:id="rId19"/>
    <p:sldLayoutId id="2147483779" r:id="rId20"/>
    <p:sldLayoutId id="2147483780" r:id="rId21"/>
    <p:sldLayoutId id="2147483781" r:id="rId22"/>
    <p:sldLayoutId id="2147483782" r:id="rId23"/>
    <p:sldLayoutId id="2147483783" r:id="rId24"/>
    <p:sldLayoutId id="2147483784" r:id="rId25"/>
    <p:sldLayoutId id="2147483785" r:id="rId26"/>
    <p:sldLayoutId id="2147483786" r:id="rId27"/>
    <p:sldLayoutId id="2147483787" r:id="rId28"/>
    <p:sldLayoutId id="2147483788" r:id="rId29"/>
    <p:sldLayoutId id="2147483789" r:id="rId30"/>
    <p:sldLayoutId id="2147483790" r:id="rId31"/>
    <p:sldLayoutId id="2147483791" r:id="rId32"/>
    <p:sldLayoutId id="2147483792" r:id="rId33"/>
    <p:sldLayoutId id="2147483793" r:id="rId34"/>
    <p:sldLayoutId id="2147483794" r:id="rId35"/>
    <p:sldLayoutId id="2147483795" r:id="rId36"/>
    <p:sldLayoutId id="2147483796" r:id="rId37"/>
    <p:sldLayoutId id="2147483797" r:id="rId38"/>
    <p:sldLayoutId id="2147483798" r:id="rId39"/>
    <p:sldLayoutId id="2147483799" r:id="rId40"/>
    <p:sldLayoutId id="2147483800"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chart" Target="../charts/chart4.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11.xml"/><Relationship Id="rId16" Type="http://schemas.openxmlformats.org/officeDocument/2006/relationships/image" Target="../media/image22.svg"/><Relationship Id="rId1" Type="http://schemas.openxmlformats.org/officeDocument/2006/relationships/slideLayout" Target="../slideLayouts/slideLayout2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19.xml.rels><?xml version="1.0" encoding="UTF-8" standalone="yes"?>
<Relationships xmlns="http://schemas.openxmlformats.org/package/2006/relationships"><Relationship Id="rId2" Type="http://schemas.openxmlformats.org/officeDocument/2006/relationships/hyperlink" Target="http://www.deloitte.com/about" TargetMode="Externa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018472-CFF9-D04C-9526-965546E4D8A6}"/>
              </a:ext>
            </a:extLst>
          </p:cNvPr>
          <p:cNvPicPr>
            <a:picLocks noChangeAspect="1"/>
          </p:cNvPicPr>
          <p:nvPr/>
        </p:nvPicPr>
        <p:blipFill>
          <a:blip r:embed="rId2"/>
          <a:stretch>
            <a:fillRect/>
          </a:stretch>
        </p:blipFill>
        <p:spPr>
          <a:xfrm>
            <a:off x="3895725" y="0"/>
            <a:ext cx="4400550" cy="6858000"/>
          </a:xfrm>
          <a:prstGeom prst="rect">
            <a:avLst/>
          </a:prstGeom>
        </p:spPr>
      </p:pic>
    </p:spTree>
    <p:extLst>
      <p:ext uri="{BB962C8B-B14F-4D97-AF65-F5344CB8AC3E}">
        <p14:creationId xmlns:p14="http://schemas.microsoft.com/office/powerpoint/2010/main" val="81065338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6374B8D-1D49-4173-99E0-34E5A054368C}"/>
              </a:ext>
            </a:extLst>
          </p:cNvPr>
          <p:cNvGrpSpPr/>
          <p:nvPr/>
        </p:nvGrpSpPr>
        <p:grpSpPr>
          <a:xfrm>
            <a:off x="414248" y="892707"/>
            <a:ext cx="10477213" cy="731513"/>
            <a:chOff x="414248" y="1034758"/>
            <a:chExt cx="10477213" cy="731513"/>
          </a:xfrm>
        </p:grpSpPr>
        <p:sp>
          <p:nvSpPr>
            <p:cNvPr id="19" name="Rectangle 18">
              <a:extLst>
                <a:ext uri="{FF2B5EF4-FFF2-40B4-BE49-F238E27FC236}">
                  <a16:creationId xmlns:a16="http://schemas.microsoft.com/office/drawing/2014/main" id="{D21EF8ED-FC01-4626-81B7-993A30789A6B}"/>
                </a:ext>
              </a:extLst>
            </p:cNvPr>
            <p:cNvSpPr/>
            <p:nvPr/>
          </p:nvSpPr>
          <p:spPr bwMode="gray">
            <a:xfrm>
              <a:off x="414248" y="1034758"/>
              <a:ext cx="1819307" cy="731513"/>
            </a:xfrm>
            <a:prstGeom prst="rect">
              <a:avLst/>
            </a:prstGeom>
            <a:solidFill>
              <a:srgbClr val="62B5E5"/>
            </a:solidFill>
            <a:ln w="19050" algn="ctr">
              <a:noFill/>
              <a:miter lim="800000"/>
              <a:headEnd/>
              <a:tailEnd/>
            </a:ln>
            <a:effectLst>
              <a:outerShdw blurRad="50800" dist="38100" dir="8100000" algn="tr" rotWithShape="0">
                <a:prstClr val="black">
                  <a:alpha val="40000"/>
                </a:prstClr>
              </a:outerShdw>
            </a:effectLst>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25" name="TextBox 24">
              <a:extLst>
                <a:ext uri="{FF2B5EF4-FFF2-40B4-BE49-F238E27FC236}">
                  <a16:creationId xmlns:a16="http://schemas.microsoft.com/office/drawing/2014/main" id="{55635DE2-15BF-453F-9A63-B53BD9A8F1AE}"/>
                </a:ext>
              </a:extLst>
            </p:cNvPr>
            <p:cNvSpPr txBox="1"/>
            <p:nvPr/>
          </p:nvSpPr>
          <p:spPr>
            <a:xfrm>
              <a:off x="446147" y="1102867"/>
              <a:ext cx="1736983" cy="430887"/>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400" b="1" i="0" u="none" strike="noStrike" kern="1200" cap="none" spc="0" normalizeH="0" baseline="0" noProof="0" dirty="0">
                  <a:ln>
                    <a:noFill/>
                  </a:ln>
                  <a:solidFill>
                    <a:prstClr val="white"/>
                  </a:solidFill>
                  <a:effectLst/>
                  <a:uLnTx/>
                  <a:uFillTx/>
                  <a:latin typeface="Verdana"/>
                  <a:ea typeface="+mn-ea"/>
                  <a:cs typeface="+mn-cs"/>
                </a:rPr>
                <a:t>Operational Issues</a:t>
              </a:r>
            </a:p>
          </p:txBody>
        </p:sp>
        <p:cxnSp>
          <p:nvCxnSpPr>
            <p:cNvPr id="26" name="Straight Connector 25">
              <a:extLst>
                <a:ext uri="{FF2B5EF4-FFF2-40B4-BE49-F238E27FC236}">
                  <a16:creationId xmlns:a16="http://schemas.microsoft.com/office/drawing/2014/main" id="{6F005A38-D649-4AC9-8528-50554F0D87E9}"/>
                </a:ext>
              </a:extLst>
            </p:cNvPr>
            <p:cNvCxnSpPr>
              <a:cxnSpLocks/>
            </p:cNvCxnSpPr>
            <p:nvPr/>
          </p:nvCxnSpPr>
          <p:spPr>
            <a:xfrm>
              <a:off x="2217918" y="1046513"/>
              <a:ext cx="8673543" cy="0"/>
            </a:xfrm>
            <a:prstGeom prst="line">
              <a:avLst/>
            </a:prstGeom>
            <a:ln w="19050">
              <a:solidFill>
                <a:srgbClr val="62B5E5"/>
              </a:solidFill>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23BB0F18-AD38-4A08-9896-7C80A33B45BF}"/>
              </a:ext>
            </a:extLst>
          </p:cNvPr>
          <p:cNvSpPr txBox="1"/>
          <p:nvPr/>
        </p:nvSpPr>
        <p:spPr>
          <a:xfrm>
            <a:off x="2278727" y="959425"/>
            <a:ext cx="7982346" cy="215444"/>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400" b="1" i="0" u="none" strike="noStrike" kern="1200" cap="none" spc="0" normalizeH="0" baseline="0" noProof="0" dirty="0">
                <a:ln>
                  <a:noFill/>
                </a:ln>
                <a:solidFill>
                  <a:srgbClr val="62B5E5"/>
                </a:solidFill>
                <a:effectLst/>
                <a:uLnTx/>
                <a:uFillTx/>
                <a:latin typeface="Verdana"/>
                <a:ea typeface="+mn-ea"/>
                <a:cs typeface="+mn-cs"/>
              </a:rPr>
              <a:t>The PU&amp;R industry focuses on reliability and resiliency as it faces uncertainties</a:t>
            </a:r>
          </a:p>
        </p:txBody>
      </p:sp>
      <p:sp>
        <p:nvSpPr>
          <p:cNvPr id="28" name="TextBox 27">
            <a:extLst>
              <a:ext uri="{FF2B5EF4-FFF2-40B4-BE49-F238E27FC236}">
                <a16:creationId xmlns:a16="http://schemas.microsoft.com/office/drawing/2014/main" id="{1D100602-6790-469C-BA26-1CBBD46F1848}"/>
              </a:ext>
            </a:extLst>
          </p:cNvPr>
          <p:cNvSpPr txBox="1"/>
          <p:nvPr/>
        </p:nvSpPr>
        <p:spPr>
          <a:xfrm>
            <a:off x="2278727" y="1194387"/>
            <a:ext cx="9642763" cy="3159839"/>
          </a:xfrm>
          <a:prstGeom prst="rect">
            <a:avLst/>
          </a:prstGeom>
          <a:noFill/>
        </p:spPr>
        <p:txBody>
          <a:bodyPr vert="horz" wrap="square" lIns="0" tIns="0" rIns="0" bIns="0" rtlCol="0">
            <a:spAutoFit/>
          </a:bodyPr>
          <a:lstStyle/>
          <a:p>
            <a:pPr marL="233363" marR="0" lvl="0" indent="-171450" algn="l" defTabSz="121917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Verdana"/>
                <a:ea typeface="+mn-ea"/>
                <a:cs typeface="+mn-cs"/>
              </a:rPr>
              <a:t>Each company is prioritizing the safety of employees and maximizing remote working capabilities.  Critical and essential operations </a:t>
            </a:r>
            <a:r>
              <a:rPr kumimoji="0" lang="en-US" sz="1200" b="0" i="0" u="none" strike="noStrike" kern="1200" cap="none" spc="0" normalizeH="0" baseline="0" noProof="0">
                <a:ln>
                  <a:noFill/>
                </a:ln>
                <a:solidFill>
                  <a:prstClr val="white"/>
                </a:solidFill>
                <a:effectLst/>
                <a:uLnTx/>
                <a:uFillTx/>
                <a:latin typeface="Verdana"/>
                <a:ea typeface="+mn-ea"/>
                <a:cs typeface="+mn-cs"/>
              </a:rPr>
              <a:t>and employees have </a:t>
            </a:r>
            <a:r>
              <a:rPr kumimoji="0" lang="en-US" sz="1200" b="0" i="0" u="none" strike="noStrike" kern="1200" cap="none" spc="0" normalizeH="0" baseline="0" noProof="0" dirty="0">
                <a:ln>
                  <a:noFill/>
                </a:ln>
                <a:solidFill>
                  <a:prstClr val="white"/>
                </a:solidFill>
                <a:effectLst/>
                <a:uLnTx/>
                <a:uFillTx/>
                <a:latin typeface="Verdana"/>
                <a:ea typeface="+mn-ea"/>
                <a:cs typeface="+mn-cs"/>
              </a:rPr>
              <a:t>been identified and procedures put in place for protection—including isolation and sequestration when necessary.</a:t>
            </a:r>
            <a:endParaRPr kumimoji="0" lang="en-US" sz="1200" b="0" i="0" u="none" strike="noStrike" kern="1200" cap="none" spc="0" normalizeH="0" baseline="30000" noProof="0" dirty="0">
              <a:ln>
                <a:noFill/>
              </a:ln>
              <a:solidFill>
                <a:prstClr val="white"/>
              </a:solidFill>
              <a:effectLst/>
              <a:uLnTx/>
              <a:uFillTx/>
              <a:latin typeface="Verdana"/>
              <a:ea typeface="+mn-ea"/>
              <a:cs typeface="+mn-cs"/>
            </a:endParaRPr>
          </a:p>
          <a:p>
            <a:pPr marL="233363" marR="0" lvl="0" indent="-171450" algn="l" defTabSz="121917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Verdana"/>
                <a:ea typeface="+mn-ea"/>
                <a:cs typeface="+mn-cs"/>
              </a:rPr>
              <a:t>Critical supply chain issues include procurement of fuel and inventory, construction and capital materials, PPE and cleaning materials—among others.  The supply chain bottlenecks could be either international or domestic issues.  </a:t>
            </a:r>
          </a:p>
          <a:p>
            <a:pPr marL="233363" marR="0" lvl="0" indent="-171450" algn="l" defTabSz="121917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Verdana"/>
                <a:ea typeface="+mn-ea"/>
                <a:cs typeface="+mn-cs"/>
              </a:rPr>
              <a:t>Social distancing impacts utility employees answering maintenance calls, emergency disruption, meter reading and construction sites.</a:t>
            </a:r>
          </a:p>
          <a:p>
            <a:pPr marL="233363" marR="0" lvl="0" indent="-171450" algn="l" defTabSz="121917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Verdana"/>
                <a:ea typeface="+mn-ea"/>
                <a:cs typeface="+mn-cs"/>
              </a:rPr>
              <a:t>Based on the increased remote working environment, COVID-19 has increased the attack surface for utilities—enhancing the risk and attention that must be paid to cyber security.</a:t>
            </a:r>
          </a:p>
          <a:p>
            <a:pPr marL="233363" marR="0" lvl="0" indent="-171450" algn="l" defTabSz="121917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Verdana"/>
                <a:ea typeface="+mn-ea"/>
                <a:cs typeface="+mn-cs"/>
              </a:rPr>
              <a:t>The Electricity Subsector Coordinating Council has produced a Resource Guide entitled </a:t>
            </a:r>
            <a:r>
              <a:rPr kumimoji="0" lang="en-US" sz="1200" b="0" i="1" u="none" strike="noStrike" kern="1200" cap="none" spc="0" normalizeH="0" baseline="0" noProof="0" dirty="0">
                <a:ln>
                  <a:noFill/>
                </a:ln>
                <a:solidFill>
                  <a:prstClr val="white"/>
                </a:solidFill>
                <a:effectLst/>
                <a:uLnTx/>
                <a:uFillTx/>
                <a:latin typeface="Verdana"/>
                <a:ea typeface="+mn-ea"/>
                <a:cs typeface="+mn-cs"/>
              </a:rPr>
              <a:t>Assessing and Mitigating the Novel Coronavirus (COVID-19). </a:t>
            </a:r>
            <a:r>
              <a:rPr kumimoji="0" lang="en-US" sz="1200" b="0" i="0" u="none" strike="noStrike" kern="1200" cap="none" spc="0" normalizeH="0" baseline="0" noProof="0" dirty="0">
                <a:ln>
                  <a:noFill/>
                </a:ln>
                <a:solidFill>
                  <a:prstClr val="white"/>
                </a:solidFill>
                <a:effectLst/>
                <a:uLnTx/>
                <a:uFillTx/>
                <a:latin typeface="Verdana"/>
                <a:ea typeface="+mn-ea"/>
                <a:cs typeface="+mn-cs"/>
              </a:rPr>
              <a:t>This document is a resource for electric power industry leaders to guide informed localized decisions in response to the COVID-19 global health emergency. It highlights data points, stakeholders, and options to consider in making decisions about operational status, while protecting the health and safety of employees, customers, and communities.</a:t>
            </a: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Verdana"/>
              <a:ea typeface="+mn-ea"/>
              <a:cs typeface="+mn-cs"/>
            </a:endParaRPr>
          </a:p>
        </p:txBody>
      </p:sp>
      <p:sp>
        <p:nvSpPr>
          <p:cNvPr id="23" name="Title 1">
            <a:extLst>
              <a:ext uri="{FF2B5EF4-FFF2-40B4-BE49-F238E27FC236}">
                <a16:creationId xmlns:a16="http://schemas.microsoft.com/office/drawing/2014/main" id="{D1B1BD48-9AE3-453C-89AF-49A2B1C9D26C}"/>
              </a:ext>
            </a:extLst>
          </p:cNvPr>
          <p:cNvSpPr txBox="1">
            <a:spLocks/>
          </p:cNvSpPr>
          <p:nvPr/>
        </p:nvSpPr>
        <p:spPr bwMode="gray">
          <a:xfrm>
            <a:off x="570592" y="368517"/>
            <a:ext cx="11252200" cy="333375"/>
          </a:xfrm>
          <a:prstGeom prst="rect">
            <a:avLst/>
          </a:prstGeom>
        </p:spPr>
        <p:txBody>
          <a:bodyPr vert="horz" lIns="0" tIns="0" rIns="0" bIns="0" rtlCol="0" anchor="ctr"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Verdana"/>
                <a:ea typeface="+mj-ea"/>
                <a:cs typeface="+mj-cs"/>
              </a:rPr>
              <a:t>Additional Considerations</a:t>
            </a:r>
            <a:endParaRPr kumimoji="0" lang="en-US" sz="2400" b="0" i="0" u="none" strike="noStrike" kern="1200" cap="none" spc="0" normalizeH="0" baseline="0" noProof="0" dirty="0">
              <a:ln>
                <a:noFill/>
              </a:ln>
              <a:solidFill>
                <a:prstClr val="white"/>
              </a:solidFill>
              <a:effectLst/>
              <a:uLnTx/>
              <a:uFillTx/>
              <a:latin typeface="Verdana"/>
              <a:ea typeface="+mj-ea"/>
              <a:cs typeface="+mj-cs"/>
            </a:endParaRPr>
          </a:p>
        </p:txBody>
      </p:sp>
      <p:sp>
        <p:nvSpPr>
          <p:cNvPr id="37" name="General_Fill_31">
            <a:extLst>
              <a:ext uri="{FF2B5EF4-FFF2-40B4-BE49-F238E27FC236}">
                <a16:creationId xmlns:a16="http://schemas.microsoft.com/office/drawing/2014/main" id="{20A9F45A-79CD-4683-A53A-E39EA905BE2D}"/>
              </a:ext>
            </a:extLst>
          </p:cNvPr>
          <p:cNvSpPr>
            <a:spLocks noChangeAspect="1" noEditPoints="1"/>
          </p:cNvSpPr>
          <p:nvPr/>
        </p:nvSpPr>
        <p:spPr bwMode="auto">
          <a:xfrm>
            <a:off x="11152135" y="747505"/>
            <a:ext cx="381000" cy="381000"/>
          </a:xfrm>
          <a:custGeom>
            <a:avLst/>
            <a:gdLst>
              <a:gd name="T0" fmla="*/ 245 w 512"/>
              <a:gd name="T1" fmla="*/ 192 h 512"/>
              <a:gd name="T2" fmla="*/ 224 w 512"/>
              <a:gd name="T3" fmla="*/ 213 h 512"/>
              <a:gd name="T4" fmla="*/ 266 w 512"/>
              <a:gd name="T5" fmla="*/ 320 h 512"/>
              <a:gd name="T6" fmla="*/ 288 w 512"/>
              <a:gd name="T7" fmla="*/ 298 h 512"/>
              <a:gd name="T8" fmla="*/ 266 w 512"/>
              <a:gd name="T9" fmla="*/ 320 h 512"/>
              <a:gd name="T10" fmla="*/ 256 w 512"/>
              <a:gd name="T11" fmla="*/ 512 h 512"/>
              <a:gd name="T12" fmla="*/ 256 w 512"/>
              <a:gd name="T13" fmla="*/ 0 h 512"/>
              <a:gd name="T14" fmla="*/ 181 w 512"/>
              <a:gd name="T15" fmla="*/ 181 h 512"/>
              <a:gd name="T16" fmla="*/ 139 w 512"/>
              <a:gd name="T17" fmla="*/ 170 h 512"/>
              <a:gd name="T18" fmla="*/ 181 w 512"/>
              <a:gd name="T19" fmla="*/ 126 h 512"/>
              <a:gd name="T20" fmla="*/ 117 w 512"/>
              <a:gd name="T21" fmla="*/ 181 h 512"/>
              <a:gd name="T22" fmla="*/ 128 w 512"/>
              <a:gd name="T23" fmla="*/ 234 h 512"/>
              <a:gd name="T24" fmla="*/ 181 w 512"/>
              <a:gd name="T25" fmla="*/ 224 h 512"/>
              <a:gd name="T26" fmla="*/ 213 w 512"/>
              <a:gd name="T27" fmla="*/ 234 h 512"/>
              <a:gd name="T28" fmla="*/ 266 w 512"/>
              <a:gd name="T29" fmla="*/ 224 h 512"/>
              <a:gd name="T30" fmla="*/ 256 w 512"/>
              <a:gd name="T31" fmla="*/ 170 h 512"/>
              <a:gd name="T32" fmla="*/ 257 w 512"/>
              <a:gd name="T33" fmla="*/ 138 h 512"/>
              <a:gd name="T34" fmla="*/ 254 w 512"/>
              <a:gd name="T35" fmla="*/ 117 h 512"/>
              <a:gd name="T36" fmla="*/ 202 w 512"/>
              <a:gd name="T37" fmla="*/ 224 h 512"/>
              <a:gd name="T38" fmla="*/ 309 w 512"/>
              <a:gd name="T39" fmla="*/ 288 h 512"/>
              <a:gd name="T40" fmla="*/ 256 w 512"/>
              <a:gd name="T41" fmla="*/ 277 h 512"/>
              <a:gd name="T42" fmla="*/ 245 w 512"/>
              <a:gd name="T43" fmla="*/ 330 h 512"/>
              <a:gd name="T44" fmla="*/ 287 w 512"/>
              <a:gd name="T45" fmla="*/ 341 h 512"/>
              <a:gd name="T46" fmla="*/ 245 w 512"/>
              <a:gd name="T47" fmla="*/ 385 h 512"/>
              <a:gd name="T48" fmla="*/ 257 w 512"/>
              <a:gd name="T49" fmla="*/ 394 h 512"/>
              <a:gd name="T50" fmla="*/ 309 w 512"/>
              <a:gd name="T51" fmla="*/ 288 h 512"/>
              <a:gd name="T52" fmla="*/ 384 w 512"/>
              <a:gd name="T53" fmla="*/ 277 h 512"/>
              <a:gd name="T54" fmla="*/ 330 w 512"/>
              <a:gd name="T55" fmla="*/ 288 h 512"/>
              <a:gd name="T56" fmla="*/ 341 w 512"/>
              <a:gd name="T57" fmla="*/ 341 h 512"/>
              <a:gd name="T58" fmla="*/ 340 w 512"/>
              <a:gd name="T59" fmla="*/ 373 h 512"/>
              <a:gd name="T60" fmla="*/ 341 w 512"/>
              <a:gd name="T61" fmla="*/ 394 h 512"/>
              <a:gd name="T62" fmla="*/ 394 w 512"/>
              <a:gd name="T63" fmla="*/ 330 h 512"/>
              <a:gd name="T64" fmla="*/ 138 w 512"/>
              <a:gd name="T65" fmla="*/ 213 h 512"/>
              <a:gd name="T66" fmla="*/ 160 w 512"/>
              <a:gd name="T67" fmla="*/ 192 h 512"/>
              <a:gd name="T68" fmla="*/ 138 w 512"/>
              <a:gd name="T69" fmla="*/ 213 h 512"/>
              <a:gd name="T70" fmla="*/ 373 w 512"/>
              <a:gd name="T71" fmla="*/ 320 h 512"/>
              <a:gd name="T72" fmla="*/ 352 w 512"/>
              <a:gd name="T73" fmla="*/ 29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2" h="512">
                <a:moveTo>
                  <a:pt x="224" y="192"/>
                </a:moveTo>
                <a:cubicBezTo>
                  <a:pt x="245" y="192"/>
                  <a:pt x="245" y="192"/>
                  <a:pt x="245" y="192"/>
                </a:cubicBezTo>
                <a:cubicBezTo>
                  <a:pt x="245" y="213"/>
                  <a:pt x="245" y="213"/>
                  <a:pt x="245" y="213"/>
                </a:cubicBezTo>
                <a:cubicBezTo>
                  <a:pt x="224" y="213"/>
                  <a:pt x="224" y="213"/>
                  <a:pt x="224" y="213"/>
                </a:cubicBezTo>
                <a:lnTo>
                  <a:pt x="224" y="192"/>
                </a:lnTo>
                <a:close/>
                <a:moveTo>
                  <a:pt x="266" y="320"/>
                </a:moveTo>
                <a:cubicBezTo>
                  <a:pt x="288" y="320"/>
                  <a:pt x="288" y="320"/>
                  <a:pt x="288" y="320"/>
                </a:cubicBezTo>
                <a:cubicBezTo>
                  <a:pt x="288" y="298"/>
                  <a:pt x="288" y="298"/>
                  <a:pt x="288" y="298"/>
                </a:cubicBezTo>
                <a:cubicBezTo>
                  <a:pt x="266" y="298"/>
                  <a:pt x="266" y="298"/>
                  <a:pt x="266" y="298"/>
                </a:cubicBezTo>
                <a:lnTo>
                  <a:pt x="266" y="32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81" y="181"/>
                </a:moveTo>
                <a:cubicBezTo>
                  <a:pt x="181" y="175"/>
                  <a:pt x="176" y="170"/>
                  <a:pt x="170" y="170"/>
                </a:cubicBezTo>
                <a:cubicBezTo>
                  <a:pt x="139" y="170"/>
                  <a:pt x="139" y="170"/>
                  <a:pt x="139" y="170"/>
                </a:cubicBezTo>
                <a:cubicBezTo>
                  <a:pt x="144" y="143"/>
                  <a:pt x="168" y="139"/>
                  <a:pt x="172" y="138"/>
                </a:cubicBezTo>
                <a:cubicBezTo>
                  <a:pt x="177" y="138"/>
                  <a:pt x="182" y="132"/>
                  <a:pt x="181" y="126"/>
                </a:cubicBezTo>
                <a:cubicBezTo>
                  <a:pt x="180" y="121"/>
                  <a:pt x="175" y="117"/>
                  <a:pt x="169" y="117"/>
                </a:cubicBezTo>
                <a:cubicBezTo>
                  <a:pt x="151" y="119"/>
                  <a:pt x="117" y="135"/>
                  <a:pt x="117" y="181"/>
                </a:cubicBezTo>
                <a:cubicBezTo>
                  <a:pt x="117" y="224"/>
                  <a:pt x="117" y="224"/>
                  <a:pt x="117" y="224"/>
                </a:cubicBezTo>
                <a:cubicBezTo>
                  <a:pt x="117" y="230"/>
                  <a:pt x="122" y="234"/>
                  <a:pt x="128" y="234"/>
                </a:cubicBezTo>
                <a:cubicBezTo>
                  <a:pt x="170" y="234"/>
                  <a:pt x="170" y="234"/>
                  <a:pt x="170" y="234"/>
                </a:cubicBezTo>
                <a:cubicBezTo>
                  <a:pt x="176" y="234"/>
                  <a:pt x="181" y="230"/>
                  <a:pt x="181" y="224"/>
                </a:cubicBezTo>
                <a:lnTo>
                  <a:pt x="181" y="181"/>
                </a:lnTo>
                <a:close/>
                <a:moveTo>
                  <a:pt x="213" y="234"/>
                </a:moveTo>
                <a:cubicBezTo>
                  <a:pt x="256" y="234"/>
                  <a:pt x="256" y="234"/>
                  <a:pt x="256" y="234"/>
                </a:cubicBezTo>
                <a:cubicBezTo>
                  <a:pt x="262" y="234"/>
                  <a:pt x="266" y="230"/>
                  <a:pt x="266" y="224"/>
                </a:cubicBezTo>
                <a:cubicBezTo>
                  <a:pt x="266" y="181"/>
                  <a:pt x="266" y="181"/>
                  <a:pt x="266" y="181"/>
                </a:cubicBezTo>
                <a:cubicBezTo>
                  <a:pt x="266" y="175"/>
                  <a:pt x="262" y="170"/>
                  <a:pt x="256" y="170"/>
                </a:cubicBezTo>
                <a:cubicBezTo>
                  <a:pt x="225" y="170"/>
                  <a:pt x="225" y="170"/>
                  <a:pt x="225" y="170"/>
                </a:cubicBezTo>
                <a:cubicBezTo>
                  <a:pt x="230" y="143"/>
                  <a:pt x="254" y="139"/>
                  <a:pt x="257" y="138"/>
                </a:cubicBezTo>
                <a:cubicBezTo>
                  <a:pt x="263" y="138"/>
                  <a:pt x="267" y="132"/>
                  <a:pt x="266" y="126"/>
                </a:cubicBezTo>
                <a:cubicBezTo>
                  <a:pt x="266" y="121"/>
                  <a:pt x="260" y="117"/>
                  <a:pt x="254" y="117"/>
                </a:cubicBezTo>
                <a:cubicBezTo>
                  <a:pt x="236" y="119"/>
                  <a:pt x="202" y="135"/>
                  <a:pt x="202" y="181"/>
                </a:cubicBezTo>
                <a:cubicBezTo>
                  <a:pt x="202" y="224"/>
                  <a:pt x="202" y="224"/>
                  <a:pt x="202" y="224"/>
                </a:cubicBezTo>
                <a:cubicBezTo>
                  <a:pt x="202" y="230"/>
                  <a:pt x="207" y="234"/>
                  <a:pt x="213" y="234"/>
                </a:cubicBezTo>
                <a:close/>
                <a:moveTo>
                  <a:pt x="309" y="288"/>
                </a:moveTo>
                <a:cubicBezTo>
                  <a:pt x="309" y="282"/>
                  <a:pt x="304" y="277"/>
                  <a:pt x="298" y="277"/>
                </a:cubicBezTo>
                <a:cubicBezTo>
                  <a:pt x="256" y="277"/>
                  <a:pt x="256" y="277"/>
                  <a:pt x="256" y="277"/>
                </a:cubicBezTo>
                <a:cubicBezTo>
                  <a:pt x="250" y="277"/>
                  <a:pt x="245" y="282"/>
                  <a:pt x="245" y="288"/>
                </a:cubicBezTo>
                <a:cubicBezTo>
                  <a:pt x="245" y="330"/>
                  <a:pt x="245" y="330"/>
                  <a:pt x="245" y="330"/>
                </a:cubicBezTo>
                <a:cubicBezTo>
                  <a:pt x="245" y="336"/>
                  <a:pt x="250" y="341"/>
                  <a:pt x="256" y="341"/>
                </a:cubicBezTo>
                <a:cubicBezTo>
                  <a:pt x="287" y="341"/>
                  <a:pt x="287" y="341"/>
                  <a:pt x="287" y="341"/>
                </a:cubicBezTo>
                <a:cubicBezTo>
                  <a:pt x="282" y="369"/>
                  <a:pt x="258" y="373"/>
                  <a:pt x="254" y="373"/>
                </a:cubicBezTo>
                <a:cubicBezTo>
                  <a:pt x="249" y="374"/>
                  <a:pt x="244" y="379"/>
                  <a:pt x="245" y="385"/>
                </a:cubicBezTo>
                <a:cubicBezTo>
                  <a:pt x="246" y="390"/>
                  <a:pt x="250" y="394"/>
                  <a:pt x="256" y="394"/>
                </a:cubicBezTo>
                <a:cubicBezTo>
                  <a:pt x="256" y="394"/>
                  <a:pt x="256" y="394"/>
                  <a:pt x="257" y="394"/>
                </a:cubicBezTo>
                <a:cubicBezTo>
                  <a:pt x="275" y="392"/>
                  <a:pt x="309" y="376"/>
                  <a:pt x="309" y="330"/>
                </a:cubicBezTo>
                <a:lnTo>
                  <a:pt x="309" y="288"/>
                </a:lnTo>
                <a:close/>
                <a:moveTo>
                  <a:pt x="394" y="288"/>
                </a:moveTo>
                <a:cubicBezTo>
                  <a:pt x="394" y="282"/>
                  <a:pt x="390" y="277"/>
                  <a:pt x="384" y="277"/>
                </a:cubicBezTo>
                <a:cubicBezTo>
                  <a:pt x="341" y="277"/>
                  <a:pt x="341" y="277"/>
                  <a:pt x="341" y="277"/>
                </a:cubicBezTo>
                <a:cubicBezTo>
                  <a:pt x="335" y="277"/>
                  <a:pt x="330" y="282"/>
                  <a:pt x="330" y="288"/>
                </a:cubicBezTo>
                <a:cubicBezTo>
                  <a:pt x="330" y="330"/>
                  <a:pt x="330" y="330"/>
                  <a:pt x="330" y="330"/>
                </a:cubicBezTo>
                <a:cubicBezTo>
                  <a:pt x="330" y="336"/>
                  <a:pt x="335" y="341"/>
                  <a:pt x="341" y="341"/>
                </a:cubicBezTo>
                <a:cubicBezTo>
                  <a:pt x="372" y="341"/>
                  <a:pt x="372" y="341"/>
                  <a:pt x="372" y="341"/>
                </a:cubicBezTo>
                <a:cubicBezTo>
                  <a:pt x="367" y="369"/>
                  <a:pt x="343" y="373"/>
                  <a:pt x="340" y="373"/>
                </a:cubicBezTo>
                <a:cubicBezTo>
                  <a:pt x="334" y="374"/>
                  <a:pt x="330" y="379"/>
                  <a:pt x="330" y="385"/>
                </a:cubicBezTo>
                <a:cubicBezTo>
                  <a:pt x="331" y="390"/>
                  <a:pt x="336" y="394"/>
                  <a:pt x="341" y="394"/>
                </a:cubicBezTo>
                <a:cubicBezTo>
                  <a:pt x="341" y="394"/>
                  <a:pt x="342" y="394"/>
                  <a:pt x="342" y="394"/>
                </a:cubicBezTo>
                <a:cubicBezTo>
                  <a:pt x="360" y="392"/>
                  <a:pt x="394" y="376"/>
                  <a:pt x="394" y="330"/>
                </a:cubicBezTo>
                <a:lnTo>
                  <a:pt x="394" y="288"/>
                </a:lnTo>
                <a:close/>
                <a:moveTo>
                  <a:pt x="138" y="213"/>
                </a:moveTo>
                <a:cubicBezTo>
                  <a:pt x="160" y="213"/>
                  <a:pt x="160" y="213"/>
                  <a:pt x="160" y="213"/>
                </a:cubicBezTo>
                <a:cubicBezTo>
                  <a:pt x="160" y="192"/>
                  <a:pt x="160" y="192"/>
                  <a:pt x="160" y="192"/>
                </a:cubicBezTo>
                <a:cubicBezTo>
                  <a:pt x="138" y="192"/>
                  <a:pt x="138" y="192"/>
                  <a:pt x="138" y="192"/>
                </a:cubicBezTo>
                <a:lnTo>
                  <a:pt x="138" y="213"/>
                </a:lnTo>
                <a:close/>
                <a:moveTo>
                  <a:pt x="352" y="320"/>
                </a:moveTo>
                <a:cubicBezTo>
                  <a:pt x="373" y="320"/>
                  <a:pt x="373" y="320"/>
                  <a:pt x="373" y="320"/>
                </a:cubicBezTo>
                <a:cubicBezTo>
                  <a:pt x="373" y="298"/>
                  <a:pt x="373" y="298"/>
                  <a:pt x="373" y="298"/>
                </a:cubicBezTo>
                <a:cubicBezTo>
                  <a:pt x="352" y="298"/>
                  <a:pt x="352" y="298"/>
                  <a:pt x="352" y="298"/>
                </a:cubicBezTo>
                <a:lnTo>
                  <a:pt x="352" y="320"/>
                </a:lnTo>
                <a:close/>
              </a:path>
            </a:pathLst>
          </a:custGeom>
          <a:solidFill>
            <a:srgbClr val="62B5E5"/>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389466606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48FEF0-297D-4DFB-9072-11406A4BBAE0}"/>
              </a:ext>
            </a:extLst>
          </p:cNvPr>
          <p:cNvSpPr>
            <a:spLocks noGrp="1"/>
          </p:cNvSpPr>
          <p:nvPr>
            <p:ph type="body" sz="quarter" idx="10"/>
          </p:nvPr>
        </p:nvSpPr>
        <p:spPr>
          <a:xfrm>
            <a:off x="726620" y="482056"/>
            <a:ext cx="10776859" cy="5326077"/>
          </a:xfrm>
        </p:spPr>
        <p:txBody>
          <a:bodyPr/>
          <a:lstStyle/>
          <a:p>
            <a:pPr>
              <a:spcBef>
                <a:spcPts val="0"/>
              </a:spcBef>
              <a:spcAft>
                <a:spcPts val="150"/>
              </a:spcAft>
            </a:pPr>
            <a:r>
              <a:rPr lang="en-US" dirty="0"/>
              <a:t>Endnotes</a:t>
            </a:r>
          </a:p>
          <a:p>
            <a:pPr>
              <a:spcBef>
                <a:spcPts val="0"/>
              </a:spcBef>
              <a:spcAft>
                <a:spcPts val="150"/>
              </a:spcAft>
            </a:pPr>
            <a:endParaRPr lang="en-US" sz="1000" dirty="0"/>
          </a:p>
          <a:p>
            <a:pPr>
              <a:spcBef>
                <a:spcPts val="0"/>
              </a:spcBef>
              <a:spcAft>
                <a:spcPts val="150"/>
              </a:spcAft>
            </a:pPr>
            <a:r>
              <a:rPr lang="en-US" sz="1100" baseline="30000" dirty="0"/>
              <a:t>1</a:t>
            </a:r>
            <a:r>
              <a:rPr lang="en-US" sz="1100" dirty="0"/>
              <a:t> Scott DiSavino, “U.S. Power Demand Falls to 16-Year Low as Coronavirus Cuts Use by Companies,” Reuters, April 8, 2020.</a:t>
            </a:r>
          </a:p>
          <a:p>
            <a:pPr>
              <a:spcBef>
                <a:spcPts val="0"/>
              </a:spcBef>
              <a:spcAft>
                <a:spcPts val="150"/>
              </a:spcAft>
            </a:pPr>
            <a:r>
              <a:rPr lang="en-US" sz="1100" baseline="30000" dirty="0"/>
              <a:t>2</a:t>
            </a:r>
            <a:r>
              <a:rPr lang="en-US" sz="1100" dirty="0"/>
              <a:t> Mark Watson, “Pandemic causing 8%-9% power demand decrease nationwide,” S&amp;P Global Platts, April 22, 2020. </a:t>
            </a:r>
          </a:p>
          <a:p>
            <a:pPr>
              <a:spcBef>
                <a:spcPts val="0"/>
              </a:spcBef>
              <a:spcAft>
                <a:spcPts val="150"/>
              </a:spcAft>
            </a:pPr>
            <a:r>
              <a:rPr lang="en-US" sz="1100" baseline="30000" dirty="0"/>
              <a:t>3 </a:t>
            </a:r>
            <a:r>
              <a:rPr lang="en-US" sz="1100" dirty="0"/>
              <a:t>April Lee, Jonathan DeVilbiss, "Daily electricity demand in New York falls about 13% after COVID-19 mitigation efforts," EIA, May 6, 2020.</a:t>
            </a:r>
          </a:p>
          <a:p>
            <a:pPr>
              <a:spcBef>
                <a:spcPts val="0"/>
              </a:spcBef>
              <a:spcAft>
                <a:spcPts val="150"/>
              </a:spcAft>
            </a:pPr>
            <a:r>
              <a:rPr lang="en-US" sz="1100" baseline="30000" dirty="0"/>
              <a:t>4 </a:t>
            </a:r>
            <a:r>
              <a:rPr lang="en-US" sz="1100" dirty="0"/>
              <a:t>EIA, “Short-term energy outlook.”</a:t>
            </a:r>
          </a:p>
          <a:p>
            <a:pPr>
              <a:spcBef>
                <a:spcPts val="0"/>
              </a:spcBef>
              <a:spcAft>
                <a:spcPts val="0"/>
              </a:spcAft>
            </a:pPr>
            <a:r>
              <a:rPr lang="en-US" sz="1100" baseline="30000" dirty="0"/>
              <a:t>5 </a:t>
            </a:r>
            <a:r>
              <a:rPr lang="en-US" sz="1100" dirty="0"/>
              <a:t>Omar Siddiqui and Min Long, “Impact of COVID-19 on Consumer Energy Use &amp; Outlook:  Results of EPRI National Survey,” Electric Power Research</a:t>
            </a:r>
          </a:p>
          <a:p>
            <a:pPr>
              <a:spcBef>
                <a:spcPts val="0"/>
              </a:spcBef>
              <a:spcAft>
                <a:spcPts val="0"/>
              </a:spcAft>
            </a:pPr>
            <a:r>
              <a:rPr lang="en-US" sz="1100" dirty="0"/>
              <a:t>  Institute, April 29, 2020, p. 7.</a:t>
            </a:r>
            <a:endParaRPr lang="en-US" sz="1100" baseline="30000" dirty="0"/>
          </a:p>
          <a:p>
            <a:pPr>
              <a:spcBef>
                <a:spcPts val="0"/>
              </a:spcBef>
              <a:spcAft>
                <a:spcPts val="150"/>
              </a:spcAft>
            </a:pPr>
            <a:r>
              <a:rPr lang="en-US" sz="1100" baseline="30000" dirty="0"/>
              <a:t>6 </a:t>
            </a:r>
            <a:r>
              <a:rPr lang="en-US" altLang="en-US" sz="1100" dirty="0">
                <a:latin typeface="Verdana" panose="020B0604030504040204" pitchFamily="34" charset="0"/>
              </a:rPr>
              <a:t>Ellen Meyers, “US utilities demonstrate access to capital with billions in debt offerings,” S&amp;P Global Market Intelligence, April 2, 2020.</a:t>
            </a:r>
          </a:p>
          <a:p>
            <a:pPr>
              <a:spcBef>
                <a:spcPts val="0"/>
              </a:spcBef>
              <a:spcAft>
                <a:spcPts val="150"/>
              </a:spcAft>
            </a:pPr>
            <a:r>
              <a:rPr lang="en-US" sz="1100" baseline="30000" dirty="0"/>
              <a:t>7 </a:t>
            </a:r>
            <a:r>
              <a:rPr lang="en-US" altLang="en-US" sz="1100" dirty="0">
                <a:latin typeface="Verdana" panose="020B0604030504040204" pitchFamily="34" charset="0"/>
              </a:rPr>
              <a:t>Darren Sweeney, “Too early to tell': US utilities try to anticipate potential recession impacts,” S&amp;P Global Market Intelligence, March 27, 2020.</a:t>
            </a:r>
          </a:p>
          <a:p>
            <a:pPr>
              <a:spcBef>
                <a:spcPts val="0"/>
              </a:spcBef>
              <a:spcAft>
                <a:spcPts val="150"/>
              </a:spcAft>
            </a:pPr>
            <a:r>
              <a:rPr lang="en-US" sz="1100" baseline="30000" dirty="0"/>
              <a:t>8 </a:t>
            </a:r>
            <a:r>
              <a:rPr lang="en-US" sz="1100" dirty="0"/>
              <a:t>Ravi Manghani, “Coronavirus could delay construction of 5 gigawatts of US utility-scale solar,” Greentech Media, April 2, 2020.</a:t>
            </a:r>
          </a:p>
          <a:p>
            <a:pPr>
              <a:spcBef>
                <a:spcPts val="0"/>
              </a:spcBef>
              <a:spcAft>
                <a:spcPts val="150"/>
              </a:spcAft>
            </a:pPr>
            <a:r>
              <a:rPr lang="en-US" sz="1100" baseline="30000"/>
              <a:t>9 </a:t>
            </a:r>
            <a:r>
              <a:rPr lang="en-US" sz="1100" dirty="0"/>
              <a:t>Michael Copley, “Coronavirus disruptions could delay 25% of US solar installations,” </a:t>
            </a:r>
            <a:r>
              <a:rPr lang="en-US" altLang="en-US" sz="1100" dirty="0">
                <a:latin typeface="Verdana" panose="020B0604030504040204" pitchFamily="34" charset="0"/>
              </a:rPr>
              <a:t>S&amp;P Global Market Intelligence</a:t>
            </a:r>
            <a:r>
              <a:rPr lang="en-US" sz="1100" dirty="0"/>
              <a:t>, April 1, 2020.</a:t>
            </a:r>
            <a:endParaRPr lang="en-US" sz="1100" baseline="30000" dirty="0"/>
          </a:p>
          <a:p>
            <a:pPr>
              <a:spcBef>
                <a:spcPts val="0"/>
              </a:spcBef>
              <a:spcAft>
                <a:spcPts val="0"/>
              </a:spcAft>
            </a:pPr>
            <a:r>
              <a:rPr lang="en-US" sz="1100" dirty="0"/>
              <a:t> </a:t>
            </a:r>
          </a:p>
          <a:p>
            <a:pPr>
              <a:spcBef>
                <a:spcPts val="0"/>
              </a:spcBef>
              <a:spcAft>
                <a:spcPts val="150"/>
              </a:spcAft>
            </a:pPr>
            <a:endParaRPr lang="en-US" sz="1100" dirty="0"/>
          </a:p>
          <a:p>
            <a:pPr>
              <a:spcBef>
                <a:spcPts val="0"/>
              </a:spcBef>
              <a:spcAft>
                <a:spcPts val="150"/>
              </a:spcAft>
            </a:pPr>
            <a:endParaRPr lang="en-US" sz="1100" dirty="0"/>
          </a:p>
          <a:p>
            <a:pPr>
              <a:spcBef>
                <a:spcPts val="0"/>
              </a:spcBef>
              <a:spcAft>
                <a:spcPts val="150"/>
              </a:spcAft>
            </a:pPr>
            <a:endParaRPr lang="en-US" sz="1000" dirty="0"/>
          </a:p>
          <a:p>
            <a:pPr>
              <a:spcBef>
                <a:spcPts val="0"/>
              </a:spcBef>
              <a:spcAft>
                <a:spcPts val="150"/>
              </a:spcAft>
            </a:pPr>
            <a:endParaRPr lang="en-US" sz="1400" i="1" dirty="0"/>
          </a:p>
          <a:p>
            <a:pPr>
              <a:spcBef>
                <a:spcPts val="0"/>
              </a:spcBef>
              <a:spcAft>
                <a:spcPts val="150"/>
              </a:spcAft>
            </a:pPr>
            <a:endParaRPr lang="en-US" sz="1400" dirty="0"/>
          </a:p>
          <a:p>
            <a:pPr>
              <a:spcBef>
                <a:spcPct val="0"/>
              </a:spcBef>
              <a:spcAft>
                <a:spcPts val="150"/>
              </a:spcAft>
            </a:pPr>
            <a:r>
              <a:rPr lang="en-US" altLang="en-US" sz="1400" baseline="30000" dirty="0">
                <a:solidFill>
                  <a:srgbClr val="313131"/>
                </a:solidFill>
                <a:latin typeface="Verdana" panose="020B0604030504040204" pitchFamily="34" charset="0"/>
              </a:rPr>
              <a:t>1</a:t>
            </a:r>
            <a:endParaRPr lang="en-US" sz="1400" dirty="0"/>
          </a:p>
        </p:txBody>
      </p:sp>
    </p:spTree>
    <p:extLst>
      <p:ext uri="{BB962C8B-B14F-4D97-AF65-F5344CB8AC3E}">
        <p14:creationId xmlns:p14="http://schemas.microsoft.com/office/powerpoint/2010/main" val="73706502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AC506-F051-4AC9-B283-E59ED8731633}"/>
              </a:ext>
            </a:extLst>
          </p:cNvPr>
          <p:cNvSpPr>
            <a:spLocks noGrp="1"/>
          </p:cNvSpPr>
          <p:nvPr>
            <p:ph type="title"/>
          </p:nvPr>
        </p:nvSpPr>
        <p:spPr/>
        <p:txBody>
          <a:bodyPr/>
          <a:lstStyle/>
          <a:p>
            <a:r>
              <a:rPr lang="en-US" dirty="0"/>
              <a:t>Focus on Oil and Gas sector</a:t>
            </a:r>
          </a:p>
        </p:txBody>
      </p:sp>
    </p:spTree>
    <p:extLst>
      <p:ext uri="{BB962C8B-B14F-4D97-AF65-F5344CB8AC3E}">
        <p14:creationId xmlns:p14="http://schemas.microsoft.com/office/powerpoint/2010/main" val="325546403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61338-F7BB-F943-B40D-6751255BAC1D}"/>
              </a:ext>
            </a:extLst>
          </p:cNvPr>
          <p:cNvSpPr>
            <a:spLocks noGrp="1"/>
          </p:cNvSpPr>
          <p:nvPr>
            <p:ph type="title"/>
          </p:nvPr>
        </p:nvSpPr>
        <p:spPr>
          <a:xfrm>
            <a:off x="2100943" y="3665764"/>
            <a:ext cx="7777390" cy="547915"/>
          </a:xfrm>
        </p:spPr>
        <p:txBody>
          <a:bodyPr/>
          <a:lstStyle/>
          <a:p>
            <a:pPr algn="ctr"/>
            <a:r>
              <a:rPr lang="en-US" sz="1800" dirty="0"/>
              <a:t>Paul L. </a:t>
            </a:r>
            <a:r>
              <a:rPr lang="en-US" sz="1800" dirty="0" err="1"/>
              <a:t>Horak</a:t>
            </a:r>
            <a:br>
              <a:rPr lang="en-US" sz="1800" dirty="0"/>
            </a:br>
            <a:r>
              <a:rPr lang="en-US" sz="1800" dirty="0"/>
              <a:t>Partner, Audit and Enterprise Risk Services</a:t>
            </a:r>
            <a:br>
              <a:rPr lang="en-US" sz="1800" dirty="0"/>
            </a:br>
            <a:r>
              <a:rPr lang="en-US" sz="1800" dirty="0"/>
              <a:t>US Oil and Gas Audit Leader</a:t>
            </a:r>
          </a:p>
        </p:txBody>
      </p:sp>
      <p:sp>
        <p:nvSpPr>
          <p:cNvPr id="3" name="Content Placeholder 2">
            <a:extLst>
              <a:ext uri="{FF2B5EF4-FFF2-40B4-BE49-F238E27FC236}">
                <a16:creationId xmlns:a16="http://schemas.microsoft.com/office/drawing/2014/main" id="{9ABF82BA-66B2-3E4C-87FB-91B48EF91967}"/>
              </a:ext>
            </a:extLst>
          </p:cNvPr>
          <p:cNvSpPr>
            <a:spLocks noGrp="1"/>
          </p:cNvSpPr>
          <p:nvPr>
            <p:ph idx="1"/>
          </p:nvPr>
        </p:nvSpPr>
        <p:spPr>
          <a:xfrm>
            <a:off x="2340429" y="4904920"/>
            <a:ext cx="7537904" cy="1953080"/>
          </a:xfrm>
        </p:spPr>
        <p:txBody>
          <a:bodyPr/>
          <a:lstStyle/>
          <a:p>
            <a:r>
              <a:rPr lang="en-US" dirty="0"/>
              <a:t>Paul has over 29 years of experience in providing audit and accounting services, primarily for oil and gas clients. His experience includes consultation on transactions, such as acquisitions, divestitures and equity and debt offerings, and compliance with Section 404 of the Sarbanes-Oxley Act.  As an Advisory Partner, he understands the need for extensive communication, planning and monitoring to achieve a well-coordinated, successful relationship.</a:t>
            </a:r>
          </a:p>
          <a:p>
            <a:endParaRPr lang="en-US" dirty="0"/>
          </a:p>
        </p:txBody>
      </p:sp>
      <p:pic>
        <p:nvPicPr>
          <p:cNvPr id="6" name="Picture 5" descr="Description: Horak_Paul_Photo 03-07">
            <a:extLst>
              <a:ext uri="{FF2B5EF4-FFF2-40B4-BE49-F238E27FC236}">
                <a16:creationId xmlns:a16="http://schemas.microsoft.com/office/drawing/2014/main" id="{9FD60DE0-0A35-B043-9AE5-3B2C89E47829}"/>
              </a:ext>
            </a:extLst>
          </p:cNvPr>
          <p:cNvPicPr/>
          <p:nvPr/>
        </p:nvPicPr>
        <p:blipFill>
          <a:blip r:embed="rId2" cstate="print">
            <a:extLst>
              <a:ext uri="{28A0092B-C50C-407E-A947-70E740481C1C}">
                <a14:useLocalDpi xmlns:a14="http://schemas.microsoft.com/office/drawing/2010/main" val="0"/>
              </a:ext>
            </a:extLst>
          </a:blip>
          <a:srcRect b="8000"/>
          <a:stretch>
            <a:fillRect/>
          </a:stretch>
        </p:blipFill>
        <p:spPr bwMode="auto">
          <a:xfrm>
            <a:off x="4653211" y="100075"/>
            <a:ext cx="2672853" cy="3457738"/>
          </a:xfrm>
          <a:prstGeom prst="rect">
            <a:avLst/>
          </a:prstGeom>
          <a:noFill/>
          <a:ln>
            <a:noFill/>
          </a:ln>
        </p:spPr>
      </p:pic>
    </p:spTree>
    <p:extLst>
      <p:ext uri="{BB962C8B-B14F-4D97-AF65-F5344CB8AC3E}">
        <p14:creationId xmlns:p14="http://schemas.microsoft.com/office/powerpoint/2010/main" val="265570903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Healthcare_Border_21">
            <a:extLst>
              <a:ext uri="{FF2B5EF4-FFF2-40B4-BE49-F238E27FC236}">
                <a16:creationId xmlns:a16="http://schemas.microsoft.com/office/drawing/2014/main" id="{E4783259-D4C6-4164-B79E-AE99E38C9DA1}"/>
              </a:ext>
            </a:extLst>
          </p:cNvPr>
          <p:cNvGrpSpPr>
            <a:grpSpLocks noChangeAspect="1"/>
          </p:cNvGrpSpPr>
          <p:nvPr/>
        </p:nvGrpSpPr>
        <p:grpSpPr bwMode="auto">
          <a:xfrm>
            <a:off x="0" y="0"/>
            <a:ext cx="0" cy="0"/>
            <a:chOff x="1913" y="1186"/>
            <a:chExt cx="341" cy="341"/>
          </a:xfrm>
          <a:solidFill>
            <a:schemeClr val="accent4"/>
          </a:solidFill>
        </p:grpSpPr>
        <p:sp>
          <p:nvSpPr>
            <p:cNvPr id="30" name="Freeform 366">
              <a:extLst>
                <a:ext uri="{FF2B5EF4-FFF2-40B4-BE49-F238E27FC236}">
                  <a16:creationId xmlns:a16="http://schemas.microsoft.com/office/drawing/2014/main" id="{C79465AB-ADD3-4EF2-A52E-7D9CD7653AF3}"/>
                </a:ext>
              </a:extLst>
            </p:cNvPr>
            <p:cNvSpPr>
              <a:spLocks noEditPoints="1"/>
            </p:cNvSpPr>
            <p:nvPr/>
          </p:nvSpPr>
          <p:spPr bwMode="auto">
            <a:xfrm>
              <a:off x="1979" y="1250"/>
              <a:ext cx="209" cy="206"/>
            </a:xfrm>
            <a:custGeom>
              <a:avLst/>
              <a:gdLst>
                <a:gd name="T0" fmla="*/ 114 w 314"/>
                <a:gd name="T1" fmla="*/ 309 h 309"/>
                <a:gd name="T2" fmla="*/ 103 w 314"/>
                <a:gd name="T3" fmla="*/ 247 h 309"/>
                <a:gd name="T4" fmla="*/ 44 w 314"/>
                <a:gd name="T5" fmla="*/ 269 h 309"/>
                <a:gd name="T6" fmla="*/ 0 w 314"/>
                <a:gd name="T7" fmla="*/ 187 h 309"/>
                <a:gd name="T8" fmla="*/ 50 w 314"/>
                <a:gd name="T9" fmla="*/ 154 h 309"/>
                <a:gd name="T10" fmla="*/ 0 w 314"/>
                <a:gd name="T11" fmla="*/ 122 h 309"/>
                <a:gd name="T12" fmla="*/ 44 w 314"/>
                <a:gd name="T13" fmla="*/ 40 h 309"/>
                <a:gd name="T14" fmla="*/ 103 w 314"/>
                <a:gd name="T15" fmla="*/ 62 h 309"/>
                <a:gd name="T16" fmla="*/ 114 w 314"/>
                <a:gd name="T17" fmla="*/ 0 h 309"/>
                <a:gd name="T18" fmla="*/ 210 w 314"/>
                <a:gd name="T19" fmla="*/ 10 h 309"/>
                <a:gd name="T20" fmla="*/ 255 w 314"/>
                <a:gd name="T21" fmla="*/ 36 h 309"/>
                <a:gd name="T22" fmla="*/ 312 w 314"/>
                <a:gd name="T23" fmla="*/ 114 h 309"/>
                <a:gd name="T24" fmla="*/ 308 w 314"/>
                <a:gd name="T25" fmla="*/ 129 h 309"/>
                <a:gd name="T26" fmla="*/ 308 w 314"/>
                <a:gd name="T27" fmla="*/ 180 h 309"/>
                <a:gd name="T28" fmla="*/ 312 w 314"/>
                <a:gd name="T29" fmla="*/ 195 h 309"/>
                <a:gd name="T30" fmla="*/ 255 w 314"/>
                <a:gd name="T31" fmla="*/ 273 h 309"/>
                <a:gd name="T32" fmla="*/ 210 w 314"/>
                <a:gd name="T33" fmla="*/ 298 h 309"/>
                <a:gd name="T34" fmla="*/ 125 w 314"/>
                <a:gd name="T35" fmla="*/ 288 h 309"/>
                <a:gd name="T36" fmla="*/ 189 w 314"/>
                <a:gd name="T37" fmla="*/ 228 h 309"/>
                <a:gd name="T38" fmla="*/ 205 w 314"/>
                <a:gd name="T39" fmla="*/ 219 h 309"/>
                <a:gd name="T40" fmla="*/ 288 w 314"/>
                <a:gd name="T41" fmla="*/ 193 h 309"/>
                <a:gd name="T42" fmla="*/ 231 w 314"/>
                <a:gd name="T43" fmla="*/ 154 h 309"/>
                <a:gd name="T44" fmla="*/ 288 w 314"/>
                <a:gd name="T45" fmla="*/ 115 h 309"/>
                <a:gd name="T46" fmla="*/ 205 w 314"/>
                <a:gd name="T47" fmla="*/ 90 h 309"/>
                <a:gd name="T48" fmla="*/ 189 w 314"/>
                <a:gd name="T49" fmla="*/ 80 h 309"/>
                <a:gd name="T50" fmla="*/ 125 w 314"/>
                <a:gd name="T51" fmla="*/ 21 h 309"/>
                <a:gd name="T52" fmla="*/ 119 w 314"/>
                <a:gd name="T53" fmla="*/ 90 h 309"/>
                <a:gd name="T54" fmla="*/ 57 w 314"/>
                <a:gd name="T55" fmla="*/ 60 h 309"/>
                <a:gd name="T56" fmla="*/ 77 w 314"/>
                <a:gd name="T57" fmla="*/ 145 h 309"/>
                <a:gd name="T58" fmla="*/ 77 w 314"/>
                <a:gd name="T59" fmla="*/ 164 h 309"/>
                <a:gd name="T60" fmla="*/ 57 w 314"/>
                <a:gd name="T61" fmla="*/ 249 h 309"/>
                <a:gd name="T62" fmla="*/ 119 w 314"/>
                <a:gd name="T63" fmla="*/ 219 h 309"/>
                <a:gd name="T64" fmla="*/ 125 w 314"/>
                <a:gd name="T65" fmla="*/ 288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4" h="309">
                  <a:moveTo>
                    <a:pt x="199" y="309"/>
                  </a:moveTo>
                  <a:cubicBezTo>
                    <a:pt x="114" y="309"/>
                    <a:pt x="114" y="309"/>
                    <a:pt x="114" y="309"/>
                  </a:cubicBezTo>
                  <a:cubicBezTo>
                    <a:pt x="108" y="309"/>
                    <a:pt x="103" y="304"/>
                    <a:pt x="103" y="298"/>
                  </a:cubicBezTo>
                  <a:cubicBezTo>
                    <a:pt x="103" y="247"/>
                    <a:pt x="103" y="247"/>
                    <a:pt x="103" y="247"/>
                  </a:cubicBezTo>
                  <a:cubicBezTo>
                    <a:pt x="59" y="273"/>
                    <a:pt x="59" y="273"/>
                    <a:pt x="59" y="273"/>
                  </a:cubicBezTo>
                  <a:cubicBezTo>
                    <a:pt x="54" y="275"/>
                    <a:pt x="47" y="274"/>
                    <a:pt x="44" y="269"/>
                  </a:cubicBezTo>
                  <a:cubicBezTo>
                    <a:pt x="1" y="195"/>
                    <a:pt x="1" y="195"/>
                    <a:pt x="1" y="195"/>
                  </a:cubicBezTo>
                  <a:cubicBezTo>
                    <a:pt x="0" y="192"/>
                    <a:pt x="0" y="189"/>
                    <a:pt x="0" y="187"/>
                  </a:cubicBezTo>
                  <a:cubicBezTo>
                    <a:pt x="1" y="184"/>
                    <a:pt x="3" y="182"/>
                    <a:pt x="5" y="180"/>
                  </a:cubicBezTo>
                  <a:cubicBezTo>
                    <a:pt x="50" y="154"/>
                    <a:pt x="50" y="154"/>
                    <a:pt x="50" y="154"/>
                  </a:cubicBezTo>
                  <a:cubicBezTo>
                    <a:pt x="5" y="129"/>
                    <a:pt x="5" y="129"/>
                    <a:pt x="5" y="129"/>
                  </a:cubicBezTo>
                  <a:cubicBezTo>
                    <a:pt x="3" y="127"/>
                    <a:pt x="1" y="125"/>
                    <a:pt x="0" y="122"/>
                  </a:cubicBezTo>
                  <a:cubicBezTo>
                    <a:pt x="0" y="119"/>
                    <a:pt x="0" y="116"/>
                    <a:pt x="1" y="114"/>
                  </a:cubicBezTo>
                  <a:cubicBezTo>
                    <a:pt x="44" y="40"/>
                    <a:pt x="44" y="40"/>
                    <a:pt x="44" y="40"/>
                  </a:cubicBezTo>
                  <a:cubicBezTo>
                    <a:pt x="47" y="35"/>
                    <a:pt x="54" y="33"/>
                    <a:pt x="59" y="36"/>
                  </a:cubicBezTo>
                  <a:cubicBezTo>
                    <a:pt x="103" y="62"/>
                    <a:pt x="103" y="62"/>
                    <a:pt x="103" y="62"/>
                  </a:cubicBezTo>
                  <a:cubicBezTo>
                    <a:pt x="103" y="10"/>
                    <a:pt x="103" y="10"/>
                    <a:pt x="103" y="10"/>
                  </a:cubicBezTo>
                  <a:cubicBezTo>
                    <a:pt x="103" y="4"/>
                    <a:pt x="108" y="0"/>
                    <a:pt x="114" y="0"/>
                  </a:cubicBezTo>
                  <a:cubicBezTo>
                    <a:pt x="199" y="0"/>
                    <a:pt x="199" y="0"/>
                    <a:pt x="199" y="0"/>
                  </a:cubicBezTo>
                  <a:cubicBezTo>
                    <a:pt x="205" y="0"/>
                    <a:pt x="210" y="4"/>
                    <a:pt x="210" y="10"/>
                  </a:cubicBezTo>
                  <a:cubicBezTo>
                    <a:pt x="210" y="62"/>
                    <a:pt x="210" y="62"/>
                    <a:pt x="210" y="62"/>
                  </a:cubicBezTo>
                  <a:cubicBezTo>
                    <a:pt x="255" y="36"/>
                    <a:pt x="255" y="36"/>
                    <a:pt x="255" y="36"/>
                  </a:cubicBezTo>
                  <a:cubicBezTo>
                    <a:pt x="260" y="33"/>
                    <a:pt x="266" y="35"/>
                    <a:pt x="269" y="40"/>
                  </a:cubicBezTo>
                  <a:cubicBezTo>
                    <a:pt x="312" y="114"/>
                    <a:pt x="312" y="114"/>
                    <a:pt x="312" y="114"/>
                  </a:cubicBezTo>
                  <a:cubicBezTo>
                    <a:pt x="313" y="116"/>
                    <a:pt x="314" y="119"/>
                    <a:pt x="313" y="122"/>
                  </a:cubicBezTo>
                  <a:cubicBezTo>
                    <a:pt x="312" y="125"/>
                    <a:pt x="310" y="127"/>
                    <a:pt x="308" y="129"/>
                  </a:cubicBezTo>
                  <a:cubicBezTo>
                    <a:pt x="263" y="154"/>
                    <a:pt x="263" y="154"/>
                    <a:pt x="263" y="154"/>
                  </a:cubicBezTo>
                  <a:cubicBezTo>
                    <a:pt x="308" y="180"/>
                    <a:pt x="308" y="180"/>
                    <a:pt x="308" y="180"/>
                  </a:cubicBezTo>
                  <a:cubicBezTo>
                    <a:pt x="310" y="182"/>
                    <a:pt x="312" y="184"/>
                    <a:pt x="313" y="187"/>
                  </a:cubicBezTo>
                  <a:cubicBezTo>
                    <a:pt x="314" y="189"/>
                    <a:pt x="313" y="192"/>
                    <a:pt x="312" y="195"/>
                  </a:cubicBezTo>
                  <a:cubicBezTo>
                    <a:pt x="269" y="269"/>
                    <a:pt x="269" y="269"/>
                    <a:pt x="269" y="269"/>
                  </a:cubicBezTo>
                  <a:cubicBezTo>
                    <a:pt x="266" y="274"/>
                    <a:pt x="260" y="275"/>
                    <a:pt x="255" y="273"/>
                  </a:cubicBezTo>
                  <a:cubicBezTo>
                    <a:pt x="210" y="247"/>
                    <a:pt x="210" y="247"/>
                    <a:pt x="210" y="247"/>
                  </a:cubicBezTo>
                  <a:cubicBezTo>
                    <a:pt x="210" y="298"/>
                    <a:pt x="210" y="298"/>
                    <a:pt x="210" y="298"/>
                  </a:cubicBezTo>
                  <a:cubicBezTo>
                    <a:pt x="210" y="304"/>
                    <a:pt x="205" y="309"/>
                    <a:pt x="199" y="309"/>
                  </a:cubicBezTo>
                  <a:close/>
                  <a:moveTo>
                    <a:pt x="125" y="288"/>
                  </a:moveTo>
                  <a:cubicBezTo>
                    <a:pt x="189" y="288"/>
                    <a:pt x="189" y="288"/>
                    <a:pt x="189" y="288"/>
                  </a:cubicBezTo>
                  <a:cubicBezTo>
                    <a:pt x="189" y="228"/>
                    <a:pt x="189" y="228"/>
                    <a:pt x="189" y="228"/>
                  </a:cubicBezTo>
                  <a:cubicBezTo>
                    <a:pt x="189" y="224"/>
                    <a:pt x="191" y="221"/>
                    <a:pt x="194" y="219"/>
                  </a:cubicBezTo>
                  <a:cubicBezTo>
                    <a:pt x="197" y="217"/>
                    <a:pt x="201" y="217"/>
                    <a:pt x="205" y="219"/>
                  </a:cubicBezTo>
                  <a:cubicBezTo>
                    <a:pt x="256" y="249"/>
                    <a:pt x="256" y="249"/>
                    <a:pt x="256" y="249"/>
                  </a:cubicBezTo>
                  <a:cubicBezTo>
                    <a:pt x="288" y="193"/>
                    <a:pt x="288" y="193"/>
                    <a:pt x="288" y="193"/>
                  </a:cubicBezTo>
                  <a:cubicBezTo>
                    <a:pt x="237" y="164"/>
                    <a:pt x="237" y="164"/>
                    <a:pt x="237" y="164"/>
                  </a:cubicBezTo>
                  <a:cubicBezTo>
                    <a:pt x="233" y="162"/>
                    <a:pt x="231" y="158"/>
                    <a:pt x="231" y="154"/>
                  </a:cubicBezTo>
                  <a:cubicBezTo>
                    <a:pt x="231" y="151"/>
                    <a:pt x="233" y="147"/>
                    <a:pt x="237" y="145"/>
                  </a:cubicBezTo>
                  <a:cubicBezTo>
                    <a:pt x="288" y="115"/>
                    <a:pt x="288" y="115"/>
                    <a:pt x="288" y="115"/>
                  </a:cubicBezTo>
                  <a:cubicBezTo>
                    <a:pt x="256" y="60"/>
                    <a:pt x="256" y="60"/>
                    <a:pt x="256" y="60"/>
                  </a:cubicBezTo>
                  <a:cubicBezTo>
                    <a:pt x="205" y="90"/>
                    <a:pt x="205" y="90"/>
                    <a:pt x="205" y="90"/>
                  </a:cubicBezTo>
                  <a:cubicBezTo>
                    <a:pt x="201" y="92"/>
                    <a:pt x="197" y="92"/>
                    <a:pt x="194" y="90"/>
                  </a:cubicBezTo>
                  <a:cubicBezTo>
                    <a:pt x="191" y="88"/>
                    <a:pt x="189" y="84"/>
                    <a:pt x="189" y="80"/>
                  </a:cubicBezTo>
                  <a:cubicBezTo>
                    <a:pt x="189" y="21"/>
                    <a:pt x="189" y="21"/>
                    <a:pt x="189" y="21"/>
                  </a:cubicBezTo>
                  <a:cubicBezTo>
                    <a:pt x="125" y="21"/>
                    <a:pt x="125" y="21"/>
                    <a:pt x="125" y="21"/>
                  </a:cubicBezTo>
                  <a:cubicBezTo>
                    <a:pt x="125" y="80"/>
                    <a:pt x="125" y="80"/>
                    <a:pt x="125" y="80"/>
                  </a:cubicBezTo>
                  <a:cubicBezTo>
                    <a:pt x="125" y="84"/>
                    <a:pt x="123" y="88"/>
                    <a:pt x="119" y="90"/>
                  </a:cubicBezTo>
                  <a:cubicBezTo>
                    <a:pt x="116" y="92"/>
                    <a:pt x="112" y="92"/>
                    <a:pt x="109" y="90"/>
                  </a:cubicBezTo>
                  <a:cubicBezTo>
                    <a:pt x="57" y="60"/>
                    <a:pt x="57" y="60"/>
                    <a:pt x="57" y="60"/>
                  </a:cubicBezTo>
                  <a:cubicBezTo>
                    <a:pt x="25" y="115"/>
                    <a:pt x="25" y="115"/>
                    <a:pt x="25" y="115"/>
                  </a:cubicBezTo>
                  <a:cubicBezTo>
                    <a:pt x="77" y="145"/>
                    <a:pt x="77" y="145"/>
                    <a:pt x="77" y="145"/>
                  </a:cubicBezTo>
                  <a:cubicBezTo>
                    <a:pt x="80" y="147"/>
                    <a:pt x="82" y="151"/>
                    <a:pt x="82" y="154"/>
                  </a:cubicBezTo>
                  <a:cubicBezTo>
                    <a:pt x="82" y="158"/>
                    <a:pt x="80" y="162"/>
                    <a:pt x="77" y="164"/>
                  </a:cubicBezTo>
                  <a:cubicBezTo>
                    <a:pt x="25" y="193"/>
                    <a:pt x="25" y="193"/>
                    <a:pt x="25" y="193"/>
                  </a:cubicBezTo>
                  <a:cubicBezTo>
                    <a:pt x="57" y="249"/>
                    <a:pt x="57" y="249"/>
                    <a:pt x="57" y="249"/>
                  </a:cubicBezTo>
                  <a:cubicBezTo>
                    <a:pt x="109" y="219"/>
                    <a:pt x="109" y="219"/>
                    <a:pt x="109" y="219"/>
                  </a:cubicBezTo>
                  <a:cubicBezTo>
                    <a:pt x="112" y="217"/>
                    <a:pt x="116" y="217"/>
                    <a:pt x="119" y="219"/>
                  </a:cubicBezTo>
                  <a:cubicBezTo>
                    <a:pt x="123" y="221"/>
                    <a:pt x="125" y="224"/>
                    <a:pt x="125" y="228"/>
                  </a:cubicBezTo>
                  <a:lnTo>
                    <a:pt x="125" y="288"/>
                  </a:ln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Verdana"/>
                <a:ea typeface="+mn-ea"/>
                <a:cs typeface="+mn-cs"/>
              </a:endParaRPr>
            </a:p>
          </p:txBody>
        </p:sp>
        <p:sp>
          <p:nvSpPr>
            <p:cNvPr id="31" name="Freeform 367">
              <a:extLst>
                <a:ext uri="{FF2B5EF4-FFF2-40B4-BE49-F238E27FC236}">
                  <a16:creationId xmlns:a16="http://schemas.microsoft.com/office/drawing/2014/main" id="{478DB9CD-C05D-481D-A371-95A5E9EF343C}"/>
                </a:ext>
              </a:extLst>
            </p:cNvPr>
            <p:cNvSpPr>
              <a:spLocks noEditPoints="1"/>
            </p:cNvSpPr>
            <p:nvPr/>
          </p:nvSpPr>
          <p:spPr bwMode="auto">
            <a:xfrm>
              <a:off x="1913" y="1186"/>
              <a:ext cx="341"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Verdana"/>
                <a:ea typeface="+mn-ea"/>
                <a:cs typeface="+mn-cs"/>
              </a:endParaRPr>
            </a:p>
          </p:txBody>
        </p:sp>
      </p:grpSp>
      <p:sp>
        <p:nvSpPr>
          <p:cNvPr id="11" name="Title 10">
            <a:extLst>
              <a:ext uri="{FF2B5EF4-FFF2-40B4-BE49-F238E27FC236}">
                <a16:creationId xmlns:a16="http://schemas.microsoft.com/office/drawing/2014/main" id="{D87BD933-DB04-4C69-8567-35850423EC02}"/>
              </a:ext>
            </a:extLst>
          </p:cNvPr>
          <p:cNvSpPr>
            <a:spLocks noGrp="1"/>
          </p:cNvSpPr>
          <p:nvPr>
            <p:ph type="title"/>
          </p:nvPr>
        </p:nvSpPr>
        <p:spPr>
          <a:xfrm>
            <a:off x="501650" y="317501"/>
            <a:ext cx="11188700" cy="334100"/>
          </a:xfrm>
        </p:spPr>
        <p:txBody>
          <a:bodyPr/>
          <a:lstStyle/>
          <a:p>
            <a:r>
              <a:rPr lang="en-US" dirty="0">
                <a:solidFill>
                  <a:srgbClr val="43B02A"/>
                </a:solidFill>
              </a:rPr>
              <a:t>Two black swan events hit the O&amp;G industry simultaneously</a:t>
            </a:r>
          </a:p>
        </p:txBody>
      </p:sp>
      <p:sp>
        <p:nvSpPr>
          <p:cNvPr id="12" name="Text Placeholder 11">
            <a:extLst>
              <a:ext uri="{FF2B5EF4-FFF2-40B4-BE49-F238E27FC236}">
                <a16:creationId xmlns:a16="http://schemas.microsoft.com/office/drawing/2014/main" id="{FAA1789D-8E6C-4BC7-840F-2C2A692CED32}"/>
              </a:ext>
            </a:extLst>
          </p:cNvPr>
          <p:cNvSpPr>
            <a:spLocks noGrp="1"/>
          </p:cNvSpPr>
          <p:nvPr>
            <p:ph type="body" sz="quarter" idx="13"/>
          </p:nvPr>
        </p:nvSpPr>
        <p:spPr>
          <a:xfrm>
            <a:off x="501649" y="680398"/>
            <a:ext cx="11523199" cy="627292"/>
          </a:xfrm>
        </p:spPr>
        <p:txBody>
          <a:bodyPr/>
          <a:lstStyle/>
          <a:p>
            <a:r>
              <a:rPr lang="en-US" sz="1600" dirty="0">
                <a:solidFill>
                  <a:schemeClr val="bg2">
                    <a:lumMod val="25000"/>
                  </a:schemeClr>
                </a:solidFill>
              </a:rPr>
              <a:t>The COVID-19 pandemic and an oil price war among producers led to a precipitous fall in oil demand and prices</a:t>
            </a:r>
          </a:p>
        </p:txBody>
      </p:sp>
      <p:graphicFrame>
        <p:nvGraphicFramePr>
          <p:cNvPr id="5" name="Chart 4">
            <a:extLst>
              <a:ext uri="{FF2B5EF4-FFF2-40B4-BE49-F238E27FC236}">
                <a16:creationId xmlns:a16="http://schemas.microsoft.com/office/drawing/2014/main" id="{AECC397A-19AF-466C-9CD6-9671C98FCA86}"/>
              </a:ext>
            </a:extLst>
          </p:cNvPr>
          <p:cNvGraphicFramePr/>
          <p:nvPr>
            <p:extLst>
              <p:ext uri="{D42A27DB-BD31-4B8C-83A1-F6EECF244321}">
                <p14:modId xmlns:p14="http://schemas.microsoft.com/office/powerpoint/2010/main" val="3911666855"/>
              </p:ext>
            </p:extLst>
          </p:nvPr>
        </p:nvGraphicFramePr>
        <p:xfrm>
          <a:off x="501651" y="2054120"/>
          <a:ext cx="4805845" cy="288666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8" name="Chart 57">
            <a:extLst>
              <a:ext uri="{FF2B5EF4-FFF2-40B4-BE49-F238E27FC236}">
                <a16:creationId xmlns:a16="http://schemas.microsoft.com/office/drawing/2014/main" id="{90153DC7-3E6C-4FB8-A243-3645B4C354B0}"/>
              </a:ext>
            </a:extLst>
          </p:cNvPr>
          <p:cNvGraphicFramePr/>
          <p:nvPr>
            <p:extLst>
              <p:ext uri="{D42A27DB-BD31-4B8C-83A1-F6EECF244321}">
                <p14:modId xmlns:p14="http://schemas.microsoft.com/office/powerpoint/2010/main" val="1332646599"/>
              </p:ext>
            </p:extLst>
          </p:nvPr>
        </p:nvGraphicFramePr>
        <p:xfrm>
          <a:off x="6887817" y="2054119"/>
          <a:ext cx="4802532" cy="2889174"/>
        </p:xfrm>
        <a:graphic>
          <a:graphicData uri="http://schemas.openxmlformats.org/drawingml/2006/chart">
            <c:chart xmlns:c="http://schemas.openxmlformats.org/drawingml/2006/chart" xmlns:r="http://schemas.openxmlformats.org/officeDocument/2006/relationships" r:id="rId4"/>
          </a:graphicData>
        </a:graphic>
      </p:graphicFrame>
      <p:sp>
        <p:nvSpPr>
          <p:cNvPr id="59" name="Rectangle 58">
            <a:extLst>
              <a:ext uri="{FF2B5EF4-FFF2-40B4-BE49-F238E27FC236}">
                <a16:creationId xmlns:a16="http://schemas.microsoft.com/office/drawing/2014/main" id="{0460D0F5-B74F-49B1-A98B-2BCA0574AF78}"/>
              </a:ext>
            </a:extLst>
          </p:cNvPr>
          <p:cNvSpPr/>
          <p:nvPr/>
        </p:nvSpPr>
        <p:spPr bwMode="gray">
          <a:xfrm>
            <a:off x="501650" y="1456739"/>
            <a:ext cx="5044385" cy="283464"/>
          </a:xfrm>
          <a:prstGeom prst="rect">
            <a:avLst/>
          </a:prstGeom>
          <a:solidFill>
            <a:schemeClr val="bg2">
              <a:lumMod val="25000"/>
            </a:schemeClr>
          </a:solidFill>
          <a:ln w="19050" algn="ctr">
            <a:solidFill>
              <a:schemeClr val="bg2">
                <a:lumMod val="5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solidFill>
                  <a:schemeClr val="bg1"/>
                </a:solidFill>
              </a:rPr>
              <a:t>Interplay between rising COVID-19 cases and WTI prices</a:t>
            </a:r>
          </a:p>
        </p:txBody>
      </p:sp>
      <p:sp>
        <p:nvSpPr>
          <p:cNvPr id="60" name="Rectangle 59">
            <a:extLst>
              <a:ext uri="{FF2B5EF4-FFF2-40B4-BE49-F238E27FC236}">
                <a16:creationId xmlns:a16="http://schemas.microsoft.com/office/drawing/2014/main" id="{A7D2F823-2416-4968-B144-A3F0DD297B6B}"/>
              </a:ext>
            </a:extLst>
          </p:cNvPr>
          <p:cNvSpPr/>
          <p:nvPr/>
        </p:nvSpPr>
        <p:spPr bwMode="gray">
          <a:xfrm>
            <a:off x="6645965" y="1456739"/>
            <a:ext cx="5047970" cy="285968"/>
          </a:xfrm>
          <a:prstGeom prst="rect">
            <a:avLst/>
          </a:prstGeom>
          <a:solidFill>
            <a:schemeClr val="bg2">
              <a:lumMod val="25000"/>
            </a:schemeClr>
          </a:solidFill>
          <a:ln w="19050" algn="ctr">
            <a:solidFill>
              <a:schemeClr val="bg2">
                <a:lumMod val="5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solidFill>
                  <a:schemeClr val="bg1"/>
                </a:solidFill>
              </a:rPr>
              <a:t>Monthly change in global oil demand (2020)</a:t>
            </a:r>
          </a:p>
        </p:txBody>
      </p:sp>
      <p:sp>
        <p:nvSpPr>
          <p:cNvPr id="61" name="TextBox 60">
            <a:extLst>
              <a:ext uri="{FF2B5EF4-FFF2-40B4-BE49-F238E27FC236}">
                <a16:creationId xmlns:a16="http://schemas.microsoft.com/office/drawing/2014/main" id="{2656F63A-23B7-467D-BADE-1088B7F7FD26}"/>
              </a:ext>
            </a:extLst>
          </p:cNvPr>
          <p:cNvSpPr txBox="1"/>
          <p:nvPr/>
        </p:nvSpPr>
        <p:spPr>
          <a:xfrm>
            <a:off x="501650" y="1806080"/>
            <a:ext cx="5355140" cy="184666"/>
          </a:xfrm>
          <a:prstGeom prst="rect">
            <a:avLst/>
          </a:prstGeom>
          <a:noFill/>
        </p:spPr>
        <p:txBody>
          <a:bodyPr wrap="square" lIns="0" tIns="0" rIns="0" bIns="0" rtlCol="0">
            <a:spAutoFit/>
          </a:bodyPr>
          <a:lstStyle/>
          <a:p>
            <a:pPr algn="ctr">
              <a:spcBef>
                <a:spcPts val="600"/>
              </a:spcBef>
              <a:buSzPct val="100000"/>
            </a:pPr>
            <a:r>
              <a:rPr lang="en-US" sz="1200" dirty="0"/>
              <a:t>(As of May 15, 2020) </a:t>
            </a:r>
          </a:p>
        </p:txBody>
      </p:sp>
      <p:sp>
        <p:nvSpPr>
          <p:cNvPr id="62" name="TextBox 61">
            <a:extLst>
              <a:ext uri="{FF2B5EF4-FFF2-40B4-BE49-F238E27FC236}">
                <a16:creationId xmlns:a16="http://schemas.microsoft.com/office/drawing/2014/main" id="{59BC8974-4C7C-4011-9105-85B4BE296AE2}"/>
              </a:ext>
            </a:extLst>
          </p:cNvPr>
          <p:cNvSpPr txBox="1"/>
          <p:nvPr/>
        </p:nvSpPr>
        <p:spPr>
          <a:xfrm>
            <a:off x="6335210" y="1806080"/>
            <a:ext cx="5355140" cy="184666"/>
          </a:xfrm>
          <a:prstGeom prst="rect">
            <a:avLst/>
          </a:prstGeom>
          <a:noFill/>
        </p:spPr>
        <p:txBody>
          <a:bodyPr wrap="square" lIns="0" tIns="0" rIns="0" bIns="0" rtlCol="0">
            <a:spAutoFit/>
          </a:bodyPr>
          <a:lstStyle/>
          <a:p>
            <a:pPr algn="ctr">
              <a:spcBef>
                <a:spcPts val="600"/>
              </a:spcBef>
              <a:buSzPct val="100000"/>
            </a:pPr>
            <a:r>
              <a:rPr lang="en-US" sz="1200" dirty="0"/>
              <a:t>(Over pre-pandemic levels)</a:t>
            </a:r>
          </a:p>
        </p:txBody>
      </p:sp>
      <p:sp>
        <p:nvSpPr>
          <p:cNvPr id="63" name="Rectangle 62">
            <a:extLst>
              <a:ext uri="{FF2B5EF4-FFF2-40B4-BE49-F238E27FC236}">
                <a16:creationId xmlns:a16="http://schemas.microsoft.com/office/drawing/2014/main" id="{60FB8EFF-259D-405E-87AE-A613E81CE6FD}"/>
              </a:ext>
            </a:extLst>
          </p:cNvPr>
          <p:cNvSpPr/>
          <p:nvPr/>
        </p:nvSpPr>
        <p:spPr bwMode="gray">
          <a:xfrm>
            <a:off x="501650" y="1768150"/>
            <a:ext cx="5044384" cy="3254217"/>
          </a:xfrm>
          <a:prstGeom prst="rect">
            <a:avLst/>
          </a:prstGeom>
          <a:noFill/>
          <a:ln w="12700" algn="ctr">
            <a:solidFill>
              <a:schemeClr val="bg2">
                <a:lumMod val="5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200" dirty="0">
              <a:solidFill>
                <a:schemeClr val="bg1"/>
              </a:solidFill>
            </a:endParaRPr>
          </a:p>
        </p:txBody>
      </p:sp>
      <p:sp>
        <p:nvSpPr>
          <p:cNvPr id="15" name="TextBox 14">
            <a:extLst>
              <a:ext uri="{FF2B5EF4-FFF2-40B4-BE49-F238E27FC236}">
                <a16:creationId xmlns:a16="http://schemas.microsoft.com/office/drawing/2014/main" id="{B0604EF2-7B8E-401A-B58C-8F50400F0FF3}"/>
              </a:ext>
            </a:extLst>
          </p:cNvPr>
          <p:cNvSpPr txBox="1"/>
          <p:nvPr/>
        </p:nvSpPr>
        <p:spPr>
          <a:xfrm>
            <a:off x="501650" y="6353620"/>
            <a:ext cx="5355140" cy="161583"/>
          </a:xfrm>
          <a:prstGeom prst="rect">
            <a:avLst/>
          </a:prstGeom>
          <a:noFill/>
        </p:spPr>
        <p:txBody>
          <a:bodyPr wrap="square" lIns="0" tIns="0" rIns="0" bIns="0" rtlCol="0">
            <a:spAutoFit/>
          </a:bodyPr>
          <a:lstStyle/>
          <a:p>
            <a:pPr>
              <a:spcBef>
                <a:spcPts val="600"/>
              </a:spcBef>
              <a:buSzPct val="100000"/>
            </a:pPr>
            <a:r>
              <a:rPr lang="en-US" sz="1050" dirty="0">
                <a:solidFill>
                  <a:schemeClr val="bg2">
                    <a:lumMod val="25000"/>
                  </a:schemeClr>
                </a:solidFill>
              </a:rPr>
              <a:t>Sources: Worldometer, US Energy Information Administration; Rystad Energy</a:t>
            </a:r>
          </a:p>
        </p:txBody>
      </p:sp>
      <p:sp>
        <p:nvSpPr>
          <p:cNvPr id="17" name="Rectangle 16">
            <a:extLst>
              <a:ext uri="{FF2B5EF4-FFF2-40B4-BE49-F238E27FC236}">
                <a16:creationId xmlns:a16="http://schemas.microsoft.com/office/drawing/2014/main" id="{3494CF7D-7607-4175-94E3-4AB85D922903}"/>
              </a:ext>
            </a:extLst>
          </p:cNvPr>
          <p:cNvSpPr/>
          <p:nvPr/>
        </p:nvSpPr>
        <p:spPr bwMode="gray">
          <a:xfrm>
            <a:off x="6649277" y="1768150"/>
            <a:ext cx="5044384" cy="3254217"/>
          </a:xfrm>
          <a:prstGeom prst="rect">
            <a:avLst/>
          </a:prstGeom>
          <a:noFill/>
          <a:ln w="12700" algn="ctr">
            <a:solidFill>
              <a:schemeClr val="bg2">
                <a:lumMod val="5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200" dirty="0">
              <a:solidFill>
                <a:schemeClr val="bg1"/>
              </a:solidFill>
            </a:endParaRPr>
          </a:p>
        </p:txBody>
      </p:sp>
      <p:sp>
        <p:nvSpPr>
          <p:cNvPr id="2" name="Rectangle 1">
            <a:extLst>
              <a:ext uri="{FF2B5EF4-FFF2-40B4-BE49-F238E27FC236}">
                <a16:creationId xmlns:a16="http://schemas.microsoft.com/office/drawing/2014/main" id="{0A49F3A5-D265-4C9A-8ACC-344FCFE6467E}"/>
              </a:ext>
            </a:extLst>
          </p:cNvPr>
          <p:cNvSpPr/>
          <p:nvPr/>
        </p:nvSpPr>
        <p:spPr bwMode="gray">
          <a:xfrm>
            <a:off x="501650" y="5191331"/>
            <a:ext cx="5041070" cy="820878"/>
          </a:xfrm>
          <a:prstGeom prst="rect">
            <a:avLst/>
          </a:prstGeom>
          <a:solidFill>
            <a:srgbClr val="009A44"/>
          </a:solidFill>
          <a:ln w="19050" algn="ctr">
            <a:noFill/>
            <a:miter lim="800000"/>
            <a:headEnd/>
            <a:tailEnd/>
          </a:ln>
        </p:spPr>
        <p:txBody>
          <a:bodyPr wrap="square" lIns="88900" tIns="88900" rIns="0" bIns="88900" rtlCol="0" anchor="ctr"/>
          <a:lstStyle/>
          <a:p>
            <a:pPr>
              <a:lnSpc>
                <a:spcPct val="106000"/>
              </a:lnSpc>
              <a:buFont typeface="Wingdings 2" pitchFamily="18" charset="2"/>
              <a:buNone/>
            </a:pPr>
            <a:r>
              <a:rPr lang="en-US" sz="1200" dirty="0">
                <a:solidFill>
                  <a:schemeClr val="bg1"/>
                </a:solidFill>
              </a:rPr>
              <a:t>Supply disagreement between Saudi and Russia and growing COVID-19 cases worldwide adversely impacted WTI prices &amp; even pushed May futures into negative ($-37/bbl) for a while. </a:t>
            </a:r>
          </a:p>
        </p:txBody>
      </p:sp>
      <p:sp>
        <p:nvSpPr>
          <p:cNvPr id="19" name="Rectangle 18">
            <a:extLst>
              <a:ext uri="{FF2B5EF4-FFF2-40B4-BE49-F238E27FC236}">
                <a16:creationId xmlns:a16="http://schemas.microsoft.com/office/drawing/2014/main" id="{AE8E8DBE-FF2F-43A8-A42B-19168D9A7E95}"/>
              </a:ext>
            </a:extLst>
          </p:cNvPr>
          <p:cNvSpPr/>
          <p:nvPr/>
        </p:nvSpPr>
        <p:spPr bwMode="gray">
          <a:xfrm>
            <a:off x="6645965" y="5191331"/>
            <a:ext cx="5044384" cy="820877"/>
          </a:xfrm>
          <a:prstGeom prst="rect">
            <a:avLst/>
          </a:prstGeom>
          <a:solidFill>
            <a:srgbClr val="009A44"/>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US" sz="1200" dirty="0">
                <a:solidFill>
                  <a:schemeClr val="bg1"/>
                </a:solidFill>
              </a:rPr>
              <a:t>Lockdown of nations worldwide led to about 30% fall in oil demand in April. Even in May, global demand is projected to fall by 20% over its pre-pandemic levels. </a:t>
            </a:r>
          </a:p>
        </p:txBody>
      </p:sp>
      <p:cxnSp>
        <p:nvCxnSpPr>
          <p:cNvPr id="4" name="Straight Connector 3">
            <a:extLst>
              <a:ext uri="{FF2B5EF4-FFF2-40B4-BE49-F238E27FC236}">
                <a16:creationId xmlns:a16="http://schemas.microsoft.com/office/drawing/2014/main" id="{14486FCF-A26B-4951-BBD4-1FAC14307611}"/>
              </a:ext>
            </a:extLst>
          </p:cNvPr>
          <p:cNvCxnSpPr/>
          <p:nvPr/>
        </p:nvCxnSpPr>
        <p:spPr>
          <a:xfrm>
            <a:off x="6096000" y="1456739"/>
            <a:ext cx="0" cy="4259317"/>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CFD0F0E-52C7-4432-8438-93301639ADA7}"/>
              </a:ext>
            </a:extLst>
          </p:cNvPr>
          <p:cNvCxnSpPr/>
          <p:nvPr/>
        </p:nvCxnSpPr>
        <p:spPr>
          <a:xfrm flipV="1">
            <a:off x="8935278" y="2196548"/>
            <a:ext cx="0" cy="2126974"/>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259D66C-69FD-451F-A509-FA3CDC682908}"/>
              </a:ext>
            </a:extLst>
          </p:cNvPr>
          <p:cNvSpPr txBox="1"/>
          <p:nvPr/>
        </p:nvSpPr>
        <p:spPr>
          <a:xfrm>
            <a:off x="7755088" y="4070763"/>
            <a:ext cx="776747" cy="169277"/>
          </a:xfrm>
          <a:prstGeom prst="rect">
            <a:avLst/>
          </a:prstGeom>
          <a:noFill/>
        </p:spPr>
        <p:txBody>
          <a:bodyPr wrap="square" lIns="0" tIns="0" rIns="0" bIns="0" rtlCol="0">
            <a:spAutoFit/>
          </a:bodyPr>
          <a:lstStyle/>
          <a:p>
            <a:pPr algn="ctr">
              <a:spcBef>
                <a:spcPts val="600"/>
              </a:spcBef>
              <a:buSzPct val="100000"/>
            </a:pPr>
            <a:r>
              <a:rPr lang="en-US" sz="1100" dirty="0">
                <a:solidFill>
                  <a:srgbClr val="313131"/>
                </a:solidFill>
              </a:rPr>
              <a:t>Actuals</a:t>
            </a:r>
          </a:p>
        </p:txBody>
      </p:sp>
      <p:sp>
        <p:nvSpPr>
          <p:cNvPr id="22" name="TextBox 21">
            <a:extLst>
              <a:ext uri="{FF2B5EF4-FFF2-40B4-BE49-F238E27FC236}">
                <a16:creationId xmlns:a16="http://schemas.microsoft.com/office/drawing/2014/main" id="{A37AA636-09F8-4A8E-848A-AD9C554B8ACD}"/>
              </a:ext>
            </a:extLst>
          </p:cNvPr>
          <p:cNvSpPr txBox="1"/>
          <p:nvPr/>
        </p:nvSpPr>
        <p:spPr>
          <a:xfrm>
            <a:off x="9802549" y="4070762"/>
            <a:ext cx="776747" cy="169277"/>
          </a:xfrm>
          <a:prstGeom prst="rect">
            <a:avLst/>
          </a:prstGeom>
          <a:noFill/>
        </p:spPr>
        <p:txBody>
          <a:bodyPr wrap="square" lIns="0" tIns="0" rIns="0" bIns="0" rtlCol="0">
            <a:spAutoFit/>
          </a:bodyPr>
          <a:lstStyle/>
          <a:p>
            <a:pPr algn="ctr">
              <a:spcBef>
                <a:spcPts val="600"/>
              </a:spcBef>
              <a:buSzPct val="100000"/>
            </a:pPr>
            <a:r>
              <a:rPr lang="en-US" sz="1100" dirty="0">
                <a:solidFill>
                  <a:srgbClr val="313131"/>
                </a:solidFill>
              </a:rPr>
              <a:t>Projected</a:t>
            </a:r>
          </a:p>
        </p:txBody>
      </p:sp>
    </p:spTree>
    <p:extLst>
      <p:ext uri="{BB962C8B-B14F-4D97-AF65-F5344CB8AC3E}">
        <p14:creationId xmlns:p14="http://schemas.microsoft.com/office/powerpoint/2010/main" val="383256675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 Placeholder 11">
            <a:extLst>
              <a:ext uri="{FF2B5EF4-FFF2-40B4-BE49-F238E27FC236}">
                <a16:creationId xmlns:a16="http://schemas.microsoft.com/office/drawing/2014/main" id="{1ADACDD1-746A-4D83-87F5-8288E55F4E3E}"/>
              </a:ext>
            </a:extLst>
          </p:cNvPr>
          <p:cNvSpPr txBox="1">
            <a:spLocks/>
          </p:cNvSpPr>
          <p:nvPr/>
        </p:nvSpPr>
        <p:spPr>
          <a:xfrm>
            <a:off x="392320" y="661540"/>
            <a:ext cx="11188700" cy="695312"/>
          </a:xfrm>
          <a:prstGeom prst="rect">
            <a:avLst/>
          </a:prstGeom>
        </p:spPr>
        <p:txBody>
          <a:bodyPr/>
          <a:lstStyle>
            <a:lvl1pPr marL="0" indent="0" algn="l" defTabSz="914400" rtl="0" eaLnBrk="1" latinLnBrk="0" hangingPunct="1">
              <a:spcBef>
                <a:spcPts val="0"/>
              </a:spcBef>
              <a:spcAft>
                <a:spcPts val="1000"/>
              </a:spcAft>
              <a:buSzPct val="100000"/>
              <a:buFont typeface="Arial" panose="020B0604020202020204" pitchFamily="34" charset="0"/>
              <a:buNone/>
              <a:defRPr sz="11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1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1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1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1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sz="1600" dirty="0">
                <a:solidFill>
                  <a:schemeClr val="bg2">
                    <a:lumMod val="25000"/>
                  </a:schemeClr>
                </a:solidFill>
              </a:rPr>
              <a:t>The new telecommuting norm or behavioral shift of consumers is expected to structurally impact oil’s demand, leading to a new normal of lower oil prices of $20-40/bbl over the next couple of years</a:t>
            </a:r>
          </a:p>
        </p:txBody>
      </p:sp>
      <p:sp>
        <p:nvSpPr>
          <p:cNvPr id="78" name="Title 10">
            <a:extLst>
              <a:ext uri="{FF2B5EF4-FFF2-40B4-BE49-F238E27FC236}">
                <a16:creationId xmlns:a16="http://schemas.microsoft.com/office/drawing/2014/main" id="{72591B28-77D4-4155-A79C-A1747A9F7883}"/>
              </a:ext>
            </a:extLst>
          </p:cNvPr>
          <p:cNvSpPr txBox="1">
            <a:spLocks/>
          </p:cNvSpPr>
          <p:nvPr/>
        </p:nvSpPr>
        <p:spPr bwMode="gray">
          <a:xfrm>
            <a:off x="501650" y="327440"/>
            <a:ext cx="11188700" cy="334100"/>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j-lt"/>
                <a:ea typeface="+mj-ea"/>
                <a:cs typeface="+mj-cs"/>
              </a:defRPr>
            </a:lvl1pPr>
          </a:lstStyle>
          <a:p>
            <a:r>
              <a:rPr lang="en-US" dirty="0">
                <a:solidFill>
                  <a:srgbClr val="43B02A"/>
                </a:solidFill>
              </a:rPr>
              <a:t>A new normal awaits the O&amp;G industry</a:t>
            </a:r>
          </a:p>
        </p:txBody>
      </p:sp>
      <p:pic>
        <p:nvPicPr>
          <p:cNvPr id="3" name="Picture 2">
            <a:extLst>
              <a:ext uri="{FF2B5EF4-FFF2-40B4-BE49-F238E27FC236}">
                <a16:creationId xmlns:a16="http://schemas.microsoft.com/office/drawing/2014/main" id="{2A87EF18-D1BC-43C7-8421-6364C4139618}"/>
              </a:ext>
            </a:extLst>
          </p:cNvPr>
          <p:cNvPicPr>
            <a:picLocks noChangeAspect="1"/>
          </p:cNvPicPr>
          <p:nvPr/>
        </p:nvPicPr>
        <p:blipFill>
          <a:blip r:embed="rId2"/>
          <a:stretch>
            <a:fillRect/>
          </a:stretch>
        </p:blipFill>
        <p:spPr>
          <a:xfrm>
            <a:off x="795443" y="1544647"/>
            <a:ext cx="10374003" cy="4885007"/>
          </a:xfrm>
          <a:prstGeom prst="rect">
            <a:avLst/>
          </a:prstGeom>
        </p:spPr>
      </p:pic>
    </p:spTree>
    <p:extLst>
      <p:ext uri="{BB962C8B-B14F-4D97-AF65-F5344CB8AC3E}">
        <p14:creationId xmlns:p14="http://schemas.microsoft.com/office/powerpoint/2010/main" val="88182158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D83178-D257-4B56-9735-5D06CE221A06}"/>
              </a:ext>
            </a:extLst>
          </p:cNvPr>
          <p:cNvSpPr/>
          <p:nvPr/>
        </p:nvSpPr>
        <p:spPr bwMode="gray">
          <a:xfrm>
            <a:off x="5307495" y="2066426"/>
            <a:ext cx="844827" cy="2555268"/>
          </a:xfrm>
          <a:prstGeom prst="rect">
            <a:avLst/>
          </a:prstGeom>
          <a:pattFill prst="dkUpDiag">
            <a:fgClr>
              <a:schemeClr val="tx2">
                <a:lumMod val="20000"/>
                <a:lumOff val="80000"/>
              </a:schemeClr>
            </a:fgClr>
            <a:bgClr>
              <a:schemeClr val="bg1"/>
            </a:bgClr>
          </a:patt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grpSp>
        <p:nvGrpSpPr>
          <p:cNvPr id="29" name="Healthcare_Border_21">
            <a:extLst>
              <a:ext uri="{FF2B5EF4-FFF2-40B4-BE49-F238E27FC236}">
                <a16:creationId xmlns:a16="http://schemas.microsoft.com/office/drawing/2014/main" id="{E4783259-D4C6-4164-B79E-AE99E38C9DA1}"/>
              </a:ext>
            </a:extLst>
          </p:cNvPr>
          <p:cNvGrpSpPr>
            <a:grpSpLocks noChangeAspect="1"/>
          </p:cNvGrpSpPr>
          <p:nvPr/>
        </p:nvGrpSpPr>
        <p:grpSpPr bwMode="auto">
          <a:xfrm>
            <a:off x="0" y="0"/>
            <a:ext cx="0" cy="0"/>
            <a:chOff x="1913" y="1186"/>
            <a:chExt cx="341" cy="341"/>
          </a:xfrm>
          <a:solidFill>
            <a:schemeClr val="accent4"/>
          </a:solidFill>
        </p:grpSpPr>
        <p:sp>
          <p:nvSpPr>
            <p:cNvPr id="30" name="Freeform 366">
              <a:extLst>
                <a:ext uri="{FF2B5EF4-FFF2-40B4-BE49-F238E27FC236}">
                  <a16:creationId xmlns:a16="http://schemas.microsoft.com/office/drawing/2014/main" id="{C79465AB-ADD3-4EF2-A52E-7D9CD7653AF3}"/>
                </a:ext>
              </a:extLst>
            </p:cNvPr>
            <p:cNvSpPr>
              <a:spLocks noEditPoints="1"/>
            </p:cNvSpPr>
            <p:nvPr/>
          </p:nvSpPr>
          <p:spPr bwMode="auto">
            <a:xfrm>
              <a:off x="1979" y="1250"/>
              <a:ext cx="209" cy="206"/>
            </a:xfrm>
            <a:custGeom>
              <a:avLst/>
              <a:gdLst>
                <a:gd name="T0" fmla="*/ 114 w 314"/>
                <a:gd name="T1" fmla="*/ 309 h 309"/>
                <a:gd name="T2" fmla="*/ 103 w 314"/>
                <a:gd name="T3" fmla="*/ 247 h 309"/>
                <a:gd name="T4" fmla="*/ 44 w 314"/>
                <a:gd name="T5" fmla="*/ 269 h 309"/>
                <a:gd name="T6" fmla="*/ 0 w 314"/>
                <a:gd name="T7" fmla="*/ 187 h 309"/>
                <a:gd name="T8" fmla="*/ 50 w 314"/>
                <a:gd name="T9" fmla="*/ 154 h 309"/>
                <a:gd name="T10" fmla="*/ 0 w 314"/>
                <a:gd name="T11" fmla="*/ 122 h 309"/>
                <a:gd name="T12" fmla="*/ 44 w 314"/>
                <a:gd name="T13" fmla="*/ 40 h 309"/>
                <a:gd name="T14" fmla="*/ 103 w 314"/>
                <a:gd name="T15" fmla="*/ 62 h 309"/>
                <a:gd name="T16" fmla="*/ 114 w 314"/>
                <a:gd name="T17" fmla="*/ 0 h 309"/>
                <a:gd name="T18" fmla="*/ 210 w 314"/>
                <a:gd name="T19" fmla="*/ 10 h 309"/>
                <a:gd name="T20" fmla="*/ 255 w 314"/>
                <a:gd name="T21" fmla="*/ 36 h 309"/>
                <a:gd name="T22" fmla="*/ 312 w 314"/>
                <a:gd name="T23" fmla="*/ 114 h 309"/>
                <a:gd name="T24" fmla="*/ 308 w 314"/>
                <a:gd name="T25" fmla="*/ 129 h 309"/>
                <a:gd name="T26" fmla="*/ 308 w 314"/>
                <a:gd name="T27" fmla="*/ 180 h 309"/>
                <a:gd name="T28" fmla="*/ 312 w 314"/>
                <a:gd name="T29" fmla="*/ 195 h 309"/>
                <a:gd name="T30" fmla="*/ 255 w 314"/>
                <a:gd name="T31" fmla="*/ 273 h 309"/>
                <a:gd name="T32" fmla="*/ 210 w 314"/>
                <a:gd name="T33" fmla="*/ 298 h 309"/>
                <a:gd name="T34" fmla="*/ 125 w 314"/>
                <a:gd name="T35" fmla="*/ 288 h 309"/>
                <a:gd name="T36" fmla="*/ 189 w 314"/>
                <a:gd name="T37" fmla="*/ 228 h 309"/>
                <a:gd name="T38" fmla="*/ 205 w 314"/>
                <a:gd name="T39" fmla="*/ 219 h 309"/>
                <a:gd name="T40" fmla="*/ 288 w 314"/>
                <a:gd name="T41" fmla="*/ 193 h 309"/>
                <a:gd name="T42" fmla="*/ 231 w 314"/>
                <a:gd name="T43" fmla="*/ 154 h 309"/>
                <a:gd name="T44" fmla="*/ 288 w 314"/>
                <a:gd name="T45" fmla="*/ 115 h 309"/>
                <a:gd name="T46" fmla="*/ 205 w 314"/>
                <a:gd name="T47" fmla="*/ 90 h 309"/>
                <a:gd name="T48" fmla="*/ 189 w 314"/>
                <a:gd name="T49" fmla="*/ 80 h 309"/>
                <a:gd name="T50" fmla="*/ 125 w 314"/>
                <a:gd name="T51" fmla="*/ 21 h 309"/>
                <a:gd name="T52" fmla="*/ 119 w 314"/>
                <a:gd name="T53" fmla="*/ 90 h 309"/>
                <a:gd name="T54" fmla="*/ 57 w 314"/>
                <a:gd name="T55" fmla="*/ 60 h 309"/>
                <a:gd name="T56" fmla="*/ 77 w 314"/>
                <a:gd name="T57" fmla="*/ 145 h 309"/>
                <a:gd name="T58" fmla="*/ 77 w 314"/>
                <a:gd name="T59" fmla="*/ 164 h 309"/>
                <a:gd name="T60" fmla="*/ 57 w 314"/>
                <a:gd name="T61" fmla="*/ 249 h 309"/>
                <a:gd name="T62" fmla="*/ 119 w 314"/>
                <a:gd name="T63" fmla="*/ 219 h 309"/>
                <a:gd name="T64" fmla="*/ 125 w 314"/>
                <a:gd name="T65" fmla="*/ 288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4" h="309">
                  <a:moveTo>
                    <a:pt x="199" y="309"/>
                  </a:moveTo>
                  <a:cubicBezTo>
                    <a:pt x="114" y="309"/>
                    <a:pt x="114" y="309"/>
                    <a:pt x="114" y="309"/>
                  </a:cubicBezTo>
                  <a:cubicBezTo>
                    <a:pt x="108" y="309"/>
                    <a:pt x="103" y="304"/>
                    <a:pt x="103" y="298"/>
                  </a:cubicBezTo>
                  <a:cubicBezTo>
                    <a:pt x="103" y="247"/>
                    <a:pt x="103" y="247"/>
                    <a:pt x="103" y="247"/>
                  </a:cubicBezTo>
                  <a:cubicBezTo>
                    <a:pt x="59" y="273"/>
                    <a:pt x="59" y="273"/>
                    <a:pt x="59" y="273"/>
                  </a:cubicBezTo>
                  <a:cubicBezTo>
                    <a:pt x="54" y="275"/>
                    <a:pt x="47" y="274"/>
                    <a:pt x="44" y="269"/>
                  </a:cubicBezTo>
                  <a:cubicBezTo>
                    <a:pt x="1" y="195"/>
                    <a:pt x="1" y="195"/>
                    <a:pt x="1" y="195"/>
                  </a:cubicBezTo>
                  <a:cubicBezTo>
                    <a:pt x="0" y="192"/>
                    <a:pt x="0" y="189"/>
                    <a:pt x="0" y="187"/>
                  </a:cubicBezTo>
                  <a:cubicBezTo>
                    <a:pt x="1" y="184"/>
                    <a:pt x="3" y="182"/>
                    <a:pt x="5" y="180"/>
                  </a:cubicBezTo>
                  <a:cubicBezTo>
                    <a:pt x="50" y="154"/>
                    <a:pt x="50" y="154"/>
                    <a:pt x="50" y="154"/>
                  </a:cubicBezTo>
                  <a:cubicBezTo>
                    <a:pt x="5" y="129"/>
                    <a:pt x="5" y="129"/>
                    <a:pt x="5" y="129"/>
                  </a:cubicBezTo>
                  <a:cubicBezTo>
                    <a:pt x="3" y="127"/>
                    <a:pt x="1" y="125"/>
                    <a:pt x="0" y="122"/>
                  </a:cubicBezTo>
                  <a:cubicBezTo>
                    <a:pt x="0" y="119"/>
                    <a:pt x="0" y="116"/>
                    <a:pt x="1" y="114"/>
                  </a:cubicBezTo>
                  <a:cubicBezTo>
                    <a:pt x="44" y="40"/>
                    <a:pt x="44" y="40"/>
                    <a:pt x="44" y="40"/>
                  </a:cubicBezTo>
                  <a:cubicBezTo>
                    <a:pt x="47" y="35"/>
                    <a:pt x="54" y="33"/>
                    <a:pt x="59" y="36"/>
                  </a:cubicBezTo>
                  <a:cubicBezTo>
                    <a:pt x="103" y="62"/>
                    <a:pt x="103" y="62"/>
                    <a:pt x="103" y="62"/>
                  </a:cubicBezTo>
                  <a:cubicBezTo>
                    <a:pt x="103" y="10"/>
                    <a:pt x="103" y="10"/>
                    <a:pt x="103" y="10"/>
                  </a:cubicBezTo>
                  <a:cubicBezTo>
                    <a:pt x="103" y="4"/>
                    <a:pt x="108" y="0"/>
                    <a:pt x="114" y="0"/>
                  </a:cubicBezTo>
                  <a:cubicBezTo>
                    <a:pt x="199" y="0"/>
                    <a:pt x="199" y="0"/>
                    <a:pt x="199" y="0"/>
                  </a:cubicBezTo>
                  <a:cubicBezTo>
                    <a:pt x="205" y="0"/>
                    <a:pt x="210" y="4"/>
                    <a:pt x="210" y="10"/>
                  </a:cubicBezTo>
                  <a:cubicBezTo>
                    <a:pt x="210" y="62"/>
                    <a:pt x="210" y="62"/>
                    <a:pt x="210" y="62"/>
                  </a:cubicBezTo>
                  <a:cubicBezTo>
                    <a:pt x="255" y="36"/>
                    <a:pt x="255" y="36"/>
                    <a:pt x="255" y="36"/>
                  </a:cubicBezTo>
                  <a:cubicBezTo>
                    <a:pt x="260" y="33"/>
                    <a:pt x="266" y="35"/>
                    <a:pt x="269" y="40"/>
                  </a:cubicBezTo>
                  <a:cubicBezTo>
                    <a:pt x="312" y="114"/>
                    <a:pt x="312" y="114"/>
                    <a:pt x="312" y="114"/>
                  </a:cubicBezTo>
                  <a:cubicBezTo>
                    <a:pt x="313" y="116"/>
                    <a:pt x="314" y="119"/>
                    <a:pt x="313" y="122"/>
                  </a:cubicBezTo>
                  <a:cubicBezTo>
                    <a:pt x="312" y="125"/>
                    <a:pt x="310" y="127"/>
                    <a:pt x="308" y="129"/>
                  </a:cubicBezTo>
                  <a:cubicBezTo>
                    <a:pt x="263" y="154"/>
                    <a:pt x="263" y="154"/>
                    <a:pt x="263" y="154"/>
                  </a:cubicBezTo>
                  <a:cubicBezTo>
                    <a:pt x="308" y="180"/>
                    <a:pt x="308" y="180"/>
                    <a:pt x="308" y="180"/>
                  </a:cubicBezTo>
                  <a:cubicBezTo>
                    <a:pt x="310" y="182"/>
                    <a:pt x="312" y="184"/>
                    <a:pt x="313" y="187"/>
                  </a:cubicBezTo>
                  <a:cubicBezTo>
                    <a:pt x="314" y="189"/>
                    <a:pt x="313" y="192"/>
                    <a:pt x="312" y="195"/>
                  </a:cubicBezTo>
                  <a:cubicBezTo>
                    <a:pt x="269" y="269"/>
                    <a:pt x="269" y="269"/>
                    <a:pt x="269" y="269"/>
                  </a:cubicBezTo>
                  <a:cubicBezTo>
                    <a:pt x="266" y="274"/>
                    <a:pt x="260" y="275"/>
                    <a:pt x="255" y="273"/>
                  </a:cubicBezTo>
                  <a:cubicBezTo>
                    <a:pt x="210" y="247"/>
                    <a:pt x="210" y="247"/>
                    <a:pt x="210" y="247"/>
                  </a:cubicBezTo>
                  <a:cubicBezTo>
                    <a:pt x="210" y="298"/>
                    <a:pt x="210" y="298"/>
                    <a:pt x="210" y="298"/>
                  </a:cubicBezTo>
                  <a:cubicBezTo>
                    <a:pt x="210" y="304"/>
                    <a:pt x="205" y="309"/>
                    <a:pt x="199" y="309"/>
                  </a:cubicBezTo>
                  <a:close/>
                  <a:moveTo>
                    <a:pt x="125" y="288"/>
                  </a:moveTo>
                  <a:cubicBezTo>
                    <a:pt x="189" y="288"/>
                    <a:pt x="189" y="288"/>
                    <a:pt x="189" y="288"/>
                  </a:cubicBezTo>
                  <a:cubicBezTo>
                    <a:pt x="189" y="228"/>
                    <a:pt x="189" y="228"/>
                    <a:pt x="189" y="228"/>
                  </a:cubicBezTo>
                  <a:cubicBezTo>
                    <a:pt x="189" y="224"/>
                    <a:pt x="191" y="221"/>
                    <a:pt x="194" y="219"/>
                  </a:cubicBezTo>
                  <a:cubicBezTo>
                    <a:pt x="197" y="217"/>
                    <a:pt x="201" y="217"/>
                    <a:pt x="205" y="219"/>
                  </a:cubicBezTo>
                  <a:cubicBezTo>
                    <a:pt x="256" y="249"/>
                    <a:pt x="256" y="249"/>
                    <a:pt x="256" y="249"/>
                  </a:cubicBezTo>
                  <a:cubicBezTo>
                    <a:pt x="288" y="193"/>
                    <a:pt x="288" y="193"/>
                    <a:pt x="288" y="193"/>
                  </a:cubicBezTo>
                  <a:cubicBezTo>
                    <a:pt x="237" y="164"/>
                    <a:pt x="237" y="164"/>
                    <a:pt x="237" y="164"/>
                  </a:cubicBezTo>
                  <a:cubicBezTo>
                    <a:pt x="233" y="162"/>
                    <a:pt x="231" y="158"/>
                    <a:pt x="231" y="154"/>
                  </a:cubicBezTo>
                  <a:cubicBezTo>
                    <a:pt x="231" y="151"/>
                    <a:pt x="233" y="147"/>
                    <a:pt x="237" y="145"/>
                  </a:cubicBezTo>
                  <a:cubicBezTo>
                    <a:pt x="288" y="115"/>
                    <a:pt x="288" y="115"/>
                    <a:pt x="288" y="115"/>
                  </a:cubicBezTo>
                  <a:cubicBezTo>
                    <a:pt x="256" y="60"/>
                    <a:pt x="256" y="60"/>
                    <a:pt x="256" y="60"/>
                  </a:cubicBezTo>
                  <a:cubicBezTo>
                    <a:pt x="205" y="90"/>
                    <a:pt x="205" y="90"/>
                    <a:pt x="205" y="90"/>
                  </a:cubicBezTo>
                  <a:cubicBezTo>
                    <a:pt x="201" y="92"/>
                    <a:pt x="197" y="92"/>
                    <a:pt x="194" y="90"/>
                  </a:cubicBezTo>
                  <a:cubicBezTo>
                    <a:pt x="191" y="88"/>
                    <a:pt x="189" y="84"/>
                    <a:pt x="189" y="80"/>
                  </a:cubicBezTo>
                  <a:cubicBezTo>
                    <a:pt x="189" y="21"/>
                    <a:pt x="189" y="21"/>
                    <a:pt x="189" y="21"/>
                  </a:cubicBezTo>
                  <a:cubicBezTo>
                    <a:pt x="125" y="21"/>
                    <a:pt x="125" y="21"/>
                    <a:pt x="125" y="21"/>
                  </a:cubicBezTo>
                  <a:cubicBezTo>
                    <a:pt x="125" y="80"/>
                    <a:pt x="125" y="80"/>
                    <a:pt x="125" y="80"/>
                  </a:cubicBezTo>
                  <a:cubicBezTo>
                    <a:pt x="125" y="84"/>
                    <a:pt x="123" y="88"/>
                    <a:pt x="119" y="90"/>
                  </a:cubicBezTo>
                  <a:cubicBezTo>
                    <a:pt x="116" y="92"/>
                    <a:pt x="112" y="92"/>
                    <a:pt x="109" y="90"/>
                  </a:cubicBezTo>
                  <a:cubicBezTo>
                    <a:pt x="57" y="60"/>
                    <a:pt x="57" y="60"/>
                    <a:pt x="57" y="60"/>
                  </a:cubicBezTo>
                  <a:cubicBezTo>
                    <a:pt x="25" y="115"/>
                    <a:pt x="25" y="115"/>
                    <a:pt x="25" y="115"/>
                  </a:cubicBezTo>
                  <a:cubicBezTo>
                    <a:pt x="77" y="145"/>
                    <a:pt x="77" y="145"/>
                    <a:pt x="77" y="145"/>
                  </a:cubicBezTo>
                  <a:cubicBezTo>
                    <a:pt x="80" y="147"/>
                    <a:pt x="82" y="151"/>
                    <a:pt x="82" y="154"/>
                  </a:cubicBezTo>
                  <a:cubicBezTo>
                    <a:pt x="82" y="158"/>
                    <a:pt x="80" y="162"/>
                    <a:pt x="77" y="164"/>
                  </a:cubicBezTo>
                  <a:cubicBezTo>
                    <a:pt x="25" y="193"/>
                    <a:pt x="25" y="193"/>
                    <a:pt x="25" y="193"/>
                  </a:cubicBezTo>
                  <a:cubicBezTo>
                    <a:pt x="57" y="249"/>
                    <a:pt x="57" y="249"/>
                    <a:pt x="57" y="249"/>
                  </a:cubicBezTo>
                  <a:cubicBezTo>
                    <a:pt x="109" y="219"/>
                    <a:pt x="109" y="219"/>
                    <a:pt x="109" y="219"/>
                  </a:cubicBezTo>
                  <a:cubicBezTo>
                    <a:pt x="112" y="217"/>
                    <a:pt x="116" y="217"/>
                    <a:pt x="119" y="219"/>
                  </a:cubicBezTo>
                  <a:cubicBezTo>
                    <a:pt x="123" y="221"/>
                    <a:pt x="125" y="224"/>
                    <a:pt x="125" y="228"/>
                  </a:cubicBezTo>
                  <a:lnTo>
                    <a:pt x="125" y="288"/>
                  </a:ln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Verdana"/>
                <a:ea typeface="+mn-ea"/>
                <a:cs typeface="+mn-cs"/>
              </a:endParaRPr>
            </a:p>
          </p:txBody>
        </p:sp>
        <p:sp>
          <p:nvSpPr>
            <p:cNvPr id="31" name="Freeform 367">
              <a:extLst>
                <a:ext uri="{FF2B5EF4-FFF2-40B4-BE49-F238E27FC236}">
                  <a16:creationId xmlns:a16="http://schemas.microsoft.com/office/drawing/2014/main" id="{478DB9CD-C05D-481D-A371-95A5E9EF343C}"/>
                </a:ext>
              </a:extLst>
            </p:cNvPr>
            <p:cNvSpPr>
              <a:spLocks noEditPoints="1"/>
            </p:cNvSpPr>
            <p:nvPr/>
          </p:nvSpPr>
          <p:spPr bwMode="auto">
            <a:xfrm>
              <a:off x="1913" y="1186"/>
              <a:ext cx="341"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Verdana"/>
                <a:ea typeface="+mn-ea"/>
                <a:cs typeface="+mn-cs"/>
              </a:endParaRPr>
            </a:p>
          </p:txBody>
        </p:sp>
      </p:grpSp>
      <p:sp>
        <p:nvSpPr>
          <p:cNvPr id="11" name="Title 10">
            <a:extLst>
              <a:ext uri="{FF2B5EF4-FFF2-40B4-BE49-F238E27FC236}">
                <a16:creationId xmlns:a16="http://schemas.microsoft.com/office/drawing/2014/main" id="{D87BD933-DB04-4C69-8567-35850423EC02}"/>
              </a:ext>
            </a:extLst>
          </p:cNvPr>
          <p:cNvSpPr>
            <a:spLocks noGrp="1"/>
          </p:cNvSpPr>
          <p:nvPr>
            <p:ph type="title"/>
          </p:nvPr>
        </p:nvSpPr>
        <p:spPr>
          <a:xfrm>
            <a:off x="501650" y="317501"/>
            <a:ext cx="11188700" cy="334100"/>
          </a:xfrm>
        </p:spPr>
        <p:txBody>
          <a:bodyPr/>
          <a:lstStyle/>
          <a:p>
            <a:r>
              <a:rPr lang="en-US" dirty="0">
                <a:solidFill>
                  <a:srgbClr val="43B02A"/>
                </a:solidFill>
              </a:rPr>
              <a:t>Meanwhile, an economic storm has been brewing for US shale operators</a:t>
            </a:r>
          </a:p>
        </p:txBody>
      </p:sp>
      <p:sp>
        <p:nvSpPr>
          <p:cNvPr id="12" name="Text Placeholder 11">
            <a:extLst>
              <a:ext uri="{FF2B5EF4-FFF2-40B4-BE49-F238E27FC236}">
                <a16:creationId xmlns:a16="http://schemas.microsoft.com/office/drawing/2014/main" id="{FAA1789D-8E6C-4BC7-840F-2C2A692CED32}"/>
              </a:ext>
            </a:extLst>
          </p:cNvPr>
          <p:cNvSpPr>
            <a:spLocks noGrp="1"/>
          </p:cNvSpPr>
          <p:nvPr>
            <p:ph type="body" sz="quarter" idx="13"/>
          </p:nvPr>
        </p:nvSpPr>
        <p:spPr>
          <a:xfrm>
            <a:off x="501650" y="745435"/>
            <a:ext cx="11188700" cy="437322"/>
          </a:xfrm>
        </p:spPr>
        <p:txBody>
          <a:bodyPr/>
          <a:lstStyle/>
          <a:p>
            <a:r>
              <a:rPr lang="en-US" sz="1600" dirty="0">
                <a:solidFill>
                  <a:schemeClr val="bg2">
                    <a:lumMod val="25000"/>
                  </a:schemeClr>
                </a:solidFill>
              </a:rPr>
              <a:t>Highest disconnect between the net present values of estimated future cash flows, carrying (book) value of reserves, and market capitalization of US shale operators to trigger significant bankruptcies in 2020</a:t>
            </a:r>
          </a:p>
        </p:txBody>
      </p:sp>
      <p:graphicFrame>
        <p:nvGraphicFramePr>
          <p:cNvPr id="13" name="Chart 12">
            <a:extLst>
              <a:ext uri="{FF2B5EF4-FFF2-40B4-BE49-F238E27FC236}">
                <a16:creationId xmlns:a16="http://schemas.microsoft.com/office/drawing/2014/main" id="{735AE523-6E3D-43AF-908B-B72CD13C5C62}"/>
              </a:ext>
            </a:extLst>
          </p:cNvPr>
          <p:cNvGraphicFramePr/>
          <p:nvPr>
            <p:extLst>
              <p:ext uri="{D42A27DB-BD31-4B8C-83A1-F6EECF244321}">
                <p14:modId xmlns:p14="http://schemas.microsoft.com/office/powerpoint/2010/main" val="3842914452"/>
              </p:ext>
            </p:extLst>
          </p:nvPr>
        </p:nvGraphicFramePr>
        <p:xfrm>
          <a:off x="-153025" y="2036609"/>
          <a:ext cx="6282183" cy="3191425"/>
        </p:xfrm>
        <a:graphic>
          <a:graphicData uri="http://schemas.openxmlformats.org/drawingml/2006/chart">
            <c:chart xmlns:c="http://schemas.openxmlformats.org/drawingml/2006/chart" xmlns:r="http://schemas.openxmlformats.org/officeDocument/2006/relationships" r:id="rId3"/>
          </a:graphicData>
        </a:graphic>
      </p:graphicFrame>
      <p:sp>
        <p:nvSpPr>
          <p:cNvPr id="15" name="Rectangle 14">
            <a:extLst>
              <a:ext uri="{FF2B5EF4-FFF2-40B4-BE49-F238E27FC236}">
                <a16:creationId xmlns:a16="http://schemas.microsoft.com/office/drawing/2014/main" id="{8E764940-1F9F-4BAB-8EF9-37A768B95B50}"/>
              </a:ext>
            </a:extLst>
          </p:cNvPr>
          <p:cNvSpPr/>
          <p:nvPr/>
        </p:nvSpPr>
        <p:spPr bwMode="gray">
          <a:xfrm>
            <a:off x="501650" y="1629419"/>
            <a:ext cx="5769941" cy="295703"/>
          </a:xfrm>
          <a:prstGeom prst="rect">
            <a:avLst/>
          </a:prstGeom>
          <a:solidFill>
            <a:schemeClr val="bg2">
              <a:lumMod val="25000"/>
            </a:schemeClr>
          </a:solidFill>
          <a:ln w="19050" algn="ctr">
            <a:solidFill>
              <a:schemeClr val="bg2">
                <a:lumMod val="5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solidFill>
                  <a:schemeClr val="bg1"/>
                </a:solidFill>
              </a:rPr>
              <a:t>Financial state of major shale operators under two price scenarios</a:t>
            </a:r>
          </a:p>
        </p:txBody>
      </p:sp>
      <p:sp>
        <p:nvSpPr>
          <p:cNvPr id="16" name="TextBox 15">
            <a:extLst>
              <a:ext uri="{FF2B5EF4-FFF2-40B4-BE49-F238E27FC236}">
                <a16:creationId xmlns:a16="http://schemas.microsoft.com/office/drawing/2014/main" id="{24B1644D-8466-4208-BA0C-A4E3A2260369}"/>
              </a:ext>
            </a:extLst>
          </p:cNvPr>
          <p:cNvSpPr txBox="1"/>
          <p:nvPr/>
        </p:nvSpPr>
        <p:spPr>
          <a:xfrm>
            <a:off x="501650" y="5507690"/>
            <a:ext cx="5769941" cy="615553"/>
          </a:xfrm>
          <a:prstGeom prst="rect">
            <a:avLst/>
          </a:prstGeom>
          <a:noFill/>
        </p:spPr>
        <p:txBody>
          <a:bodyPr wrap="square" lIns="0" tIns="0" rIns="0" bIns="0" rtlCol="0">
            <a:spAutoFit/>
          </a:bodyPr>
          <a:lstStyle/>
          <a:p>
            <a:pPr>
              <a:spcBef>
                <a:spcPts val="600"/>
              </a:spcBef>
              <a:buSzPct val="100000"/>
            </a:pPr>
            <a:r>
              <a:rPr lang="en-US" sz="800" i="1" dirty="0">
                <a:solidFill>
                  <a:schemeClr val="bg2">
                    <a:lumMod val="25000"/>
                  </a:schemeClr>
                </a:solidFill>
              </a:rPr>
              <a:t>Notes:</a:t>
            </a:r>
          </a:p>
          <a:p>
            <a:pPr marL="171450" indent="-171450">
              <a:buSzPct val="100000"/>
              <a:buFont typeface="Arial" panose="020B0604020202020204" pitchFamily="34" charset="0"/>
              <a:buChar char="•"/>
            </a:pPr>
            <a:r>
              <a:rPr lang="en-US" sz="800" i="1" dirty="0">
                <a:solidFill>
                  <a:schemeClr val="bg2">
                    <a:lumMod val="25000"/>
                  </a:schemeClr>
                </a:solidFill>
              </a:rPr>
              <a:t>SEC values represent net present value of future cash flows reported by companies in their 10-K SEC filings.</a:t>
            </a:r>
          </a:p>
          <a:p>
            <a:pPr marL="171450" indent="-171450">
              <a:buSzPct val="100000"/>
              <a:buFont typeface="Arial" panose="020B0604020202020204" pitchFamily="34" charset="0"/>
              <a:buChar char="•"/>
            </a:pPr>
            <a:r>
              <a:rPr lang="en-US" sz="800" i="1" dirty="0">
                <a:solidFill>
                  <a:schemeClr val="bg2">
                    <a:lumMod val="25000"/>
                  </a:schemeClr>
                </a:solidFill>
              </a:rPr>
              <a:t>SEC values for 2020 are calculated by applying the change in oil prices under two oil price scenarios for the next 3 years ($35/bbl and $20/bbl) over 2019 realized prices, assuming all other things constant. Natural gas and NGL prices are adjusted accordingly.</a:t>
            </a:r>
            <a:r>
              <a:rPr lang="en-US" sz="800" i="1" dirty="0">
                <a:solidFill>
                  <a:srgbClr val="313131"/>
                </a:solidFill>
              </a:rPr>
              <a:t> </a:t>
            </a:r>
          </a:p>
        </p:txBody>
      </p:sp>
      <p:cxnSp>
        <p:nvCxnSpPr>
          <p:cNvPr id="17" name="Straight Arrow Connector 16">
            <a:extLst>
              <a:ext uri="{FF2B5EF4-FFF2-40B4-BE49-F238E27FC236}">
                <a16:creationId xmlns:a16="http://schemas.microsoft.com/office/drawing/2014/main" id="{7FA30635-6F80-410D-8712-649737BB2EA4}"/>
              </a:ext>
            </a:extLst>
          </p:cNvPr>
          <p:cNvCxnSpPr>
            <a:cxnSpLocks/>
          </p:cNvCxnSpPr>
          <p:nvPr/>
        </p:nvCxnSpPr>
        <p:spPr>
          <a:xfrm>
            <a:off x="5787887" y="2751828"/>
            <a:ext cx="0" cy="963295"/>
          </a:xfrm>
          <a:prstGeom prst="straightConnector1">
            <a:avLst/>
          </a:prstGeom>
          <a:ln w="28575">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57E4FA3-76F0-41E5-8C71-620F1E918D62}"/>
              </a:ext>
            </a:extLst>
          </p:cNvPr>
          <p:cNvSpPr/>
          <p:nvPr/>
        </p:nvSpPr>
        <p:spPr bwMode="gray">
          <a:xfrm>
            <a:off x="501650" y="1955756"/>
            <a:ext cx="5769942" cy="3492299"/>
          </a:xfrm>
          <a:prstGeom prst="rect">
            <a:avLst/>
          </a:prstGeom>
          <a:noFill/>
          <a:ln w="19050" algn="ctr">
            <a:solidFill>
              <a:schemeClr val="bg2">
                <a:lumMod val="5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200" dirty="0">
              <a:solidFill>
                <a:schemeClr val="bg1"/>
              </a:solidFill>
            </a:endParaRPr>
          </a:p>
        </p:txBody>
      </p:sp>
      <p:sp>
        <p:nvSpPr>
          <p:cNvPr id="3" name="TextBox 2">
            <a:extLst>
              <a:ext uri="{FF2B5EF4-FFF2-40B4-BE49-F238E27FC236}">
                <a16:creationId xmlns:a16="http://schemas.microsoft.com/office/drawing/2014/main" id="{D1BD7A33-FBC4-4553-8FB4-592FE3339F27}"/>
              </a:ext>
            </a:extLst>
          </p:cNvPr>
          <p:cNvSpPr txBox="1"/>
          <p:nvPr/>
        </p:nvSpPr>
        <p:spPr>
          <a:xfrm>
            <a:off x="6876497" y="1710408"/>
            <a:ext cx="4489593" cy="3539430"/>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400" dirty="0">
                <a:solidFill>
                  <a:schemeClr val="bg2">
                    <a:lumMod val="25000"/>
                  </a:schemeClr>
                </a:solidFill>
              </a:rPr>
              <a:t>The shortfall between NPV of operators’ future cash flows ($35/bbl) and their carrying value of reserves is about $300 billion, and could translate into significant resource impairments and asset write-offs initially.</a:t>
            </a:r>
          </a:p>
          <a:p>
            <a:pPr>
              <a:spcBef>
                <a:spcPts val="600"/>
              </a:spcBef>
              <a:buSzPct val="100000"/>
            </a:pPr>
            <a:endParaRPr lang="en-US" sz="1400" dirty="0">
              <a:solidFill>
                <a:schemeClr val="bg2">
                  <a:lumMod val="25000"/>
                </a:schemeClr>
              </a:solidFill>
            </a:endParaRPr>
          </a:p>
          <a:p>
            <a:pPr marL="203200" indent="-203200">
              <a:spcBef>
                <a:spcPts val="600"/>
              </a:spcBef>
              <a:buSzPct val="100000"/>
              <a:buFont typeface="Arial"/>
              <a:buChar char="•"/>
            </a:pPr>
            <a:r>
              <a:rPr lang="en-US" sz="1400" dirty="0">
                <a:solidFill>
                  <a:schemeClr val="bg2">
                    <a:lumMod val="25000"/>
                  </a:schemeClr>
                </a:solidFill>
              </a:rPr>
              <a:t>In-fact, asset impairments could reach 2015 levels, and these non-cash accounting adjustments could mean substantial write-offs from shareholders’ equity.</a:t>
            </a:r>
          </a:p>
          <a:p>
            <a:pPr marL="203200" indent="-203200">
              <a:spcBef>
                <a:spcPts val="600"/>
              </a:spcBef>
              <a:buSzPct val="100000"/>
              <a:buFont typeface="Arial"/>
              <a:buChar char="•"/>
            </a:pPr>
            <a:endParaRPr lang="en-US" sz="1400" dirty="0">
              <a:solidFill>
                <a:schemeClr val="bg2">
                  <a:lumMod val="25000"/>
                </a:schemeClr>
              </a:solidFill>
            </a:endParaRPr>
          </a:p>
          <a:p>
            <a:pPr marL="203200" indent="-203200">
              <a:spcBef>
                <a:spcPts val="600"/>
              </a:spcBef>
              <a:buSzPct val="100000"/>
              <a:buFont typeface="Arial"/>
              <a:buChar char="•"/>
            </a:pPr>
            <a:r>
              <a:rPr lang="en-US" sz="1400" dirty="0">
                <a:solidFill>
                  <a:schemeClr val="bg2">
                    <a:lumMod val="25000"/>
                  </a:schemeClr>
                </a:solidFill>
              </a:rPr>
              <a:t>The result: an immediate increase in the industry’s leverage ratio from 40 percent to 54 percent, triggering a destructive sequence of events such as mass bankruptcies.</a:t>
            </a:r>
          </a:p>
        </p:txBody>
      </p:sp>
      <p:sp>
        <p:nvSpPr>
          <p:cNvPr id="14" name="TextBox 13">
            <a:extLst>
              <a:ext uri="{FF2B5EF4-FFF2-40B4-BE49-F238E27FC236}">
                <a16:creationId xmlns:a16="http://schemas.microsoft.com/office/drawing/2014/main" id="{A98DC367-4F77-482C-B7E3-59E3A5848FE4}"/>
              </a:ext>
            </a:extLst>
          </p:cNvPr>
          <p:cNvSpPr txBox="1"/>
          <p:nvPr/>
        </p:nvSpPr>
        <p:spPr>
          <a:xfrm>
            <a:off x="501650" y="6506862"/>
            <a:ext cx="11251729" cy="161583"/>
          </a:xfrm>
          <a:prstGeom prst="rect">
            <a:avLst/>
          </a:prstGeom>
          <a:noFill/>
        </p:spPr>
        <p:txBody>
          <a:bodyPr wrap="square" lIns="0" tIns="0" rIns="0" bIns="0" rtlCol="0">
            <a:spAutoFit/>
          </a:bodyPr>
          <a:lstStyle/>
          <a:p>
            <a:pPr>
              <a:spcBef>
                <a:spcPts val="600"/>
              </a:spcBef>
              <a:buSzPct val="100000"/>
            </a:pPr>
            <a:r>
              <a:rPr lang="en-US" sz="1050" dirty="0">
                <a:solidFill>
                  <a:srgbClr val="313131"/>
                </a:solidFill>
              </a:rPr>
              <a:t>Source: Deloitte analysis based on data accessed from Capital IQ database.</a:t>
            </a:r>
          </a:p>
        </p:txBody>
      </p:sp>
    </p:spTree>
    <p:extLst>
      <p:ext uri="{BB962C8B-B14F-4D97-AF65-F5344CB8AC3E}">
        <p14:creationId xmlns:p14="http://schemas.microsoft.com/office/powerpoint/2010/main" val="109259184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Healthcare_Border_21">
            <a:extLst>
              <a:ext uri="{FF2B5EF4-FFF2-40B4-BE49-F238E27FC236}">
                <a16:creationId xmlns:a16="http://schemas.microsoft.com/office/drawing/2014/main" id="{E4783259-D4C6-4164-B79E-AE99E38C9DA1}"/>
              </a:ext>
            </a:extLst>
          </p:cNvPr>
          <p:cNvGrpSpPr>
            <a:grpSpLocks noChangeAspect="1"/>
          </p:cNvGrpSpPr>
          <p:nvPr/>
        </p:nvGrpSpPr>
        <p:grpSpPr bwMode="auto">
          <a:xfrm>
            <a:off x="0" y="0"/>
            <a:ext cx="0" cy="0"/>
            <a:chOff x="1913" y="1186"/>
            <a:chExt cx="341" cy="341"/>
          </a:xfrm>
          <a:solidFill>
            <a:schemeClr val="accent4"/>
          </a:solidFill>
        </p:grpSpPr>
        <p:sp>
          <p:nvSpPr>
            <p:cNvPr id="30" name="Freeform 366">
              <a:extLst>
                <a:ext uri="{FF2B5EF4-FFF2-40B4-BE49-F238E27FC236}">
                  <a16:creationId xmlns:a16="http://schemas.microsoft.com/office/drawing/2014/main" id="{C79465AB-ADD3-4EF2-A52E-7D9CD7653AF3}"/>
                </a:ext>
              </a:extLst>
            </p:cNvPr>
            <p:cNvSpPr>
              <a:spLocks noEditPoints="1"/>
            </p:cNvSpPr>
            <p:nvPr/>
          </p:nvSpPr>
          <p:spPr bwMode="auto">
            <a:xfrm>
              <a:off x="1979" y="1250"/>
              <a:ext cx="209" cy="206"/>
            </a:xfrm>
            <a:custGeom>
              <a:avLst/>
              <a:gdLst>
                <a:gd name="T0" fmla="*/ 114 w 314"/>
                <a:gd name="T1" fmla="*/ 309 h 309"/>
                <a:gd name="T2" fmla="*/ 103 w 314"/>
                <a:gd name="T3" fmla="*/ 247 h 309"/>
                <a:gd name="T4" fmla="*/ 44 w 314"/>
                <a:gd name="T5" fmla="*/ 269 h 309"/>
                <a:gd name="T6" fmla="*/ 0 w 314"/>
                <a:gd name="T7" fmla="*/ 187 h 309"/>
                <a:gd name="T8" fmla="*/ 50 w 314"/>
                <a:gd name="T9" fmla="*/ 154 h 309"/>
                <a:gd name="T10" fmla="*/ 0 w 314"/>
                <a:gd name="T11" fmla="*/ 122 h 309"/>
                <a:gd name="T12" fmla="*/ 44 w 314"/>
                <a:gd name="T13" fmla="*/ 40 h 309"/>
                <a:gd name="T14" fmla="*/ 103 w 314"/>
                <a:gd name="T15" fmla="*/ 62 h 309"/>
                <a:gd name="T16" fmla="*/ 114 w 314"/>
                <a:gd name="T17" fmla="*/ 0 h 309"/>
                <a:gd name="T18" fmla="*/ 210 w 314"/>
                <a:gd name="T19" fmla="*/ 10 h 309"/>
                <a:gd name="T20" fmla="*/ 255 w 314"/>
                <a:gd name="T21" fmla="*/ 36 h 309"/>
                <a:gd name="T22" fmla="*/ 312 w 314"/>
                <a:gd name="T23" fmla="*/ 114 h 309"/>
                <a:gd name="T24" fmla="*/ 308 w 314"/>
                <a:gd name="T25" fmla="*/ 129 h 309"/>
                <a:gd name="T26" fmla="*/ 308 w 314"/>
                <a:gd name="T27" fmla="*/ 180 h 309"/>
                <a:gd name="T28" fmla="*/ 312 w 314"/>
                <a:gd name="T29" fmla="*/ 195 h 309"/>
                <a:gd name="T30" fmla="*/ 255 w 314"/>
                <a:gd name="T31" fmla="*/ 273 h 309"/>
                <a:gd name="T32" fmla="*/ 210 w 314"/>
                <a:gd name="T33" fmla="*/ 298 h 309"/>
                <a:gd name="T34" fmla="*/ 125 w 314"/>
                <a:gd name="T35" fmla="*/ 288 h 309"/>
                <a:gd name="T36" fmla="*/ 189 w 314"/>
                <a:gd name="T37" fmla="*/ 228 h 309"/>
                <a:gd name="T38" fmla="*/ 205 w 314"/>
                <a:gd name="T39" fmla="*/ 219 h 309"/>
                <a:gd name="T40" fmla="*/ 288 w 314"/>
                <a:gd name="T41" fmla="*/ 193 h 309"/>
                <a:gd name="T42" fmla="*/ 231 w 314"/>
                <a:gd name="T43" fmla="*/ 154 h 309"/>
                <a:gd name="T44" fmla="*/ 288 w 314"/>
                <a:gd name="T45" fmla="*/ 115 h 309"/>
                <a:gd name="T46" fmla="*/ 205 w 314"/>
                <a:gd name="T47" fmla="*/ 90 h 309"/>
                <a:gd name="T48" fmla="*/ 189 w 314"/>
                <a:gd name="T49" fmla="*/ 80 h 309"/>
                <a:gd name="T50" fmla="*/ 125 w 314"/>
                <a:gd name="T51" fmla="*/ 21 h 309"/>
                <a:gd name="T52" fmla="*/ 119 w 314"/>
                <a:gd name="T53" fmla="*/ 90 h 309"/>
                <a:gd name="T54" fmla="*/ 57 w 314"/>
                <a:gd name="T55" fmla="*/ 60 h 309"/>
                <a:gd name="T56" fmla="*/ 77 w 314"/>
                <a:gd name="T57" fmla="*/ 145 h 309"/>
                <a:gd name="T58" fmla="*/ 77 w 314"/>
                <a:gd name="T59" fmla="*/ 164 h 309"/>
                <a:gd name="T60" fmla="*/ 57 w 314"/>
                <a:gd name="T61" fmla="*/ 249 h 309"/>
                <a:gd name="T62" fmla="*/ 119 w 314"/>
                <a:gd name="T63" fmla="*/ 219 h 309"/>
                <a:gd name="T64" fmla="*/ 125 w 314"/>
                <a:gd name="T65" fmla="*/ 288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4" h="309">
                  <a:moveTo>
                    <a:pt x="199" y="309"/>
                  </a:moveTo>
                  <a:cubicBezTo>
                    <a:pt x="114" y="309"/>
                    <a:pt x="114" y="309"/>
                    <a:pt x="114" y="309"/>
                  </a:cubicBezTo>
                  <a:cubicBezTo>
                    <a:pt x="108" y="309"/>
                    <a:pt x="103" y="304"/>
                    <a:pt x="103" y="298"/>
                  </a:cubicBezTo>
                  <a:cubicBezTo>
                    <a:pt x="103" y="247"/>
                    <a:pt x="103" y="247"/>
                    <a:pt x="103" y="247"/>
                  </a:cubicBezTo>
                  <a:cubicBezTo>
                    <a:pt x="59" y="273"/>
                    <a:pt x="59" y="273"/>
                    <a:pt x="59" y="273"/>
                  </a:cubicBezTo>
                  <a:cubicBezTo>
                    <a:pt x="54" y="275"/>
                    <a:pt x="47" y="274"/>
                    <a:pt x="44" y="269"/>
                  </a:cubicBezTo>
                  <a:cubicBezTo>
                    <a:pt x="1" y="195"/>
                    <a:pt x="1" y="195"/>
                    <a:pt x="1" y="195"/>
                  </a:cubicBezTo>
                  <a:cubicBezTo>
                    <a:pt x="0" y="192"/>
                    <a:pt x="0" y="189"/>
                    <a:pt x="0" y="187"/>
                  </a:cubicBezTo>
                  <a:cubicBezTo>
                    <a:pt x="1" y="184"/>
                    <a:pt x="3" y="182"/>
                    <a:pt x="5" y="180"/>
                  </a:cubicBezTo>
                  <a:cubicBezTo>
                    <a:pt x="50" y="154"/>
                    <a:pt x="50" y="154"/>
                    <a:pt x="50" y="154"/>
                  </a:cubicBezTo>
                  <a:cubicBezTo>
                    <a:pt x="5" y="129"/>
                    <a:pt x="5" y="129"/>
                    <a:pt x="5" y="129"/>
                  </a:cubicBezTo>
                  <a:cubicBezTo>
                    <a:pt x="3" y="127"/>
                    <a:pt x="1" y="125"/>
                    <a:pt x="0" y="122"/>
                  </a:cubicBezTo>
                  <a:cubicBezTo>
                    <a:pt x="0" y="119"/>
                    <a:pt x="0" y="116"/>
                    <a:pt x="1" y="114"/>
                  </a:cubicBezTo>
                  <a:cubicBezTo>
                    <a:pt x="44" y="40"/>
                    <a:pt x="44" y="40"/>
                    <a:pt x="44" y="40"/>
                  </a:cubicBezTo>
                  <a:cubicBezTo>
                    <a:pt x="47" y="35"/>
                    <a:pt x="54" y="33"/>
                    <a:pt x="59" y="36"/>
                  </a:cubicBezTo>
                  <a:cubicBezTo>
                    <a:pt x="103" y="62"/>
                    <a:pt x="103" y="62"/>
                    <a:pt x="103" y="62"/>
                  </a:cubicBezTo>
                  <a:cubicBezTo>
                    <a:pt x="103" y="10"/>
                    <a:pt x="103" y="10"/>
                    <a:pt x="103" y="10"/>
                  </a:cubicBezTo>
                  <a:cubicBezTo>
                    <a:pt x="103" y="4"/>
                    <a:pt x="108" y="0"/>
                    <a:pt x="114" y="0"/>
                  </a:cubicBezTo>
                  <a:cubicBezTo>
                    <a:pt x="199" y="0"/>
                    <a:pt x="199" y="0"/>
                    <a:pt x="199" y="0"/>
                  </a:cubicBezTo>
                  <a:cubicBezTo>
                    <a:pt x="205" y="0"/>
                    <a:pt x="210" y="4"/>
                    <a:pt x="210" y="10"/>
                  </a:cubicBezTo>
                  <a:cubicBezTo>
                    <a:pt x="210" y="62"/>
                    <a:pt x="210" y="62"/>
                    <a:pt x="210" y="62"/>
                  </a:cubicBezTo>
                  <a:cubicBezTo>
                    <a:pt x="255" y="36"/>
                    <a:pt x="255" y="36"/>
                    <a:pt x="255" y="36"/>
                  </a:cubicBezTo>
                  <a:cubicBezTo>
                    <a:pt x="260" y="33"/>
                    <a:pt x="266" y="35"/>
                    <a:pt x="269" y="40"/>
                  </a:cubicBezTo>
                  <a:cubicBezTo>
                    <a:pt x="312" y="114"/>
                    <a:pt x="312" y="114"/>
                    <a:pt x="312" y="114"/>
                  </a:cubicBezTo>
                  <a:cubicBezTo>
                    <a:pt x="313" y="116"/>
                    <a:pt x="314" y="119"/>
                    <a:pt x="313" y="122"/>
                  </a:cubicBezTo>
                  <a:cubicBezTo>
                    <a:pt x="312" y="125"/>
                    <a:pt x="310" y="127"/>
                    <a:pt x="308" y="129"/>
                  </a:cubicBezTo>
                  <a:cubicBezTo>
                    <a:pt x="263" y="154"/>
                    <a:pt x="263" y="154"/>
                    <a:pt x="263" y="154"/>
                  </a:cubicBezTo>
                  <a:cubicBezTo>
                    <a:pt x="308" y="180"/>
                    <a:pt x="308" y="180"/>
                    <a:pt x="308" y="180"/>
                  </a:cubicBezTo>
                  <a:cubicBezTo>
                    <a:pt x="310" y="182"/>
                    <a:pt x="312" y="184"/>
                    <a:pt x="313" y="187"/>
                  </a:cubicBezTo>
                  <a:cubicBezTo>
                    <a:pt x="314" y="189"/>
                    <a:pt x="313" y="192"/>
                    <a:pt x="312" y="195"/>
                  </a:cubicBezTo>
                  <a:cubicBezTo>
                    <a:pt x="269" y="269"/>
                    <a:pt x="269" y="269"/>
                    <a:pt x="269" y="269"/>
                  </a:cubicBezTo>
                  <a:cubicBezTo>
                    <a:pt x="266" y="274"/>
                    <a:pt x="260" y="275"/>
                    <a:pt x="255" y="273"/>
                  </a:cubicBezTo>
                  <a:cubicBezTo>
                    <a:pt x="210" y="247"/>
                    <a:pt x="210" y="247"/>
                    <a:pt x="210" y="247"/>
                  </a:cubicBezTo>
                  <a:cubicBezTo>
                    <a:pt x="210" y="298"/>
                    <a:pt x="210" y="298"/>
                    <a:pt x="210" y="298"/>
                  </a:cubicBezTo>
                  <a:cubicBezTo>
                    <a:pt x="210" y="304"/>
                    <a:pt x="205" y="309"/>
                    <a:pt x="199" y="309"/>
                  </a:cubicBezTo>
                  <a:close/>
                  <a:moveTo>
                    <a:pt x="125" y="288"/>
                  </a:moveTo>
                  <a:cubicBezTo>
                    <a:pt x="189" y="288"/>
                    <a:pt x="189" y="288"/>
                    <a:pt x="189" y="288"/>
                  </a:cubicBezTo>
                  <a:cubicBezTo>
                    <a:pt x="189" y="228"/>
                    <a:pt x="189" y="228"/>
                    <a:pt x="189" y="228"/>
                  </a:cubicBezTo>
                  <a:cubicBezTo>
                    <a:pt x="189" y="224"/>
                    <a:pt x="191" y="221"/>
                    <a:pt x="194" y="219"/>
                  </a:cubicBezTo>
                  <a:cubicBezTo>
                    <a:pt x="197" y="217"/>
                    <a:pt x="201" y="217"/>
                    <a:pt x="205" y="219"/>
                  </a:cubicBezTo>
                  <a:cubicBezTo>
                    <a:pt x="256" y="249"/>
                    <a:pt x="256" y="249"/>
                    <a:pt x="256" y="249"/>
                  </a:cubicBezTo>
                  <a:cubicBezTo>
                    <a:pt x="288" y="193"/>
                    <a:pt x="288" y="193"/>
                    <a:pt x="288" y="193"/>
                  </a:cubicBezTo>
                  <a:cubicBezTo>
                    <a:pt x="237" y="164"/>
                    <a:pt x="237" y="164"/>
                    <a:pt x="237" y="164"/>
                  </a:cubicBezTo>
                  <a:cubicBezTo>
                    <a:pt x="233" y="162"/>
                    <a:pt x="231" y="158"/>
                    <a:pt x="231" y="154"/>
                  </a:cubicBezTo>
                  <a:cubicBezTo>
                    <a:pt x="231" y="151"/>
                    <a:pt x="233" y="147"/>
                    <a:pt x="237" y="145"/>
                  </a:cubicBezTo>
                  <a:cubicBezTo>
                    <a:pt x="288" y="115"/>
                    <a:pt x="288" y="115"/>
                    <a:pt x="288" y="115"/>
                  </a:cubicBezTo>
                  <a:cubicBezTo>
                    <a:pt x="256" y="60"/>
                    <a:pt x="256" y="60"/>
                    <a:pt x="256" y="60"/>
                  </a:cubicBezTo>
                  <a:cubicBezTo>
                    <a:pt x="205" y="90"/>
                    <a:pt x="205" y="90"/>
                    <a:pt x="205" y="90"/>
                  </a:cubicBezTo>
                  <a:cubicBezTo>
                    <a:pt x="201" y="92"/>
                    <a:pt x="197" y="92"/>
                    <a:pt x="194" y="90"/>
                  </a:cubicBezTo>
                  <a:cubicBezTo>
                    <a:pt x="191" y="88"/>
                    <a:pt x="189" y="84"/>
                    <a:pt x="189" y="80"/>
                  </a:cubicBezTo>
                  <a:cubicBezTo>
                    <a:pt x="189" y="21"/>
                    <a:pt x="189" y="21"/>
                    <a:pt x="189" y="21"/>
                  </a:cubicBezTo>
                  <a:cubicBezTo>
                    <a:pt x="125" y="21"/>
                    <a:pt x="125" y="21"/>
                    <a:pt x="125" y="21"/>
                  </a:cubicBezTo>
                  <a:cubicBezTo>
                    <a:pt x="125" y="80"/>
                    <a:pt x="125" y="80"/>
                    <a:pt x="125" y="80"/>
                  </a:cubicBezTo>
                  <a:cubicBezTo>
                    <a:pt x="125" y="84"/>
                    <a:pt x="123" y="88"/>
                    <a:pt x="119" y="90"/>
                  </a:cubicBezTo>
                  <a:cubicBezTo>
                    <a:pt x="116" y="92"/>
                    <a:pt x="112" y="92"/>
                    <a:pt x="109" y="90"/>
                  </a:cubicBezTo>
                  <a:cubicBezTo>
                    <a:pt x="57" y="60"/>
                    <a:pt x="57" y="60"/>
                    <a:pt x="57" y="60"/>
                  </a:cubicBezTo>
                  <a:cubicBezTo>
                    <a:pt x="25" y="115"/>
                    <a:pt x="25" y="115"/>
                    <a:pt x="25" y="115"/>
                  </a:cubicBezTo>
                  <a:cubicBezTo>
                    <a:pt x="77" y="145"/>
                    <a:pt x="77" y="145"/>
                    <a:pt x="77" y="145"/>
                  </a:cubicBezTo>
                  <a:cubicBezTo>
                    <a:pt x="80" y="147"/>
                    <a:pt x="82" y="151"/>
                    <a:pt x="82" y="154"/>
                  </a:cubicBezTo>
                  <a:cubicBezTo>
                    <a:pt x="82" y="158"/>
                    <a:pt x="80" y="162"/>
                    <a:pt x="77" y="164"/>
                  </a:cubicBezTo>
                  <a:cubicBezTo>
                    <a:pt x="25" y="193"/>
                    <a:pt x="25" y="193"/>
                    <a:pt x="25" y="193"/>
                  </a:cubicBezTo>
                  <a:cubicBezTo>
                    <a:pt x="57" y="249"/>
                    <a:pt x="57" y="249"/>
                    <a:pt x="57" y="249"/>
                  </a:cubicBezTo>
                  <a:cubicBezTo>
                    <a:pt x="109" y="219"/>
                    <a:pt x="109" y="219"/>
                    <a:pt x="109" y="219"/>
                  </a:cubicBezTo>
                  <a:cubicBezTo>
                    <a:pt x="112" y="217"/>
                    <a:pt x="116" y="217"/>
                    <a:pt x="119" y="219"/>
                  </a:cubicBezTo>
                  <a:cubicBezTo>
                    <a:pt x="123" y="221"/>
                    <a:pt x="125" y="224"/>
                    <a:pt x="125" y="228"/>
                  </a:cubicBezTo>
                  <a:lnTo>
                    <a:pt x="125" y="288"/>
                  </a:ln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Verdana"/>
                <a:ea typeface="+mn-ea"/>
                <a:cs typeface="+mn-cs"/>
              </a:endParaRPr>
            </a:p>
          </p:txBody>
        </p:sp>
        <p:sp>
          <p:nvSpPr>
            <p:cNvPr id="31" name="Freeform 367">
              <a:extLst>
                <a:ext uri="{FF2B5EF4-FFF2-40B4-BE49-F238E27FC236}">
                  <a16:creationId xmlns:a16="http://schemas.microsoft.com/office/drawing/2014/main" id="{478DB9CD-C05D-481D-A371-95A5E9EF343C}"/>
                </a:ext>
              </a:extLst>
            </p:cNvPr>
            <p:cNvSpPr>
              <a:spLocks noEditPoints="1"/>
            </p:cNvSpPr>
            <p:nvPr/>
          </p:nvSpPr>
          <p:spPr bwMode="auto">
            <a:xfrm>
              <a:off x="1913" y="1186"/>
              <a:ext cx="341"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Verdana"/>
                <a:ea typeface="+mn-ea"/>
                <a:cs typeface="+mn-cs"/>
              </a:endParaRPr>
            </a:p>
          </p:txBody>
        </p:sp>
      </p:grpSp>
      <p:sp>
        <p:nvSpPr>
          <p:cNvPr id="11" name="Title 10">
            <a:extLst>
              <a:ext uri="{FF2B5EF4-FFF2-40B4-BE49-F238E27FC236}">
                <a16:creationId xmlns:a16="http://schemas.microsoft.com/office/drawing/2014/main" id="{D87BD933-DB04-4C69-8567-35850423EC02}"/>
              </a:ext>
            </a:extLst>
          </p:cNvPr>
          <p:cNvSpPr>
            <a:spLocks noGrp="1"/>
          </p:cNvSpPr>
          <p:nvPr>
            <p:ph type="title"/>
          </p:nvPr>
        </p:nvSpPr>
        <p:spPr>
          <a:xfrm>
            <a:off x="501650" y="317501"/>
            <a:ext cx="11188700" cy="334100"/>
          </a:xfrm>
        </p:spPr>
        <p:txBody>
          <a:bodyPr/>
          <a:lstStyle/>
          <a:p>
            <a:r>
              <a:rPr lang="en-US" dirty="0">
                <a:solidFill>
                  <a:srgbClr val="43B02A"/>
                </a:solidFill>
              </a:rPr>
              <a:t>Impact on upstream has a domino impact on the entire oil and gas value chain</a:t>
            </a:r>
          </a:p>
        </p:txBody>
      </p:sp>
      <p:sp>
        <p:nvSpPr>
          <p:cNvPr id="12" name="Text Placeholder 11">
            <a:extLst>
              <a:ext uri="{FF2B5EF4-FFF2-40B4-BE49-F238E27FC236}">
                <a16:creationId xmlns:a16="http://schemas.microsoft.com/office/drawing/2014/main" id="{FAA1789D-8E6C-4BC7-840F-2C2A692CED32}"/>
              </a:ext>
            </a:extLst>
          </p:cNvPr>
          <p:cNvSpPr>
            <a:spLocks noGrp="1"/>
          </p:cNvSpPr>
          <p:nvPr>
            <p:ph type="body" sz="quarter" idx="13"/>
          </p:nvPr>
        </p:nvSpPr>
        <p:spPr>
          <a:xfrm>
            <a:off x="501650" y="745435"/>
            <a:ext cx="11188700" cy="437322"/>
          </a:xfrm>
        </p:spPr>
        <p:txBody>
          <a:bodyPr/>
          <a:lstStyle/>
          <a:p>
            <a:r>
              <a:rPr lang="en-US" sz="1600" dirty="0">
                <a:solidFill>
                  <a:schemeClr val="bg2">
                    <a:lumMod val="25000"/>
                  </a:schemeClr>
                </a:solidFill>
              </a:rPr>
              <a:t>While E&amp;Ps have been hit the hardest, sustainability across the value chain has come under scrutiny</a:t>
            </a:r>
          </a:p>
        </p:txBody>
      </p:sp>
      <p:sp>
        <p:nvSpPr>
          <p:cNvPr id="153" name="TextBox 152">
            <a:extLst>
              <a:ext uri="{FF2B5EF4-FFF2-40B4-BE49-F238E27FC236}">
                <a16:creationId xmlns:a16="http://schemas.microsoft.com/office/drawing/2014/main" id="{9684CC49-09C1-4E16-8005-99159012ADF5}"/>
              </a:ext>
            </a:extLst>
          </p:cNvPr>
          <p:cNvSpPr txBox="1"/>
          <p:nvPr/>
        </p:nvSpPr>
        <p:spPr>
          <a:xfrm>
            <a:off x="501650" y="6506862"/>
            <a:ext cx="11251729" cy="161583"/>
          </a:xfrm>
          <a:prstGeom prst="rect">
            <a:avLst/>
          </a:prstGeom>
          <a:noFill/>
        </p:spPr>
        <p:txBody>
          <a:bodyPr wrap="square" lIns="0" tIns="0" rIns="0" bIns="0" rtlCol="0">
            <a:spAutoFit/>
          </a:bodyPr>
          <a:lstStyle/>
          <a:p>
            <a:pPr>
              <a:spcBef>
                <a:spcPts val="600"/>
              </a:spcBef>
              <a:buSzPct val="100000"/>
            </a:pPr>
            <a:r>
              <a:rPr lang="en-US" sz="1050" dirty="0">
                <a:solidFill>
                  <a:schemeClr val="bg2">
                    <a:lumMod val="25000"/>
                  </a:schemeClr>
                </a:solidFill>
              </a:rPr>
              <a:t>Source: Wood Mackenzie, Rystad Energy, EIA, Deloitte analysis.</a:t>
            </a:r>
          </a:p>
        </p:txBody>
      </p:sp>
      <p:pic>
        <p:nvPicPr>
          <p:cNvPr id="3" name="Picture 2">
            <a:extLst>
              <a:ext uri="{FF2B5EF4-FFF2-40B4-BE49-F238E27FC236}">
                <a16:creationId xmlns:a16="http://schemas.microsoft.com/office/drawing/2014/main" id="{64B93004-F2D6-442A-A1D9-546F02318381}"/>
              </a:ext>
            </a:extLst>
          </p:cNvPr>
          <p:cNvPicPr>
            <a:picLocks noChangeAspect="1"/>
          </p:cNvPicPr>
          <p:nvPr/>
        </p:nvPicPr>
        <p:blipFill>
          <a:blip r:embed="rId3"/>
          <a:stretch>
            <a:fillRect/>
          </a:stretch>
        </p:blipFill>
        <p:spPr>
          <a:xfrm>
            <a:off x="1107571" y="1559495"/>
            <a:ext cx="9976857" cy="4625388"/>
          </a:xfrm>
          <a:prstGeom prst="rect">
            <a:avLst/>
          </a:prstGeom>
        </p:spPr>
      </p:pic>
    </p:spTree>
    <p:extLst>
      <p:ext uri="{BB962C8B-B14F-4D97-AF65-F5344CB8AC3E}">
        <p14:creationId xmlns:p14="http://schemas.microsoft.com/office/powerpoint/2010/main" val="16651649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Healthcare_Border_21">
            <a:extLst>
              <a:ext uri="{FF2B5EF4-FFF2-40B4-BE49-F238E27FC236}">
                <a16:creationId xmlns:a16="http://schemas.microsoft.com/office/drawing/2014/main" id="{E4783259-D4C6-4164-B79E-AE99E38C9DA1}"/>
              </a:ext>
            </a:extLst>
          </p:cNvPr>
          <p:cNvGrpSpPr>
            <a:grpSpLocks noChangeAspect="1"/>
          </p:cNvGrpSpPr>
          <p:nvPr/>
        </p:nvGrpSpPr>
        <p:grpSpPr bwMode="auto">
          <a:xfrm>
            <a:off x="0" y="0"/>
            <a:ext cx="0" cy="0"/>
            <a:chOff x="1913" y="1186"/>
            <a:chExt cx="341" cy="341"/>
          </a:xfrm>
          <a:solidFill>
            <a:schemeClr val="accent4"/>
          </a:solidFill>
        </p:grpSpPr>
        <p:sp>
          <p:nvSpPr>
            <p:cNvPr id="30" name="Freeform 366">
              <a:extLst>
                <a:ext uri="{FF2B5EF4-FFF2-40B4-BE49-F238E27FC236}">
                  <a16:creationId xmlns:a16="http://schemas.microsoft.com/office/drawing/2014/main" id="{C79465AB-ADD3-4EF2-A52E-7D9CD7653AF3}"/>
                </a:ext>
              </a:extLst>
            </p:cNvPr>
            <p:cNvSpPr>
              <a:spLocks noEditPoints="1"/>
            </p:cNvSpPr>
            <p:nvPr/>
          </p:nvSpPr>
          <p:spPr bwMode="auto">
            <a:xfrm>
              <a:off x="1979" y="1250"/>
              <a:ext cx="209" cy="206"/>
            </a:xfrm>
            <a:custGeom>
              <a:avLst/>
              <a:gdLst>
                <a:gd name="T0" fmla="*/ 114 w 314"/>
                <a:gd name="T1" fmla="*/ 309 h 309"/>
                <a:gd name="T2" fmla="*/ 103 w 314"/>
                <a:gd name="T3" fmla="*/ 247 h 309"/>
                <a:gd name="T4" fmla="*/ 44 w 314"/>
                <a:gd name="T5" fmla="*/ 269 h 309"/>
                <a:gd name="T6" fmla="*/ 0 w 314"/>
                <a:gd name="T7" fmla="*/ 187 h 309"/>
                <a:gd name="T8" fmla="*/ 50 w 314"/>
                <a:gd name="T9" fmla="*/ 154 h 309"/>
                <a:gd name="T10" fmla="*/ 0 w 314"/>
                <a:gd name="T11" fmla="*/ 122 h 309"/>
                <a:gd name="T12" fmla="*/ 44 w 314"/>
                <a:gd name="T13" fmla="*/ 40 h 309"/>
                <a:gd name="T14" fmla="*/ 103 w 314"/>
                <a:gd name="T15" fmla="*/ 62 h 309"/>
                <a:gd name="T16" fmla="*/ 114 w 314"/>
                <a:gd name="T17" fmla="*/ 0 h 309"/>
                <a:gd name="T18" fmla="*/ 210 w 314"/>
                <a:gd name="T19" fmla="*/ 10 h 309"/>
                <a:gd name="T20" fmla="*/ 255 w 314"/>
                <a:gd name="T21" fmla="*/ 36 h 309"/>
                <a:gd name="T22" fmla="*/ 312 w 314"/>
                <a:gd name="T23" fmla="*/ 114 h 309"/>
                <a:gd name="T24" fmla="*/ 308 w 314"/>
                <a:gd name="T25" fmla="*/ 129 h 309"/>
                <a:gd name="T26" fmla="*/ 308 w 314"/>
                <a:gd name="T27" fmla="*/ 180 h 309"/>
                <a:gd name="T28" fmla="*/ 312 w 314"/>
                <a:gd name="T29" fmla="*/ 195 h 309"/>
                <a:gd name="T30" fmla="*/ 255 w 314"/>
                <a:gd name="T31" fmla="*/ 273 h 309"/>
                <a:gd name="T32" fmla="*/ 210 w 314"/>
                <a:gd name="T33" fmla="*/ 298 h 309"/>
                <a:gd name="T34" fmla="*/ 125 w 314"/>
                <a:gd name="T35" fmla="*/ 288 h 309"/>
                <a:gd name="T36" fmla="*/ 189 w 314"/>
                <a:gd name="T37" fmla="*/ 228 h 309"/>
                <a:gd name="T38" fmla="*/ 205 w 314"/>
                <a:gd name="T39" fmla="*/ 219 h 309"/>
                <a:gd name="T40" fmla="*/ 288 w 314"/>
                <a:gd name="T41" fmla="*/ 193 h 309"/>
                <a:gd name="T42" fmla="*/ 231 w 314"/>
                <a:gd name="T43" fmla="*/ 154 h 309"/>
                <a:gd name="T44" fmla="*/ 288 w 314"/>
                <a:gd name="T45" fmla="*/ 115 h 309"/>
                <a:gd name="T46" fmla="*/ 205 w 314"/>
                <a:gd name="T47" fmla="*/ 90 h 309"/>
                <a:gd name="T48" fmla="*/ 189 w 314"/>
                <a:gd name="T49" fmla="*/ 80 h 309"/>
                <a:gd name="T50" fmla="*/ 125 w 314"/>
                <a:gd name="T51" fmla="*/ 21 h 309"/>
                <a:gd name="T52" fmla="*/ 119 w 314"/>
                <a:gd name="T53" fmla="*/ 90 h 309"/>
                <a:gd name="T54" fmla="*/ 57 w 314"/>
                <a:gd name="T55" fmla="*/ 60 h 309"/>
                <a:gd name="T56" fmla="*/ 77 w 314"/>
                <a:gd name="T57" fmla="*/ 145 h 309"/>
                <a:gd name="T58" fmla="*/ 77 w 314"/>
                <a:gd name="T59" fmla="*/ 164 h 309"/>
                <a:gd name="T60" fmla="*/ 57 w 314"/>
                <a:gd name="T61" fmla="*/ 249 h 309"/>
                <a:gd name="T62" fmla="*/ 119 w 314"/>
                <a:gd name="T63" fmla="*/ 219 h 309"/>
                <a:gd name="T64" fmla="*/ 125 w 314"/>
                <a:gd name="T65" fmla="*/ 288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4" h="309">
                  <a:moveTo>
                    <a:pt x="199" y="309"/>
                  </a:moveTo>
                  <a:cubicBezTo>
                    <a:pt x="114" y="309"/>
                    <a:pt x="114" y="309"/>
                    <a:pt x="114" y="309"/>
                  </a:cubicBezTo>
                  <a:cubicBezTo>
                    <a:pt x="108" y="309"/>
                    <a:pt x="103" y="304"/>
                    <a:pt x="103" y="298"/>
                  </a:cubicBezTo>
                  <a:cubicBezTo>
                    <a:pt x="103" y="247"/>
                    <a:pt x="103" y="247"/>
                    <a:pt x="103" y="247"/>
                  </a:cubicBezTo>
                  <a:cubicBezTo>
                    <a:pt x="59" y="273"/>
                    <a:pt x="59" y="273"/>
                    <a:pt x="59" y="273"/>
                  </a:cubicBezTo>
                  <a:cubicBezTo>
                    <a:pt x="54" y="275"/>
                    <a:pt x="47" y="274"/>
                    <a:pt x="44" y="269"/>
                  </a:cubicBezTo>
                  <a:cubicBezTo>
                    <a:pt x="1" y="195"/>
                    <a:pt x="1" y="195"/>
                    <a:pt x="1" y="195"/>
                  </a:cubicBezTo>
                  <a:cubicBezTo>
                    <a:pt x="0" y="192"/>
                    <a:pt x="0" y="189"/>
                    <a:pt x="0" y="187"/>
                  </a:cubicBezTo>
                  <a:cubicBezTo>
                    <a:pt x="1" y="184"/>
                    <a:pt x="3" y="182"/>
                    <a:pt x="5" y="180"/>
                  </a:cubicBezTo>
                  <a:cubicBezTo>
                    <a:pt x="50" y="154"/>
                    <a:pt x="50" y="154"/>
                    <a:pt x="50" y="154"/>
                  </a:cubicBezTo>
                  <a:cubicBezTo>
                    <a:pt x="5" y="129"/>
                    <a:pt x="5" y="129"/>
                    <a:pt x="5" y="129"/>
                  </a:cubicBezTo>
                  <a:cubicBezTo>
                    <a:pt x="3" y="127"/>
                    <a:pt x="1" y="125"/>
                    <a:pt x="0" y="122"/>
                  </a:cubicBezTo>
                  <a:cubicBezTo>
                    <a:pt x="0" y="119"/>
                    <a:pt x="0" y="116"/>
                    <a:pt x="1" y="114"/>
                  </a:cubicBezTo>
                  <a:cubicBezTo>
                    <a:pt x="44" y="40"/>
                    <a:pt x="44" y="40"/>
                    <a:pt x="44" y="40"/>
                  </a:cubicBezTo>
                  <a:cubicBezTo>
                    <a:pt x="47" y="35"/>
                    <a:pt x="54" y="33"/>
                    <a:pt x="59" y="36"/>
                  </a:cubicBezTo>
                  <a:cubicBezTo>
                    <a:pt x="103" y="62"/>
                    <a:pt x="103" y="62"/>
                    <a:pt x="103" y="62"/>
                  </a:cubicBezTo>
                  <a:cubicBezTo>
                    <a:pt x="103" y="10"/>
                    <a:pt x="103" y="10"/>
                    <a:pt x="103" y="10"/>
                  </a:cubicBezTo>
                  <a:cubicBezTo>
                    <a:pt x="103" y="4"/>
                    <a:pt x="108" y="0"/>
                    <a:pt x="114" y="0"/>
                  </a:cubicBezTo>
                  <a:cubicBezTo>
                    <a:pt x="199" y="0"/>
                    <a:pt x="199" y="0"/>
                    <a:pt x="199" y="0"/>
                  </a:cubicBezTo>
                  <a:cubicBezTo>
                    <a:pt x="205" y="0"/>
                    <a:pt x="210" y="4"/>
                    <a:pt x="210" y="10"/>
                  </a:cubicBezTo>
                  <a:cubicBezTo>
                    <a:pt x="210" y="62"/>
                    <a:pt x="210" y="62"/>
                    <a:pt x="210" y="62"/>
                  </a:cubicBezTo>
                  <a:cubicBezTo>
                    <a:pt x="255" y="36"/>
                    <a:pt x="255" y="36"/>
                    <a:pt x="255" y="36"/>
                  </a:cubicBezTo>
                  <a:cubicBezTo>
                    <a:pt x="260" y="33"/>
                    <a:pt x="266" y="35"/>
                    <a:pt x="269" y="40"/>
                  </a:cubicBezTo>
                  <a:cubicBezTo>
                    <a:pt x="312" y="114"/>
                    <a:pt x="312" y="114"/>
                    <a:pt x="312" y="114"/>
                  </a:cubicBezTo>
                  <a:cubicBezTo>
                    <a:pt x="313" y="116"/>
                    <a:pt x="314" y="119"/>
                    <a:pt x="313" y="122"/>
                  </a:cubicBezTo>
                  <a:cubicBezTo>
                    <a:pt x="312" y="125"/>
                    <a:pt x="310" y="127"/>
                    <a:pt x="308" y="129"/>
                  </a:cubicBezTo>
                  <a:cubicBezTo>
                    <a:pt x="263" y="154"/>
                    <a:pt x="263" y="154"/>
                    <a:pt x="263" y="154"/>
                  </a:cubicBezTo>
                  <a:cubicBezTo>
                    <a:pt x="308" y="180"/>
                    <a:pt x="308" y="180"/>
                    <a:pt x="308" y="180"/>
                  </a:cubicBezTo>
                  <a:cubicBezTo>
                    <a:pt x="310" y="182"/>
                    <a:pt x="312" y="184"/>
                    <a:pt x="313" y="187"/>
                  </a:cubicBezTo>
                  <a:cubicBezTo>
                    <a:pt x="314" y="189"/>
                    <a:pt x="313" y="192"/>
                    <a:pt x="312" y="195"/>
                  </a:cubicBezTo>
                  <a:cubicBezTo>
                    <a:pt x="269" y="269"/>
                    <a:pt x="269" y="269"/>
                    <a:pt x="269" y="269"/>
                  </a:cubicBezTo>
                  <a:cubicBezTo>
                    <a:pt x="266" y="274"/>
                    <a:pt x="260" y="275"/>
                    <a:pt x="255" y="273"/>
                  </a:cubicBezTo>
                  <a:cubicBezTo>
                    <a:pt x="210" y="247"/>
                    <a:pt x="210" y="247"/>
                    <a:pt x="210" y="247"/>
                  </a:cubicBezTo>
                  <a:cubicBezTo>
                    <a:pt x="210" y="298"/>
                    <a:pt x="210" y="298"/>
                    <a:pt x="210" y="298"/>
                  </a:cubicBezTo>
                  <a:cubicBezTo>
                    <a:pt x="210" y="304"/>
                    <a:pt x="205" y="309"/>
                    <a:pt x="199" y="309"/>
                  </a:cubicBezTo>
                  <a:close/>
                  <a:moveTo>
                    <a:pt x="125" y="288"/>
                  </a:moveTo>
                  <a:cubicBezTo>
                    <a:pt x="189" y="288"/>
                    <a:pt x="189" y="288"/>
                    <a:pt x="189" y="288"/>
                  </a:cubicBezTo>
                  <a:cubicBezTo>
                    <a:pt x="189" y="228"/>
                    <a:pt x="189" y="228"/>
                    <a:pt x="189" y="228"/>
                  </a:cubicBezTo>
                  <a:cubicBezTo>
                    <a:pt x="189" y="224"/>
                    <a:pt x="191" y="221"/>
                    <a:pt x="194" y="219"/>
                  </a:cubicBezTo>
                  <a:cubicBezTo>
                    <a:pt x="197" y="217"/>
                    <a:pt x="201" y="217"/>
                    <a:pt x="205" y="219"/>
                  </a:cubicBezTo>
                  <a:cubicBezTo>
                    <a:pt x="256" y="249"/>
                    <a:pt x="256" y="249"/>
                    <a:pt x="256" y="249"/>
                  </a:cubicBezTo>
                  <a:cubicBezTo>
                    <a:pt x="288" y="193"/>
                    <a:pt x="288" y="193"/>
                    <a:pt x="288" y="193"/>
                  </a:cubicBezTo>
                  <a:cubicBezTo>
                    <a:pt x="237" y="164"/>
                    <a:pt x="237" y="164"/>
                    <a:pt x="237" y="164"/>
                  </a:cubicBezTo>
                  <a:cubicBezTo>
                    <a:pt x="233" y="162"/>
                    <a:pt x="231" y="158"/>
                    <a:pt x="231" y="154"/>
                  </a:cubicBezTo>
                  <a:cubicBezTo>
                    <a:pt x="231" y="151"/>
                    <a:pt x="233" y="147"/>
                    <a:pt x="237" y="145"/>
                  </a:cubicBezTo>
                  <a:cubicBezTo>
                    <a:pt x="288" y="115"/>
                    <a:pt x="288" y="115"/>
                    <a:pt x="288" y="115"/>
                  </a:cubicBezTo>
                  <a:cubicBezTo>
                    <a:pt x="256" y="60"/>
                    <a:pt x="256" y="60"/>
                    <a:pt x="256" y="60"/>
                  </a:cubicBezTo>
                  <a:cubicBezTo>
                    <a:pt x="205" y="90"/>
                    <a:pt x="205" y="90"/>
                    <a:pt x="205" y="90"/>
                  </a:cubicBezTo>
                  <a:cubicBezTo>
                    <a:pt x="201" y="92"/>
                    <a:pt x="197" y="92"/>
                    <a:pt x="194" y="90"/>
                  </a:cubicBezTo>
                  <a:cubicBezTo>
                    <a:pt x="191" y="88"/>
                    <a:pt x="189" y="84"/>
                    <a:pt x="189" y="80"/>
                  </a:cubicBezTo>
                  <a:cubicBezTo>
                    <a:pt x="189" y="21"/>
                    <a:pt x="189" y="21"/>
                    <a:pt x="189" y="21"/>
                  </a:cubicBezTo>
                  <a:cubicBezTo>
                    <a:pt x="125" y="21"/>
                    <a:pt x="125" y="21"/>
                    <a:pt x="125" y="21"/>
                  </a:cubicBezTo>
                  <a:cubicBezTo>
                    <a:pt x="125" y="80"/>
                    <a:pt x="125" y="80"/>
                    <a:pt x="125" y="80"/>
                  </a:cubicBezTo>
                  <a:cubicBezTo>
                    <a:pt x="125" y="84"/>
                    <a:pt x="123" y="88"/>
                    <a:pt x="119" y="90"/>
                  </a:cubicBezTo>
                  <a:cubicBezTo>
                    <a:pt x="116" y="92"/>
                    <a:pt x="112" y="92"/>
                    <a:pt x="109" y="90"/>
                  </a:cubicBezTo>
                  <a:cubicBezTo>
                    <a:pt x="57" y="60"/>
                    <a:pt x="57" y="60"/>
                    <a:pt x="57" y="60"/>
                  </a:cubicBezTo>
                  <a:cubicBezTo>
                    <a:pt x="25" y="115"/>
                    <a:pt x="25" y="115"/>
                    <a:pt x="25" y="115"/>
                  </a:cubicBezTo>
                  <a:cubicBezTo>
                    <a:pt x="77" y="145"/>
                    <a:pt x="77" y="145"/>
                    <a:pt x="77" y="145"/>
                  </a:cubicBezTo>
                  <a:cubicBezTo>
                    <a:pt x="80" y="147"/>
                    <a:pt x="82" y="151"/>
                    <a:pt x="82" y="154"/>
                  </a:cubicBezTo>
                  <a:cubicBezTo>
                    <a:pt x="82" y="158"/>
                    <a:pt x="80" y="162"/>
                    <a:pt x="77" y="164"/>
                  </a:cubicBezTo>
                  <a:cubicBezTo>
                    <a:pt x="25" y="193"/>
                    <a:pt x="25" y="193"/>
                    <a:pt x="25" y="193"/>
                  </a:cubicBezTo>
                  <a:cubicBezTo>
                    <a:pt x="57" y="249"/>
                    <a:pt x="57" y="249"/>
                    <a:pt x="57" y="249"/>
                  </a:cubicBezTo>
                  <a:cubicBezTo>
                    <a:pt x="109" y="219"/>
                    <a:pt x="109" y="219"/>
                    <a:pt x="109" y="219"/>
                  </a:cubicBezTo>
                  <a:cubicBezTo>
                    <a:pt x="112" y="217"/>
                    <a:pt x="116" y="217"/>
                    <a:pt x="119" y="219"/>
                  </a:cubicBezTo>
                  <a:cubicBezTo>
                    <a:pt x="123" y="221"/>
                    <a:pt x="125" y="224"/>
                    <a:pt x="125" y="228"/>
                  </a:cubicBezTo>
                  <a:lnTo>
                    <a:pt x="125" y="288"/>
                  </a:ln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Verdana"/>
                <a:ea typeface="+mn-ea"/>
                <a:cs typeface="+mn-cs"/>
              </a:endParaRPr>
            </a:p>
          </p:txBody>
        </p:sp>
        <p:sp>
          <p:nvSpPr>
            <p:cNvPr id="31" name="Freeform 367">
              <a:extLst>
                <a:ext uri="{FF2B5EF4-FFF2-40B4-BE49-F238E27FC236}">
                  <a16:creationId xmlns:a16="http://schemas.microsoft.com/office/drawing/2014/main" id="{478DB9CD-C05D-481D-A371-95A5E9EF343C}"/>
                </a:ext>
              </a:extLst>
            </p:cNvPr>
            <p:cNvSpPr>
              <a:spLocks noEditPoints="1"/>
            </p:cNvSpPr>
            <p:nvPr/>
          </p:nvSpPr>
          <p:spPr bwMode="auto">
            <a:xfrm>
              <a:off x="1913" y="1186"/>
              <a:ext cx="341"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Verdana"/>
                <a:ea typeface="+mn-ea"/>
                <a:cs typeface="+mn-cs"/>
              </a:endParaRPr>
            </a:p>
          </p:txBody>
        </p:sp>
      </p:grpSp>
      <p:sp>
        <p:nvSpPr>
          <p:cNvPr id="107" name="Donut 77">
            <a:extLst>
              <a:ext uri="{FF2B5EF4-FFF2-40B4-BE49-F238E27FC236}">
                <a16:creationId xmlns:a16="http://schemas.microsoft.com/office/drawing/2014/main" id="{FE531503-6D8C-4BA6-AF12-49C68A45BDA1}"/>
              </a:ext>
            </a:extLst>
          </p:cNvPr>
          <p:cNvSpPr/>
          <p:nvPr/>
        </p:nvSpPr>
        <p:spPr>
          <a:xfrm>
            <a:off x="4538898" y="2344764"/>
            <a:ext cx="3114206" cy="3114206"/>
          </a:xfrm>
          <a:prstGeom prst="donut">
            <a:avLst>
              <a:gd name="adj" fmla="val 378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8" name="Oval 107">
            <a:extLst>
              <a:ext uri="{FF2B5EF4-FFF2-40B4-BE49-F238E27FC236}">
                <a16:creationId xmlns:a16="http://schemas.microsoft.com/office/drawing/2014/main" id="{7CA4D0A1-E560-43AB-8018-86CB4D22E393}"/>
              </a:ext>
            </a:extLst>
          </p:cNvPr>
          <p:cNvSpPr/>
          <p:nvPr/>
        </p:nvSpPr>
        <p:spPr>
          <a:xfrm>
            <a:off x="5210434" y="3016300"/>
            <a:ext cx="1771134" cy="177113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9" name="Donut 26">
            <a:extLst>
              <a:ext uri="{FF2B5EF4-FFF2-40B4-BE49-F238E27FC236}">
                <a16:creationId xmlns:a16="http://schemas.microsoft.com/office/drawing/2014/main" id="{B06A8749-1EE5-4402-A7DF-F447F04F58C4}"/>
              </a:ext>
            </a:extLst>
          </p:cNvPr>
          <p:cNvSpPr/>
          <p:nvPr/>
        </p:nvSpPr>
        <p:spPr>
          <a:xfrm>
            <a:off x="4187788" y="1993654"/>
            <a:ext cx="3816424" cy="3816424"/>
          </a:xfrm>
          <a:prstGeom prst="donut">
            <a:avLst>
              <a:gd name="adj" fmla="val 378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nvGrpSpPr>
          <p:cNvPr id="110" name="Group 109">
            <a:extLst>
              <a:ext uri="{FF2B5EF4-FFF2-40B4-BE49-F238E27FC236}">
                <a16:creationId xmlns:a16="http://schemas.microsoft.com/office/drawing/2014/main" id="{35B6CA09-7D69-4BDC-B406-6F384BA891F8}"/>
              </a:ext>
            </a:extLst>
          </p:cNvPr>
          <p:cNvGrpSpPr/>
          <p:nvPr/>
        </p:nvGrpSpPr>
        <p:grpSpPr>
          <a:xfrm>
            <a:off x="4752573" y="1656131"/>
            <a:ext cx="979049" cy="1469591"/>
            <a:chOff x="4752573" y="1656131"/>
            <a:chExt cx="979049" cy="1469591"/>
          </a:xfrm>
          <a:solidFill>
            <a:schemeClr val="bg2">
              <a:lumMod val="50000"/>
            </a:schemeClr>
          </a:solidFill>
        </p:grpSpPr>
        <p:grpSp>
          <p:nvGrpSpPr>
            <p:cNvPr id="111" name="Group 110">
              <a:extLst>
                <a:ext uri="{FF2B5EF4-FFF2-40B4-BE49-F238E27FC236}">
                  <a16:creationId xmlns:a16="http://schemas.microsoft.com/office/drawing/2014/main" id="{B84954A4-9087-4170-8AA5-26FEDDFE93B0}"/>
                </a:ext>
              </a:extLst>
            </p:cNvPr>
            <p:cNvGrpSpPr/>
            <p:nvPr/>
          </p:nvGrpSpPr>
          <p:grpSpPr>
            <a:xfrm rot="19800000">
              <a:off x="4752573" y="1656131"/>
              <a:ext cx="979049" cy="1469591"/>
              <a:chOff x="5093002" y="2426934"/>
              <a:chExt cx="2232248" cy="3350691"/>
            </a:xfrm>
            <a:grpFill/>
          </p:grpSpPr>
          <p:grpSp>
            <p:nvGrpSpPr>
              <p:cNvPr id="113" name="Group 112">
                <a:extLst>
                  <a:ext uri="{FF2B5EF4-FFF2-40B4-BE49-F238E27FC236}">
                    <a16:creationId xmlns:a16="http://schemas.microsoft.com/office/drawing/2014/main" id="{84FDC090-019D-48B1-BF4D-9F5B5E25A4BA}"/>
                  </a:ext>
                </a:extLst>
              </p:cNvPr>
              <p:cNvGrpSpPr/>
              <p:nvPr/>
            </p:nvGrpSpPr>
            <p:grpSpPr>
              <a:xfrm>
                <a:off x="5625823" y="4659182"/>
                <a:ext cx="1166607" cy="1118443"/>
                <a:chOff x="4964627" y="3703863"/>
                <a:chExt cx="393594" cy="377344"/>
              </a:xfrm>
              <a:grpFill/>
            </p:grpSpPr>
            <p:sp>
              <p:nvSpPr>
                <p:cNvPr id="115" name="Oval 1">
                  <a:extLst>
                    <a:ext uri="{FF2B5EF4-FFF2-40B4-BE49-F238E27FC236}">
                      <a16:creationId xmlns:a16="http://schemas.microsoft.com/office/drawing/2014/main" id="{F9B2ABF9-2FB6-472E-80AE-4FC798D3480A}"/>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6" name="Oval 1">
                  <a:extLst>
                    <a:ext uri="{FF2B5EF4-FFF2-40B4-BE49-F238E27FC236}">
                      <a16:creationId xmlns:a16="http://schemas.microsoft.com/office/drawing/2014/main" id="{61D4E3BA-2723-4A57-B752-BEA89CF6E1B3}"/>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7" name="Oval 1">
                  <a:extLst>
                    <a:ext uri="{FF2B5EF4-FFF2-40B4-BE49-F238E27FC236}">
                      <a16:creationId xmlns:a16="http://schemas.microsoft.com/office/drawing/2014/main" id="{9835A34F-D636-4E14-99AE-17C37B2E03FD}"/>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8" name="Oval 1">
                  <a:extLst>
                    <a:ext uri="{FF2B5EF4-FFF2-40B4-BE49-F238E27FC236}">
                      <a16:creationId xmlns:a16="http://schemas.microsoft.com/office/drawing/2014/main" id="{F3DB1EC1-651A-4E82-824D-56D81227B207}"/>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14" name="Block Arc 113">
                <a:extLst>
                  <a:ext uri="{FF2B5EF4-FFF2-40B4-BE49-F238E27FC236}">
                    <a16:creationId xmlns:a16="http://schemas.microsoft.com/office/drawing/2014/main" id="{4FD44D47-4BCE-41AC-8DB4-3C6A55329278}"/>
                  </a:ext>
                </a:extLst>
              </p:cNvPr>
              <p:cNvSpPr/>
              <p:nvPr/>
            </p:nvSpPr>
            <p:spPr>
              <a:xfrm>
                <a:off x="5093002" y="2426934"/>
                <a:ext cx="2232248" cy="2232248"/>
              </a:xfrm>
              <a:prstGeom prst="blockArc">
                <a:avLst>
                  <a:gd name="adj1" fmla="val 7222187"/>
                  <a:gd name="adj2" fmla="val 3660514"/>
                  <a:gd name="adj3" fmla="val 81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
          <p:nvSpPr>
            <p:cNvPr id="112" name="Oval 111">
              <a:extLst>
                <a:ext uri="{FF2B5EF4-FFF2-40B4-BE49-F238E27FC236}">
                  <a16:creationId xmlns:a16="http://schemas.microsoft.com/office/drawing/2014/main" id="{792DDA34-BF10-496B-9F20-A81576F38F33}"/>
                </a:ext>
              </a:extLst>
            </p:cNvPr>
            <p:cNvSpPr/>
            <p:nvPr/>
          </p:nvSpPr>
          <p:spPr>
            <a:xfrm>
              <a:off x="4783317" y="1842370"/>
              <a:ext cx="672289" cy="6722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119" name="Group 118">
            <a:extLst>
              <a:ext uri="{FF2B5EF4-FFF2-40B4-BE49-F238E27FC236}">
                <a16:creationId xmlns:a16="http://schemas.microsoft.com/office/drawing/2014/main" id="{2C1109C7-2D3A-4938-9B98-CE7BC3AB87DE}"/>
              </a:ext>
            </a:extLst>
          </p:cNvPr>
          <p:cNvGrpSpPr/>
          <p:nvPr/>
        </p:nvGrpSpPr>
        <p:grpSpPr>
          <a:xfrm>
            <a:off x="3671313" y="3412343"/>
            <a:ext cx="1469591" cy="979049"/>
            <a:chOff x="3671313" y="3412343"/>
            <a:chExt cx="1469591" cy="979049"/>
          </a:xfrm>
          <a:solidFill>
            <a:srgbClr val="62B5E5"/>
          </a:solidFill>
        </p:grpSpPr>
        <p:grpSp>
          <p:nvGrpSpPr>
            <p:cNvPr id="120" name="Group 119">
              <a:extLst>
                <a:ext uri="{FF2B5EF4-FFF2-40B4-BE49-F238E27FC236}">
                  <a16:creationId xmlns:a16="http://schemas.microsoft.com/office/drawing/2014/main" id="{FCE95D2E-DA0D-41DD-BB4E-6F7EFF477A01}"/>
                </a:ext>
              </a:extLst>
            </p:cNvPr>
            <p:cNvGrpSpPr/>
            <p:nvPr/>
          </p:nvGrpSpPr>
          <p:grpSpPr>
            <a:xfrm rot="16200000">
              <a:off x="3916584" y="3167072"/>
              <a:ext cx="979049" cy="1469591"/>
              <a:chOff x="5093002" y="2426934"/>
              <a:chExt cx="2232248" cy="3350691"/>
            </a:xfrm>
            <a:grpFill/>
          </p:grpSpPr>
          <p:grpSp>
            <p:nvGrpSpPr>
              <p:cNvPr id="136" name="Group 135">
                <a:extLst>
                  <a:ext uri="{FF2B5EF4-FFF2-40B4-BE49-F238E27FC236}">
                    <a16:creationId xmlns:a16="http://schemas.microsoft.com/office/drawing/2014/main" id="{D9F79C3F-8C53-4CC1-940A-E57256546C04}"/>
                  </a:ext>
                </a:extLst>
              </p:cNvPr>
              <p:cNvGrpSpPr/>
              <p:nvPr/>
            </p:nvGrpSpPr>
            <p:grpSpPr>
              <a:xfrm>
                <a:off x="5625823" y="4659182"/>
                <a:ext cx="1166607" cy="1118443"/>
                <a:chOff x="4964627" y="3703863"/>
                <a:chExt cx="393594" cy="377344"/>
              </a:xfrm>
              <a:grpFill/>
            </p:grpSpPr>
            <p:sp>
              <p:nvSpPr>
                <p:cNvPr id="161" name="Oval 1">
                  <a:extLst>
                    <a:ext uri="{FF2B5EF4-FFF2-40B4-BE49-F238E27FC236}">
                      <a16:creationId xmlns:a16="http://schemas.microsoft.com/office/drawing/2014/main" id="{892754A9-A19F-4A6C-B3D8-DF61E2D24B68}"/>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2" name="Oval 1">
                  <a:extLst>
                    <a:ext uri="{FF2B5EF4-FFF2-40B4-BE49-F238E27FC236}">
                      <a16:creationId xmlns:a16="http://schemas.microsoft.com/office/drawing/2014/main" id="{A218F349-815E-4246-A2F7-4FC0AB783ED8}"/>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3" name="Oval 1">
                  <a:extLst>
                    <a:ext uri="{FF2B5EF4-FFF2-40B4-BE49-F238E27FC236}">
                      <a16:creationId xmlns:a16="http://schemas.microsoft.com/office/drawing/2014/main" id="{24EC04A8-8AFD-4D15-BBB4-D413DCDC9841}"/>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5" name="Oval 1">
                  <a:extLst>
                    <a:ext uri="{FF2B5EF4-FFF2-40B4-BE49-F238E27FC236}">
                      <a16:creationId xmlns:a16="http://schemas.microsoft.com/office/drawing/2014/main" id="{BE454FC0-438D-4495-A678-DB5FED6F51E2}"/>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51" name="Block Arc 150">
                <a:extLst>
                  <a:ext uri="{FF2B5EF4-FFF2-40B4-BE49-F238E27FC236}">
                    <a16:creationId xmlns:a16="http://schemas.microsoft.com/office/drawing/2014/main" id="{DEAD2701-E411-4E40-856A-A009371407A2}"/>
                  </a:ext>
                </a:extLst>
              </p:cNvPr>
              <p:cNvSpPr/>
              <p:nvPr/>
            </p:nvSpPr>
            <p:spPr>
              <a:xfrm>
                <a:off x="5093002" y="2426934"/>
                <a:ext cx="2232248" cy="2232248"/>
              </a:xfrm>
              <a:prstGeom prst="blockArc">
                <a:avLst>
                  <a:gd name="adj1" fmla="val 7222187"/>
                  <a:gd name="adj2" fmla="val 3660514"/>
                  <a:gd name="adj3" fmla="val 81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
          <p:nvSpPr>
            <p:cNvPr id="121" name="Oval 120">
              <a:extLst>
                <a:ext uri="{FF2B5EF4-FFF2-40B4-BE49-F238E27FC236}">
                  <a16:creationId xmlns:a16="http://schemas.microsoft.com/office/drawing/2014/main" id="{01AA84F7-214D-442F-B02B-22F71A040FB3}"/>
                </a:ext>
              </a:extLst>
            </p:cNvPr>
            <p:cNvSpPr/>
            <p:nvPr/>
          </p:nvSpPr>
          <p:spPr>
            <a:xfrm>
              <a:off x="3807045" y="3565723"/>
              <a:ext cx="672289" cy="6722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187" name="Group 186">
            <a:extLst>
              <a:ext uri="{FF2B5EF4-FFF2-40B4-BE49-F238E27FC236}">
                <a16:creationId xmlns:a16="http://schemas.microsoft.com/office/drawing/2014/main" id="{E4BE820F-EEF2-497E-BD05-ACCC8B379B50}"/>
              </a:ext>
            </a:extLst>
          </p:cNvPr>
          <p:cNvGrpSpPr/>
          <p:nvPr/>
        </p:nvGrpSpPr>
        <p:grpSpPr>
          <a:xfrm>
            <a:off x="4752573" y="4644247"/>
            <a:ext cx="979049" cy="1469591"/>
            <a:chOff x="4752573" y="4644247"/>
            <a:chExt cx="979049" cy="1469591"/>
          </a:xfrm>
          <a:solidFill>
            <a:srgbClr val="009A44"/>
          </a:solidFill>
        </p:grpSpPr>
        <p:grpSp>
          <p:nvGrpSpPr>
            <p:cNvPr id="188" name="Group 187">
              <a:extLst>
                <a:ext uri="{FF2B5EF4-FFF2-40B4-BE49-F238E27FC236}">
                  <a16:creationId xmlns:a16="http://schemas.microsoft.com/office/drawing/2014/main" id="{9848382E-1826-4A73-9C87-667ED2D289A8}"/>
                </a:ext>
              </a:extLst>
            </p:cNvPr>
            <p:cNvGrpSpPr/>
            <p:nvPr/>
          </p:nvGrpSpPr>
          <p:grpSpPr>
            <a:xfrm rot="12600000">
              <a:off x="4752573" y="4644247"/>
              <a:ext cx="979049" cy="1469591"/>
              <a:chOff x="5093002" y="2426934"/>
              <a:chExt cx="2232248" cy="3350691"/>
            </a:xfrm>
            <a:grpFill/>
          </p:grpSpPr>
          <p:grpSp>
            <p:nvGrpSpPr>
              <p:cNvPr id="190" name="Group 189">
                <a:extLst>
                  <a:ext uri="{FF2B5EF4-FFF2-40B4-BE49-F238E27FC236}">
                    <a16:creationId xmlns:a16="http://schemas.microsoft.com/office/drawing/2014/main" id="{AB3698D6-FD9F-4120-AB9C-360A2C347317}"/>
                  </a:ext>
                </a:extLst>
              </p:cNvPr>
              <p:cNvGrpSpPr/>
              <p:nvPr/>
            </p:nvGrpSpPr>
            <p:grpSpPr>
              <a:xfrm>
                <a:off x="5625823" y="4659182"/>
                <a:ext cx="1166607" cy="1118443"/>
                <a:chOff x="4964627" y="3703863"/>
                <a:chExt cx="393594" cy="377344"/>
              </a:xfrm>
              <a:grpFill/>
            </p:grpSpPr>
            <p:sp>
              <p:nvSpPr>
                <p:cNvPr id="192" name="Oval 1">
                  <a:extLst>
                    <a:ext uri="{FF2B5EF4-FFF2-40B4-BE49-F238E27FC236}">
                      <a16:creationId xmlns:a16="http://schemas.microsoft.com/office/drawing/2014/main" id="{8A8ACC35-393D-4EFF-AF06-E14EA0FCAB0F}"/>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3" name="Oval 1">
                  <a:extLst>
                    <a:ext uri="{FF2B5EF4-FFF2-40B4-BE49-F238E27FC236}">
                      <a16:creationId xmlns:a16="http://schemas.microsoft.com/office/drawing/2014/main" id="{70C6FB16-ACCA-4EE4-86A6-C8AACC315ED9}"/>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4" name="Oval 1">
                  <a:extLst>
                    <a:ext uri="{FF2B5EF4-FFF2-40B4-BE49-F238E27FC236}">
                      <a16:creationId xmlns:a16="http://schemas.microsoft.com/office/drawing/2014/main" id="{8AEB3C13-2166-4997-9060-D2F90CF905B0}"/>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5" name="Oval 1">
                  <a:extLst>
                    <a:ext uri="{FF2B5EF4-FFF2-40B4-BE49-F238E27FC236}">
                      <a16:creationId xmlns:a16="http://schemas.microsoft.com/office/drawing/2014/main" id="{56A807BD-658D-4600-ADE3-83665DAA81A8}"/>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91" name="Block Arc 190">
                <a:extLst>
                  <a:ext uri="{FF2B5EF4-FFF2-40B4-BE49-F238E27FC236}">
                    <a16:creationId xmlns:a16="http://schemas.microsoft.com/office/drawing/2014/main" id="{942040F4-FB98-47C3-BBCF-D77C8A883441}"/>
                  </a:ext>
                </a:extLst>
              </p:cNvPr>
              <p:cNvSpPr/>
              <p:nvPr/>
            </p:nvSpPr>
            <p:spPr>
              <a:xfrm>
                <a:off x="5093002" y="2426934"/>
                <a:ext cx="2232248" cy="2232248"/>
              </a:xfrm>
              <a:prstGeom prst="blockArc">
                <a:avLst>
                  <a:gd name="adj1" fmla="val 7222187"/>
                  <a:gd name="adj2" fmla="val 3660514"/>
                  <a:gd name="adj3" fmla="val 81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
          <p:nvSpPr>
            <p:cNvPr id="189" name="Oval 188">
              <a:extLst>
                <a:ext uri="{FF2B5EF4-FFF2-40B4-BE49-F238E27FC236}">
                  <a16:creationId xmlns:a16="http://schemas.microsoft.com/office/drawing/2014/main" id="{69850818-AA69-45A1-B7D1-231F65335F8A}"/>
                </a:ext>
              </a:extLst>
            </p:cNvPr>
            <p:cNvSpPr/>
            <p:nvPr/>
          </p:nvSpPr>
          <p:spPr>
            <a:xfrm>
              <a:off x="4782727" y="5255250"/>
              <a:ext cx="672289" cy="6722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196" name="Group 195">
            <a:extLst>
              <a:ext uri="{FF2B5EF4-FFF2-40B4-BE49-F238E27FC236}">
                <a16:creationId xmlns:a16="http://schemas.microsoft.com/office/drawing/2014/main" id="{DEBD1664-56F1-42AE-A319-31E87438B36B}"/>
              </a:ext>
            </a:extLst>
          </p:cNvPr>
          <p:cNvGrpSpPr/>
          <p:nvPr/>
        </p:nvGrpSpPr>
        <p:grpSpPr>
          <a:xfrm>
            <a:off x="7082764" y="3412343"/>
            <a:ext cx="1469591" cy="979049"/>
            <a:chOff x="7082764" y="3412343"/>
            <a:chExt cx="1469591" cy="979049"/>
          </a:xfrm>
          <a:solidFill>
            <a:srgbClr val="0076A8"/>
          </a:solidFill>
        </p:grpSpPr>
        <p:grpSp>
          <p:nvGrpSpPr>
            <p:cNvPr id="197" name="Group 196">
              <a:extLst>
                <a:ext uri="{FF2B5EF4-FFF2-40B4-BE49-F238E27FC236}">
                  <a16:creationId xmlns:a16="http://schemas.microsoft.com/office/drawing/2014/main" id="{4170FA04-6558-457B-93B7-7100D5D767FD}"/>
                </a:ext>
              </a:extLst>
            </p:cNvPr>
            <p:cNvGrpSpPr/>
            <p:nvPr/>
          </p:nvGrpSpPr>
          <p:grpSpPr>
            <a:xfrm rot="5400000" flipH="1">
              <a:off x="7328035" y="3167072"/>
              <a:ext cx="979049" cy="1469591"/>
              <a:chOff x="5093002" y="2426934"/>
              <a:chExt cx="2232248" cy="3350691"/>
            </a:xfrm>
            <a:grpFill/>
          </p:grpSpPr>
          <p:grpSp>
            <p:nvGrpSpPr>
              <p:cNvPr id="199" name="Group 198">
                <a:extLst>
                  <a:ext uri="{FF2B5EF4-FFF2-40B4-BE49-F238E27FC236}">
                    <a16:creationId xmlns:a16="http://schemas.microsoft.com/office/drawing/2014/main" id="{02F2FBD9-2C5B-491C-A4F9-40A3B1B3AF5C}"/>
                  </a:ext>
                </a:extLst>
              </p:cNvPr>
              <p:cNvGrpSpPr/>
              <p:nvPr/>
            </p:nvGrpSpPr>
            <p:grpSpPr>
              <a:xfrm>
                <a:off x="5625823" y="4659182"/>
                <a:ext cx="1166607" cy="1118443"/>
                <a:chOff x="4964627" y="3703863"/>
                <a:chExt cx="393594" cy="377344"/>
              </a:xfrm>
              <a:grpFill/>
            </p:grpSpPr>
            <p:sp>
              <p:nvSpPr>
                <p:cNvPr id="201" name="Oval 1">
                  <a:extLst>
                    <a:ext uri="{FF2B5EF4-FFF2-40B4-BE49-F238E27FC236}">
                      <a16:creationId xmlns:a16="http://schemas.microsoft.com/office/drawing/2014/main" id="{34EFB158-721F-4AF7-89A3-B8CF57407354}"/>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2" name="Oval 1">
                  <a:extLst>
                    <a:ext uri="{FF2B5EF4-FFF2-40B4-BE49-F238E27FC236}">
                      <a16:creationId xmlns:a16="http://schemas.microsoft.com/office/drawing/2014/main" id="{5C0A3B1D-F941-43A0-99E8-A9D1A6E0AC08}"/>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3" name="Oval 1">
                  <a:extLst>
                    <a:ext uri="{FF2B5EF4-FFF2-40B4-BE49-F238E27FC236}">
                      <a16:creationId xmlns:a16="http://schemas.microsoft.com/office/drawing/2014/main" id="{57A7A0EB-0F11-4D5F-9CB6-BE9231BD0867}"/>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4" name="Oval 1">
                  <a:extLst>
                    <a:ext uri="{FF2B5EF4-FFF2-40B4-BE49-F238E27FC236}">
                      <a16:creationId xmlns:a16="http://schemas.microsoft.com/office/drawing/2014/main" id="{E815FA29-CD5A-483C-A951-8C2099C30740}"/>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00" name="Block Arc 199">
                <a:extLst>
                  <a:ext uri="{FF2B5EF4-FFF2-40B4-BE49-F238E27FC236}">
                    <a16:creationId xmlns:a16="http://schemas.microsoft.com/office/drawing/2014/main" id="{5F626228-35A1-42A7-A9D4-691C8998EF6C}"/>
                  </a:ext>
                </a:extLst>
              </p:cNvPr>
              <p:cNvSpPr/>
              <p:nvPr/>
            </p:nvSpPr>
            <p:spPr>
              <a:xfrm>
                <a:off x="5093002" y="2426934"/>
                <a:ext cx="2232248" cy="2232248"/>
              </a:xfrm>
              <a:prstGeom prst="blockArc">
                <a:avLst>
                  <a:gd name="adj1" fmla="val 7222187"/>
                  <a:gd name="adj2" fmla="val 3660514"/>
                  <a:gd name="adj3" fmla="val 81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
          <p:nvSpPr>
            <p:cNvPr id="198" name="Oval 197">
              <a:extLst>
                <a:ext uri="{FF2B5EF4-FFF2-40B4-BE49-F238E27FC236}">
                  <a16:creationId xmlns:a16="http://schemas.microsoft.com/office/drawing/2014/main" id="{2617AAE4-1696-46EA-A83C-114D990D171B}"/>
                </a:ext>
              </a:extLst>
            </p:cNvPr>
            <p:cNvSpPr/>
            <p:nvPr/>
          </p:nvSpPr>
          <p:spPr>
            <a:xfrm>
              <a:off x="7714086" y="3565723"/>
              <a:ext cx="672289" cy="6722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212" name="TextBox 211">
            <a:extLst>
              <a:ext uri="{FF2B5EF4-FFF2-40B4-BE49-F238E27FC236}">
                <a16:creationId xmlns:a16="http://schemas.microsoft.com/office/drawing/2014/main" id="{C28ED94D-8072-4125-B793-B9D19A63DA0C}"/>
              </a:ext>
            </a:extLst>
          </p:cNvPr>
          <p:cNvSpPr txBox="1"/>
          <p:nvPr/>
        </p:nvSpPr>
        <p:spPr>
          <a:xfrm>
            <a:off x="498455" y="1960991"/>
            <a:ext cx="2798912" cy="646331"/>
          </a:xfrm>
          <a:prstGeom prst="rect">
            <a:avLst/>
          </a:prstGeom>
          <a:noFill/>
        </p:spPr>
        <p:txBody>
          <a:bodyPr wrap="square" rtlCol="0">
            <a:spAutoFit/>
          </a:bodyPr>
          <a:lstStyle/>
          <a:p>
            <a:r>
              <a:rPr lang="en-US" altLang="ko-KR" sz="1200" dirty="0">
                <a:solidFill>
                  <a:schemeClr val="tx1">
                    <a:lumMod val="75000"/>
                    <a:lumOff val="25000"/>
                  </a:schemeClr>
                </a:solidFill>
                <a:ea typeface="FZShuTi" pitchFamily="2" charset="-122"/>
                <a:cs typeface="Arial" pitchFamily="34" charset="0"/>
              </a:rPr>
              <a:t>Freeing locked-up capital by divesting non-core assets and building capital optionality. </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213" name="TextBox 212">
            <a:extLst>
              <a:ext uri="{FF2B5EF4-FFF2-40B4-BE49-F238E27FC236}">
                <a16:creationId xmlns:a16="http://schemas.microsoft.com/office/drawing/2014/main" id="{0D4B0C93-2CF7-49A0-895E-F5FD7FF06150}"/>
              </a:ext>
            </a:extLst>
          </p:cNvPr>
          <p:cNvSpPr txBox="1"/>
          <p:nvPr/>
        </p:nvSpPr>
        <p:spPr>
          <a:xfrm>
            <a:off x="498454" y="1703870"/>
            <a:ext cx="2824991" cy="276999"/>
          </a:xfrm>
          <a:prstGeom prst="rect">
            <a:avLst/>
          </a:prstGeom>
          <a:noFill/>
        </p:spPr>
        <p:txBody>
          <a:bodyPr wrap="square" rtlCol="0">
            <a:spAutoFit/>
          </a:bodyPr>
          <a:lstStyle/>
          <a:p>
            <a:r>
              <a:rPr lang="en-US" altLang="ko-KR" sz="1200" b="1" dirty="0">
                <a:solidFill>
                  <a:schemeClr val="bg2">
                    <a:lumMod val="50000"/>
                  </a:schemeClr>
                </a:solidFill>
                <a:cs typeface="Arial" pitchFamily="34" charset="0"/>
              </a:rPr>
              <a:t>Unlocking full capital potential </a:t>
            </a:r>
          </a:p>
        </p:txBody>
      </p:sp>
      <p:grpSp>
        <p:nvGrpSpPr>
          <p:cNvPr id="230" name="Group 229">
            <a:extLst>
              <a:ext uri="{FF2B5EF4-FFF2-40B4-BE49-F238E27FC236}">
                <a16:creationId xmlns:a16="http://schemas.microsoft.com/office/drawing/2014/main" id="{F707DAD4-8334-49CD-BEFE-3F5F81E5FE02}"/>
              </a:ext>
            </a:extLst>
          </p:cNvPr>
          <p:cNvGrpSpPr/>
          <p:nvPr/>
        </p:nvGrpSpPr>
        <p:grpSpPr>
          <a:xfrm>
            <a:off x="6492044" y="1662120"/>
            <a:ext cx="979049" cy="1469591"/>
            <a:chOff x="6492044" y="1662120"/>
            <a:chExt cx="979049" cy="1469591"/>
          </a:xfrm>
          <a:solidFill>
            <a:schemeClr val="bg2">
              <a:lumMod val="25000"/>
            </a:schemeClr>
          </a:solidFill>
        </p:grpSpPr>
        <p:grpSp>
          <p:nvGrpSpPr>
            <p:cNvPr id="231" name="Group 230">
              <a:extLst>
                <a:ext uri="{FF2B5EF4-FFF2-40B4-BE49-F238E27FC236}">
                  <a16:creationId xmlns:a16="http://schemas.microsoft.com/office/drawing/2014/main" id="{1394EDD0-7A05-4111-92E2-763927769353}"/>
                </a:ext>
              </a:extLst>
            </p:cNvPr>
            <p:cNvGrpSpPr/>
            <p:nvPr/>
          </p:nvGrpSpPr>
          <p:grpSpPr>
            <a:xfrm rot="1800000" flipH="1">
              <a:off x="6492044" y="1662120"/>
              <a:ext cx="979049" cy="1469591"/>
              <a:chOff x="5093002" y="2426934"/>
              <a:chExt cx="2232248" cy="3350691"/>
            </a:xfrm>
            <a:grpFill/>
          </p:grpSpPr>
          <p:grpSp>
            <p:nvGrpSpPr>
              <p:cNvPr id="233" name="Group 232">
                <a:extLst>
                  <a:ext uri="{FF2B5EF4-FFF2-40B4-BE49-F238E27FC236}">
                    <a16:creationId xmlns:a16="http://schemas.microsoft.com/office/drawing/2014/main" id="{5AB376C5-C4FE-4CD8-BC10-73D881677A54}"/>
                  </a:ext>
                </a:extLst>
              </p:cNvPr>
              <p:cNvGrpSpPr/>
              <p:nvPr/>
            </p:nvGrpSpPr>
            <p:grpSpPr>
              <a:xfrm>
                <a:off x="5625823" y="4659182"/>
                <a:ext cx="1166607" cy="1118443"/>
                <a:chOff x="4964627" y="3703863"/>
                <a:chExt cx="393594" cy="377344"/>
              </a:xfrm>
              <a:grpFill/>
            </p:grpSpPr>
            <p:sp>
              <p:nvSpPr>
                <p:cNvPr id="235" name="Oval 1">
                  <a:extLst>
                    <a:ext uri="{FF2B5EF4-FFF2-40B4-BE49-F238E27FC236}">
                      <a16:creationId xmlns:a16="http://schemas.microsoft.com/office/drawing/2014/main" id="{509AF1BF-D0B7-4102-B306-6940FBB531D5}"/>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6" name="Oval 1">
                  <a:extLst>
                    <a:ext uri="{FF2B5EF4-FFF2-40B4-BE49-F238E27FC236}">
                      <a16:creationId xmlns:a16="http://schemas.microsoft.com/office/drawing/2014/main" id="{B78AC86F-8C6F-43C2-9472-5C9FFCC36C3A}"/>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7" name="Oval 1">
                  <a:extLst>
                    <a:ext uri="{FF2B5EF4-FFF2-40B4-BE49-F238E27FC236}">
                      <a16:creationId xmlns:a16="http://schemas.microsoft.com/office/drawing/2014/main" id="{A1D2CADA-0DE2-49D2-9F9D-8DE5B5E67A66}"/>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8" name="Oval 1">
                  <a:extLst>
                    <a:ext uri="{FF2B5EF4-FFF2-40B4-BE49-F238E27FC236}">
                      <a16:creationId xmlns:a16="http://schemas.microsoft.com/office/drawing/2014/main" id="{C160DE75-12DC-4627-8B7A-A480962FEC10}"/>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34" name="Block Arc 233">
                <a:extLst>
                  <a:ext uri="{FF2B5EF4-FFF2-40B4-BE49-F238E27FC236}">
                    <a16:creationId xmlns:a16="http://schemas.microsoft.com/office/drawing/2014/main" id="{DB1E312D-0ABF-4BAA-A6A3-9B10A702E158}"/>
                  </a:ext>
                </a:extLst>
              </p:cNvPr>
              <p:cNvSpPr/>
              <p:nvPr/>
            </p:nvSpPr>
            <p:spPr>
              <a:xfrm>
                <a:off x="5093002" y="2426934"/>
                <a:ext cx="2232248" cy="2232248"/>
              </a:xfrm>
              <a:prstGeom prst="blockArc">
                <a:avLst>
                  <a:gd name="adj1" fmla="val 7222187"/>
                  <a:gd name="adj2" fmla="val 3660514"/>
                  <a:gd name="adj3" fmla="val 81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sp>
          <p:nvSpPr>
            <p:cNvPr id="232" name="Oval 231">
              <a:extLst>
                <a:ext uri="{FF2B5EF4-FFF2-40B4-BE49-F238E27FC236}">
                  <a16:creationId xmlns:a16="http://schemas.microsoft.com/office/drawing/2014/main" id="{26E21123-AD3B-4A0F-A152-9AB3D9928098}"/>
                </a:ext>
              </a:extLst>
            </p:cNvPr>
            <p:cNvSpPr/>
            <p:nvPr/>
          </p:nvSpPr>
          <p:spPr>
            <a:xfrm rot="14400000">
              <a:off x="6761601" y="1841062"/>
              <a:ext cx="672289" cy="6722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240" name="Group 239">
            <a:extLst>
              <a:ext uri="{FF2B5EF4-FFF2-40B4-BE49-F238E27FC236}">
                <a16:creationId xmlns:a16="http://schemas.microsoft.com/office/drawing/2014/main" id="{BDCA7284-DF1D-49B0-ACF3-7CC81155CDC5}"/>
              </a:ext>
            </a:extLst>
          </p:cNvPr>
          <p:cNvGrpSpPr/>
          <p:nvPr/>
        </p:nvGrpSpPr>
        <p:grpSpPr>
          <a:xfrm>
            <a:off x="6492043" y="4653625"/>
            <a:ext cx="979049" cy="1469591"/>
            <a:chOff x="6492043" y="4653625"/>
            <a:chExt cx="979049" cy="1469591"/>
          </a:xfrm>
          <a:solidFill>
            <a:srgbClr val="86BC25"/>
          </a:solidFill>
        </p:grpSpPr>
        <p:grpSp>
          <p:nvGrpSpPr>
            <p:cNvPr id="241" name="Group 240">
              <a:extLst>
                <a:ext uri="{FF2B5EF4-FFF2-40B4-BE49-F238E27FC236}">
                  <a16:creationId xmlns:a16="http://schemas.microsoft.com/office/drawing/2014/main" id="{AF5C10D7-41B6-44AA-9EFA-97F1A9492FFA}"/>
                </a:ext>
              </a:extLst>
            </p:cNvPr>
            <p:cNvGrpSpPr/>
            <p:nvPr/>
          </p:nvGrpSpPr>
          <p:grpSpPr>
            <a:xfrm rot="9085437" flipH="1">
              <a:off x="6492043" y="4653625"/>
              <a:ext cx="979049" cy="1469591"/>
              <a:chOff x="5093002" y="2426934"/>
              <a:chExt cx="2232248" cy="3350691"/>
            </a:xfrm>
            <a:grpFill/>
          </p:grpSpPr>
          <p:grpSp>
            <p:nvGrpSpPr>
              <p:cNvPr id="243" name="Group 242">
                <a:extLst>
                  <a:ext uri="{FF2B5EF4-FFF2-40B4-BE49-F238E27FC236}">
                    <a16:creationId xmlns:a16="http://schemas.microsoft.com/office/drawing/2014/main" id="{A4182662-0BE6-4845-A67D-14E9F146DC9A}"/>
                  </a:ext>
                </a:extLst>
              </p:cNvPr>
              <p:cNvGrpSpPr/>
              <p:nvPr/>
            </p:nvGrpSpPr>
            <p:grpSpPr>
              <a:xfrm>
                <a:off x="5625823" y="4659182"/>
                <a:ext cx="1166607" cy="1118443"/>
                <a:chOff x="4964627" y="3703863"/>
                <a:chExt cx="393594" cy="377344"/>
              </a:xfrm>
              <a:grpFill/>
            </p:grpSpPr>
            <p:sp>
              <p:nvSpPr>
                <p:cNvPr id="245" name="Oval 1">
                  <a:extLst>
                    <a:ext uri="{FF2B5EF4-FFF2-40B4-BE49-F238E27FC236}">
                      <a16:creationId xmlns:a16="http://schemas.microsoft.com/office/drawing/2014/main" id="{75B49378-5CF8-4866-B7F1-636F9EB0A91A}"/>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6" name="Oval 1">
                  <a:extLst>
                    <a:ext uri="{FF2B5EF4-FFF2-40B4-BE49-F238E27FC236}">
                      <a16:creationId xmlns:a16="http://schemas.microsoft.com/office/drawing/2014/main" id="{1A77DF88-B33F-40F7-A85B-B53E7E3B356A}"/>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7" name="Oval 1">
                  <a:extLst>
                    <a:ext uri="{FF2B5EF4-FFF2-40B4-BE49-F238E27FC236}">
                      <a16:creationId xmlns:a16="http://schemas.microsoft.com/office/drawing/2014/main" id="{C6BC8E16-6468-4D13-81E0-FF22BD14974A}"/>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8" name="Oval 1">
                  <a:extLst>
                    <a:ext uri="{FF2B5EF4-FFF2-40B4-BE49-F238E27FC236}">
                      <a16:creationId xmlns:a16="http://schemas.microsoft.com/office/drawing/2014/main" id="{966DA106-01E7-4C5E-8994-E48104DFF073}"/>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44" name="Block Arc 243">
                <a:extLst>
                  <a:ext uri="{FF2B5EF4-FFF2-40B4-BE49-F238E27FC236}">
                    <a16:creationId xmlns:a16="http://schemas.microsoft.com/office/drawing/2014/main" id="{437D85DB-55B6-4330-B781-79BD641C3135}"/>
                  </a:ext>
                </a:extLst>
              </p:cNvPr>
              <p:cNvSpPr/>
              <p:nvPr/>
            </p:nvSpPr>
            <p:spPr>
              <a:xfrm>
                <a:off x="5093002" y="2426934"/>
                <a:ext cx="2232248" cy="2232248"/>
              </a:xfrm>
              <a:prstGeom prst="blockArc">
                <a:avLst>
                  <a:gd name="adj1" fmla="val 7222187"/>
                  <a:gd name="adj2" fmla="val 3660514"/>
                  <a:gd name="adj3" fmla="val 81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
          <p:nvSpPr>
            <p:cNvPr id="242" name="Oval 241">
              <a:extLst>
                <a:ext uri="{FF2B5EF4-FFF2-40B4-BE49-F238E27FC236}">
                  <a16:creationId xmlns:a16="http://schemas.microsoft.com/office/drawing/2014/main" id="{943A46C6-1E9E-4AF0-841D-4CFDE06ED943}"/>
                </a:ext>
              </a:extLst>
            </p:cNvPr>
            <p:cNvSpPr/>
            <p:nvPr/>
          </p:nvSpPr>
          <p:spPr>
            <a:xfrm rot="14400000">
              <a:off x="6744087" y="5269214"/>
              <a:ext cx="672289" cy="6722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250" name="Title 10">
            <a:extLst>
              <a:ext uri="{FF2B5EF4-FFF2-40B4-BE49-F238E27FC236}">
                <a16:creationId xmlns:a16="http://schemas.microsoft.com/office/drawing/2014/main" id="{5795AE36-7DA6-4FBF-94C0-EC50839162B6}"/>
              </a:ext>
            </a:extLst>
          </p:cNvPr>
          <p:cNvSpPr>
            <a:spLocks noGrp="1"/>
          </p:cNvSpPr>
          <p:nvPr>
            <p:ph type="title"/>
          </p:nvPr>
        </p:nvSpPr>
        <p:spPr>
          <a:xfrm>
            <a:off x="501650" y="317501"/>
            <a:ext cx="11188700" cy="334100"/>
          </a:xfrm>
        </p:spPr>
        <p:txBody>
          <a:bodyPr/>
          <a:lstStyle/>
          <a:p>
            <a:r>
              <a:rPr lang="en-US" dirty="0">
                <a:solidFill>
                  <a:srgbClr val="43B02A"/>
                </a:solidFill>
              </a:rPr>
              <a:t>Finding opportunity in crisis for the industry</a:t>
            </a:r>
          </a:p>
        </p:txBody>
      </p:sp>
      <p:sp>
        <p:nvSpPr>
          <p:cNvPr id="251" name="Text Placeholder 11">
            <a:extLst>
              <a:ext uri="{FF2B5EF4-FFF2-40B4-BE49-F238E27FC236}">
                <a16:creationId xmlns:a16="http://schemas.microsoft.com/office/drawing/2014/main" id="{32841330-EACE-4311-A4AE-2F5C5EE4400D}"/>
              </a:ext>
            </a:extLst>
          </p:cNvPr>
          <p:cNvSpPr>
            <a:spLocks noGrp="1"/>
          </p:cNvSpPr>
          <p:nvPr>
            <p:ph type="body" sz="quarter" idx="13"/>
          </p:nvPr>
        </p:nvSpPr>
        <p:spPr>
          <a:xfrm>
            <a:off x="501650" y="704961"/>
            <a:ext cx="11188700" cy="437322"/>
          </a:xfrm>
        </p:spPr>
        <p:txBody>
          <a:bodyPr/>
          <a:lstStyle/>
          <a:p>
            <a:r>
              <a:rPr lang="en-US" sz="1600" dirty="0">
                <a:solidFill>
                  <a:schemeClr val="tx1"/>
                </a:solidFill>
              </a:rPr>
              <a:t>Time for some serious tactical and strategic action to maneuver through the trying times</a:t>
            </a:r>
          </a:p>
        </p:txBody>
      </p:sp>
      <p:sp>
        <p:nvSpPr>
          <p:cNvPr id="252" name="TextBox 251">
            <a:extLst>
              <a:ext uri="{FF2B5EF4-FFF2-40B4-BE49-F238E27FC236}">
                <a16:creationId xmlns:a16="http://schemas.microsoft.com/office/drawing/2014/main" id="{22989895-37D9-4F38-8FD9-B07014B20B8F}"/>
              </a:ext>
            </a:extLst>
          </p:cNvPr>
          <p:cNvSpPr txBox="1"/>
          <p:nvPr/>
        </p:nvSpPr>
        <p:spPr>
          <a:xfrm>
            <a:off x="498967" y="3729332"/>
            <a:ext cx="279891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Creating new synergies through operationally and financially strong consolidation.</a:t>
            </a:r>
            <a:endParaRPr lang="ko-KR" altLang="en-US" sz="1200" dirty="0">
              <a:solidFill>
                <a:schemeClr val="tx1">
                  <a:lumMod val="75000"/>
                  <a:lumOff val="25000"/>
                </a:schemeClr>
              </a:solidFill>
              <a:cs typeface="Arial" pitchFamily="34" charset="0"/>
            </a:endParaRPr>
          </a:p>
        </p:txBody>
      </p:sp>
      <p:sp>
        <p:nvSpPr>
          <p:cNvPr id="253" name="TextBox 252">
            <a:extLst>
              <a:ext uri="{FF2B5EF4-FFF2-40B4-BE49-F238E27FC236}">
                <a16:creationId xmlns:a16="http://schemas.microsoft.com/office/drawing/2014/main" id="{6C9D8A9A-95F1-42D0-933A-0B61D23A6FB7}"/>
              </a:ext>
            </a:extLst>
          </p:cNvPr>
          <p:cNvSpPr txBox="1"/>
          <p:nvPr/>
        </p:nvSpPr>
        <p:spPr>
          <a:xfrm>
            <a:off x="498969" y="3332979"/>
            <a:ext cx="2665894" cy="461665"/>
          </a:xfrm>
          <a:prstGeom prst="rect">
            <a:avLst/>
          </a:prstGeom>
          <a:noFill/>
        </p:spPr>
        <p:txBody>
          <a:bodyPr wrap="square" rtlCol="0">
            <a:spAutoFit/>
          </a:bodyPr>
          <a:lstStyle/>
          <a:p>
            <a:r>
              <a:rPr lang="en-US" altLang="ko-KR" sz="1200" b="1" dirty="0">
                <a:solidFill>
                  <a:srgbClr val="62B5E5"/>
                </a:solidFill>
                <a:cs typeface="Arial" pitchFamily="34" charset="0"/>
              </a:rPr>
              <a:t>Re-visiting M&amp;A for structural upgrade</a:t>
            </a:r>
          </a:p>
        </p:txBody>
      </p:sp>
      <p:sp>
        <p:nvSpPr>
          <p:cNvPr id="254" name="TextBox 253">
            <a:extLst>
              <a:ext uri="{FF2B5EF4-FFF2-40B4-BE49-F238E27FC236}">
                <a16:creationId xmlns:a16="http://schemas.microsoft.com/office/drawing/2014/main" id="{8D638D31-2A89-4A34-A655-1C76EB3BE9FA}"/>
              </a:ext>
            </a:extLst>
          </p:cNvPr>
          <p:cNvSpPr txBox="1"/>
          <p:nvPr/>
        </p:nvSpPr>
        <p:spPr>
          <a:xfrm>
            <a:off x="498455" y="5585237"/>
            <a:ext cx="2798912" cy="830997"/>
          </a:xfrm>
          <a:prstGeom prst="rect">
            <a:avLst/>
          </a:prstGeom>
          <a:noFill/>
        </p:spPr>
        <p:txBody>
          <a:bodyPr wrap="square" rtlCol="0">
            <a:spAutoFit/>
          </a:bodyPr>
          <a:lstStyle/>
          <a:p>
            <a:r>
              <a:rPr lang="en-US" altLang="ko-KR" sz="1200" dirty="0">
                <a:solidFill>
                  <a:schemeClr val="tx1">
                    <a:lumMod val="75000"/>
                    <a:lumOff val="25000"/>
                  </a:schemeClr>
                </a:solidFill>
                <a:ea typeface="FZShuTi" pitchFamily="2" charset="-122"/>
                <a:cs typeface="Arial" pitchFamily="34" charset="0"/>
              </a:rPr>
              <a:t>Building a secured supply chain with built-in contingency plans to realize shared benefits through agile contracting models. </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255" name="TextBox 254">
            <a:extLst>
              <a:ext uri="{FF2B5EF4-FFF2-40B4-BE49-F238E27FC236}">
                <a16:creationId xmlns:a16="http://schemas.microsoft.com/office/drawing/2014/main" id="{84287716-F4C4-40C1-B29A-1DC419D8AA0E}"/>
              </a:ext>
            </a:extLst>
          </p:cNvPr>
          <p:cNvSpPr txBox="1"/>
          <p:nvPr/>
        </p:nvSpPr>
        <p:spPr>
          <a:xfrm>
            <a:off x="498455" y="5118165"/>
            <a:ext cx="2775119" cy="461665"/>
          </a:xfrm>
          <a:prstGeom prst="rect">
            <a:avLst/>
          </a:prstGeom>
          <a:noFill/>
        </p:spPr>
        <p:txBody>
          <a:bodyPr wrap="square" rtlCol="0">
            <a:spAutoFit/>
          </a:bodyPr>
          <a:lstStyle/>
          <a:p>
            <a:r>
              <a:rPr lang="en-US" altLang="ko-KR" sz="1200" b="1" dirty="0">
                <a:solidFill>
                  <a:srgbClr val="009A44"/>
                </a:solidFill>
                <a:cs typeface="Arial" pitchFamily="34" charset="0"/>
              </a:rPr>
              <a:t>Establishing strategic integration across value chain</a:t>
            </a:r>
          </a:p>
        </p:txBody>
      </p:sp>
      <p:sp>
        <p:nvSpPr>
          <p:cNvPr id="256" name="TextBox 255">
            <a:extLst>
              <a:ext uri="{FF2B5EF4-FFF2-40B4-BE49-F238E27FC236}">
                <a16:creationId xmlns:a16="http://schemas.microsoft.com/office/drawing/2014/main" id="{1316ED44-EC3A-4CA8-B5C6-D824B9FA53B4}"/>
              </a:ext>
            </a:extLst>
          </p:cNvPr>
          <p:cNvSpPr txBox="1"/>
          <p:nvPr/>
        </p:nvSpPr>
        <p:spPr>
          <a:xfrm>
            <a:off x="8815074" y="1960991"/>
            <a:ext cx="2798912" cy="830997"/>
          </a:xfrm>
          <a:prstGeom prst="rect">
            <a:avLst/>
          </a:prstGeom>
          <a:noFill/>
        </p:spPr>
        <p:txBody>
          <a:bodyPr wrap="square" rtlCol="0">
            <a:spAutoFit/>
          </a:bodyPr>
          <a:lstStyle/>
          <a:p>
            <a:pPr algn="r"/>
            <a:r>
              <a:rPr lang="en-US" altLang="ko-KR" sz="1200" dirty="0">
                <a:solidFill>
                  <a:schemeClr val="tx1">
                    <a:lumMod val="75000"/>
                    <a:lumOff val="25000"/>
                  </a:schemeClr>
                </a:solidFill>
                <a:ea typeface="FZShuTi" pitchFamily="2" charset="-122"/>
                <a:cs typeface="Arial" pitchFamily="34" charset="0"/>
              </a:rPr>
              <a:t>Establishing a quick diagnostic, and disciplined cost approach to set strategic grounding for cost transformation.</a:t>
            </a:r>
            <a:endParaRPr lang="ko-KR" altLang="en-US" sz="1200" dirty="0">
              <a:solidFill>
                <a:schemeClr val="tx1">
                  <a:lumMod val="75000"/>
                  <a:lumOff val="25000"/>
                </a:schemeClr>
              </a:solidFill>
              <a:cs typeface="Arial" pitchFamily="34" charset="0"/>
            </a:endParaRPr>
          </a:p>
        </p:txBody>
      </p:sp>
      <p:sp>
        <p:nvSpPr>
          <p:cNvPr id="257" name="TextBox 256">
            <a:extLst>
              <a:ext uri="{FF2B5EF4-FFF2-40B4-BE49-F238E27FC236}">
                <a16:creationId xmlns:a16="http://schemas.microsoft.com/office/drawing/2014/main" id="{70C93E49-A936-4FDF-9882-73BE659BC1CB}"/>
              </a:ext>
            </a:extLst>
          </p:cNvPr>
          <p:cNvSpPr txBox="1"/>
          <p:nvPr/>
        </p:nvSpPr>
        <p:spPr>
          <a:xfrm>
            <a:off x="8815073" y="1703870"/>
            <a:ext cx="2775119" cy="276999"/>
          </a:xfrm>
          <a:prstGeom prst="rect">
            <a:avLst/>
          </a:prstGeom>
          <a:noFill/>
        </p:spPr>
        <p:txBody>
          <a:bodyPr wrap="square" rtlCol="0">
            <a:spAutoFit/>
          </a:bodyPr>
          <a:lstStyle/>
          <a:p>
            <a:pPr algn="r"/>
            <a:r>
              <a:rPr lang="en-US" altLang="ko-KR" sz="1200" b="1" dirty="0">
                <a:solidFill>
                  <a:schemeClr val="bg2">
                    <a:lumMod val="10000"/>
                  </a:schemeClr>
                </a:solidFill>
                <a:cs typeface="Arial" pitchFamily="34" charset="0"/>
              </a:rPr>
              <a:t>Re-aligning cost allocations</a:t>
            </a:r>
            <a:endParaRPr lang="ko-KR" altLang="en-US" sz="1200" b="1" dirty="0">
              <a:solidFill>
                <a:schemeClr val="bg2">
                  <a:lumMod val="10000"/>
                </a:schemeClr>
              </a:solidFill>
              <a:cs typeface="Arial" pitchFamily="34" charset="0"/>
            </a:endParaRPr>
          </a:p>
        </p:txBody>
      </p:sp>
      <p:sp>
        <p:nvSpPr>
          <p:cNvPr id="258" name="TextBox 257">
            <a:extLst>
              <a:ext uri="{FF2B5EF4-FFF2-40B4-BE49-F238E27FC236}">
                <a16:creationId xmlns:a16="http://schemas.microsoft.com/office/drawing/2014/main" id="{5CE66220-4219-4BC9-B1AA-31C255B05A6A}"/>
              </a:ext>
            </a:extLst>
          </p:cNvPr>
          <p:cNvSpPr txBox="1"/>
          <p:nvPr/>
        </p:nvSpPr>
        <p:spPr>
          <a:xfrm>
            <a:off x="8767028" y="3729332"/>
            <a:ext cx="2856889"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Building an operational-technology driven enterprise by integrating advanced, risk analytics with operational breakthroughs</a:t>
            </a:r>
            <a:r>
              <a:rPr lang="en-US" altLang="ko-KR" sz="1200" dirty="0">
                <a:solidFill>
                  <a:schemeClr val="tx1">
                    <a:lumMod val="75000"/>
                    <a:lumOff val="25000"/>
                  </a:schemeClr>
                </a:solidFill>
                <a:ea typeface="FZShuTi" pitchFamily="2" charset="-122"/>
                <a:cs typeface="Arial" pitchFamily="34" charset="0"/>
              </a:rPr>
              <a:t>.</a:t>
            </a:r>
            <a:endParaRPr lang="ko-KR" altLang="en-US" sz="1200" dirty="0">
              <a:solidFill>
                <a:schemeClr val="tx1">
                  <a:lumMod val="75000"/>
                  <a:lumOff val="25000"/>
                </a:schemeClr>
              </a:solidFill>
              <a:cs typeface="Arial" pitchFamily="34" charset="0"/>
            </a:endParaRPr>
          </a:p>
        </p:txBody>
      </p:sp>
      <p:sp>
        <p:nvSpPr>
          <p:cNvPr id="259" name="TextBox 258">
            <a:extLst>
              <a:ext uri="{FF2B5EF4-FFF2-40B4-BE49-F238E27FC236}">
                <a16:creationId xmlns:a16="http://schemas.microsoft.com/office/drawing/2014/main" id="{D13D66A3-69C4-4895-BA5D-E48AB09715C2}"/>
              </a:ext>
            </a:extLst>
          </p:cNvPr>
          <p:cNvSpPr txBox="1"/>
          <p:nvPr/>
        </p:nvSpPr>
        <p:spPr>
          <a:xfrm>
            <a:off x="8595951" y="3332979"/>
            <a:ext cx="3004174" cy="461665"/>
          </a:xfrm>
          <a:prstGeom prst="rect">
            <a:avLst/>
          </a:prstGeom>
          <a:noFill/>
        </p:spPr>
        <p:txBody>
          <a:bodyPr wrap="square" rtlCol="0">
            <a:spAutoFit/>
          </a:bodyPr>
          <a:lstStyle/>
          <a:p>
            <a:pPr algn="r"/>
            <a:r>
              <a:rPr lang="en-US" altLang="ko-KR" sz="1200" b="1" dirty="0">
                <a:solidFill>
                  <a:srgbClr val="0076A8"/>
                </a:solidFill>
                <a:cs typeface="Arial" pitchFamily="34" charset="0"/>
              </a:rPr>
              <a:t>Achieving operational excellence from breakthrough innovation</a:t>
            </a:r>
          </a:p>
        </p:txBody>
      </p:sp>
      <p:sp>
        <p:nvSpPr>
          <p:cNvPr id="260" name="TextBox 259">
            <a:extLst>
              <a:ext uri="{FF2B5EF4-FFF2-40B4-BE49-F238E27FC236}">
                <a16:creationId xmlns:a16="http://schemas.microsoft.com/office/drawing/2014/main" id="{75B4A905-2EEF-4F7B-8490-1014595318C3}"/>
              </a:ext>
            </a:extLst>
          </p:cNvPr>
          <p:cNvSpPr txBox="1"/>
          <p:nvPr/>
        </p:nvSpPr>
        <p:spPr>
          <a:xfrm>
            <a:off x="8645598" y="5582777"/>
            <a:ext cx="2978319"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Making new energy competitive by expanding existing KPIs and proactive ESG reporting, to make sustainability a way of business</a:t>
            </a:r>
            <a:r>
              <a:rPr lang="en-US" altLang="ko-KR" sz="1200" dirty="0">
                <a:solidFill>
                  <a:schemeClr val="tx1">
                    <a:lumMod val="75000"/>
                    <a:lumOff val="25000"/>
                  </a:schemeClr>
                </a:solidFill>
                <a:ea typeface="FZShuTi" pitchFamily="2" charset="-122"/>
                <a:cs typeface="Arial" pitchFamily="34" charset="0"/>
              </a:rPr>
              <a:t>. </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261" name="TextBox 260">
            <a:extLst>
              <a:ext uri="{FF2B5EF4-FFF2-40B4-BE49-F238E27FC236}">
                <a16:creationId xmlns:a16="http://schemas.microsoft.com/office/drawing/2014/main" id="{FD1EBF80-3A34-45DE-AF57-AD9F9CB34543}"/>
              </a:ext>
            </a:extLst>
          </p:cNvPr>
          <p:cNvSpPr txBox="1"/>
          <p:nvPr/>
        </p:nvSpPr>
        <p:spPr>
          <a:xfrm>
            <a:off x="8925641" y="5121112"/>
            <a:ext cx="2674482" cy="461665"/>
          </a:xfrm>
          <a:prstGeom prst="rect">
            <a:avLst/>
          </a:prstGeom>
          <a:noFill/>
        </p:spPr>
        <p:txBody>
          <a:bodyPr wrap="square" rtlCol="0">
            <a:spAutoFit/>
          </a:bodyPr>
          <a:lstStyle/>
          <a:p>
            <a:pPr algn="r"/>
            <a:r>
              <a:rPr lang="en-US" altLang="ko-KR" sz="1200" b="1" dirty="0">
                <a:solidFill>
                  <a:srgbClr val="86BC25"/>
                </a:solidFill>
                <a:cs typeface="Arial" pitchFamily="34" charset="0"/>
              </a:rPr>
              <a:t>Finding value in sustainability as a business</a:t>
            </a:r>
          </a:p>
        </p:txBody>
      </p:sp>
      <p:pic>
        <p:nvPicPr>
          <p:cNvPr id="16" name="Graphic 15" descr="Target">
            <a:extLst>
              <a:ext uri="{FF2B5EF4-FFF2-40B4-BE49-F238E27FC236}">
                <a16:creationId xmlns:a16="http://schemas.microsoft.com/office/drawing/2014/main" id="{FBDBBC3C-157E-4519-8089-D533AF8649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09395" y="1863615"/>
            <a:ext cx="624548" cy="624548"/>
          </a:xfrm>
          <a:prstGeom prst="rect">
            <a:avLst/>
          </a:prstGeom>
        </p:spPr>
      </p:pic>
      <p:pic>
        <p:nvPicPr>
          <p:cNvPr id="18" name="Graphic 17" descr="Research">
            <a:extLst>
              <a:ext uri="{FF2B5EF4-FFF2-40B4-BE49-F238E27FC236}">
                <a16:creationId xmlns:a16="http://schemas.microsoft.com/office/drawing/2014/main" id="{EE035856-13AB-49E9-88DE-28AF098DCC4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63258" y="1887995"/>
            <a:ext cx="516155" cy="516155"/>
          </a:xfrm>
          <a:prstGeom prst="rect">
            <a:avLst/>
          </a:prstGeom>
        </p:spPr>
      </p:pic>
      <p:pic>
        <p:nvPicPr>
          <p:cNvPr id="20" name="Graphic 19" descr="Sustainability">
            <a:extLst>
              <a:ext uri="{FF2B5EF4-FFF2-40B4-BE49-F238E27FC236}">
                <a16:creationId xmlns:a16="http://schemas.microsoft.com/office/drawing/2014/main" id="{7976B68F-5B39-4FB5-9C51-59D4AE1437E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34076" y="5359633"/>
            <a:ext cx="516155" cy="516155"/>
          </a:xfrm>
          <a:prstGeom prst="rect">
            <a:avLst/>
          </a:prstGeom>
        </p:spPr>
      </p:pic>
      <p:pic>
        <p:nvPicPr>
          <p:cNvPr id="24" name="Graphic 23" descr="Target Audience">
            <a:extLst>
              <a:ext uri="{FF2B5EF4-FFF2-40B4-BE49-F238E27FC236}">
                <a16:creationId xmlns:a16="http://schemas.microsoft.com/office/drawing/2014/main" id="{A528131F-C622-44D4-948C-5B27456DC20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848597" y="3583733"/>
            <a:ext cx="624548" cy="624548"/>
          </a:xfrm>
          <a:prstGeom prst="rect">
            <a:avLst/>
          </a:prstGeom>
        </p:spPr>
      </p:pic>
      <p:pic>
        <p:nvPicPr>
          <p:cNvPr id="26" name="Graphic 25" descr="Flowchart">
            <a:extLst>
              <a:ext uri="{FF2B5EF4-FFF2-40B4-BE49-F238E27FC236}">
                <a16:creationId xmlns:a16="http://schemas.microsoft.com/office/drawing/2014/main" id="{5BC3517B-C86C-4EA7-A048-BEB453F7B96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844238" y="5294928"/>
            <a:ext cx="567771" cy="567771"/>
          </a:xfrm>
          <a:prstGeom prst="rect">
            <a:avLst/>
          </a:prstGeom>
        </p:spPr>
      </p:pic>
      <p:pic>
        <p:nvPicPr>
          <p:cNvPr id="38" name="Graphic 37" descr="Lightbulb and gear">
            <a:extLst>
              <a:ext uri="{FF2B5EF4-FFF2-40B4-BE49-F238E27FC236}">
                <a16:creationId xmlns:a16="http://schemas.microsoft.com/office/drawing/2014/main" id="{DAD40494-DB75-4EF2-95E0-BDFF4EBE332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426614" y="3236503"/>
            <a:ext cx="1338773" cy="1338773"/>
          </a:xfrm>
          <a:prstGeom prst="rect">
            <a:avLst/>
          </a:prstGeom>
        </p:spPr>
      </p:pic>
      <p:pic>
        <p:nvPicPr>
          <p:cNvPr id="47" name="Graphic 46" descr="Atom">
            <a:extLst>
              <a:ext uri="{FF2B5EF4-FFF2-40B4-BE49-F238E27FC236}">
                <a16:creationId xmlns:a16="http://schemas.microsoft.com/office/drawing/2014/main" id="{22AA47C2-A96A-4EF7-AED6-BE2F3CF0875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773236" y="3574785"/>
            <a:ext cx="624548" cy="624548"/>
          </a:xfrm>
          <a:prstGeom prst="rect">
            <a:avLst/>
          </a:prstGeom>
        </p:spPr>
      </p:pic>
    </p:spTree>
    <p:extLst>
      <p:ext uri="{BB962C8B-B14F-4D97-AF65-F5344CB8AC3E}">
        <p14:creationId xmlns:p14="http://schemas.microsoft.com/office/powerpoint/2010/main" val="97655780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SOC_Text2"/>
          <p:cNvSpPr txBox="1">
            <a:spLocks/>
          </p:cNvSpPr>
          <p:nvPr/>
        </p:nvSpPr>
        <p:spPr bwMode="gray">
          <a:xfrm>
            <a:off x="477509" y="4946073"/>
            <a:ext cx="7079737" cy="1704353"/>
          </a:xfrm>
          <a:prstGeom prst="rect">
            <a:avLst/>
          </a:prstGeom>
        </p:spPr>
        <p:txBody>
          <a:bodyPr lIns="0" rIns="0" anchor="b" anchorCtr="0">
            <a:norm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900"/>
              </a:lnSpc>
            </a:pPr>
            <a:r>
              <a:rPr lang="en-US" sz="700" b="1" dirty="0">
                <a:solidFill>
                  <a:schemeClr val="tx1"/>
                </a:solidFill>
              </a:rPr>
              <a:t>About Deloitte</a:t>
            </a:r>
            <a:br>
              <a:rPr lang="en-US" sz="700" dirty="0">
                <a:solidFill>
                  <a:schemeClr val="tx1"/>
                </a:solidFill>
              </a:rPr>
            </a:br>
            <a:r>
              <a:rPr lang="en-US" sz="700" dirty="0">
                <a:solidFill>
                  <a:schemeClr val="tx1"/>
                </a:solidFill>
              </a:rPr>
              <a:t>Deloitte refers to one or more of Deloitte </a:t>
            </a:r>
            <a:r>
              <a:rPr lang="en-US" sz="700" noProof="1">
                <a:solidFill>
                  <a:schemeClr val="tx1"/>
                </a:solidFill>
              </a:rPr>
              <a:t>Touche</a:t>
            </a:r>
            <a:r>
              <a:rPr lang="en-US" sz="700" dirty="0">
                <a:solidFill>
                  <a:schemeClr val="tx1"/>
                </a:solidFill>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In the United States, Deloitte refers to one or more of the US member firms of DTTL, their related entities that operate using the “Deloitte” name in the United States and their respective affiliates. Certain services may not be available to attest clients under the rules and regulations of public accounting. Please see </a:t>
            </a:r>
            <a:r>
              <a:rPr lang="en-US" sz="700" dirty="0">
                <a:solidFill>
                  <a:schemeClr val="tx1"/>
                </a:solidFill>
                <a:hlinkClick r:id="rId2"/>
              </a:rPr>
              <a:t>www.deloitte.com/about</a:t>
            </a:r>
            <a:r>
              <a:rPr lang="en-US" sz="700" dirty="0">
                <a:solidFill>
                  <a:schemeClr val="tx1"/>
                </a:solidFill>
              </a:rPr>
              <a:t> to learn more about our global network of member firms.</a:t>
            </a:r>
          </a:p>
          <a:p>
            <a:pPr>
              <a:lnSpc>
                <a:spcPts val="900"/>
              </a:lnSpc>
            </a:pPr>
            <a:r>
              <a:rPr lang="en-US" sz="700" dirty="0">
                <a:solidFill>
                  <a:schemeClr val="tx1"/>
                </a:solidFill>
              </a:rPr>
              <a:t>Copyright © 2020 Deloitte Development LLC. All rights reserved.</a:t>
            </a:r>
            <a:br>
              <a:rPr lang="en-US" sz="700" dirty="0">
                <a:solidFill>
                  <a:schemeClr val="tx1"/>
                </a:solidFill>
              </a:rPr>
            </a:br>
            <a:endParaRPr lang="en-US" sz="700" dirty="0">
              <a:solidFill>
                <a:schemeClr val="tx1"/>
              </a:solidFill>
            </a:endParaRPr>
          </a:p>
        </p:txBody>
      </p:sp>
    </p:spTree>
    <p:extLst>
      <p:ext uri="{BB962C8B-B14F-4D97-AF65-F5344CB8AC3E}">
        <p14:creationId xmlns:p14="http://schemas.microsoft.com/office/powerpoint/2010/main" val="3110574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75200" y="5426766"/>
            <a:ext cx="8579348" cy="884303"/>
          </a:xfrm>
        </p:spPr>
        <p:txBody>
          <a:bodyPr/>
          <a:lstStyle/>
          <a:p>
            <a:r>
              <a:rPr lang="en-US" sz="1500" i="1" dirty="0"/>
              <a:t>The State of the Energy Industry, Impacts of COVID-19</a:t>
            </a:r>
            <a:endParaRPr lang="en-US" sz="1500" dirty="0"/>
          </a:p>
          <a:p>
            <a:r>
              <a:rPr lang="en-US" sz="1500" b="0" i="1" noProof="0" dirty="0">
                <a:solidFill>
                  <a:srgbClr val="0097A9"/>
                </a:solidFill>
              </a:rPr>
              <a:t>Presentation for the </a:t>
            </a:r>
            <a:r>
              <a:rPr lang="en-US" sz="1500" b="0" i="1" dirty="0">
                <a:solidFill>
                  <a:srgbClr val="0097A9"/>
                </a:solidFill>
              </a:rPr>
              <a:t>American Association of Blacks in Energy (AABE)</a:t>
            </a:r>
            <a:endParaRPr lang="en-US" sz="1500" b="0" i="1" noProof="0" dirty="0">
              <a:solidFill>
                <a:srgbClr val="0097A9"/>
              </a:solidFill>
            </a:endParaRPr>
          </a:p>
        </p:txBody>
      </p:sp>
      <p:sp>
        <p:nvSpPr>
          <p:cNvPr id="5" name="Text Placeholder 4"/>
          <p:cNvSpPr>
            <a:spLocks noGrp="1"/>
          </p:cNvSpPr>
          <p:nvPr>
            <p:ph type="body" sz="quarter" idx="10"/>
          </p:nvPr>
        </p:nvSpPr>
        <p:spPr>
          <a:xfrm>
            <a:off x="475200" y="6372638"/>
            <a:ext cx="5594349" cy="298451"/>
          </a:xfrm>
        </p:spPr>
        <p:txBody>
          <a:bodyPr>
            <a:normAutofit/>
          </a:bodyPr>
          <a:lstStyle/>
          <a:p>
            <a:r>
              <a:rPr lang="en-US" sz="1200" dirty="0"/>
              <a:t>Bill Graf and Paul Horak | May 27, 2020</a:t>
            </a:r>
            <a:endParaRPr lang="en-US" sz="1200" noProof="0" dirty="0"/>
          </a:p>
        </p:txBody>
      </p:sp>
      <p:pic>
        <p:nvPicPr>
          <p:cNvPr id="8" name="Picture 7">
            <a:extLst>
              <a:ext uri="{FF2B5EF4-FFF2-40B4-BE49-F238E27FC236}">
                <a16:creationId xmlns:a16="http://schemas.microsoft.com/office/drawing/2014/main" id="{3B0BE645-E2E3-4772-917E-8D456B900E8C}"/>
              </a:ext>
            </a:extLst>
          </p:cNvPr>
          <p:cNvPicPr>
            <a:picLocks noChangeAspect="1"/>
          </p:cNvPicPr>
          <p:nvPr/>
        </p:nvPicPr>
        <p:blipFill>
          <a:blip r:embed="rId3"/>
          <a:stretch>
            <a:fillRect/>
          </a:stretch>
        </p:blipFill>
        <p:spPr>
          <a:xfrm>
            <a:off x="3753947" y="782417"/>
            <a:ext cx="4684105" cy="4684105"/>
          </a:xfrm>
          <a:prstGeom prst="ellipse">
            <a:avLst/>
          </a:prstGeom>
        </p:spPr>
      </p:pic>
    </p:spTree>
    <p:extLst>
      <p:ext uri="{BB962C8B-B14F-4D97-AF65-F5344CB8AC3E}">
        <p14:creationId xmlns:p14="http://schemas.microsoft.com/office/powerpoint/2010/main" val="122492645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75200" y="5426766"/>
            <a:ext cx="8579348" cy="884303"/>
          </a:xfrm>
        </p:spPr>
        <p:txBody>
          <a:bodyPr/>
          <a:lstStyle/>
          <a:p>
            <a:r>
              <a:rPr lang="en-US" sz="1500" i="1" dirty="0"/>
              <a:t>The State of the Energy Industry, Impacts of COVID-19</a:t>
            </a:r>
            <a:endParaRPr lang="en-US" sz="1500" dirty="0"/>
          </a:p>
          <a:p>
            <a:r>
              <a:rPr lang="en-US" sz="1500" b="0" i="1" noProof="0" dirty="0">
                <a:solidFill>
                  <a:srgbClr val="0097A9"/>
                </a:solidFill>
              </a:rPr>
              <a:t>Presentation for the </a:t>
            </a:r>
            <a:r>
              <a:rPr lang="en-US" sz="1500" b="0" i="1" dirty="0">
                <a:solidFill>
                  <a:srgbClr val="0097A9"/>
                </a:solidFill>
              </a:rPr>
              <a:t>American Association of Blacks in Energy (AABE)</a:t>
            </a:r>
            <a:endParaRPr lang="en-US" sz="1500" b="0" i="1" noProof="0" dirty="0">
              <a:solidFill>
                <a:srgbClr val="0097A9"/>
              </a:solidFill>
            </a:endParaRPr>
          </a:p>
        </p:txBody>
      </p:sp>
      <p:sp>
        <p:nvSpPr>
          <p:cNvPr id="5" name="Text Placeholder 4"/>
          <p:cNvSpPr>
            <a:spLocks noGrp="1"/>
          </p:cNvSpPr>
          <p:nvPr>
            <p:ph type="body" sz="quarter" idx="10"/>
          </p:nvPr>
        </p:nvSpPr>
        <p:spPr>
          <a:xfrm>
            <a:off x="475200" y="6372638"/>
            <a:ext cx="5594349" cy="298451"/>
          </a:xfrm>
        </p:spPr>
        <p:txBody>
          <a:bodyPr>
            <a:normAutofit/>
          </a:bodyPr>
          <a:lstStyle/>
          <a:p>
            <a:r>
              <a:rPr lang="en-US" sz="1200" dirty="0"/>
              <a:t>Bill Graf and Paul Horak | May 27, 2020</a:t>
            </a:r>
            <a:endParaRPr lang="en-US" sz="1200" noProof="0" dirty="0"/>
          </a:p>
        </p:txBody>
      </p:sp>
      <p:pic>
        <p:nvPicPr>
          <p:cNvPr id="8" name="Picture 7">
            <a:extLst>
              <a:ext uri="{FF2B5EF4-FFF2-40B4-BE49-F238E27FC236}">
                <a16:creationId xmlns:a16="http://schemas.microsoft.com/office/drawing/2014/main" id="{3B0BE645-E2E3-4772-917E-8D456B900E8C}"/>
              </a:ext>
            </a:extLst>
          </p:cNvPr>
          <p:cNvPicPr>
            <a:picLocks noChangeAspect="1"/>
          </p:cNvPicPr>
          <p:nvPr/>
        </p:nvPicPr>
        <p:blipFill>
          <a:blip r:embed="rId3"/>
          <a:stretch>
            <a:fillRect/>
          </a:stretch>
        </p:blipFill>
        <p:spPr>
          <a:xfrm>
            <a:off x="3753947" y="782417"/>
            <a:ext cx="4684105" cy="4684105"/>
          </a:xfrm>
          <a:prstGeom prst="ellipse">
            <a:avLst/>
          </a:prstGeom>
        </p:spPr>
      </p:pic>
    </p:spTree>
    <p:extLst>
      <p:ext uri="{BB962C8B-B14F-4D97-AF65-F5344CB8AC3E}">
        <p14:creationId xmlns:p14="http://schemas.microsoft.com/office/powerpoint/2010/main" val="15344732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5587"/>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88486" y="4725275"/>
            <a:ext cx="11215027" cy="2554911"/>
          </a:xfrm>
        </p:spPr>
        <p:txBody>
          <a:bodyPr/>
          <a:lstStyle/>
          <a:p>
            <a:r>
              <a:rPr lang="en-US" sz="1600" dirty="0"/>
              <a:t>This presentation contains general information only and Deloitte is not, by means of this presentation, rendering accounting, business, financial, investment, legal, tax, or other professional advice or services. This presentation is not a substitute for such professional advice or services, nor should it be used as a basis for any decision or action that may affect your business. Before making any decision or taking any action that may affect your business, you should consult a qualified professional advisor. Deloitte shall not be responsible for any loss sustained by any person who relies on this presentation.</a:t>
            </a:r>
          </a:p>
        </p:txBody>
      </p:sp>
    </p:spTree>
    <p:extLst>
      <p:ext uri="{BB962C8B-B14F-4D97-AF65-F5344CB8AC3E}">
        <p14:creationId xmlns:p14="http://schemas.microsoft.com/office/powerpoint/2010/main" val="220151402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61338-F7BB-F943-B40D-6751255BAC1D}"/>
              </a:ext>
            </a:extLst>
          </p:cNvPr>
          <p:cNvSpPr>
            <a:spLocks noGrp="1"/>
          </p:cNvSpPr>
          <p:nvPr>
            <p:ph type="title"/>
          </p:nvPr>
        </p:nvSpPr>
        <p:spPr>
          <a:xfrm>
            <a:off x="2100943" y="3187699"/>
            <a:ext cx="7777390" cy="547915"/>
          </a:xfrm>
        </p:spPr>
        <p:txBody>
          <a:bodyPr/>
          <a:lstStyle/>
          <a:p>
            <a:pPr algn="ctr"/>
            <a:r>
              <a:rPr lang="en-US" sz="1800" dirty="0"/>
              <a:t>Bill Graf</a:t>
            </a:r>
            <a:br>
              <a:rPr lang="en-US" sz="1800" dirty="0"/>
            </a:br>
            <a:r>
              <a:rPr lang="en-US" sz="1800" dirty="0"/>
              <a:t>Partner, Deloitte &amp; </a:t>
            </a:r>
            <a:r>
              <a:rPr lang="en-US" sz="1800" dirty="0" err="1"/>
              <a:t>Touche</a:t>
            </a:r>
            <a:endParaRPr lang="en-US" sz="1800" dirty="0"/>
          </a:p>
        </p:txBody>
      </p:sp>
      <p:sp>
        <p:nvSpPr>
          <p:cNvPr id="3" name="Content Placeholder 2">
            <a:extLst>
              <a:ext uri="{FF2B5EF4-FFF2-40B4-BE49-F238E27FC236}">
                <a16:creationId xmlns:a16="http://schemas.microsoft.com/office/drawing/2014/main" id="{9ABF82BA-66B2-3E4C-87FB-91B48EF91967}"/>
              </a:ext>
            </a:extLst>
          </p:cNvPr>
          <p:cNvSpPr>
            <a:spLocks noGrp="1"/>
          </p:cNvSpPr>
          <p:nvPr>
            <p:ph idx="1"/>
          </p:nvPr>
        </p:nvSpPr>
        <p:spPr>
          <a:xfrm>
            <a:off x="2313669" y="3962401"/>
            <a:ext cx="7564664" cy="2724152"/>
          </a:xfrm>
        </p:spPr>
        <p:txBody>
          <a:bodyPr>
            <a:normAutofit fontScale="92500"/>
          </a:bodyPr>
          <a:lstStyle/>
          <a:p>
            <a:r>
              <a:rPr lang="en-US" sz="1200" dirty="0"/>
              <a:t>Bill Graf is a partner in the Chicago office of Deloitte &amp; </a:t>
            </a:r>
            <a:r>
              <a:rPr lang="en-US" sz="1200" dirty="0" err="1"/>
              <a:t>Touche</a:t>
            </a:r>
            <a:r>
              <a:rPr lang="en-US" sz="1200" dirty="0"/>
              <a:t> and the US Firm’s National Professional </a:t>
            </a:r>
          </a:p>
          <a:p>
            <a:r>
              <a:rPr lang="en-US" sz="1200" dirty="0"/>
              <a:t>Practice Director and Industry Leader for the Power &amp; Utility Industry. In more than 35 years of service to </a:t>
            </a:r>
          </a:p>
          <a:p>
            <a:r>
              <a:rPr lang="en-US" sz="1200" dirty="0"/>
              <a:t>the energy industry, Bill has provided audits of financial statements, expert witness testimony in </a:t>
            </a:r>
          </a:p>
          <a:p>
            <a:r>
              <a:rPr lang="en-US" sz="1200" dirty="0"/>
              <a:t>regulatory proceedings, due diligence on energy company acquisitions, depreciation studies, and control </a:t>
            </a:r>
          </a:p>
          <a:p>
            <a:r>
              <a:rPr lang="en-US" sz="1200" dirty="0"/>
              <a:t>issue consultation for energy companies . Bill also serves as the lead client service partner, advisory </a:t>
            </a:r>
          </a:p>
          <a:p>
            <a:r>
              <a:rPr lang="en-US" sz="1200" dirty="0"/>
              <a:t>partner and concurring reviewer on many of D&amp;T’s large utility clients. He has provided training on </a:t>
            </a:r>
          </a:p>
          <a:p>
            <a:r>
              <a:rPr lang="en-US" sz="1200" dirty="0"/>
              <a:t>regulatory and accounting matters to companies, industry groups and regulatory agencies, such as the </a:t>
            </a:r>
          </a:p>
          <a:p>
            <a:r>
              <a:rPr lang="en-US" sz="1200" dirty="0"/>
              <a:t>Edison Electric Institute, American Gas Association and the Federal Energy Regulatory Commission. Bill </a:t>
            </a:r>
          </a:p>
          <a:p>
            <a:r>
              <a:rPr lang="en-US" sz="1200" dirty="0"/>
              <a:t>has published extensively on accounting for energy companies. </a:t>
            </a:r>
          </a:p>
          <a:p>
            <a:endParaRPr lang="en-US" dirty="0"/>
          </a:p>
        </p:txBody>
      </p:sp>
      <p:pic>
        <p:nvPicPr>
          <p:cNvPr id="5" name="Picture 4">
            <a:extLst>
              <a:ext uri="{FF2B5EF4-FFF2-40B4-BE49-F238E27FC236}">
                <a16:creationId xmlns:a16="http://schemas.microsoft.com/office/drawing/2014/main" id="{D66E5FBF-1B5E-E64F-9CED-56F0458E3FF2}"/>
              </a:ext>
            </a:extLst>
          </p:cNvPr>
          <p:cNvPicPr>
            <a:picLocks noChangeAspect="1"/>
          </p:cNvPicPr>
          <p:nvPr/>
        </p:nvPicPr>
        <p:blipFill>
          <a:blip r:embed="rId2"/>
          <a:stretch>
            <a:fillRect/>
          </a:stretch>
        </p:blipFill>
        <p:spPr>
          <a:xfrm>
            <a:off x="3815485" y="246742"/>
            <a:ext cx="4764878" cy="2714171"/>
          </a:xfrm>
          <a:prstGeom prst="rect">
            <a:avLst/>
          </a:prstGeom>
        </p:spPr>
      </p:pic>
    </p:spTree>
    <p:extLst>
      <p:ext uri="{BB962C8B-B14F-4D97-AF65-F5344CB8AC3E}">
        <p14:creationId xmlns:p14="http://schemas.microsoft.com/office/powerpoint/2010/main" val="218636151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AC506-F051-4AC9-B283-E59ED8731633}"/>
              </a:ext>
            </a:extLst>
          </p:cNvPr>
          <p:cNvSpPr>
            <a:spLocks noGrp="1"/>
          </p:cNvSpPr>
          <p:nvPr>
            <p:ph type="title"/>
          </p:nvPr>
        </p:nvSpPr>
        <p:spPr/>
        <p:txBody>
          <a:bodyPr/>
          <a:lstStyle/>
          <a:p>
            <a:r>
              <a:rPr lang="en-US" dirty="0"/>
              <a:t>Focus on Power, Utilities, and Renewables sector</a:t>
            </a:r>
          </a:p>
        </p:txBody>
      </p:sp>
    </p:spTree>
    <p:extLst>
      <p:ext uri="{BB962C8B-B14F-4D97-AF65-F5344CB8AC3E}">
        <p14:creationId xmlns:p14="http://schemas.microsoft.com/office/powerpoint/2010/main" val="40162487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9285-D308-4F73-A0B5-7765BCB9D43F}"/>
              </a:ext>
            </a:extLst>
          </p:cNvPr>
          <p:cNvSpPr>
            <a:spLocks noGrp="1"/>
          </p:cNvSpPr>
          <p:nvPr>
            <p:ph type="title" idx="4294967295"/>
          </p:nvPr>
        </p:nvSpPr>
        <p:spPr>
          <a:xfrm>
            <a:off x="570592" y="368517"/>
            <a:ext cx="11252200" cy="333375"/>
          </a:xfrm>
        </p:spPr>
        <p:txBody>
          <a:bodyPr anchor="ctr"/>
          <a:lstStyle/>
          <a:p>
            <a:r>
              <a:rPr lang="en-US" sz="2400" b="1" dirty="0">
                <a:solidFill>
                  <a:schemeClr val="bg1"/>
                </a:solidFill>
              </a:rPr>
              <a:t>Evolving electricity demand patterns create uncertainty  </a:t>
            </a:r>
            <a:endParaRPr lang="en-US" sz="2400" dirty="0">
              <a:solidFill>
                <a:schemeClr val="bg1"/>
              </a:solidFill>
            </a:endParaRPr>
          </a:p>
        </p:txBody>
      </p:sp>
      <p:sp>
        <p:nvSpPr>
          <p:cNvPr id="9" name="Rectangle 8">
            <a:extLst>
              <a:ext uri="{FF2B5EF4-FFF2-40B4-BE49-F238E27FC236}">
                <a16:creationId xmlns:a16="http://schemas.microsoft.com/office/drawing/2014/main" id="{A6838FF2-54D8-4F00-8962-3564A3A2A03A}"/>
              </a:ext>
            </a:extLst>
          </p:cNvPr>
          <p:cNvSpPr/>
          <p:nvPr/>
        </p:nvSpPr>
        <p:spPr>
          <a:xfrm>
            <a:off x="502920" y="731520"/>
            <a:ext cx="11320704" cy="338554"/>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Verdana"/>
                <a:ea typeface="+mn-ea"/>
                <a:cs typeface="+mn-cs"/>
              </a:rPr>
              <a:t>Electricity demand has started weakening and grid operators are assessing long-term impact</a:t>
            </a:r>
          </a:p>
        </p:txBody>
      </p:sp>
      <p:graphicFrame>
        <p:nvGraphicFramePr>
          <p:cNvPr id="22" name="Chart 21">
            <a:extLst>
              <a:ext uri="{FF2B5EF4-FFF2-40B4-BE49-F238E27FC236}">
                <a16:creationId xmlns:a16="http://schemas.microsoft.com/office/drawing/2014/main" id="{E2117DA9-168B-43D4-B74C-E6F06641CDCE}"/>
              </a:ext>
            </a:extLst>
          </p:cNvPr>
          <p:cNvGraphicFramePr/>
          <p:nvPr/>
        </p:nvGraphicFramePr>
        <p:xfrm>
          <a:off x="439257" y="1863121"/>
          <a:ext cx="5207163" cy="3012825"/>
        </p:xfrm>
        <a:graphic>
          <a:graphicData uri="http://schemas.openxmlformats.org/drawingml/2006/chart">
            <c:chart xmlns:c="http://schemas.openxmlformats.org/drawingml/2006/chart" xmlns:r="http://schemas.openxmlformats.org/officeDocument/2006/relationships" r:id="rId3"/>
          </a:graphicData>
        </a:graphic>
      </p:graphicFrame>
      <p:sp>
        <p:nvSpPr>
          <p:cNvPr id="25" name="Rectangle 24">
            <a:extLst>
              <a:ext uri="{FF2B5EF4-FFF2-40B4-BE49-F238E27FC236}">
                <a16:creationId xmlns:a16="http://schemas.microsoft.com/office/drawing/2014/main" id="{205FAC2F-1E4C-4060-BB12-C9C2A8EED133}"/>
              </a:ext>
            </a:extLst>
          </p:cNvPr>
          <p:cNvSpPr/>
          <p:nvPr/>
        </p:nvSpPr>
        <p:spPr bwMode="gray">
          <a:xfrm>
            <a:off x="439258" y="1428113"/>
            <a:ext cx="5395554" cy="435007"/>
          </a:xfrm>
          <a:prstGeom prst="rect">
            <a:avLst/>
          </a:prstGeom>
          <a:solidFill>
            <a:schemeClr val="accent6">
              <a:lumMod val="20000"/>
              <a:lumOff val="80000"/>
            </a:schemeClr>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Verdana"/>
                <a:ea typeface="+mn-ea"/>
                <a:cs typeface="+mn-cs"/>
              </a:rPr>
              <a:t>Average daily peak load in selected regional power markets</a:t>
            </a:r>
          </a:p>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Verdana"/>
                <a:ea typeface="+mn-ea"/>
                <a:cs typeface="+mn-cs"/>
              </a:rPr>
              <a:t>has fallen in 2020 vs. 2019 (through April 21)</a:t>
            </a:r>
          </a:p>
        </p:txBody>
      </p:sp>
      <p:sp>
        <p:nvSpPr>
          <p:cNvPr id="27" name="TextBox 26">
            <a:extLst>
              <a:ext uri="{FF2B5EF4-FFF2-40B4-BE49-F238E27FC236}">
                <a16:creationId xmlns:a16="http://schemas.microsoft.com/office/drawing/2014/main" id="{F0D4B759-5FAF-46C2-A1E4-2B45A910CEF2}"/>
              </a:ext>
            </a:extLst>
          </p:cNvPr>
          <p:cNvSpPr txBox="1"/>
          <p:nvPr/>
        </p:nvSpPr>
        <p:spPr>
          <a:xfrm>
            <a:off x="611584" y="4587697"/>
            <a:ext cx="1967030" cy="138499"/>
          </a:xfrm>
          <a:prstGeom prst="rect">
            <a:avLst/>
          </a:prstGeom>
          <a:noFill/>
        </p:spPr>
        <p:txBody>
          <a:bodyPr wrap="square" lIns="0" tIns="0" rIns="0" bIns="0" rtlCol="0">
            <a:spAutoFit/>
          </a:bodyPr>
          <a:lstStyle/>
          <a:p>
            <a:pPr marL="0" marR="0" lvl="0" indent="0" algn="l" defTabSz="1219170" rtl="0" eaLnBrk="1" fontAlgn="auto" latinLnBrk="0" hangingPunct="1">
              <a:lnSpc>
                <a:spcPct val="100000"/>
              </a:lnSpc>
              <a:spcBef>
                <a:spcPts val="600"/>
              </a:spcBef>
              <a:spcAft>
                <a:spcPts val="0"/>
              </a:spcAft>
              <a:buClrTx/>
              <a:buSzPct val="100000"/>
              <a:buFontTx/>
              <a:buNone/>
              <a:tabLst/>
              <a:defRPr/>
            </a:pPr>
            <a:r>
              <a:rPr kumimoji="0" lang="en-US" sz="900" b="0" i="1" u="none" strike="noStrike" kern="1200" cap="none" spc="0" normalizeH="0" baseline="0" noProof="0" dirty="0">
                <a:ln>
                  <a:noFill/>
                </a:ln>
                <a:solidFill>
                  <a:prstClr val="white"/>
                </a:solidFill>
                <a:effectLst/>
                <a:uLnTx/>
                <a:uFillTx/>
                <a:latin typeface="Verdana"/>
                <a:ea typeface="+mn-ea"/>
                <a:cs typeface="+mn-cs"/>
              </a:rPr>
              <a:t>Source</a:t>
            </a:r>
            <a:r>
              <a:rPr kumimoji="0" lang="en-US" sz="900" b="0" i="0" u="none" strike="noStrike" kern="1200" cap="none" spc="0" normalizeH="0" baseline="0" noProof="0" dirty="0">
                <a:ln>
                  <a:noFill/>
                </a:ln>
                <a:solidFill>
                  <a:prstClr val="white"/>
                </a:solidFill>
                <a:effectLst/>
                <a:uLnTx/>
                <a:uFillTx/>
                <a:latin typeface="Verdana"/>
                <a:ea typeface="+mn-ea"/>
                <a:cs typeface="+mn-cs"/>
              </a:rPr>
              <a:t>: Platts, S&amp;P Global</a:t>
            </a:r>
          </a:p>
        </p:txBody>
      </p:sp>
      <p:sp>
        <p:nvSpPr>
          <p:cNvPr id="28" name="TextBox 27">
            <a:extLst>
              <a:ext uri="{FF2B5EF4-FFF2-40B4-BE49-F238E27FC236}">
                <a16:creationId xmlns:a16="http://schemas.microsoft.com/office/drawing/2014/main" id="{911C90E8-EF41-4A1C-9FF7-BA60BAC0317A}"/>
              </a:ext>
            </a:extLst>
          </p:cNvPr>
          <p:cNvSpPr txBox="1"/>
          <p:nvPr/>
        </p:nvSpPr>
        <p:spPr>
          <a:xfrm>
            <a:off x="6076876" y="1376191"/>
            <a:ext cx="5503795" cy="1031051"/>
          </a:xfrm>
          <a:prstGeom prst="rect">
            <a:avLst/>
          </a:prstGeom>
          <a:noFill/>
        </p:spPr>
        <p:txBody>
          <a:bodyPr wrap="square" lIns="0" tIns="0" rIns="0" bIns="0" rtlCol="0">
            <a:spAutoFit/>
          </a:bodyPr>
          <a:lstStyle/>
          <a:p>
            <a:pPr marL="0" marR="0" lvl="0" indent="0" algn="just" defTabSz="914400" rtl="0" eaLnBrk="1" fontAlgn="auto" latinLnBrk="0" hangingPunct="1">
              <a:lnSpc>
                <a:spcPct val="100000"/>
              </a:lnSpc>
              <a:spcBef>
                <a:spcPts val="600"/>
              </a:spcBef>
              <a:spcAft>
                <a:spcPts val="0"/>
              </a:spcAft>
              <a:buClrTx/>
              <a:buSzPct val="100000"/>
              <a:buFontTx/>
              <a:buNone/>
              <a:tabLst/>
              <a:defRPr/>
            </a:pPr>
            <a:r>
              <a:rPr kumimoji="0" lang="en-US" sz="1400" b="1" i="0" u="none" strike="noStrike" kern="1200" cap="none" spc="0" normalizeH="0" baseline="0" noProof="0" dirty="0">
                <a:ln>
                  <a:noFill/>
                </a:ln>
                <a:solidFill>
                  <a:srgbClr val="86BC25"/>
                </a:solidFill>
                <a:effectLst/>
                <a:uLnTx/>
                <a:uFillTx/>
                <a:latin typeface="Verdana"/>
                <a:ea typeface="+mn-ea"/>
                <a:cs typeface="+mn-cs"/>
              </a:rPr>
              <a:t>Electricity demand hits 17-year low</a:t>
            </a:r>
          </a:p>
          <a:p>
            <a:pPr marL="0" marR="0" lvl="0" indent="0" algn="just" defTabSz="914400" rtl="0" eaLnBrk="1" fontAlgn="auto" latinLnBrk="0" hangingPunct="1">
              <a:lnSpc>
                <a:spcPct val="100000"/>
              </a:lnSpc>
              <a:spcBef>
                <a:spcPts val="600"/>
              </a:spcBef>
              <a:spcAft>
                <a:spcPts val="0"/>
              </a:spcAft>
              <a:buClrTx/>
              <a:buSzPct val="100000"/>
              <a:buFontTx/>
              <a:buNone/>
              <a:tabLst/>
              <a:defRPr/>
            </a:pPr>
            <a:r>
              <a:rPr kumimoji="0" lang="en-US" sz="1200" b="0" i="0" u="none" strike="noStrike" kern="1200" cap="none" spc="0" normalizeH="0" baseline="0" noProof="0" dirty="0">
                <a:ln>
                  <a:noFill/>
                </a:ln>
                <a:solidFill>
                  <a:prstClr val="white"/>
                </a:solidFill>
                <a:effectLst/>
                <a:uLnTx/>
                <a:uFillTx/>
                <a:latin typeface="Verdana"/>
                <a:ea typeface="+mn-ea"/>
                <a:cs typeface="+mn-cs"/>
              </a:rPr>
              <a:t>Electricity sales volume has declined due to work and travel restrictions in the US. In the week starting April 13, power demand fell to its lowest weekly level since May 2003 and was down 4.2% from the same week in 2019.</a:t>
            </a:r>
            <a:r>
              <a:rPr kumimoji="0" lang="en-US" sz="1200" b="0" i="0" u="none" strike="noStrike" kern="1200" cap="none" spc="0" normalizeH="0" baseline="30000" noProof="0" dirty="0">
                <a:ln>
                  <a:noFill/>
                </a:ln>
                <a:solidFill>
                  <a:prstClr val="white"/>
                </a:solidFill>
                <a:effectLst/>
                <a:uLnTx/>
                <a:uFillTx/>
                <a:latin typeface="Verdana"/>
                <a:ea typeface="+mn-ea"/>
                <a:cs typeface="+mn-cs"/>
              </a:rPr>
              <a:t>1</a:t>
            </a:r>
          </a:p>
        </p:txBody>
      </p:sp>
      <p:cxnSp>
        <p:nvCxnSpPr>
          <p:cNvPr id="30" name="Straight Connector 29">
            <a:extLst>
              <a:ext uri="{FF2B5EF4-FFF2-40B4-BE49-F238E27FC236}">
                <a16:creationId xmlns:a16="http://schemas.microsoft.com/office/drawing/2014/main" id="{29F0673C-573D-43BF-AB13-128A1E3BA512}"/>
              </a:ext>
            </a:extLst>
          </p:cNvPr>
          <p:cNvCxnSpPr/>
          <p:nvPr/>
        </p:nvCxnSpPr>
        <p:spPr>
          <a:xfrm>
            <a:off x="6167632" y="1627632"/>
            <a:ext cx="2712002" cy="0"/>
          </a:xfrm>
          <a:prstGeom prst="line">
            <a:avLst/>
          </a:prstGeom>
          <a:ln w="28575"/>
        </p:spPr>
        <p:style>
          <a:lnRef idx="1">
            <a:schemeClr val="accent2"/>
          </a:lnRef>
          <a:fillRef idx="0">
            <a:schemeClr val="accent2"/>
          </a:fillRef>
          <a:effectRef idx="0">
            <a:schemeClr val="accent2"/>
          </a:effectRef>
          <a:fontRef idx="minor">
            <a:schemeClr val="tx1"/>
          </a:fontRef>
        </p:style>
      </p:cxnSp>
      <p:grpSp>
        <p:nvGrpSpPr>
          <p:cNvPr id="42" name="Group 41">
            <a:extLst>
              <a:ext uri="{FF2B5EF4-FFF2-40B4-BE49-F238E27FC236}">
                <a16:creationId xmlns:a16="http://schemas.microsoft.com/office/drawing/2014/main" id="{DFBF163B-1077-4FE4-A601-4F47E41AB76C}"/>
              </a:ext>
            </a:extLst>
          </p:cNvPr>
          <p:cNvGrpSpPr/>
          <p:nvPr/>
        </p:nvGrpSpPr>
        <p:grpSpPr>
          <a:xfrm>
            <a:off x="6059878" y="2432986"/>
            <a:ext cx="5639512" cy="1215717"/>
            <a:chOff x="6162761" y="2972651"/>
            <a:chExt cx="5639512" cy="1215717"/>
          </a:xfrm>
        </p:grpSpPr>
        <p:sp>
          <p:nvSpPr>
            <p:cNvPr id="32" name="TextBox 31">
              <a:extLst>
                <a:ext uri="{FF2B5EF4-FFF2-40B4-BE49-F238E27FC236}">
                  <a16:creationId xmlns:a16="http://schemas.microsoft.com/office/drawing/2014/main" id="{3B841114-77B7-4960-9AE0-8170C94DDA38}"/>
                </a:ext>
              </a:extLst>
            </p:cNvPr>
            <p:cNvSpPr txBox="1"/>
            <p:nvPr/>
          </p:nvSpPr>
          <p:spPr>
            <a:xfrm>
              <a:off x="6162761" y="2972651"/>
              <a:ext cx="5639512" cy="1215717"/>
            </a:xfrm>
            <a:prstGeom prst="rect">
              <a:avLst/>
            </a:prstGeom>
            <a:noFill/>
          </p:spPr>
          <p:txBody>
            <a:bodyPr wrap="square" lIns="0" tIns="0" rIns="0" bIns="0" rtlCol="0">
              <a:spAutoFit/>
            </a:bodyPr>
            <a:lstStyle/>
            <a:p>
              <a:pPr marL="0" marR="0" lvl="0" indent="0" algn="just" defTabSz="914400" rtl="0" eaLnBrk="1" fontAlgn="auto" latinLnBrk="0" hangingPunct="1">
                <a:lnSpc>
                  <a:spcPct val="100000"/>
                </a:lnSpc>
                <a:spcBef>
                  <a:spcPts val="600"/>
                </a:spcBef>
                <a:spcAft>
                  <a:spcPts val="0"/>
                </a:spcAft>
                <a:buClrTx/>
                <a:buSzPct val="100000"/>
                <a:buFontTx/>
                <a:buNone/>
                <a:tabLst/>
                <a:defRPr/>
              </a:pPr>
              <a:r>
                <a:rPr kumimoji="0" lang="en-US" sz="1400" b="1" i="0" u="none" strike="noStrike" kern="1200" cap="none" spc="0" normalizeH="0" baseline="0" noProof="0" dirty="0">
                  <a:ln>
                    <a:noFill/>
                  </a:ln>
                  <a:solidFill>
                    <a:srgbClr val="86BC25"/>
                  </a:solidFill>
                  <a:effectLst/>
                  <a:uLnTx/>
                  <a:uFillTx/>
                  <a:latin typeface="Verdana"/>
                  <a:ea typeface="+mn-ea"/>
                  <a:cs typeface="+mn-cs"/>
                </a:rPr>
                <a:t>Regional operators assessing long-term impacts</a:t>
              </a:r>
            </a:p>
            <a:p>
              <a:pPr marL="0" marR="0" lvl="0" indent="0" algn="just" defTabSz="914400" rtl="0" eaLnBrk="1" fontAlgn="auto" latinLnBrk="0" hangingPunct="1">
                <a:lnSpc>
                  <a:spcPct val="100000"/>
                </a:lnSpc>
                <a:spcBef>
                  <a:spcPts val="600"/>
                </a:spcBef>
                <a:spcAft>
                  <a:spcPts val="0"/>
                </a:spcAft>
                <a:buClrTx/>
                <a:buSzPct val="100000"/>
                <a:buFontTx/>
                <a:buNone/>
                <a:tabLst/>
                <a:defRPr/>
              </a:pPr>
              <a:r>
                <a:rPr kumimoji="0" lang="en-US" sz="1200" b="0" i="0" u="none" strike="noStrike" kern="1200" cap="none" spc="0" normalizeH="0" baseline="0" noProof="0" dirty="0">
                  <a:ln>
                    <a:noFill/>
                  </a:ln>
                  <a:solidFill>
                    <a:prstClr val="white"/>
                  </a:solidFill>
                  <a:effectLst/>
                  <a:uLnTx/>
                  <a:uFillTx/>
                  <a:latin typeface="Verdana"/>
                  <a:ea typeface="+mn-ea"/>
                  <a:cs typeface="+mn-cs"/>
                </a:rPr>
                <a:t>Many regional operators reported weekly demand reductions 8-9% below the prior year through the second week of April 2020, though they are still assessing long-term impacts.</a:t>
              </a:r>
              <a:r>
                <a:rPr kumimoji="0" lang="en-US" sz="1200" b="0" i="0" u="none" strike="noStrike" kern="1200" cap="none" spc="0" normalizeH="0" baseline="30000" noProof="0" dirty="0">
                  <a:ln>
                    <a:noFill/>
                  </a:ln>
                  <a:solidFill>
                    <a:prstClr val="white"/>
                  </a:solidFill>
                  <a:effectLst/>
                  <a:uLnTx/>
                  <a:uFillTx/>
                  <a:latin typeface="Verdana"/>
                  <a:ea typeface="+mn-ea"/>
                  <a:cs typeface="+mn-cs"/>
                </a:rPr>
                <a:t>2</a:t>
              </a:r>
              <a:r>
                <a:rPr kumimoji="0" lang="en-US" sz="1200" b="0" i="0" u="none" strike="noStrike" kern="1200" cap="none" spc="0" normalizeH="0" baseline="0" noProof="0" dirty="0">
                  <a:ln>
                    <a:noFill/>
                  </a:ln>
                  <a:solidFill>
                    <a:prstClr val="white"/>
                  </a:solidFill>
                  <a:effectLst/>
                  <a:uLnTx/>
                  <a:uFillTx/>
                  <a:latin typeface="Verdana"/>
                  <a:ea typeface="+mn-ea"/>
                  <a:cs typeface="+mn-cs"/>
                </a:rPr>
                <a:t> From late March through April, weekday NYISO daily electricity demand averaged about 13% below temperature-comparable historical demand, 16% in New York City.</a:t>
              </a:r>
              <a:r>
                <a:rPr kumimoji="0" lang="en-US" sz="1200" b="0" i="0" u="none" strike="noStrike" kern="1200" cap="none" spc="0" normalizeH="0" baseline="30000" noProof="0" dirty="0">
                  <a:ln>
                    <a:noFill/>
                  </a:ln>
                  <a:solidFill>
                    <a:prstClr val="white"/>
                  </a:solidFill>
                  <a:effectLst/>
                  <a:uLnTx/>
                  <a:uFillTx/>
                  <a:latin typeface="Verdana"/>
                  <a:ea typeface="+mn-ea"/>
                  <a:cs typeface="+mn-cs"/>
                </a:rPr>
                <a:t>3</a:t>
              </a:r>
              <a:endParaRPr kumimoji="0" lang="en-US" sz="800" b="0" i="0" u="none" strike="noStrike" kern="1200" cap="none" spc="0" normalizeH="0" baseline="30000" noProof="0" dirty="0">
                <a:ln>
                  <a:noFill/>
                </a:ln>
                <a:solidFill>
                  <a:prstClr val="white"/>
                </a:solidFill>
                <a:effectLst/>
                <a:uLnTx/>
                <a:uFillTx/>
                <a:latin typeface="Verdana"/>
                <a:ea typeface="+mn-ea"/>
                <a:cs typeface="+mn-cs"/>
              </a:endParaRPr>
            </a:p>
          </p:txBody>
        </p:sp>
        <p:cxnSp>
          <p:nvCxnSpPr>
            <p:cNvPr id="34" name="Straight Connector 33">
              <a:extLst>
                <a:ext uri="{FF2B5EF4-FFF2-40B4-BE49-F238E27FC236}">
                  <a16:creationId xmlns:a16="http://schemas.microsoft.com/office/drawing/2014/main" id="{6C82D83B-E298-4961-81B0-D667FB163C2F}"/>
                </a:ext>
              </a:extLst>
            </p:cNvPr>
            <p:cNvCxnSpPr/>
            <p:nvPr/>
          </p:nvCxnSpPr>
          <p:spPr>
            <a:xfrm>
              <a:off x="6167120" y="3221393"/>
              <a:ext cx="3931920" cy="0"/>
            </a:xfrm>
            <a:prstGeom prst="line">
              <a:avLst/>
            </a:prstGeom>
            <a:ln w="28575"/>
          </p:spPr>
          <p:style>
            <a:lnRef idx="1">
              <a:schemeClr val="accent2"/>
            </a:lnRef>
            <a:fillRef idx="0">
              <a:schemeClr val="accent2"/>
            </a:fillRef>
            <a:effectRef idx="0">
              <a:schemeClr val="accent2"/>
            </a:effectRef>
            <a:fontRef idx="minor">
              <a:schemeClr val="tx1"/>
            </a:fontRef>
          </p:style>
        </p:cxnSp>
      </p:grpSp>
      <p:grpSp>
        <p:nvGrpSpPr>
          <p:cNvPr id="43" name="Group 42">
            <a:extLst>
              <a:ext uri="{FF2B5EF4-FFF2-40B4-BE49-F238E27FC236}">
                <a16:creationId xmlns:a16="http://schemas.microsoft.com/office/drawing/2014/main" id="{582D0C28-4F17-4B31-B040-61EABCBA936B}"/>
              </a:ext>
            </a:extLst>
          </p:cNvPr>
          <p:cNvGrpSpPr/>
          <p:nvPr/>
        </p:nvGrpSpPr>
        <p:grpSpPr>
          <a:xfrm>
            <a:off x="6059878" y="3735110"/>
            <a:ext cx="5632729" cy="1031051"/>
            <a:chOff x="6047405" y="4584422"/>
            <a:chExt cx="5632729" cy="1031051"/>
          </a:xfrm>
        </p:grpSpPr>
        <p:sp>
          <p:nvSpPr>
            <p:cNvPr id="35" name="TextBox 34">
              <a:extLst>
                <a:ext uri="{FF2B5EF4-FFF2-40B4-BE49-F238E27FC236}">
                  <a16:creationId xmlns:a16="http://schemas.microsoft.com/office/drawing/2014/main" id="{C4B9F027-5253-4AB1-BD8D-955A035DF81A}"/>
                </a:ext>
              </a:extLst>
            </p:cNvPr>
            <p:cNvSpPr txBox="1"/>
            <p:nvPr/>
          </p:nvSpPr>
          <p:spPr>
            <a:xfrm>
              <a:off x="6047405" y="4584422"/>
              <a:ext cx="5632729" cy="1031051"/>
            </a:xfrm>
            <a:prstGeom prst="rect">
              <a:avLst/>
            </a:prstGeom>
            <a:noFill/>
          </p:spPr>
          <p:txBody>
            <a:bodyPr wrap="square" lIns="0" tIns="0" rIns="0" bIns="0" rtlCol="0">
              <a:spAutoFit/>
            </a:bodyPr>
            <a:lstStyle/>
            <a:p>
              <a:pPr marL="0" marR="0" lvl="0" indent="0" algn="just" defTabSz="914400" rtl="0" eaLnBrk="1" fontAlgn="auto" latinLnBrk="0" hangingPunct="1">
                <a:lnSpc>
                  <a:spcPct val="100000"/>
                </a:lnSpc>
                <a:spcBef>
                  <a:spcPts val="600"/>
                </a:spcBef>
                <a:spcAft>
                  <a:spcPts val="0"/>
                </a:spcAft>
                <a:buClrTx/>
                <a:buSzPct val="100000"/>
                <a:buFontTx/>
                <a:buNone/>
                <a:tabLst/>
                <a:defRPr/>
              </a:pPr>
              <a:r>
                <a:rPr kumimoji="0" lang="en-US" sz="1400" b="1" i="0" u="none" strike="noStrike" kern="1200" cap="none" spc="0" normalizeH="0" baseline="0" noProof="0" dirty="0">
                  <a:ln>
                    <a:noFill/>
                  </a:ln>
                  <a:solidFill>
                    <a:srgbClr val="86BC25"/>
                  </a:solidFill>
                  <a:effectLst/>
                  <a:uLnTx/>
                  <a:uFillTx/>
                  <a:latin typeface="Verdana"/>
                  <a:ea typeface="+mn-ea"/>
                  <a:cs typeface="+mn-cs"/>
                </a:rPr>
                <a:t>Muted FY20 electricity forecasts</a:t>
              </a:r>
            </a:p>
            <a:p>
              <a:pPr marL="0" marR="0" lvl="0" indent="0" algn="just" defTabSz="914400" rtl="0" eaLnBrk="1" fontAlgn="auto" latinLnBrk="0" hangingPunct="1">
                <a:lnSpc>
                  <a:spcPct val="100000"/>
                </a:lnSpc>
                <a:spcBef>
                  <a:spcPts val="600"/>
                </a:spcBef>
                <a:spcAft>
                  <a:spcPts val="0"/>
                </a:spcAft>
                <a:buClrTx/>
                <a:buSzPct val="100000"/>
                <a:buFontTx/>
                <a:buNone/>
                <a:tabLst/>
                <a:defRPr/>
              </a:pPr>
              <a:r>
                <a:rPr kumimoji="0" lang="en-US" sz="1200" b="0" i="0" u="none" strike="noStrike" kern="1200" cap="none" spc="0" normalizeH="0" baseline="0" noProof="0" dirty="0">
                  <a:ln>
                    <a:noFill/>
                  </a:ln>
                  <a:solidFill>
                    <a:prstClr val="white"/>
                  </a:solidFill>
                  <a:effectLst/>
                  <a:uLnTx/>
                  <a:uFillTx/>
                  <a:latin typeface="Verdana"/>
                  <a:ea typeface="+mn-ea"/>
                  <a:cs typeface="+mn-cs"/>
                </a:rPr>
                <a:t>EIA’s short-term energy outlook forecasts U.S. electricity consumption to decline by 6.5 percent year-over-year in 2020 in both the commercial  and the industrial sectors, while residential demand is expected to decline by 1.6 percent. Overall decline would be 4.5 percent.</a:t>
              </a:r>
              <a:r>
                <a:rPr kumimoji="0" lang="en-US" sz="1200" b="0" i="0" u="none" strike="noStrike" kern="1200" cap="none" spc="0" normalizeH="0" baseline="30000" noProof="0" dirty="0">
                  <a:ln>
                    <a:noFill/>
                  </a:ln>
                  <a:solidFill>
                    <a:prstClr val="white"/>
                  </a:solidFill>
                  <a:effectLst/>
                  <a:uLnTx/>
                  <a:uFillTx/>
                  <a:latin typeface="Verdana"/>
                  <a:ea typeface="+mn-ea"/>
                  <a:cs typeface="+mn-cs"/>
                </a:rPr>
                <a:t>4</a:t>
              </a:r>
            </a:p>
          </p:txBody>
        </p:sp>
        <p:cxnSp>
          <p:nvCxnSpPr>
            <p:cNvPr id="37" name="Straight Connector 36">
              <a:extLst>
                <a:ext uri="{FF2B5EF4-FFF2-40B4-BE49-F238E27FC236}">
                  <a16:creationId xmlns:a16="http://schemas.microsoft.com/office/drawing/2014/main" id="{65C6A959-1D12-47F2-99C0-DA558150697E}"/>
                </a:ext>
              </a:extLst>
            </p:cNvPr>
            <p:cNvCxnSpPr/>
            <p:nvPr/>
          </p:nvCxnSpPr>
          <p:spPr>
            <a:xfrm>
              <a:off x="6047405" y="4807340"/>
              <a:ext cx="3566160" cy="0"/>
            </a:xfrm>
            <a:prstGeom prst="line">
              <a:avLst/>
            </a:prstGeom>
            <a:ln w="38100"/>
          </p:spPr>
          <p:style>
            <a:lnRef idx="1">
              <a:schemeClr val="accent2"/>
            </a:lnRef>
            <a:fillRef idx="0">
              <a:schemeClr val="accent2"/>
            </a:fillRef>
            <a:effectRef idx="0">
              <a:schemeClr val="accent2"/>
            </a:effectRef>
            <a:fontRef idx="minor">
              <a:schemeClr val="tx1"/>
            </a:fontRef>
          </p:style>
        </p:cxnSp>
      </p:grpSp>
      <p:sp>
        <p:nvSpPr>
          <p:cNvPr id="44" name="Rectangle 43">
            <a:extLst>
              <a:ext uri="{FF2B5EF4-FFF2-40B4-BE49-F238E27FC236}">
                <a16:creationId xmlns:a16="http://schemas.microsoft.com/office/drawing/2014/main" id="{8AC7852E-EC05-425C-9DC4-4AC29283CCDC}"/>
              </a:ext>
            </a:extLst>
          </p:cNvPr>
          <p:cNvSpPr/>
          <p:nvPr/>
        </p:nvSpPr>
        <p:spPr>
          <a:xfrm>
            <a:off x="528687" y="4883897"/>
            <a:ext cx="11336010" cy="523220"/>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86BC25"/>
                </a:solidFill>
                <a:effectLst/>
                <a:uLnTx/>
                <a:uFillTx/>
                <a:latin typeface="Verdana"/>
                <a:ea typeface="+mn-ea"/>
                <a:cs typeface="+mn-cs"/>
              </a:rPr>
              <a:t>Suspension of disconnects and other costs create bottom-line uncertainty, though regulatory mechanisms could provide some cushion</a:t>
            </a:r>
          </a:p>
        </p:txBody>
      </p:sp>
      <p:sp>
        <p:nvSpPr>
          <p:cNvPr id="45" name="Rectangle 44">
            <a:extLst>
              <a:ext uri="{FF2B5EF4-FFF2-40B4-BE49-F238E27FC236}">
                <a16:creationId xmlns:a16="http://schemas.microsoft.com/office/drawing/2014/main" id="{46FF9FE6-9D1F-4F50-A79D-CC5563A8028D}"/>
              </a:ext>
            </a:extLst>
          </p:cNvPr>
          <p:cNvSpPr/>
          <p:nvPr/>
        </p:nvSpPr>
        <p:spPr>
          <a:xfrm>
            <a:off x="408871" y="5349171"/>
            <a:ext cx="11336010" cy="1331134"/>
          </a:xfrm>
          <a:prstGeom prst="rect">
            <a:avLst/>
          </a:prstGeom>
        </p:spPr>
        <p:txBody>
          <a:bodyPr wrap="square">
            <a:spAutoFit/>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50" b="0" i="0" u="none" strike="noStrike" kern="1200" cap="none" spc="0" normalizeH="0" baseline="0" noProof="0" dirty="0">
                <a:ln>
                  <a:noFill/>
                </a:ln>
                <a:solidFill>
                  <a:prstClr val="white"/>
                </a:solidFill>
                <a:effectLst/>
                <a:uLnTx/>
                <a:uFillTx/>
                <a:latin typeface="Verdana"/>
                <a:ea typeface="+mn-ea"/>
                <a:cs typeface="+mn-cs"/>
              </a:rPr>
              <a:t>Utility late fee waivers and suspension of disconnects may lead to increased bad debt, and other incremental costs of responding to the crisis will likely affect utility revenue. However, in many states utilities may be able to recover bad debt expenses in future rate cases.</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50" b="0" i="0" u="none" strike="noStrike" kern="1200" cap="none" spc="0" normalizeH="0" baseline="0" noProof="0" dirty="0">
                <a:ln>
                  <a:noFill/>
                </a:ln>
                <a:solidFill>
                  <a:prstClr val="white"/>
                </a:solidFill>
                <a:effectLst/>
                <a:uLnTx/>
                <a:uFillTx/>
                <a:latin typeface="Verdana"/>
                <a:ea typeface="+mn-ea"/>
                <a:cs typeface="+mn-cs"/>
              </a:rPr>
              <a:t>Independent power producers and merchant generators with no regulatory rates protection would have significant exposure to non-payment that would likely occur during a severe recession.</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50" b="0" i="0" u="none" strike="noStrike" kern="1200" cap="none" spc="0" normalizeH="0" baseline="0" noProof="0" dirty="0">
                <a:ln>
                  <a:noFill/>
                </a:ln>
                <a:solidFill>
                  <a:prstClr val="white"/>
                </a:solidFill>
                <a:effectLst/>
                <a:uLnTx/>
                <a:uFillTx/>
                <a:latin typeface="Verdana"/>
                <a:ea typeface="+mn-ea"/>
                <a:cs typeface="+mn-cs"/>
              </a:rPr>
              <a:t>In a mid-April survey, 7 percent of consumers said they either had skipped or intended to skip an electric or gas bill payment during the COVID-19 crisis and 13 percent said they didn’t know if they would skip a payment.</a:t>
            </a:r>
            <a:r>
              <a:rPr kumimoji="0" lang="en-US" sz="1150" b="0" i="0" u="none" strike="noStrike" kern="1200" cap="none" spc="0" normalizeH="0" baseline="30000" noProof="0" dirty="0">
                <a:ln>
                  <a:noFill/>
                </a:ln>
                <a:solidFill>
                  <a:prstClr val="white"/>
                </a:solidFill>
                <a:effectLst/>
                <a:uLnTx/>
                <a:uFillTx/>
                <a:latin typeface="Verdana"/>
                <a:ea typeface="+mn-ea"/>
                <a:cs typeface="+mn-cs"/>
              </a:rPr>
              <a:t>5</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50" b="0" i="0" u="none" strike="noStrike" kern="1200" cap="none" spc="0" normalizeH="0" baseline="0" noProof="0" dirty="0">
              <a:ln>
                <a:noFill/>
              </a:ln>
              <a:solidFill>
                <a:prstClr val="white"/>
              </a:solidFill>
              <a:effectLst/>
              <a:uLnTx/>
              <a:uFillTx/>
              <a:latin typeface="Verdana"/>
              <a:ea typeface="+mn-ea"/>
              <a:cs typeface="+mn-cs"/>
            </a:endParaRPr>
          </a:p>
        </p:txBody>
      </p:sp>
    </p:spTree>
    <p:extLst>
      <p:ext uri="{BB962C8B-B14F-4D97-AF65-F5344CB8AC3E}">
        <p14:creationId xmlns:p14="http://schemas.microsoft.com/office/powerpoint/2010/main" val="36148465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9285-D308-4F73-A0B5-7765BCB9D43F}"/>
              </a:ext>
            </a:extLst>
          </p:cNvPr>
          <p:cNvSpPr>
            <a:spLocks noGrp="1"/>
          </p:cNvSpPr>
          <p:nvPr>
            <p:ph type="title" idx="4294967295"/>
          </p:nvPr>
        </p:nvSpPr>
        <p:spPr>
          <a:xfrm>
            <a:off x="431446" y="368517"/>
            <a:ext cx="11338560" cy="333375"/>
          </a:xfrm>
        </p:spPr>
        <p:txBody>
          <a:bodyPr anchor="ctr"/>
          <a:lstStyle/>
          <a:p>
            <a:r>
              <a:rPr lang="en-US" sz="2400" dirty="0">
                <a:solidFill>
                  <a:schemeClr val="bg1"/>
                </a:solidFill>
              </a:rPr>
              <a:t> </a:t>
            </a:r>
            <a:r>
              <a:rPr lang="en-US" sz="2400" b="1" dirty="0">
                <a:solidFill>
                  <a:schemeClr val="bg1"/>
                </a:solidFill>
              </a:rPr>
              <a:t>Capital is still accessible, but spending plans may be revisited</a:t>
            </a:r>
          </a:p>
        </p:txBody>
      </p:sp>
      <p:sp>
        <p:nvSpPr>
          <p:cNvPr id="9" name="Rectangle 8">
            <a:extLst>
              <a:ext uri="{FF2B5EF4-FFF2-40B4-BE49-F238E27FC236}">
                <a16:creationId xmlns:a16="http://schemas.microsoft.com/office/drawing/2014/main" id="{A6838FF2-54D8-4F00-8962-3564A3A2A03A}"/>
              </a:ext>
            </a:extLst>
          </p:cNvPr>
          <p:cNvSpPr/>
          <p:nvPr/>
        </p:nvSpPr>
        <p:spPr>
          <a:xfrm>
            <a:off x="502920" y="731520"/>
            <a:ext cx="11320704" cy="584775"/>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Verdana"/>
                <a:ea typeface="+mn-ea"/>
                <a:cs typeface="+mn-cs"/>
              </a:rPr>
              <a:t>Capital market access continues for now, but projects may be impacted by the pandemic and economic downturn</a:t>
            </a:r>
          </a:p>
        </p:txBody>
      </p:sp>
      <p:sp>
        <p:nvSpPr>
          <p:cNvPr id="25" name="Rectangle 24">
            <a:extLst>
              <a:ext uri="{FF2B5EF4-FFF2-40B4-BE49-F238E27FC236}">
                <a16:creationId xmlns:a16="http://schemas.microsoft.com/office/drawing/2014/main" id="{205FAC2F-1E4C-4060-BB12-C9C2A8EED133}"/>
              </a:ext>
            </a:extLst>
          </p:cNvPr>
          <p:cNvSpPr/>
          <p:nvPr/>
        </p:nvSpPr>
        <p:spPr bwMode="gray">
          <a:xfrm>
            <a:off x="545210" y="1428113"/>
            <a:ext cx="5201071" cy="435007"/>
          </a:xfrm>
          <a:prstGeom prst="rect">
            <a:avLst/>
          </a:prstGeom>
          <a:solidFill>
            <a:schemeClr val="accent6">
              <a:lumMod val="20000"/>
              <a:lumOff val="80000"/>
            </a:schemeClr>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Pct val="100000"/>
              <a:buFontTx/>
              <a:buNone/>
              <a:tabLst/>
              <a:defRPr/>
            </a:pPr>
            <a:r>
              <a:rPr kumimoji="0" lang="en-US" sz="1200" b="1" i="0" u="none" strike="noStrike" kern="1200" cap="none" spc="0" normalizeH="0" baseline="0" noProof="0" dirty="0">
                <a:ln>
                  <a:noFill/>
                </a:ln>
                <a:solidFill>
                  <a:prstClr val="black"/>
                </a:solidFill>
                <a:effectLst/>
                <a:uLnTx/>
                <a:uFillTx/>
                <a:latin typeface="Verdana"/>
                <a:ea typeface="+mn-ea"/>
                <a:cs typeface="+mn-cs"/>
              </a:rPr>
              <a:t>US energy utility actual </a:t>
            </a:r>
          </a:p>
          <a:p>
            <a:pPr marL="0" marR="0" lvl="0" indent="0" algn="ctr" defTabSz="1219170" rtl="0" eaLnBrk="1" fontAlgn="auto" latinLnBrk="0" hangingPunct="1">
              <a:lnSpc>
                <a:spcPct val="100000"/>
              </a:lnSpc>
              <a:spcBef>
                <a:spcPts val="0"/>
              </a:spcBef>
              <a:spcAft>
                <a:spcPts val="0"/>
              </a:spcAft>
              <a:buClrTx/>
              <a:buSzPct val="100000"/>
              <a:buFontTx/>
              <a:buNone/>
              <a:tabLst/>
              <a:defRPr/>
            </a:pPr>
            <a:r>
              <a:rPr kumimoji="0" lang="en-US" sz="1200" b="1" i="0" u="none" strike="noStrike" kern="1200" cap="none" spc="0" normalizeH="0" baseline="0" noProof="0" dirty="0">
                <a:ln>
                  <a:noFill/>
                </a:ln>
                <a:solidFill>
                  <a:prstClr val="black"/>
                </a:solidFill>
                <a:effectLst/>
                <a:uLnTx/>
                <a:uFillTx/>
                <a:latin typeface="Verdana"/>
                <a:ea typeface="+mn-ea"/>
                <a:cs typeface="+mn-cs"/>
              </a:rPr>
              <a:t>capital expenditures ($ Billion)</a:t>
            </a:r>
          </a:p>
        </p:txBody>
      </p:sp>
      <p:sp>
        <p:nvSpPr>
          <p:cNvPr id="27" name="TextBox 26">
            <a:extLst>
              <a:ext uri="{FF2B5EF4-FFF2-40B4-BE49-F238E27FC236}">
                <a16:creationId xmlns:a16="http://schemas.microsoft.com/office/drawing/2014/main" id="{F0D4B759-5FAF-46C2-A1E4-2B45A910CEF2}"/>
              </a:ext>
            </a:extLst>
          </p:cNvPr>
          <p:cNvSpPr txBox="1"/>
          <p:nvPr/>
        </p:nvSpPr>
        <p:spPr>
          <a:xfrm>
            <a:off x="630672" y="4283777"/>
            <a:ext cx="5062383" cy="138499"/>
          </a:xfrm>
          <a:prstGeom prst="rect">
            <a:avLst/>
          </a:prstGeom>
          <a:noFill/>
        </p:spPr>
        <p:txBody>
          <a:bodyPr wrap="square" lIns="0" tIns="0" rIns="0" bIns="0" rtlCol="0">
            <a:spAutoFit/>
          </a:bodyPr>
          <a:lstStyle/>
          <a:p>
            <a:pPr marL="0" marR="0" lvl="0" indent="0" algn="l" defTabSz="1219170" rtl="0" eaLnBrk="1" fontAlgn="auto" latinLnBrk="0" hangingPunct="1">
              <a:lnSpc>
                <a:spcPct val="100000"/>
              </a:lnSpc>
              <a:spcBef>
                <a:spcPts val="600"/>
              </a:spcBef>
              <a:spcAft>
                <a:spcPts val="0"/>
              </a:spcAft>
              <a:buClrTx/>
              <a:buSzPct val="100000"/>
              <a:buFontTx/>
              <a:buNone/>
              <a:tabLst/>
              <a:defRPr/>
            </a:pPr>
            <a:r>
              <a:rPr kumimoji="0" lang="en-US" sz="900" b="0" i="1" u="none" strike="noStrike" kern="1200" cap="none" spc="0" normalizeH="0" baseline="0" noProof="0" dirty="0">
                <a:ln>
                  <a:noFill/>
                </a:ln>
                <a:solidFill>
                  <a:prstClr val="white"/>
                </a:solidFill>
                <a:effectLst/>
                <a:uLnTx/>
                <a:uFillTx/>
                <a:latin typeface="Verdana"/>
                <a:ea typeface="+mn-ea"/>
                <a:cs typeface="+mn-cs"/>
              </a:rPr>
              <a:t>Source</a:t>
            </a:r>
            <a:r>
              <a:rPr kumimoji="0" lang="en-US" sz="900" b="0" i="0" u="none" strike="noStrike" kern="1200" cap="none" spc="0" normalizeH="0" baseline="0" noProof="0" dirty="0">
                <a:ln>
                  <a:noFill/>
                </a:ln>
                <a:solidFill>
                  <a:prstClr val="white"/>
                </a:solidFill>
                <a:effectLst/>
                <a:uLnTx/>
                <a:uFillTx/>
                <a:latin typeface="Verdana"/>
                <a:ea typeface="+mn-ea"/>
                <a:cs typeface="+mn-cs"/>
              </a:rPr>
              <a:t>: S&amp;P Global Market Intelligence as of Oct 2019</a:t>
            </a:r>
          </a:p>
        </p:txBody>
      </p:sp>
      <p:cxnSp>
        <p:nvCxnSpPr>
          <p:cNvPr id="30" name="Straight Connector 29">
            <a:extLst>
              <a:ext uri="{FF2B5EF4-FFF2-40B4-BE49-F238E27FC236}">
                <a16:creationId xmlns:a16="http://schemas.microsoft.com/office/drawing/2014/main" id="{29F0673C-573D-43BF-AB13-128A1E3BA512}"/>
              </a:ext>
            </a:extLst>
          </p:cNvPr>
          <p:cNvCxnSpPr/>
          <p:nvPr/>
        </p:nvCxnSpPr>
        <p:spPr>
          <a:xfrm>
            <a:off x="6103914" y="1925803"/>
            <a:ext cx="2712002" cy="0"/>
          </a:xfrm>
          <a:prstGeom prst="line">
            <a:avLst/>
          </a:prstGeom>
          <a:ln w="28575">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9E379DEC-AA58-4937-BD18-10527B100285}"/>
              </a:ext>
            </a:extLst>
          </p:cNvPr>
          <p:cNvSpPr txBox="1"/>
          <p:nvPr/>
        </p:nvSpPr>
        <p:spPr>
          <a:xfrm>
            <a:off x="6116488" y="1690907"/>
            <a:ext cx="5642124" cy="1107996"/>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ts val="600"/>
              </a:spcBef>
              <a:spcAft>
                <a:spcPts val="0"/>
              </a:spcAft>
              <a:buClrTx/>
              <a:buSzTx/>
              <a:buFontTx/>
              <a:buNone/>
              <a:tabLst/>
              <a:defRPr/>
            </a:pPr>
            <a:r>
              <a:rPr kumimoji="0" lang="en-US" sz="1400" b="1" i="0" u="none" strike="noStrike" kern="1200" cap="none" spc="0" normalizeH="0" baseline="0" noProof="0" dirty="0">
                <a:ln>
                  <a:noFill/>
                </a:ln>
                <a:solidFill>
                  <a:srgbClr val="A0DCFF"/>
                </a:solidFill>
                <a:effectLst/>
                <a:uLnTx/>
                <a:uFillTx/>
                <a:latin typeface="Verdana"/>
                <a:ea typeface="+mn-ea"/>
                <a:cs typeface="+mn-cs"/>
              </a:rPr>
              <a:t>COVID-19 will likely slow utility CAPEX momentum</a:t>
            </a:r>
          </a:p>
          <a:p>
            <a:pPr marL="0" marR="0" lvl="0" indent="0" algn="l" defTabSz="1219170" rtl="0" eaLnBrk="1" fontAlgn="base" latinLnBrk="0" hangingPunct="1">
              <a:lnSpc>
                <a:spcPct val="100000"/>
              </a:lnSpc>
              <a:spcBef>
                <a:spcPts val="600"/>
              </a:spcBef>
              <a:spcAft>
                <a:spcPts val="0"/>
              </a:spcAft>
              <a:buClrTx/>
              <a:buSzTx/>
              <a:buFontTx/>
              <a:buNone/>
              <a:tabLst/>
              <a:defRPr/>
            </a:pPr>
            <a:r>
              <a:rPr kumimoji="0" lang="en-US" sz="1300" b="0" i="0" u="none" strike="noStrike" kern="1200" cap="none" spc="0" normalizeH="0" baseline="0" noProof="0" dirty="0">
                <a:ln>
                  <a:noFill/>
                </a:ln>
                <a:solidFill>
                  <a:prstClr val="white"/>
                </a:solidFill>
                <a:effectLst/>
                <a:uLnTx/>
                <a:uFillTx/>
                <a:latin typeface="Verdana"/>
                <a:ea typeface="+mn-ea"/>
                <a:cs typeface="+mn-cs"/>
              </a:rPr>
              <a:t>Utilities may make downward revisions to short-term capital spending due to credit market and economic uncertainty as well as slower demand forecasts, but will likely continue to target long-term total capital investments.</a:t>
            </a:r>
          </a:p>
        </p:txBody>
      </p:sp>
      <p:grpSp>
        <p:nvGrpSpPr>
          <p:cNvPr id="5" name="Group 4">
            <a:extLst>
              <a:ext uri="{FF2B5EF4-FFF2-40B4-BE49-F238E27FC236}">
                <a16:creationId xmlns:a16="http://schemas.microsoft.com/office/drawing/2014/main" id="{2D22AB5A-7676-4683-8005-CEF1F613B075}"/>
              </a:ext>
            </a:extLst>
          </p:cNvPr>
          <p:cNvGrpSpPr/>
          <p:nvPr/>
        </p:nvGrpSpPr>
        <p:grpSpPr>
          <a:xfrm>
            <a:off x="6070923" y="2979097"/>
            <a:ext cx="5616859" cy="1292662"/>
            <a:chOff x="6070923" y="2979097"/>
            <a:chExt cx="5616859" cy="1292662"/>
          </a:xfrm>
        </p:grpSpPr>
        <p:sp>
          <p:nvSpPr>
            <p:cNvPr id="21" name="TextBox 20">
              <a:extLst>
                <a:ext uri="{FF2B5EF4-FFF2-40B4-BE49-F238E27FC236}">
                  <a16:creationId xmlns:a16="http://schemas.microsoft.com/office/drawing/2014/main" id="{92831762-D7E1-4D45-BA21-B679BA19BABE}"/>
                </a:ext>
              </a:extLst>
            </p:cNvPr>
            <p:cNvSpPr txBox="1"/>
            <p:nvPr/>
          </p:nvSpPr>
          <p:spPr>
            <a:xfrm>
              <a:off x="6116487" y="2979097"/>
              <a:ext cx="5571295" cy="1292662"/>
            </a:xfrm>
            <a:prstGeom prst="rect">
              <a:avLst/>
            </a:prstGeom>
            <a:noFill/>
          </p:spPr>
          <p:txBody>
            <a:bodyPr wrap="square" lIns="0" tIns="0" rIns="0" bIns="0" rtlCol="0">
              <a:spAutoFit/>
            </a:bodyPr>
            <a:lstStyle/>
            <a:p>
              <a:pPr marL="0" marR="0" lvl="0" indent="0" algn="l" defTabSz="1219170" rtl="0" eaLnBrk="1" fontAlgn="base" latinLnBrk="0" hangingPunct="1">
                <a:lnSpc>
                  <a:spcPct val="100000"/>
                </a:lnSpc>
                <a:spcBef>
                  <a:spcPts val="600"/>
                </a:spcBef>
                <a:spcAft>
                  <a:spcPts val="0"/>
                </a:spcAft>
                <a:buClrTx/>
                <a:buSzTx/>
                <a:buFontTx/>
                <a:buNone/>
                <a:tabLst/>
                <a:defRPr/>
              </a:pPr>
              <a:r>
                <a:rPr kumimoji="0" lang="en-US" sz="1400" b="1" i="0" u="none" strike="noStrike" kern="1200" cap="none" spc="0" normalizeH="0" baseline="0" noProof="0" dirty="0">
                  <a:ln>
                    <a:noFill/>
                  </a:ln>
                  <a:solidFill>
                    <a:srgbClr val="A0DCFF"/>
                  </a:solidFill>
                  <a:effectLst/>
                  <a:uLnTx/>
                  <a:uFillTx/>
                  <a:latin typeface="Verdana"/>
                  <a:ea typeface="+mn-ea"/>
                  <a:cs typeface="+mn-cs"/>
                </a:rPr>
                <a:t>Grid modernization likely to be key spending category</a:t>
              </a:r>
            </a:p>
            <a:p>
              <a:pPr marL="0" marR="0" lvl="0" indent="0" algn="l" defTabSz="1219170" rtl="0" eaLnBrk="1" fontAlgn="base" latinLnBrk="0" hangingPunct="1">
                <a:lnSpc>
                  <a:spcPct val="100000"/>
                </a:lnSpc>
                <a:spcBef>
                  <a:spcPts val="600"/>
                </a:spcBef>
                <a:spcAft>
                  <a:spcPts val="0"/>
                </a:spcAft>
                <a:buClrTx/>
                <a:buSzTx/>
                <a:buFontTx/>
                <a:buNone/>
                <a:tabLst/>
                <a:defRPr/>
              </a:pPr>
              <a:r>
                <a:rPr kumimoji="0" lang="en-US" sz="1300" b="0" i="0" u="none" strike="noStrike" kern="1200" cap="none" spc="0" normalizeH="0" baseline="0" noProof="0" dirty="0">
                  <a:ln>
                    <a:noFill/>
                  </a:ln>
                  <a:solidFill>
                    <a:prstClr val="white"/>
                  </a:solidFill>
                  <a:effectLst/>
                  <a:uLnTx/>
                  <a:uFillTx/>
                  <a:latin typeface="Verdana"/>
                  <a:ea typeface="+mn-ea"/>
                  <a:cs typeface="+mn-cs"/>
                </a:rPr>
                <a:t>T&amp;D will likely remain a major component of utility capex programs given the need for investments to replace and modernize aging infrastructure, connect new generation sources, service any new pockets of demand, and maintain reliability and resilience.</a:t>
              </a:r>
            </a:p>
          </p:txBody>
        </p:sp>
        <p:cxnSp>
          <p:nvCxnSpPr>
            <p:cNvPr id="23" name="Straight Connector 22">
              <a:extLst>
                <a:ext uri="{FF2B5EF4-FFF2-40B4-BE49-F238E27FC236}">
                  <a16:creationId xmlns:a16="http://schemas.microsoft.com/office/drawing/2014/main" id="{1D7C8C23-AD1B-41F5-AAFF-EFC7FCBD2FA3}"/>
                </a:ext>
              </a:extLst>
            </p:cNvPr>
            <p:cNvCxnSpPr/>
            <p:nvPr/>
          </p:nvCxnSpPr>
          <p:spPr>
            <a:xfrm>
              <a:off x="6070923" y="3241079"/>
              <a:ext cx="2712002" cy="0"/>
            </a:xfrm>
            <a:prstGeom prst="line">
              <a:avLst/>
            </a:prstGeom>
            <a:ln w="28575">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grpSp>
      <p:sp>
        <p:nvSpPr>
          <p:cNvPr id="26" name="Rectangle 25">
            <a:extLst>
              <a:ext uri="{FF2B5EF4-FFF2-40B4-BE49-F238E27FC236}">
                <a16:creationId xmlns:a16="http://schemas.microsoft.com/office/drawing/2014/main" id="{6CE062D9-CD58-4AA2-A656-9A2E48D7DD89}"/>
              </a:ext>
            </a:extLst>
          </p:cNvPr>
          <p:cNvSpPr/>
          <p:nvPr/>
        </p:nvSpPr>
        <p:spPr>
          <a:xfrm>
            <a:off x="545211" y="4489034"/>
            <a:ext cx="11336010" cy="523220"/>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A0DCFF"/>
                </a:solidFill>
                <a:effectLst/>
                <a:uLnTx/>
                <a:uFillTx/>
                <a:latin typeface="Verdana"/>
                <a:ea typeface="+mn-ea"/>
                <a:cs typeface="+mn-cs"/>
              </a:rPr>
              <a:t>Most utilities will likely have sufficient liquidity to get through the year. However, the depth and duration of the economic slowdown will likely be a key variable</a:t>
            </a:r>
          </a:p>
        </p:txBody>
      </p:sp>
      <p:sp>
        <p:nvSpPr>
          <p:cNvPr id="4" name="Rectangle 3">
            <a:extLst>
              <a:ext uri="{FF2B5EF4-FFF2-40B4-BE49-F238E27FC236}">
                <a16:creationId xmlns:a16="http://schemas.microsoft.com/office/drawing/2014/main" id="{C2D96167-214C-4262-B518-27739B43ACDB}"/>
              </a:ext>
            </a:extLst>
          </p:cNvPr>
          <p:cNvSpPr/>
          <p:nvPr/>
        </p:nvSpPr>
        <p:spPr>
          <a:xfrm>
            <a:off x="431645" y="4980784"/>
            <a:ext cx="5521098" cy="1461939"/>
          </a:xfrm>
          <a:prstGeom prst="rect">
            <a:avLst/>
          </a:prstGeom>
        </p:spPr>
        <p:txBody>
          <a:bodyPr wrap="square">
            <a:spAutoFit/>
          </a:bodyPr>
          <a:lstStyle/>
          <a:p>
            <a:pPr marL="171450" marR="0" lvl="1" indent="-171450" algn="just" defTabSz="121917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Verdana"/>
                <a:ea typeface="+mn-ea"/>
                <a:cs typeface="+mn-cs"/>
              </a:rPr>
              <a:t>Some large IOUs issued billions in debt in late March and early April to ensure liquidity and demonstrate access to capital after stock market volatility.</a:t>
            </a:r>
          </a:p>
          <a:p>
            <a:pPr marL="171450" marR="0" lvl="1" indent="-171450" algn="just" defTabSz="121917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Verdana"/>
                <a:ea typeface="+mn-ea"/>
                <a:cs typeface="+mn-cs"/>
              </a:rPr>
              <a:t>Utilities raised over $20 billion in US investment-grade debt in March and some announced multimillion or billion-dollar debt offerings in early April. Access appears easier than in the 2008-9 credit crisis.</a:t>
            </a:r>
            <a:r>
              <a:rPr kumimoji="0" lang="en-US" sz="1200" b="0" i="0" u="none" strike="noStrike" kern="1200" cap="none" spc="0" normalizeH="0" baseline="30000" noProof="0" dirty="0">
                <a:ln>
                  <a:noFill/>
                </a:ln>
                <a:solidFill>
                  <a:prstClr val="white"/>
                </a:solidFill>
                <a:effectLst/>
                <a:uLnTx/>
                <a:uFillTx/>
                <a:latin typeface="Verdana"/>
                <a:ea typeface="+mn-ea"/>
                <a:cs typeface="+mn-cs"/>
              </a:rPr>
              <a:t>6</a:t>
            </a:r>
          </a:p>
        </p:txBody>
      </p:sp>
      <p:sp>
        <p:nvSpPr>
          <p:cNvPr id="29" name="Rectangle 28">
            <a:extLst>
              <a:ext uri="{FF2B5EF4-FFF2-40B4-BE49-F238E27FC236}">
                <a16:creationId xmlns:a16="http://schemas.microsoft.com/office/drawing/2014/main" id="{D2AD085A-CF45-4F24-8AB2-43660F4A3507}"/>
              </a:ext>
            </a:extLst>
          </p:cNvPr>
          <p:cNvSpPr/>
          <p:nvPr/>
        </p:nvSpPr>
        <p:spPr>
          <a:xfrm>
            <a:off x="6039043" y="4964482"/>
            <a:ext cx="5755878" cy="1277273"/>
          </a:xfrm>
          <a:prstGeom prst="rect">
            <a:avLst/>
          </a:prstGeom>
        </p:spPr>
        <p:txBody>
          <a:bodyPr wrap="square">
            <a:spAutoFit/>
          </a:bodyPr>
          <a:lstStyle/>
          <a:p>
            <a:pPr marL="171450" marR="0" lvl="1" indent="-171450" algn="just" defTabSz="1219170" rtl="0" eaLnBrk="1" fontAlgn="base" latinLnBrk="0" hangingPunct="1">
              <a:lnSpc>
                <a:spcPct val="100000"/>
              </a:lnSpc>
              <a:spcBef>
                <a:spcPts val="6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Verdana"/>
                <a:ea typeface="+mn-ea"/>
                <a:cs typeface="+mn-cs"/>
              </a:rPr>
              <a:t>While electricity projects are deemed critical by the federal government, as the economy enters a recession, it’s unclear whether some capital projects will be delayed or postponed. </a:t>
            </a:r>
          </a:p>
          <a:p>
            <a:pPr marL="171450" marR="0" lvl="1" indent="-171450" algn="just" defTabSz="1219170" rtl="0" eaLnBrk="1" fontAlgn="base" latinLnBrk="0" hangingPunct="1">
              <a:lnSpc>
                <a:spcPct val="100000"/>
              </a:lnSpc>
              <a:spcBef>
                <a:spcPts val="6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Verdana"/>
                <a:ea typeface="+mn-ea"/>
                <a:cs typeface="+mn-cs"/>
              </a:rPr>
              <a:t>Some IOUs have said the pandemic may disrupt their business in unprecedented ways and create financial and operational issues that a recession would exacerbate further.</a:t>
            </a:r>
            <a:r>
              <a:rPr kumimoji="0" lang="en-US" sz="1200" b="0" i="0" u="none" strike="noStrike" kern="1200" cap="none" spc="0" normalizeH="0" baseline="30000" noProof="0" dirty="0">
                <a:ln>
                  <a:noFill/>
                </a:ln>
                <a:solidFill>
                  <a:prstClr val="white"/>
                </a:solidFill>
                <a:effectLst/>
                <a:uLnTx/>
                <a:uFillTx/>
                <a:latin typeface="Verdana"/>
                <a:ea typeface="+mn-ea"/>
                <a:cs typeface="+mn-cs"/>
              </a:rPr>
              <a:t>7</a:t>
            </a:r>
          </a:p>
        </p:txBody>
      </p:sp>
      <p:graphicFrame>
        <p:nvGraphicFramePr>
          <p:cNvPr id="17" name="Chart 16">
            <a:extLst>
              <a:ext uri="{FF2B5EF4-FFF2-40B4-BE49-F238E27FC236}">
                <a16:creationId xmlns:a16="http://schemas.microsoft.com/office/drawing/2014/main" id="{C95A4368-3DE9-4D3E-84C5-E5B39BCD9CFC}"/>
              </a:ext>
            </a:extLst>
          </p:cNvPr>
          <p:cNvGraphicFramePr>
            <a:graphicFrameLocks/>
          </p:cNvGraphicFramePr>
          <p:nvPr/>
        </p:nvGraphicFramePr>
        <p:xfrm>
          <a:off x="502920" y="1914427"/>
          <a:ext cx="5376446" cy="2468225"/>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a:extLst>
              <a:ext uri="{FF2B5EF4-FFF2-40B4-BE49-F238E27FC236}">
                <a16:creationId xmlns:a16="http://schemas.microsoft.com/office/drawing/2014/main" id="{EFCD339D-5E79-4A74-9CBA-CB7FDBFB3B5D}"/>
              </a:ext>
            </a:extLst>
          </p:cNvPr>
          <p:cNvSpPr/>
          <p:nvPr/>
        </p:nvSpPr>
        <p:spPr>
          <a:xfrm>
            <a:off x="853067" y="1974938"/>
            <a:ext cx="2463011" cy="923330"/>
          </a:xfrm>
          <a:prstGeom prst="rect">
            <a:avLst/>
          </a:prstGeom>
        </p:spPr>
        <p:txBody>
          <a:bodyPr wrap="square">
            <a:spAutoFit/>
          </a:bodyPr>
          <a:lstStyle/>
          <a:p>
            <a:pPr marL="0" marR="0" lvl="0" indent="0" algn="l" defTabSz="1219170" rtl="0" eaLnBrk="1" fontAlgn="base" latinLnBrk="0" hangingPunct="1">
              <a:lnSpc>
                <a:spcPct val="100000"/>
              </a:lnSpc>
              <a:spcBef>
                <a:spcPts val="600"/>
              </a:spcBef>
              <a:spcAft>
                <a:spcPts val="0"/>
              </a:spcAft>
              <a:buClrTx/>
              <a:buSzTx/>
              <a:buFontTx/>
              <a:buNone/>
              <a:tabLst/>
              <a:defRPr/>
            </a:pPr>
            <a:r>
              <a:rPr kumimoji="0" lang="en-US" sz="900" b="0" i="1" u="none" strike="noStrike" kern="1200" cap="none" spc="0" normalizeH="0" baseline="0" noProof="0" dirty="0">
                <a:ln>
                  <a:noFill/>
                </a:ln>
                <a:solidFill>
                  <a:prstClr val="white"/>
                </a:solidFill>
                <a:effectLst/>
                <a:uLnTx/>
                <a:uFillTx/>
                <a:latin typeface="Verdana"/>
                <a:ea typeface="+mn-ea"/>
                <a:cs typeface="+mn-cs"/>
              </a:rPr>
              <a:t>U.S. utility capex declined by 4% in 2009 due to recessionary pressures and weak economic conditions.   However, utilities returned to a more aggressive spending posture as economic conditions stabilized.</a:t>
            </a:r>
          </a:p>
        </p:txBody>
      </p:sp>
      <p:sp>
        <p:nvSpPr>
          <p:cNvPr id="7" name="Arrow: Right 6">
            <a:extLst>
              <a:ext uri="{FF2B5EF4-FFF2-40B4-BE49-F238E27FC236}">
                <a16:creationId xmlns:a16="http://schemas.microsoft.com/office/drawing/2014/main" id="{3A9810EB-D5AB-41DD-85ED-61A24C88A03F}"/>
              </a:ext>
            </a:extLst>
          </p:cNvPr>
          <p:cNvSpPr/>
          <p:nvPr/>
        </p:nvSpPr>
        <p:spPr bwMode="gray">
          <a:xfrm rot="20451197">
            <a:off x="1714277" y="3085698"/>
            <a:ext cx="327259" cy="155382"/>
          </a:xfrm>
          <a:prstGeom prst="rightArrow">
            <a:avLst/>
          </a:prstGeom>
          <a:solidFill>
            <a:srgbClr val="86BC25"/>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Tree>
    <p:extLst>
      <p:ext uri="{BB962C8B-B14F-4D97-AF65-F5344CB8AC3E}">
        <p14:creationId xmlns:p14="http://schemas.microsoft.com/office/powerpoint/2010/main" val="33602357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15E4828-A53F-4D3A-8E1B-A165CB1DDB23}"/>
              </a:ext>
            </a:extLst>
          </p:cNvPr>
          <p:cNvGrpSpPr/>
          <p:nvPr/>
        </p:nvGrpSpPr>
        <p:grpSpPr>
          <a:xfrm>
            <a:off x="7347144" y="1329625"/>
            <a:ext cx="4511603" cy="3667970"/>
            <a:chOff x="6662711" y="1547162"/>
            <a:chExt cx="4511603" cy="3667970"/>
          </a:xfrm>
        </p:grpSpPr>
        <p:sp>
          <p:nvSpPr>
            <p:cNvPr id="16" name="Rectangle 15">
              <a:extLst>
                <a:ext uri="{FF2B5EF4-FFF2-40B4-BE49-F238E27FC236}">
                  <a16:creationId xmlns:a16="http://schemas.microsoft.com/office/drawing/2014/main" id="{7CA2DFD1-16B5-4EF1-80B3-994D02287600}"/>
                </a:ext>
              </a:extLst>
            </p:cNvPr>
            <p:cNvSpPr/>
            <p:nvPr/>
          </p:nvSpPr>
          <p:spPr>
            <a:xfrm>
              <a:off x="6662711" y="4815022"/>
              <a:ext cx="4511603" cy="400110"/>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Verdana"/>
                  <a:ea typeface="+mn-ea"/>
                  <a:cs typeface="+mn-cs"/>
                </a:rPr>
                <a:t>* Partly mitigated as the Department of Homeland Security classifies wind and solar project construction as essential business</a:t>
              </a:r>
            </a:p>
          </p:txBody>
        </p:sp>
        <p:sp>
          <p:nvSpPr>
            <p:cNvPr id="17" name="Rectangle 16">
              <a:extLst>
                <a:ext uri="{FF2B5EF4-FFF2-40B4-BE49-F238E27FC236}">
                  <a16:creationId xmlns:a16="http://schemas.microsoft.com/office/drawing/2014/main" id="{5D93CC3B-FE65-4937-85C8-92A0194FBC48}"/>
                </a:ext>
              </a:extLst>
            </p:cNvPr>
            <p:cNvSpPr/>
            <p:nvPr/>
          </p:nvSpPr>
          <p:spPr>
            <a:xfrm>
              <a:off x="7607942" y="1547162"/>
              <a:ext cx="2969083" cy="338554"/>
            </a:xfrm>
            <a:prstGeom prst="rect">
              <a:avLst/>
            </a:prstGeom>
          </p:spPr>
          <p:txBody>
            <a:bodyPr wrap="non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Verdana"/>
                  <a:ea typeface="+mn-ea"/>
                  <a:cs typeface="+mn-cs"/>
                </a:rPr>
                <a:t>Renewable project risks</a:t>
              </a:r>
            </a:p>
          </p:txBody>
        </p:sp>
        <p:grpSp>
          <p:nvGrpSpPr>
            <p:cNvPr id="20" name="Group 19">
              <a:extLst>
                <a:ext uri="{FF2B5EF4-FFF2-40B4-BE49-F238E27FC236}">
                  <a16:creationId xmlns:a16="http://schemas.microsoft.com/office/drawing/2014/main" id="{FE2F9C37-2808-4059-9F55-04D26C4E81E9}"/>
                </a:ext>
              </a:extLst>
            </p:cNvPr>
            <p:cNvGrpSpPr/>
            <p:nvPr/>
          </p:nvGrpSpPr>
          <p:grpSpPr>
            <a:xfrm>
              <a:off x="6885661" y="1959380"/>
              <a:ext cx="1444562" cy="2661018"/>
              <a:chOff x="1463854" y="1514078"/>
              <a:chExt cx="2771507" cy="4527277"/>
            </a:xfrm>
          </p:grpSpPr>
          <p:grpSp>
            <p:nvGrpSpPr>
              <p:cNvPr id="22" name="Group 21">
                <a:extLst>
                  <a:ext uri="{FF2B5EF4-FFF2-40B4-BE49-F238E27FC236}">
                    <a16:creationId xmlns:a16="http://schemas.microsoft.com/office/drawing/2014/main" id="{12A4C9C7-6499-4B19-8AAE-44D7DC22099A}"/>
                  </a:ext>
                </a:extLst>
              </p:cNvPr>
              <p:cNvGrpSpPr/>
              <p:nvPr/>
            </p:nvGrpSpPr>
            <p:grpSpPr>
              <a:xfrm>
                <a:off x="1463854" y="2167051"/>
                <a:ext cx="2771507" cy="3874304"/>
                <a:chOff x="1463854" y="2167051"/>
                <a:chExt cx="2771507" cy="3874304"/>
              </a:xfrm>
            </p:grpSpPr>
            <p:sp>
              <p:nvSpPr>
                <p:cNvPr id="28" name="Diamond 27">
                  <a:extLst>
                    <a:ext uri="{FF2B5EF4-FFF2-40B4-BE49-F238E27FC236}">
                      <a16:creationId xmlns:a16="http://schemas.microsoft.com/office/drawing/2014/main" id="{EC1159F7-CE67-434A-ACC0-866BFCC9BF51}"/>
                    </a:ext>
                  </a:extLst>
                </p:cNvPr>
                <p:cNvSpPr/>
                <p:nvPr/>
              </p:nvSpPr>
              <p:spPr>
                <a:xfrm>
                  <a:off x="1463854" y="4213031"/>
                  <a:ext cx="2771507" cy="1828324"/>
                </a:xfrm>
                <a:prstGeom prst="diamond">
                  <a:avLst/>
                </a:prstGeom>
                <a:solidFill>
                  <a:schemeClr val="accent6"/>
                </a:solidFill>
                <a:ln>
                  <a:noFill/>
                </a:ln>
                <a:effectLst>
                  <a:outerShdw blurRad="228600" dist="38100" dir="5400000" sx="109000" sy="109000" algn="t" rotWithShape="0">
                    <a:prstClr val="black">
                      <a:alpha val="40000"/>
                    </a:prstClr>
                  </a:outerShdw>
                </a:effectLst>
                <a:scene3d>
                  <a:camera prst="perspectiveRelaxed">
                    <a:rot lat="18873601" lon="0" rev="0"/>
                  </a:camera>
                  <a:lightRig rig="threePt" dir="t"/>
                </a:scene3d>
                <a:sp3d extrusionH="184150"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999"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1" name="Diamond 30">
                  <a:extLst>
                    <a:ext uri="{FF2B5EF4-FFF2-40B4-BE49-F238E27FC236}">
                      <a16:creationId xmlns:a16="http://schemas.microsoft.com/office/drawing/2014/main" id="{388F72CD-AA22-42E9-9D24-026C01B53786}"/>
                    </a:ext>
                  </a:extLst>
                </p:cNvPr>
                <p:cNvSpPr/>
                <p:nvPr/>
              </p:nvSpPr>
              <p:spPr>
                <a:xfrm>
                  <a:off x="1463854" y="3531038"/>
                  <a:ext cx="2771507" cy="1828324"/>
                </a:xfrm>
                <a:prstGeom prst="diamond">
                  <a:avLst/>
                </a:prstGeom>
                <a:solidFill>
                  <a:srgbClr val="00ABAB"/>
                </a:solidFill>
                <a:ln>
                  <a:noFill/>
                </a:ln>
                <a:scene3d>
                  <a:camera prst="perspectiveRelaxed">
                    <a:rot lat="18873601" lon="0" rev="0"/>
                  </a:camera>
                  <a:lightRig rig="threePt" dir="t"/>
                </a:scene3d>
                <a:sp3d extrusionH="184150"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999"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2" name="Diamond 31">
                  <a:extLst>
                    <a:ext uri="{FF2B5EF4-FFF2-40B4-BE49-F238E27FC236}">
                      <a16:creationId xmlns:a16="http://schemas.microsoft.com/office/drawing/2014/main" id="{BFE825C8-EAAC-4FFB-922A-3140132C9D89}"/>
                    </a:ext>
                  </a:extLst>
                </p:cNvPr>
                <p:cNvSpPr/>
                <p:nvPr/>
              </p:nvSpPr>
              <p:spPr>
                <a:xfrm>
                  <a:off x="1463854" y="2849044"/>
                  <a:ext cx="2771507" cy="1828324"/>
                </a:xfrm>
                <a:prstGeom prst="diamond">
                  <a:avLst/>
                </a:prstGeom>
                <a:solidFill>
                  <a:schemeClr val="accent3"/>
                </a:solidFill>
                <a:ln>
                  <a:noFill/>
                </a:ln>
                <a:scene3d>
                  <a:camera prst="perspectiveRelaxed">
                    <a:rot lat="18873601" lon="0" rev="0"/>
                  </a:camera>
                  <a:lightRig rig="threePt" dir="t"/>
                </a:scene3d>
                <a:sp3d extrusionH="184150"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3</a:t>
                  </a:r>
                </a:p>
              </p:txBody>
            </p:sp>
            <p:sp>
              <p:nvSpPr>
                <p:cNvPr id="33" name="Diamond 32">
                  <a:extLst>
                    <a:ext uri="{FF2B5EF4-FFF2-40B4-BE49-F238E27FC236}">
                      <a16:creationId xmlns:a16="http://schemas.microsoft.com/office/drawing/2014/main" id="{773DBC73-2F6E-42E0-AA27-7FCE6FAE7A31}"/>
                    </a:ext>
                  </a:extLst>
                </p:cNvPr>
                <p:cNvSpPr/>
                <p:nvPr/>
              </p:nvSpPr>
              <p:spPr>
                <a:xfrm>
                  <a:off x="1463854" y="2167051"/>
                  <a:ext cx="2771507" cy="1828324"/>
                </a:xfrm>
                <a:prstGeom prst="diamond">
                  <a:avLst/>
                </a:prstGeom>
                <a:solidFill>
                  <a:srgbClr val="C4D600"/>
                </a:solidFill>
                <a:ln>
                  <a:noFill/>
                </a:ln>
                <a:scene3d>
                  <a:camera prst="perspectiveRelaxed">
                    <a:rot lat="18873601" lon="0" rev="0"/>
                  </a:camera>
                  <a:lightRig rig="threePt" dir="t"/>
                </a:scene3d>
                <a:sp3d extrusionH="184150"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4</a:t>
                  </a:r>
                </a:p>
              </p:txBody>
            </p:sp>
          </p:grpSp>
          <p:sp>
            <p:nvSpPr>
              <p:cNvPr id="24" name="Diamond 23">
                <a:extLst>
                  <a:ext uri="{FF2B5EF4-FFF2-40B4-BE49-F238E27FC236}">
                    <a16:creationId xmlns:a16="http://schemas.microsoft.com/office/drawing/2014/main" id="{B6E37B49-0550-46EB-BE15-E01A6C03F2CC}"/>
                  </a:ext>
                </a:extLst>
              </p:cNvPr>
              <p:cNvSpPr/>
              <p:nvPr/>
            </p:nvSpPr>
            <p:spPr>
              <a:xfrm>
                <a:off x="1463854" y="1514078"/>
                <a:ext cx="2771507" cy="1828324"/>
              </a:xfrm>
              <a:prstGeom prst="diamond">
                <a:avLst/>
              </a:prstGeom>
              <a:ln>
                <a:noFill/>
              </a:ln>
              <a:scene3d>
                <a:camera prst="perspectiveRelaxed">
                  <a:rot lat="18873601" lon="0" rev="0"/>
                </a:camera>
                <a:lightRig rig="threePt" dir="t"/>
              </a:scene3d>
              <a:sp3d extrusionH="184150"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999"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grpSp>
        <p:grpSp>
          <p:nvGrpSpPr>
            <p:cNvPr id="34" name="Group 33">
              <a:extLst>
                <a:ext uri="{FF2B5EF4-FFF2-40B4-BE49-F238E27FC236}">
                  <a16:creationId xmlns:a16="http://schemas.microsoft.com/office/drawing/2014/main" id="{CD069008-C0DE-4A79-917C-692E9F1381BB}"/>
                </a:ext>
              </a:extLst>
            </p:cNvPr>
            <p:cNvGrpSpPr/>
            <p:nvPr/>
          </p:nvGrpSpPr>
          <p:grpSpPr>
            <a:xfrm>
              <a:off x="8532863" y="1910425"/>
              <a:ext cx="2617262" cy="2664318"/>
              <a:chOff x="8199264" y="2185961"/>
              <a:chExt cx="3992736" cy="3006137"/>
            </a:xfrm>
          </p:grpSpPr>
          <p:sp>
            <p:nvSpPr>
              <p:cNvPr id="35" name="Rectangle 34">
                <a:extLst>
                  <a:ext uri="{FF2B5EF4-FFF2-40B4-BE49-F238E27FC236}">
                    <a16:creationId xmlns:a16="http://schemas.microsoft.com/office/drawing/2014/main" id="{74F77924-3BBF-4ED1-8183-60B3B1CCCCAE}"/>
                  </a:ext>
                </a:extLst>
              </p:cNvPr>
              <p:cNvSpPr/>
              <p:nvPr/>
            </p:nvSpPr>
            <p:spPr>
              <a:xfrm>
                <a:off x="8199264" y="2185961"/>
                <a:ext cx="3992736" cy="520894"/>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8BC326"/>
                    </a:solidFill>
                    <a:effectLst/>
                    <a:uLnTx/>
                    <a:uFillTx/>
                    <a:latin typeface="Verdana"/>
                    <a:ea typeface="+mn-ea"/>
                    <a:cs typeface="+mn-cs"/>
                  </a:rPr>
                  <a:t>Shipping delays from potential U.S. port closings</a:t>
                </a:r>
              </a:p>
            </p:txBody>
          </p:sp>
          <p:sp>
            <p:nvSpPr>
              <p:cNvPr id="36" name="Rectangle 35">
                <a:extLst>
                  <a:ext uri="{FF2B5EF4-FFF2-40B4-BE49-F238E27FC236}">
                    <a16:creationId xmlns:a16="http://schemas.microsoft.com/office/drawing/2014/main" id="{19F83F01-E098-41D0-B2AE-6E4C1F327BE9}"/>
                  </a:ext>
                </a:extLst>
              </p:cNvPr>
              <p:cNvSpPr/>
              <p:nvPr/>
            </p:nvSpPr>
            <p:spPr>
              <a:xfrm>
                <a:off x="8199264" y="2711667"/>
                <a:ext cx="3992736" cy="520894"/>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4D600"/>
                    </a:solidFill>
                    <a:effectLst/>
                    <a:uLnTx/>
                    <a:uFillTx/>
                    <a:latin typeface="Verdana"/>
                    <a:ea typeface="+mn-ea"/>
                    <a:cs typeface="+mn-cs"/>
                  </a:rPr>
                  <a:t>Travel delays limiting project milestones </a:t>
                </a:r>
              </a:p>
            </p:txBody>
          </p:sp>
          <p:sp>
            <p:nvSpPr>
              <p:cNvPr id="37" name="Rectangle 36">
                <a:extLst>
                  <a:ext uri="{FF2B5EF4-FFF2-40B4-BE49-F238E27FC236}">
                    <a16:creationId xmlns:a16="http://schemas.microsoft.com/office/drawing/2014/main" id="{DADE5F68-A9E7-4D8E-9C00-195EC1C46310}"/>
                  </a:ext>
                </a:extLst>
              </p:cNvPr>
              <p:cNvSpPr/>
              <p:nvPr/>
            </p:nvSpPr>
            <p:spPr>
              <a:xfrm>
                <a:off x="8199264" y="4462846"/>
                <a:ext cx="3992736" cy="729252"/>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5787B">
                        <a:lumMod val="60000"/>
                        <a:lumOff val="40000"/>
                      </a:srgbClr>
                    </a:solidFill>
                    <a:effectLst/>
                    <a:uLnTx/>
                    <a:uFillTx/>
                    <a:latin typeface="Verdana"/>
                    <a:ea typeface="+mn-ea"/>
                    <a:cs typeface="+mn-cs"/>
                  </a:rPr>
                  <a:t>Site shutdowns due to state shelter-in-home orders*</a:t>
                </a:r>
              </a:p>
            </p:txBody>
          </p:sp>
          <p:sp>
            <p:nvSpPr>
              <p:cNvPr id="38" name="Rectangle 37">
                <a:extLst>
                  <a:ext uri="{FF2B5EF4-FFF2-40B4-BE49-F238E27FC236}">
                    <a16:creationId xmlns:a16="http://schemas.microsoft.com/office/drawing/2014/main" id="{EC08023E-B01A-4D81-8F35-91AAE61FC6DD}"/>
                  </a:ext>
                </a:extLst>
              </p:cNvPr>
              <p:cNvSpPr/>
              <p:nvPr/>
            </p:nvSpPr>
            <p:spPr>
              <a:xfrm>
                <a:off x="8199264" y="3211485"/>
                <a:ext cx="3992736" cy="520894"/>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A9E9"/>
                    </a:solidFill>
                    <a:effectLst/>
                    <a:uLnTx/>
                    <a:uFillTx/>
                    <a:latin typeface="Verdana"/>
                    <a:ea typeface="+mn-ea"/>
                    <a:cs typeface="+mn-cs"/>
                  </a:rPr>
                  <a:t>Component supply risks due to production halts</a:t>
                </a:r>
              </a:p>
            </p:txBody>
          </p:sp>
          <p:sp>
            <p:nvSpPr>
              <p:cNvPr id="39" name="Rectangle 38">
                <a:extLst>
                  <a:ext uri="{FF2B5EF4-FFF2-40B4-BE49-F238E27FC236}">
                    <a16:creationId xmlns:a16="http://schemas.microsoft.com/office/drawing/2014/main" id="{3B56BC31-0270-4871-8798-4EEDD59B2411}"/>
                  </a:ext>
                </a:extLst>
              </p:cNvPr>
              <p:cNvSpPr/>
              <p:nvPr/>
            </p:nvSpPr>
            <p:spPr>
              <a:xfrm>
                <a:off x="8199264" y="3895486"/>
                <a:ext cx="3992736" cy="520894"/>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ABAB"/>
                    </a:solidFill>
                    <a:effectLst/>
                    <a:uLnTx/>
                    <a:uFillTx/>
                    <a:latin typeface="Verdana"/>
                    <a:ea typeface="+mn-ea"/>
                    <a:cs typeface="+mn-cs"/>
                  </a:rPr>
                  <a:t>Field personnel absences and social distancing</a:t>
                </a:r>
              </a:p>
            </p:txBody>
          </p:sp>
        </p:grpSp>
      </p:grpSp>
      <p:grpSp>
        <p:nvGrpSpPr>
          <p:cNvPr id="5" name="Group 4">
            <a:extLst>
              <a:ext uri="{FF2B5EF4-FFF2-40B4-BE49-F238E27FC236}">
                <a16:creationId xmlns:a16="http://schemas.microsoft.com/office/drawing/2014/main" id="{F013726E-A8DD-4EEA-880B-9566AF72BA33}"/>
              </a:ext>
            </a:extLst>
          </p:cNvPr>
          <p:cNvGrpSpPr/>
          <p:nvPr/>
        </p:nvGrpSpPr>
        <p:grpSpPr>
          <a:xfrm>
            <a:off x="522798" y="1339734"/>
            <a:ext cx="6378474" cy="1508105"/>
            <a:chOff x="370296" y="3916247"/>
            <a:chExt cx="6784018" cy="1379301"/>
          </a:xfrm>
        </p:grpSpPr>
        <p:sp>
          <p:nvSpPr>
            <p:cNvPr id="44" name="TextBox 43">
              <a:extLst>
                <a:ext uri="{FF2B5EF4-FFF2-40B4-BE49-F238E27FC236}">
                  <a16:creationId xmlns:a16="http://schemas.microsoft.com/office/drawing/2014/main" id="{F178E784-B6EF-4F21-BA8A-CCE7A700C7BF}"/>
                </a:ext>
              </a:extLst>
            </p:cNvPr>
            <p:cNvSpPr txBox="1"/>
            <p:nvPr/>
          </p:nvSpPr>
          <p:spPr>
            <a:xfrm>
              <a:off x="370296" y="3916247"/>
              <a:ext cx="6784018" cy="1379301"/>
            </a:xfrm>
            <a:prstGeom prst="rect">
              <a:avLst/>
            </a:prstGeom>
            <a:noFill/>
          </p:spPr>
          <p:txBody>
            <a:bodyPr wrap="square" lIns="0" tIns="0" rIns="0" bIns="0" rtlCol="0">
              <a:spAutoFit/>
            </a:bodyPr>
            <a:lstStyle/>
            <a:p>
              <a:pPr marL="0" marR="0" lvl="0" indent="0" algn="just" defTabSz="914400" rtl="0" eaLnBrk="1" fontAlgn="auto" latinLnBrk="0" hangingPunct="1">
                <a:lnSpc>
                  <a:spcPct val="100000"/>
                </a:lnSpc>
                <a:spcBef>
                  <a:spcPts val="600"/>
                </a:spcBef>
                <a:spcAft>
                  <a:spcPts val="0"/>
                </a:spcAft>
                <a:buClrTx/>
                <a:buSzPct val="100000"/>
                <a:buFontTx/>
                <a:buNone/>
                <a:tabLst/>
                <a:defRPr/>
              </a:pPr>
              <a:r>
                <a:rPr kumimoji="0" lang="en-US" sz="1400" b="1" i="0" u="none" strike="noStrike" kern="1200" cap="none" spc="0" normalizeH="0" baseline="0" noProof="0" dirty="0">
                  <a:ln>
                    <a:noFill/>
                  </a:ln>
                  <a:solidFill>
                    <a:srgbClr val="86BC25"/>
                  </a:solidFill>
                  <a:effectLst/>
                  <a:uLnTx/>
                  <a:uFillTx/>
                  <a:latin typeface="Verdana"/>
                  <a:ea typeface="+mn-ea"/>
                  <a:cs typeface="+mn-cs"/>
                </a:rPr>
                <a:t>Utility solar projects face construction delays, while rooftop solar sees cancellations</a:t>
              </a:r>
            </a:p>
            <a:p>
              <a:pPr marL="171450" marR="0" lvl="0" indent="-171450" algn="l" defTabSz="121917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Verdana"/>
                  <a:ea typeface="+mn-ea"/>
                  <a:cs typeface="+mn-cs"/>
                </a:rPr>
                <a:t>Supply delays combined with construction disruptions will likely lead to up to 5 GW of utility-scale solar project delays out of a total of approximately 15 GW of projects.</a:t>
              </a:r>
              <a:r>
                <a:rPr kumimoji="0" lang="en-US" sz="1200" b="0" i="0" u="none" strike="noStrike" kern="1200" cap="none" spc="0" normalizeH="0" baseline="30000" noProof="0" dirty="0">
                  <a:ln>
                    <a:noFill/>
                  </a:ln>
                  <a:solidFill>
                    <a:prstClr val="white"/>
                  </a:solidFill>
                  <a:effectLst/>
                  <a:uLnTx/>
                  <a:uFillTx/>
                  <a:latin typeface="Verdana"/>
                  <a:ea typeface="+mn-ea"/>
                  <a:cs typeface="+mn-cs"/>
                </a:rPr>
                <a:t>8</a:t>
              </a:r>
            </a:p>
            <a:p>
              <a:pPr marL="171450" marR="0" lvl="0" indent="-171450" algn="l" defTabSz="121917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Verdana"/>
                  <a:ea typeface="+mn-ea"/>
                  <a:cs typeface="+mn-cs"/>
                </a:rPr>
                <a:t>Some rooftop solar companies have seen 30% of their bookings canceled or postponed due to shelter-in-home mandates and economic uncertainty.</a:t>
              </a:r>
              <a:r>
                <a:rPr kumimoji="0" lang="en-US" sz="1200" b="0" i="0" u="none" strike="noStrike" kern="1200" cap="none" spc="0" normalizeH="0" baseline="30000" noProof="0" dirty="0">
                  <a:ln>
                    <a:noFill/>
                  </a:ln>
                  <a:solidFill>
                    <a:prstClr val="white"/>
                  </a:solidFill>
                  <a:effectLst/>
                  <a:uLnTx/>
                  <a:uFillTx/>
                  <a:latin typeface="Verdana"/>
                  <a:ea typeface="+mn-ea"/>
                  <a:cs typeface="+mn-cs"/>
                </a:rPr>
                <a:t>9</a:t>
              </a:r>
            </a:p>
          </p:txBody>
        </p:sp>
        <p:cxnSp>
          <p:nvCxnSpPr>
            <p:cNvPr id="45" name="Straight Connector 44">
              <a:extLst>
                <a:ext uri="{FF2B5EF4-FFF2-40B4-BE49-F238E27FC236}">
                  <a16:creationId xmlns:a16="http://schemas.microsoft.com/office/drawing/2014/main" id="{ACBEB0C1-EA2E-4516-B61B-D41BDAFE484A}"/>
                </a:ext>
              </a:extLst>
            </p:cNvPr>
            <p:cNvCxnSpPr>
              <a:cxnSpLocks/>
            </p:cNvCxnSpPr>
            <p:nvPr/>
          </p:nvCxnSpPr>
          <p:spPr>
            <a:xfrm>
              <a:off x="370296" y="4348641"/>
              <a:ext cx="3644984" cy="0"/>
            </a:xfrm>
            <a:prstGeom prst="line">
              <a:avLst/>
            </a:prstGeom>
            <a:ln w="28575"/>
          </p:spPr>
          <p:style>
            <a:lnRef idx="1">
              <a:schemeClr val="accent2"/>
            </a:lnRef>
            <a:fillRef idx="0">
              <a:schemeClr val="accent2"/>
            </a:fillRef>
            <a:effectRef idx="0">
              <a:schemeClr val="accent2"/>
            </a:effectRef>
            <a:fontRef idx="minor">
              <a:schemeClr val="tx1"/>
            </a:fontRef>
          </p:style>
        </p:cxnSp>
      </p:grpSp>
      <p:grpSp>
        <p:nvGrpSpPr>
          <p:cNvPr id="11" name="Group 10">
            <a:extLst>
              <a:ext uri="{FF2B5EF4-FFF2-40B4-BE49-F238E27FC236}">
                <a16:creationId xmlns:a16="http://schemas.microsoft.com/office/drawing/2014/main" id="{8B50EAB3-9552-4E2A-8D1F-B587C53135C7}"/>
              </a:ext>
            </a:extLst>
          </p:cNvPr>
          <p:cNvGrpSpPr/>
          <p:nvPr/>
        </p:nvGrpSpPr>
        <p:grpSpPr>
          <a:xfrm>
            <a:off x="502919" y="2938334"/>
            <a:ext cx="6736081" cy="846386"/>
            <a:chOff x="455235" y="2980126"/>
            <a:chExt cx="6465522" cy="846386"/>
          </a:xfrm>
        </p:grpSpPr>
        <p:sp>
          <p:nvSpPr>
            <p:cNvPr id="46" name="TextBox 45">
              <a:extLst>
                <a:ext uri="{FF2B5EF4-FFF2-40B4-BE49-F238E27FC236}">
                  <a16:creationId xmlns:a16="http://schemas.microsoft.com/office/drawing/2014/main" id="{ACFEDB1E-884D-4C64-BBA0-6C5A4417B668}"/>
                </a:ext>
              </a:extLst>
            </p:cNvPr>
            <p:cNvSpPr txBox="1"/>
            <p:nvPr/>
          </p:nvSpPr>
          <p:spPr>
            <a:xfrm>
              <a:off x="467183" y="2980126"/>
              <a:ext cx="6453574" cy="846386"/>
            </a:xfrm>
            <a:prstGeom prst="rect">
              <a:avLst/>
            </a:prstGeom>
            <a:noFill/>
          </p:spPr>
          <p:txBody>
            <a:bodyPr wrap="square" lIns="0" tIns="0" rIns="0" bIns="0" rtlCol="0">
              <a:spAutoFit/>
            </a:bodyPr>
            <a:lstStyle/>
            <a:p>
              <a:pPr marL="0" marR="0" lvl="0" indent="0" algn="just" defTabSz="914400" rtl="0" eaLnBrk="1" fontAlgn="auto" latinLnBrk="0" hangingPunct="1">
                <a:lnSpc>
                  <a:spcPct val="100000"/>
                </a:lnSpc>
                <a:spcBef>
                  <a:spcPts val="600"/>
                </a:spcBef>
                <a:spcAft>
                  <a:spcPts val="0"/>
                </a:spcAft>
                <a:buClrTx/>
                <a:buSzPct val="100000"/>
                <a:buFontTx/>
                <a:buNone/>
                <a:tabLst/>
                <a:defRPr/>
              </a:pPr>
              <a:r>
                <a:rPr kumimoji="0" lang="en-US" sz="1400" b="1" i="0" u="none" strike="noStrike" kern="1200" cap="none" spc="0" normalizeH="0" baseline="0" noProof="0" dirty="0">
                  <a:ln>
                    <a:noFill/>
                  </a:ln>
                  <a:solidFill>
                    <a:srgbClr val="86BC25"/>
                  </a:solidFill>
                  <a:effectLst/>
                  <a:uLnTx/>
                  <a:uFillTx/>
                  <a:latin typeface="Verdana"/>
                  <a:ea typeface="+mn-ea"/>
                  <a:cs typeface="+mn-cs"/>
                </a:rPr>
                <a:t>US wind encounters unique challenge</a:t>
              </a:r>
            </a:p>
            <a:p>
              <a:pPr marL="171450" marR="0" lvl="0" indent="-171450" algn="l" defTabSz="121917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Verdana"/>
                  <a:ea typeface="+mn-ea"/>
                  <a:cs typeface="+mn-cs"/>
                </a:rPr>
                <a:t>The requirement for developers to complete projects that qualified for the full Production Tax Credit (PTC) by the end of 2020 was expected to push industry limits, though Treasury Dept. plans to extend the safe harbor deadline may help.</a:t>
              </a:r>
              <a:endParaRPr kumimoji="0" lang="en-US" sz="1200" b="0" i="0" u="none" strike="noStrike" kern="1200" cap="none" spc="0" normalizeH="0" baseline="30000" noProof="0" dirty="0">
                <a:ln>
                  <a:noFill/>
                </a:ln>
                <a:solidFill>
                  <a:prstClr val="white"/>
                </a:solidFill>
                <a:effectLst/>
                <a:uLnTx/>
                <a:uFillTx/>
                <a:latin typeface="Verdana"/>
                <a:ea typeface="+mn-ea"/>
                <a:cs typeface="+mn-cs"/>
              </a:endParaRPr>
            </a:p>
          </p:txBody>
        </p:sp>
        <p:cxnSp>
          <p:nvCxnSpPr>
            <p:cNvPr id="47" name="Straight Connector 46">
              <a:extLst>
                <a:ext uri="{FF2B5EF4-FFF2-40B4-BE49-F238E27FC236}">
                  <a16:creationId xmlns:a16="http://schemas.microsoft.com/office/drawing/2014/main" id="{0A0C5D5C-AA95-4136-8C69-03532EF3BF26}"/>
                </a:ext>
              </a:extLst>
            </p:cNvPr>
            <p:cNvCxnSpPr>
              <a:cxnSpLocks/>
            </p:cNvCxnSpPr>
            <p:nvPr/>
          </p:nvCxnSpPr>
          <p:spPr>
            <a:xfrm>
              <a:off x="455235" y="3235831"/>
              <a:ext cx="3668447" cy="0"/>
            </a:xfrm>
            <a:prstGeom prst="line">
              <a:avLst/>
            </a:prstGeom>
            <a:ln w="28575"/>
          </p:spPr>
          <p:style>
            <a:lnRef idx="1">
              <a:schemeClr val="accent2"/>
            </a:lnRef>
            <a:fillRef idx="0">
              <a:schemeClr val="accent2"/>
            </a:fillRef>
            <a:effectRef idx="0">
              <a:schemeClr val="accent2"/>
            </a:effectRef>
            <a:fontRef idx="minor">
              <a:schemeClr val="tx1"/>
            </a:fontRef>
          </p:style>
        </p:cxnSp>
      </p:grpSp>
      <p:sp>
        <p:nvSpPr>
          <p:cNvPr id="48" name="Rectangle 47">
            <a:extLst>
              <a:ext uri="{FF2B5EF4-FFF2-40B4-BE49-F238E27FC236}">
                <a16:creationId xmlns:a16="http://schemas.microsoft.com/office/drawing/2014/main" id="{B444EBFB-55C1-4038-9F81-CD76DB17A9ED}"/>
              </a:ext>
            </a:extLst>
          </p:cNvPr>
          <p:cNvSpPr/>
          <p:nvPr/>
        </p:nvSpPr>
        <p:spPr>
          <a:xfrm>
            <a:off x="433996" y="4942832"/>
            <a:ext cx="11336010" cy="307777"/>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86BC25"/>
                </a:solidFill>
                <a:effectLst/>
                <a:uLnTx/>
                <a:uFillTx/>
                <a:latin typeface="Verdana"/>
                <a:ea typeface="+mn-ea"/>
                <a:cs typeface="+mn-cs"/>
              </a:rPr>
              <a:t>Financing renewable projects</a:t>
            </a:r>
          </a:p>
        </p:txBody>
      </p:sp>
      <p:sp>
        <p:nvSpPr>
          <p:cNvPr id="49" name="Rectangle 48">
            <a:extLst>
              <a:ext uri="{FF2B5EF4-FFF2-40B4-BE49-F238E27FC236}">
                <a16:creationId xmlns:a16="http://schemas.microsoft.com/office/drawing/2014/main" id="{089CA4B1-E59C-4B5D-8EB5-FD3E193F9FCC}"/>
              </a:ext>
            </a:extLst>
          </p:cNvPr>
          <p:cNvSpPr/>
          <p:nvPr/>
        </p:nvSpPr>
        <p:spPr>
          <a:xfrm>
            <a:off x="442941" y="5237572"/>
            <a:ext cx="11355827" cy="1169551"/>
          </a:xfrm>
          <a:prstGeom prst="rect">
            <a:avLst/>
          </a:prstGeom>
        </p:spPr>
        <p:txBody>
          <a:bodyPr wrap="square">
            <a:spAutoFit/>
          </a:bodyPr>
          <a:lstStyle/>
          <a:p>
            <a:pPr marL="173038" marR="0" lvl="0" indent="-173038" algn="l" defTabSz="121917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Verdana"/>
                <a:ea typeface="+mn-ea"/>
                <a:cs typeface="+mn-cs"/>
              </a:rPr>
              <a:t>The nature of renewable energy tax credits, the wind PTC and solar ITC, makes developers reliant on a relatively limited number of investors willing to provide tax equity for projects. However, utility-scale projects are currently signing up both construction and tax equity financing.</a:t>
            </a:r>
          </a:p>
          <a:p>
            <a:pPr marL="173038" marR="0" lvl="0" indent="-173038" algn="l" defTabSz="121917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Verdana"/>
                <a:ea typeface="+mn-ea"/>
                <a:cs typeface="+mn-cs"/>
              </a:rPr>
              <a:t>The pool of potential capital may be impacted in the future by possible financial market declines and volatility.</a:t>
            </a:r>
          </a:p>
          <a:p>
            <a:pPr marL="173038" marR="0" lvl="0" indent="-173038" algn="l" defTabSz="121917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Verdana"/>
                <a:ea typeface="+mn-ea"/>
                <a:cs typeface="+mn-cs"/>
              </a:rPr>
              <a:t>Volatility in other commodity markets has made renewables attractive due to their comparatively low-risk, stable yield.  For example, renewable projects are now seeing a higher return than some oil and gas investments.  </a:t>
            </a:r>
          </a:p>
        </p:txBody>
      </p:sp>
      <p:grpSp>
        <p:nvGrpSpPr>
          <p:cNvPr id="4" name="Group 3">
            <a:extLst>
              <a:ext uri="{FF2B5EF4-FFF2-40B4-BE49-F238E27FC236}">
                <a16:creationId xmlns:a16="http://schemas.microsoft.com/office/drawing/2014/main" id="{822F6479-C364-410A-B88E-8F0A9EB952A4}"/>
              </a:ext>
            </a:extLst>
          </p:cNvPr>
          <p:cNvGrpSpPr/>
          <p:nvPr/>
        </p:nvGrpSpPr>
        <p:grpSpPr>
          <a:xfrm>
            <a:off x="431446" y="3853199"/>
            <a:ext cx="6469826" cy="1138773"/>
            <a:chOff x="431446" y="3637250"/>
            <a:chExt cx="5993754" cy="1138773"/>
          </a:xfrm>
        </p:grpSpPr>
        <p:sp>
          <p:nvSpPr>
            <p:cNvPr id="3" name="Rectangle 2">
              <a:extLst>
                <a:ext uri="{FF2B5EF4-FFF2-40B4-BE49-F238E27FC236}">
                  <a16:creationId xmlns:a16="http://schemas.microsoft.com/office/drawing/2014/main" id="{071F339D-08C7-4EE7-89B7-8FFFA4229203}"/>
                </a:ext>
              </a:extLst>
            </p:cNvPr>
            <p:cNvSpPr/>
            <p:nvPr/>
          </p:nvSpPr>
          <p:spPr>
            <a:xfrm>
              <a:off x="431446" y="3637250"/>
              <a:ext cx="5993754" cy="1138773"/>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86BC25"/>
                  </a:solidFill>
                  <a:effectLst/>
                  <a:uLnTx/>
                  <a:uFillTx/>
                  <a:latin typeface="Verdana" panose="020B0604030504040204" pitchFamily="34" charset="0"/>
                  <a:ea typeface="Verdana" panose="020B0604030504040204" pitchFamily="34" charset="0"/>
                  <a:cs typeface="+mn-cs"/>
                </a:rPr>
                <a:t>But current delays unlikely to impact long-term growth</a:t>
              </a: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noProof="0" dirty="0">
                <a:ln>
                  <a:noFill/>
                </a:ln>
                <a:solidFill>
                  <a:srgbClr val="86BC25"/>
                </a:solidFill>
                <a:effectLst/>
                <a:uLnTx/>
                <a:uFillTx/>
                <a:latin typeface="Verdana" panose="020B0604030504040204" pitchFamily="34" charset="0"/>
                <a:ea typeface="Verdana" panose="020B0604030504040204" pitchFamily="34" charset="0"/>
                <a:cs typeface="+mn-cs"/>
              </a:endParaRPr>
            </a:p>
            <a:p>
              <a:pPr marL="176213" marR="0" lvl="0" indent="-176213"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rPr>
                <a:t>While renewable growth will likely slow in the short term, the longer term growth trajectory will likely continue due to low costs, rapid construction timelines, supportive government policies, and customer preferences for cleaner energy sources.</a:t>
              </a:r>
              <a:endParaRPr kumimoji="0" lang="en-US" sz="1200" b="0" i="0" u="none" strike="noStrike" kern="1200" cap="none" spc="0" normalizeH="0" baseline="30000" noProof="0" dirty="0">
                <a:ln>
                  <a:noFill/>
                </a:ln>
                <a:solidFill>
                  <a:prstClr val="white"/>
                </a:solidFill>
                <a:effectLst/>
                <a:uLnTx/>
                <a:uFillTx/>
                <a:latin typeface="Verdana" panose="020B0604030504040204" pitchFamily="34" charset="0"/>
                <a:ea typeface="Verdana" panose="020B0604030504040204" pitchFamily="34" charset="0"/>
                <a:cs typeface="+mn-cs"/>
              </a:endParaRPr>
            </a:p>
          </p:txBody>
        </p:sp>
        <p:cxnSp>
          <p:nvCxnSpPr>
            <p:cNvPr id="29" name="Straight Connector 28">
              <a:extLst>
                <a:ext uri="{FF2B5EF4-FFF2-40B4-BE49-F238E27FC236}">
                  <a16:creationId xmlns:a16="http://schemas.microsoft.com/office/drawing/2014/main" id="{3ECDD8D5-73DB-4132-B661-3653B52B3DEB}"/>
                </a:ext>
              </a:extLst>
            </p:cNvPr>
            <p:cNvCxnSpPr>
              <a:cxnSpLocks/>
            </p:cNvCxnSpPr>
            <p:nvPr/>
          </p:nvCxnSpPr>
          <p:spPr>
            <a:xfrm>
              <a:off x="522798" y="3950970"/>
              <a:ext cx="3668447" cy="0"/>
            </a:xfrm>
            <a:prstGeom prst="line">
              <a:avLst/>
            </a:prstGeom>
            <a:ln w="28575"/>
          </p:spPr>
          <p:style>
            <a:lnRef idx="1">
              <a:schemeClr val="accent2"/>
            </a:lnRef>
            <a:fillRef idx="0">
              <a:schemeClr val="accent2"/>
            </a:fillRef>
            <a:effectRef idx="0">
              <a:schemeClr val="accent2"/>
            </a:effectRef>
            <a:fontRef idx="minor">
              <a:schemeClr val="tx1"/>
            </a:fontRef>
          </p:style>
        </p:cxnSp>
      </p:grpSp>
      <p:sp>
        <p:nvSpPr>
          <p:cNvPr id="40" name="Title 1">
            <a:extLst>
              <a:ext uri="{FF2B5EF4-FFF2-40B4-BE49-F238E27FC236}">
                <a16:creationId xmlns:a16="http://schemas.microsoft.com/office/drawing/2014/main" id="{4AA2DCA2-C593-4C15-889B-641A5698E53B}"/>
              </a:ext>
            </a:extLst>
          </p:cNvPr>
          <p:cNvSpPr txBox="1">
            <a:spLocks/>
          </p:cNvSpPr>
          <p:nvPr/>
        </p:nvSpPr>
        <p:spPr bwMode="gray">
          <a:xfrm>
            <a:off x="502920" y="334684"/>
            <a:ext cx="11612880" cy="333375"/>
          </a:xfrm>
          <a:prstGeom prst="rect">
            <a:avLst/>
          </a:prstGeom>
        </p:spPr>
        <p:txBody>
          <a:bodyPr vert="horz" lIns="0" tIns="0" rIns="0" bIns="0" rtlCol="0" anchor="ctr"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Verdana"/>
                <a:ea typeface="+mj-ea"/>
                <a:cs typeface="+mj-cs"/>
              </a:rPr>
              <a:t>Construction and supply delays impact renewables in short-term</a:t>
            </a:r>
          </a:p>
        </p:txBody>
      </p:sp>
      <p:sp>
        <p:nvSpPr>
          <p:cNvPr id="41" name="Rectangle 40">
            <a:extLst>
              <a:ext uri="{FF2B5EF4-FFF2-40B4-BE49-F238E27FC236}">
                <a16:creationId xmlns:a16="http://schemas.microsoft.com/office/drawing/2014/main" id="{563659E5-C0C0-4CCE-82E4-53707B76611B}"/>
              </a:ext>
            </a:extLst>
          </p:cNvPr>
          <p:cNvSpPr/>
          <p:nvPr/>
        </p:nvSpPr>
        <p:spPr>
          <a:xfrm>
            <a:off x="449302" y="732544"/>
            <a:ext cx="11320704" cy="338554"/>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Verdana"/>
                <a:ea typeface="+mn-ea"/>
                <a:cs typeface="+mn-cs"/>
              </a:rPr>
              <a:t>Renewable projects face some delays, but long-term growth likely to continue </a:t>
            </a:r>
          </a:p>
        </p:txBody>
      </p:sp>
    </p:spTree>
    <p:extLst>
      <p:ext uri="{BB962C8B-B14F-4D97-AF65-F5344CB8AC3E}">
        <p14:creationId xmlns:p14="http://schemas.microsoft.com/office/powerpoint/2010/main" val="422250098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6374B8D-1D49-4173-99E0-34E5A054368C}"/>
              </a:ext>
            </a:extLst>
          </p:cNvPr>
          <p:cNvGrpSpPr/>
          <p:nvPr/>
        </p:nvGrpSpPr>
        <p:grpSpPr>
          <a:xfrm>
            <a:off x="414248" y="892707"/>
            <a:ext cx="10477213" cy="731513"/>
            <a:chOff x="414248" y="1034758"/>
            <a:chExt cx="10477213" cy="731513"/>
          </a:xfrm>
        </p:grpSpPr>
        <p:sp>
          <p:nvSpPr>
            <p:cNvPr id="19" name="Rectangle 18">
              <a:extLst>
                <a:ext uri="{FF2B5EF4-FFF2-40B4-BE49-F238E27FC236}">
                  <a16:creationId xmlns:a16="http://schemas.microsoft.com/office/drawing/2014/main" id="{D21EF8ED-FC01-4626-81B7-993A30789A6B}"/>
                </a:ext>
              </a:extLst>
            </p:cNvPr>
            <p:cNvSpPr/>
            <p:nvPr/>
          </p:nvSpPr>
          <p:spPr bwMode="gray">
            <a:xfrm>
              <a:off x="414248" y="1034758"/>
              <a:ext cx="1819307" cy="731513"/>
            </a:xfrm>
            <a:prstGeom prst="rect">
              <a:avLst/>
            </a:prstGeom>
            <a:solidFill>
              <a:srgbClr val="62B5E5"/>
            </a:solidFill>
            <a:ln w="19050" algn="ctr">
              <a:noFill/>
              <a:miter lim="800000"/>
              <a:headEnd/>
              <a:tailEnd/>
            </a:ln>
            <a:effectLst>
              <a:outerShdw blurRad="50800" dist="38100" dir="8100000" algn="tr" rotWithShape="0">
                <a:prstClr val="black">
                  <a:alpha val="40000"/>
                </a:prstClr>
              </a:outerShdw>
            </a:effectLst>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25" name="TextBox 24">
              <a:extLst>
                <a:ext uri="{FF2B5EF4-FFF2-40B4-BE49-F238E27FC236}">
                  <a16:creationId xmlns:a16="http://schemas.microsoft.com/office/drawing/2014/main" id="{55635DE2-15BF-453F-9A63-B53BD9A8F1AE}"/>
                </a:ext>
              </a:extLst>
            </p:cNvPr>
            <p:cNvSpPr txBox="1"/>
            <p:nvPr/>
          </p:nvSpPr>
          <p:spPr>
            <a:xfrm>
              <a:off x="446147" y="1102867"/>
              <a:ext cx="1736983" cy="646331"/>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400" b="1" i="0" u="none" strike="noStrike" kern="1200" cap="none" spc="0" normalizeH="0" baseline="0" noProof="0" dirty="0">
                  <a:ln>
                    <a:noFill/>
                  </a:ln>
                  <a:solidFill>
                    <a:prstClr val="white"/>
                  </a:solidFill>
                  <a:effectLst/>
                  <a:uLnTx/>
                  <a:uFillTx/>
                  <a:latin typeface="Verdana"/>
                  <a:ea typeface="+mn-ea"/>
                  <a:cs typeface="+mn-cs"/>
                </a:rPr>
                <a:t>Financial Reporting and Internal Control</a:t>
              </a:r>
            </a:p>
          </p:txBody>
        </p:sp>
        <p:cxnSp>
          <p:nvCxnSpPr>
            <p:cNvPr id="26" name="Straight Connector 25">
              <a:extLst>
                <a:ext uri="{FF2B5EF4-FFF2-40B4-BE49-F238E27FC236}">
                  <a16:creationId xmlns:a16="http://schemas.microsoft.com/office/drawing/2014/main" id="{6F005A38-D649-4AC9-8528-50554F0D87E9}"/>
                </a:ext>
              </a:extLst>
            </p:cNvPr>
            <p:cNvCxnSpPr>
              <a:cxnSpLocks/>
            </p:cNvCxnSpPr>
            <p:nvPr/>
          </p:nvCxnSpPr>
          <p:spPr>
            <a:xfrm>
              <a:off x="2217918" y="1046513"/>
              <a:ext cx="8673543" cy="0"/>
            </a:xfrm>
            <a:prstGeom prst="line">
              <a:avLst/>
            </a:prstGeom>
            <a:ln w="19050">
              <a:solidFill>
                <a:srgbClr val="62B5E5"/>
              </a:solidFill>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23BB0F18-AD38-4A08-9896-7C80A33B45BF}"/>
              </a:ext>
            </a:extLst>
          </p:cNvPr>
          <p:cNvSpPr txBox="1"/>
          <p:nvPr/>
        </p:nvSpPr>
        <p:spPr>
          <a:xfrm>
            <a:off x="2278727" y="959425"/>
            <a:ext cx="7982346" cy="215444"/>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400" b="1" i="0" u="none" strike="noStrike" kern="1200" cap="none" spc="0" normalizeH="0" baseline="0" noProof="0" dirty="0">
                <a:ln>
                  <a:noFill/>
                </a:ln>
                <a:solidFill>
                  <a:srgbClr val="62B5E5"/>
                </a:solidFill>
                <a:effectLst/>
                <a:uLnTx/>
                <a:uFillTx/>
                <a:latin typeface="Verdana"/>
                <a:ea typeface="+mn-ea"/>
                <a:cs typeface="+mn-cs"/>
              </a:rPr>
              <a:t>Issues around Accounting, Disclosure and SEC Reporting and Internal Control</a:t>
            </a:r>
          </a:p>
        </p:txBody>
      </p:sp>
      <p:sp>
        <p:nvSpPr>
          <p:cNvPr id="28" name="TextBox 27">
            <a:extLst>
              <a:ext uri="{FF2B5EF4-FFF2-40B4-BE49-F238E27FC236}">
                <a16:creationId xmlns:a16="http://schemas.microsoft.com/office/drawing/2014/main" id="{1D100602-6790-469C-BA26-1CBBD46F1848}"/>
              </a:ext>
            </a:extLst>
          </p:cNvPr>
          <p:cNvSpPr txBox="1"/>
          <p:nvPr/>
        </p:nvSpPr>
        <p:spPr>
          <a:xfrm>
            <a:off x="2278727" y="1194387"/>
            <a:ext cx="9642763" cy="2605842"/>
          </a:xfrm>
          <a:prstGeom prst="rect">
            <a:avLst/>
          </a:prstGeom>
          <a:noFill/>
        </p:spPr>
        <p:txBody>
          <a:bodyPr vert="horz" wrap="square" lIns="0" tIns="0" rIns="0" bIns="0" rtlCol="0">
            <a:spAutoFit/>
          </a:bodyPr>
          <a:lstStyle/>
          <a:p>
            <a:pPr marL="233363" marR="0" lvl="0" indent="-171450" algn="l" defTabSz="121917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Verdana"/>
                <a:ea typeface="+mn-ea"/>
                <a:cs typeface="+mn-cs"/>
              </a:rPr>
              <a:t>Companies will be incurring incremental costs and experiencing lost revenues for a certain period of time.  Each will have to evaluate the unique circumstances around the ability to record a regulatory asset for future collection.</a:t>
            </a:r>
            <a:endParaRPr kumimoji="0" lang="en-US" sz="1200" b="0" i="0" u="none" strike="noStrike" kern="1200" cap="none" spc="0" normalizeH="0" baseline="30000" noProof="0" dirty="0">
              <a:ln>
                <a:noFill/>
              </a:ln>
              <a:solidFill>
                <a:prstClr val="white"/>
              </a:solidFill>
              <a:effectLst/>
              <a:uLnTx/>
              <a:uFillTx/>
              <a:latin typeface="Verdana"/>
              <a:ea typeface="+mn-ea"/>
              <a:cs typeface="+mn-cs"/>
            </a:endParaRPr>
          </a:p>
          <a:p>
            <a:pPr marL="233363" marR="0" lvl="0" indent="-171450" algn="l" defTabSz="121917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Verdana"/>
                <a:ea typeface="+mn-ea"/>
                <a:cs typeface="+mn-cs"/>
              </a:rPr>
              <a:t>Due to disconnect moratoriums and reconnect mandates, companies will evaluate revenue collectability and the sufficiency of the bad debt reserves.</a:t>
            </a:r>
          </a:p>
          <a:p>
            <a:pPr marL="233363" marR="0" lvl="0" indent="-171450" algn="l" defTabSz="121917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Verdana"/>
                <a:ea typeface="+mn-ea"/>
                <a:cs typeface="+mn-cs"/>
              </a:rPr>
              <a:t>Potential considerations required around asset (including goodwill) impairment, pension demographics, derivative evaluations, among others.</a:t>
            </a:r>
          </a:p>
          <a:p>
            <a:pPr marL="233363" marR="0" lvl="0" indent="-171450" algn="l" defTabSz="121917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Verdana"/>
                <a:ea typeface="+mn-ea"/>
                <a:cs typeface="+mn-cs"/>
              </a:rPr>
              <a:t>Evaluation of the sufficiency of disclosure in Risk Factors, MD&amp;A and notes to the financial statements.</a:t>
            </a:r>
          </a:p>
          <a:p>
            <a:pPr marL="233363" marR="0" lvl="0" indent="-171450" algn="l" defTabSz="121917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Verdana"/>
                <a:ea typeface="+mn-ea"/>
                <a:cs typeface="+mn-cs"/>
              </a:rPr>
              <a:t>Because of the impact of COVID-19, entities may need to implement new internal controls or modify existing ones. Any changes in internal controls that have materially affected, or are reasonably likely to materially affect, entities’ internal control over financial reporting must be disclosed in Item 4 of Form 10-Q or Item 9A of Form 10-K, of entities’ quarterly or annual filings, respectively (or Item 15 of Form 20-F for foreign private issuers).</a:t>
            </a: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Verdana"/>
              <a:ea typeface="+mn-ea"/>
              <a:cs typeface="+mn-cs"/>
            </a:endParaRPr>
          </a:p>
        </p:txBody>
      </p:sp>
      <p:sp>
        <p:nvSpPr>
          <p:cNvPr id="29" name="Rectangle 28">
            <a:extLst>
              <a:ext uri="{FF2B5EF4-FFF2-40B4-BE49-F238E27FC236}">
                <a16:creationId xmlns:a16="http://schemas.microsoft.com/office/drawing/2014/main" id="{68D74FD7-FD01-4092-8747-86819805DB2E}"/>
              </a:ext>
            </a:extLst>
          </p:cNvPr>
          <p:cNvSpPr/>
          <p:nvPr/>
        </p:nvSpPr>
        <p:spPr bwMode="gray">
          <a:xfrm>
            <a:off x="414248" y="3581824"/>
            <a:ext cx="1768882" cy="731520"/>
          </a:xfrm>
          <a:prstGeom prst="rect">
            <a:avLst/>
          </a:prstGeom>
          <a:solidFill>
            <a:schemeClr val="accent1"/>
          </a:solidFill>
          <a:ln w="19050" algn="ctr">
            <a:noFill/>
            <a:miter lim="800000"/>
            <a:headEnd/>
            <a:tailEnd/>
          </a:ln>
          <a:effectLst>
            <a:outerShdw blurRad="50800" dist="38100" dir="8100000" algn="tr" rotWithShape="0">
              <a:prstClr val="black">
                <a:alpha val="40000"/>
              </a:prstClr>
            </a:outerShdw>
          </a:effectLst>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31" name="TextBox 30">
            <a:extLst>
              <a:ext uri="{FF2B5EF4-FFF2-40B4-BE49-F238E27FC236}">
                <a16:creationId xmlns:a16="http://schemas.microsoft.com/office/drawing/2014/main" id="{96B32C73-AC34-45E9-B838-98A8FCF9AC0B}"/>
              </a:ext>
            </a:extLst>
          </p:cNvPr>
          <p:cNvSpPr txBox="1"/>
          <p:nvPr/>
        </p:nvSpPr>
        <p:spPr>
          <a:xfrm>
            <a:off x="509176" y="3624418"/>
            <a:ext cx="2038332" cy="456535"/>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400" b="1" i="0" u="none" strike="noStrike" kern="1200" cap="none" spc="0" normalizeH="0" baseline="0" noProof="0" dirty="0">
                <a:ln>
                  <a:noFill/>
                </a:ln>
                <a:solidFill>
                  <a:prstClr val="white"/>
                </a:solidFill>
                <a:effectLst/>
                <a:uLnTx/>
                <a:uFillTx/>
                <a:latin typeface="Verdana"/>
                <a:ea typeface="+mn-ea"/>
                <a:cs typeface="+mn-cs"/>
              </a:rPr>
              <a:t>Regulatory</a:t>
            </a:r>
          </a:p>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400" b="1" i="0" u="none" strike="noStrike" kern="1200" cap="none" spc="0" normalizeH="0" baseline="0" noProof="0">
                <a:ln>
                  <a:noFill/>
                </a:ln>
                <a:solidFill>
                  <a:prstClr val="white"/>
                </a:solidFill>
                <a:effectLst/>
                <a:uLnTx/>
                <a:uFillTx/>
                <a:latin typeface="Verdana"/>
                <a:ea typeface="+mn-ea"/>
                <a:cs typeface="+mn-cs"/>
              </a:rPr>
              <a:t>Considerations</a:t>
            </a:r>
            <a:endParaRPr kumimoji="0" lang="en-US" sz="1400" b="1" i="0" u="none" strike="noStrike" kern="1200" cap="none" spc="0" normalizeH="0" baseline="0" noProof="0" dirty="0">
              <a:ln>
                <a:noFill/>
              </a:ln>
              <a:solidFill>
                <a:prstClr val="white"/>
              </a:solidFill>
              <a:effectLst/>
              <a:uLnTx/>
              <a:uFillTx/>
              <a:latin typeface="Verdana"/>
              <a:ea typeface="+mn-ea"/>
              <a:cs typeface="+mn-cs"/>
            </a:endParaRPr>
          </a:p>
        </p:txBody>
      </p:sp>
      <p:cxnSp>
        <p:nvCxnSpPr>
          <p:cNvPr id="32" name="Straight Connector 31">
            <a:extLst>
              <a:ext uri="{FF2B5EF4-FFF2-40B4-BE49-F238E27FC236}">
                <a16:creationId xmlns:a16="http://schemas.microsoft.com/office/drawing/2014/main" id="{38FAA5A4-4296-44C4-9E4F-F87B054115DC}"/>
              </a:ext>
            </a:extLst>
          </p:cNvPr>
          <p:cNvCxnSpPr>
            <a:cxnSpLocks/>
          </p:cNvCxnSpPr>
          <p:nvPr/>
        </p:nvCxnSpPr>
        <p:spPr>
          <a:xfrm flipV="1">
            <a:off x="2153711" y="3572981"/>
            <a:ext cx="8751286" cy="1768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8BD8F26-6D03-4200-BC05-5FD2C5B2EC33}"/>
              </a:ext>
            </a:extLst>
          </p:cNvPr>
          <p:cNvSpPr txBox="1"/>
          <p:nvPr/>
        </p:nvSpPr>
        <p:spPr>
          <a:xfrm>
            <a:off x="2283812" y="3661668"/>
            <a:ext cx="9908188" cy="215444"/>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400" b="1" i="0" u="none" strike="noStrike" kern="1200" cap="none" spc="0" normalizeH="0" baseline="0" noProof="0" dirty="0">
                <a:ln>
                  <a:noFill/>
                </a:ln>
                <a:solidFill>
                  <a:srgbClr val="86BC25"/>
                </a:solidFill>
                <a:effectLst/>
                <a:uLnTx/>
                <a:uFillTx/>
                <a:latin typeface="Verdana"/>
                <a:ea typeface="+mn-ea"/>
                <a:cs typeface="+mn-cs"/>
              </a:rPr>
              <a:t>Interaction with the Regulatory Commission during this time is critical</a:t>
            </a:r>
          </a:p>
        </p:txBody>
      </p:sp>
      <p:sp>
        <p:nvSpPr>
          <p:cNvPr id="34" name="TextBox 33">
            <a:extLst>
              <a:ext uri="{FF2B5EF4-FFF2-40B4-BE49-F238E27FC236}">
                <a16:creationId xmlns:a16="http://schemas.microsoft.com/office/drawing/2014/main" id="{1B04A313-7FD9-4873-9980-FBEBBAADF7B7}"/>
              </a:ext>
            </a:extLst>
          </p:cNvPr>
          <p:cNvSpPr txBox="1"/>
          <p:nvPr/>
        </p:nvSpPr>
        <p:spPr>
          <a:xfrm>
            <a:off x="2278058" y="3928457"/>
            <a:ext cx="9643432" cy="2000548"/>
          </a:xfrm>
          <a:prstGeom prst="rect">
            <a:avLst/>
          </a:prstGeom>
          <a:noFill/>
        </p:spPr>
        <p:txBody>
          <a:bodyPr vert="horz" wrap="square" lIns="0" tIns="0" rIns="0" bIns="0" rtlCol="0">
            <a:spAutoFit/>
          </a:bodyPr>
          <a:lstStyle/>
          <a:p>
            <a:pPr marL="171450" marR="0" lvl="0" indent="-171450" algn="l" defTabSz="121917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Verdana"/>
                <a:ea typeface="+mn-ea"/>
                <a:cs typeface="+mn-cs"/>
              </a:rPr>
              <a:t>The pace of electric and natural gas utility rate case filings slowed considerably in recent weeks as the coronavirus pandemic prompted companies to divert their focus to more pressing matters. Case filing data is a clear anomaly and imply that logistical constraints associated with many organizations' transitions to remote operations could be a factor that led to the sharp drop in filing activity. </a:t>
            </a:r>
          </a:p>
          <a:p>
            <a:pPr marL="171450" marR="0" lvl="0" indent="-171450" algn="l" defTabSz="121917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Verdana"/>
                <a:ea typeface="+mn-ea"/>
                <a:cs typeface="+mn-cs"/>
              </a:rPr>
              <a:t>There is also an apparent reluctance of utilities to file rate cases at a time when many customers are experiencing hardships.</a:t>
            </a:r>
          </a:p>
          <a:p>
            <a:pPr marL="171450" marR="0" lvl="0" indent="-171450" algn="l" defTabSz="121917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Verdana"/>
                <a:ea typeface="+mn-ea"/>
                <a:cs typeface="+mn-cs"/>
              </a:rPr>
              <a:t>There is significant activity involving legislation or commission orders providing for the deferral of certain COVID-19 costs and lost revenues.  Many of the provisions call for deferral with review in the future.</a:t>
            </a:r>
            <a:r>
              <a:rPr kumimoji="0" lang="en-US" sz="1200" b="0" i="0" u="none" strike="noStrike" kern="1200" cap="none" spc="0" normalizeH="0" baseline="30000" noProof="0" dirty="0">
                <a:ln>
                  <a:noFill/>
                </a:ln>
                <a:solidFill>
                  <a:prstClr val="white"/>
                </a:solidFill>
                <a:effectLst/>
                <a:uLnTx/>
                <a:uFillTx/>
                <a:latin typeface="Verdana"/>
                <a:ea typeface="+mn-ea"/>
                <a:cs typeface="+mn-cs"/>
              </a:rPr>
              <a:t> </a:t>
            </a:r>
          </a:p>
          <a:p>
            <a:pPr marL="171450" marR="0" lvl="0" indent="-171450" algn="l" defTabSz="121917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Verdana"/>
                <a:ea typeface="+mn-ea"/>
                <a:cs typeface="+mn-cs"/>
              </a:rPr>
              <a:t>The impact of COVID-19 also creates the potential for deferral or reconfiguration of local initiatives as well as certain opposition protesting.  </a:t>
            </a:r>
          </a:p>
        </p:txBody>
      </p:sp>
      <p:sp>
        <p:nvSpPr>
          <p:cNvPr id="23" name="Title 1">
            <a:extLst>
              <a:ext uri="{FF2B5EF4-FFF2-40B4-BE49-F238E27FC236}">
                <a16:creationId xmlns:a16="http://schemas.microsoft.com/office/drawing/2014/main" id="{D1B1BD48-9AE3-453C-89AF-49A2B1C9D26C}"/>
              </a:ext>
            </a:extLst>
          </p:cNvPr>
          <p:cNvSpPr txBox="1">
            <a:spLocks/>
          </p:cNvSpPr>
          <p:nvPr/>
        </p:nvSpPr>
        <p:spPr bwMode="gray">
          <a:xfrm>
            <a:off x="570592" y="368517"/>
            <a:ext cx="11252200" cy="333375"/>
          </a:xfrm>
          <a:prstGeom prst="rect">
            <a:avLst/>
          </a:prstGeom>
        </p:spPr>
        <p:txBody>
          <a:bodyPr vert="horz" lIns="0" tIns="0" rIns="0" bIns="0" rtlCol="0" anchor="ctr"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Verdana"/>
                <a:ea typeface="+mj-ea"/>
                <a:cs typeface="+mj-cs"/>
              </a:rPr>
              <a:t>Additional Considerations</a:t>
            </a:r>
            <a:endParaRPr kumimoji="0" lang="en-US" sz="2400" b="0" i="0" u="none" strike="noStrike" kern="1200" cap="none" spc="0" normalizeH="0" baseline="0" noProof="0" dirty="0">
              <a:ln>
                <a:noFill/>
              </a:ln>
              <a:solidFill>
                <a:prstClr val="white"/>
              </a:solidFill>
              <a:effectLst/>
              <a:uLnTx/>
              <a:uFillTx/>
              <a:latin typeface="Verdana"/>
              <a:ea typeface="+mj-ea"/>
              <a:cs typeface="+mj-cs"/>
            </a:endParaRPr>
          </a:p>
        </p:txBody>
      </p:sp>
      <p:sp>
        <p:nvSpPr>
          <p:cNvPr id="37" name="General_Fill_31">
            <a:extLst>
              <a:ext uri="{FF2B5EF4-FFF2-40B4-BE49-F238E27FC236}">
                <a16:creationId xmlns:a16="http://schemas.microsoft.com/office/drawing/2014/main" id="{20A9F45A-79CD-4683-A53A-E39EA905BE2D}"/>
              </a:ext>
            </a:extLst>
          </p:cNvPr>
          <p:cNvSpPr>
            <a:spLocks noChangeAspect="1" noEditPoints="1"/>
          </p:cNvSpPr>
          <p:nvPr/>
        </p:nvSpPr>
        <p:spPr bwMode="auto">
          <a:xfrm>
            <a:off x="11152135" y="747505"/>
            <a:ext cx="381000" cy="381000"/>
          </a:xfrm>
          <a:custGeom>
            <a:avLst/>
            <a:gdLst>
              <a:gd name="T0" fmla="*/ 245 w 512"/>
              <a:gd name="T1" fmla="*/ 192 h 512"/>
              <a:gd name="T2" fmla="*/ 224 w 512"/>
              <a:gd name="T3" fmla="*/ 213 h 512"/>
              <a:gd name="T4" fmla="*/ 266 w 512"/>
              <a:gd name="T5" fmla="*/ 320 h 512"/>
              <a:gd name="T6" fmla="*/ 288 w 512"/>
              <a:gd name="T7" fmla="*/ 298 h 512"/>
              <a:gd name="T8" fmla="*/ 266 w 512"/>
              <a:gd name="T9" fmla="*/ 320 h 512"/>
              <a:gd name="T10" fmla="*/ 256 w 512"/>
              <a:gd name="T11" fmla="*/ 512 h 512"/>
              <a:gd name="T12" fmla="*/ 256 w 512"/>
              <a:gd name="T13" fmla="*/ 0 h 512"/>
              <a:gd name="T14" fmla="*/ 181 w 512"/>
              <a:gd name="T15" fmla="*/ 181 h 512"/>
              <a:gd name="T16" fmla="*/ 139 w 512"/>
              <a:gd name="T17" fmla="*/ 170 h 512"/>
              <a:gd name="T18" fmla="*/ 181 w 512"/>
              <a:gd name="T19" fmla="*/ 126 h 512"/>
              <a:gd name="T20" fmla="*/ 117 w 512"/>
              <a:gd name="T21" fmla="*/ 181 h 512"/>
              <a:gd name="T22" fmla="*/ 128 w 512"/>
              <a:gd name="T23" fmla="*/ 234 h 512"/>
              <a:gd name="T24" fmla="*/ 181 w 512"/>
              <a:gd name="T25" fmla="*/ 224 h 512"/>
              <a:gd name="T26" fmla="*/ 213 w 512"/>
              <a:gd name="T27" fmla="*/ 234 h 512"/>
              <a:gd name="T28" fmla="*/ 266 w 512"/>
              <a:gd name="T29" fmla="*/ 224 h 512"/>
              <a:gd name="T30" fmla="*/ 256 w 512"/>
              <a:gd name="T31" fmla="*/ 170 h 512"/>
              <a:gd name="T32" fmla="*/ 257 w 512"/>
              <a:gd name="T33" fmla="*/ 138 h 512"/>
              <a:gd name="T34" fmla="*/ 254 w 512"/>
              <a:gd name="T35" fmla="*/ 117 h 512"/>
              <a:gd name="T36" fmla="*/ 202 w 512"/>
              <a:gd name="T37" fmla="*/ 224 h 512"/>
              <a:gd name="T38" fmla="*/ 309 w 512"/>
              <a:gd name="T39" fmla="*/ 288 h 512"/>
              <a:gd name="T40" fmla="*/ 256 w 512"/>
              <a:gd name="T41" fmla="*/ 277 h 512"/>
              <a:gd name="T42" fmla="*/ 245 w 512"/>
              <a:gd name="T43" fmla="*/ 330 h 512"/>
              <a:gd name="T44" fmla="*/ 287 w 512"/>
              <a:gd name="T45" fmla="*/ 341 h 512"/>
              <a:gd name="T46" fmla="*/ 245 w 512"/>
              <a:gd name="T47" fmla="*/ 385 h 512"/>
              <a:gd name="T48" fmla="*/ 257 w 512"/>
              <a:gd name="T49" fmla="*/ 394 h 512"/>
              <a:gd name="T50" fmla="*/ 309 w 512"/>
              <a:gd name="T51" fmla="*/ 288 h 512"/>
              <a:gd name="T52" fmla="*/ 384 w 512"/>
              <a:gd name="T53" fmla="*/ 277 h 512"/>
              <a:gd name="T54" fmla="*/ 330 w 512"/>
              <a:gd name="T55" fmla="*/ 288 h 512"/>
              <a:gd name="T56" fmla="*/ 341 w 512"/>
              <a:gd name="T57" fmla="*/ 341 h 512"/>
              <a:gd name="T58" fmla="*/ 340 w 512"/>
              <a:gd name="T59" fmla="*/ 373 h 512"/>
              <a:gd name="T60" fmla="*/ 341 w 512"/>
              <a:gd name="T61" fmla="*/ 394 h 512"/>
              <a:gd name="T62" fmla="*/ 394 w 512"/>
              <a:gd name="T63" fmla="*/ 330 h 512"/>
              <a:gd name="T64" fmla="*/ 138 w 512"/>
              <a:gd name="T65" fmla="*/ 213 h 512"/>
              <a:gd name="T66" fmla="*/ 160 w 512"/>
              <a:gd name="T67" fmla="*/ 192 h 512"/>
              <a:gd name="T68" fmla="*/ 138 w 512"/>
              <a:gd name="T69" fmla="*/ 213 h 512"/>
              <a:gd name="T70" fmla="*/ 373 w 512"/>
              <a:gd name="T71" fmla="*/ 320 h 512"/>
              <a:gd name="T72" fmla="*/ 352 w 512"/>
              <a:gd name="T73" fmla="*/ 29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2" h="512">
                <a:moveTo>
                  <a:pt x="224" y="192"/>
                </a:moveTo>
                <a:cubicBezTo>
                  <a:pt x="245" y="192"/>
                  <a:pt x="245" y="192"/>
                  <a:pt x="245" y="192"/>
                </a:cubicBezTo>
                <a:cubicBezTo>
                  <a:pt x="245" y="213"/>
                  <a:pt x="245" y="213"/>
                  <a:pt x="245" y="213"/>
                </a:cubicBezTo>
                <a:cubicBezTo>
                  <a:pt x="224" y="213"/>
                  <a:pt x="224" y="213"/>
                  <a:pt x="224" y="213"/>
                </a:cubicBezTo>
                <a:lnTo>
                  <a:pt x="224" y="192"/>
                </a:lnTo>
                <a:close/>
                <a:moveTo>
                  <a:pt x="266" y="320"/>
                </a:moveTo>
                <a:cubicBezTo>
                  <a:pt x="288" y="320"/>
                  <a:pt x="288" y="320"/>
                  <a:pt x="288" y="320"/>
                </a:cubicBezTo>
                <a:cubicBezTo>
                  <a:pt x="288" y="298"/>
                  <a:pt x="288" y="298"/>
                  <a:pt x="288" y="298"/>
                </a:cubicBezTo>
                <a:cubicBezTo>
                  <a:pt x="266" y="298"/>
                  <a:pt x="266" y="298"/>
                  <a:pt x="266" y="298"/>
                </a:cubicBezTo>
                <a:lnTo>
                  <a:pt x="266" y="32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81" y="181"/>
                </a:moveTo>
                <a:cubicBezTo>
                  <a:pt x="181" y="175"/>
                  <a:pt x="176" y="170"/>
                  <a:pt x="170" y="170"/>
                </a:cubicBezTo>
                <a:cubicBezTo>
                  <a:pt x="139" y="170"/>
                  <a:pt x="139" y="170"/>
                  <a:pt x="139" y="170"/>
                </a:cubicBezTo>
                <a:cubicBezTo>
                  <a:pt x="144" y="143"/>
                  <a:pt x="168" y="139"/>
                  <a:pt x="172" y="138"/>
                </a:cubicBezTo>
                <a:cubicBezTo>
                  <a:pt x="177" y="138"/>
                  <a:pt x="182" y="132"/>
                  <a:pt x="181" y="126"/>
                </a:cubicBezTo>
                <a:cubicBezTo>
                  <a:pt x="180" y="121"/>
                  <a:pt x="175" y="117"/>
                  <a:pt x="169" y="117"/>
                </a:cubicBezTo>
                <a:cubicBezTo>
                  <a:pt x="151" y="119"/>
                  <a:pt x="117" y="135"/>
                  <a:pt x="117" y="181"/>
                </a:cubicBezTo>
                <a:cubicBezTo>
                  <a:pt x="117" y="224"/>
                  <a:pt x="117" y="224"/>
                  <a:pt x="117" y="224"/>
                </a:cubicBezTo>
                <a:cubicBezTo>
                  <a:pt x="117" y="230"/>
                  <a:pt x="122" y="234"/>
                  <a:pt x="128" y="234"/>
                </a:cubicBezTo>
                <a:cubicBezTo>
                  <a:pt x="170" y="234"/>
                  <a:pt x="170" y="234"/>
                  <a:pt x="170" y="234"/>
                </a:cubicBezTo>
                <a:cubicBezTo>
                  <a:pt x="176" y="234"/>
                  <a:pt x="181" y="230"/>
                  <a:pt x="181" y="224"/>
                </a:cubicBezTo>
                <a:lnTo>
                  <a:pt x="181" y="181"/>
                </a:lnTo>
                <a:close/>
                <a:moveTo>
                  <a:pt x="213" y="234"/>
                </a:moveTo>
                <a:cubicBezTo>
                  <a:pt x="256" y="234"/>
                  <a:pt x="256" y="234"/>
                  <a:pt x="256" y="234"/>
                </a:cubicBezTo>
                <a:cubicBezTo>
                  <a:pt x="262" y="234"/>
                  <a:pt x="266" y="230"/>
                  <a:pt x="266" y="224"/>
                </a:cubicBezTo>
                <a:cubicBezTo>
                  <a:pt x="266" y="181"/>
                  <a:pt x="266" y="181"/>
                  <a:pt x="266" y="181"/>
                </a:cubicBezTo>
                <a:cubicBezTo>
                  <a:pt x="266" y="175"/>
                  <a:pt x="262" y="170"/>
                  <a:pt x="256" y="170"/>
                </a:cubicBezTo>
                <a:cubicBezTo>
                  <a:pt x="225" y="170"/>
                  <a:pt x="225" y="170"/>
                  <a:pt x="225" y="170"/>
                </a:cubicBezTo>
                <a:cubicBezTo>
                  <a:pt x="230" y="143"/>
                  <a:pt x="254" y="139"/>
                  <a:pt x="257" y="138"/>
                </a:cubicBezTo>
                <a:cubicBezTo>
                  <a:pt x="263" y="138"/>
                  <a:pt x="267" y="132"/>
                  <a:pt x="266" y="126"/>
                </a:cubicBezTo>
                <a:cubicBezTo>
                  <a:pt x="266" y="121"/>
                  <a:pt x="260" y="117"/>
                  <a:pt x="254" y="117"/>
                </a:cubicBezTo>
                <a:cubicBezTo>
                  <a:pt x="236" y="119"/>
                  <a:pt x="202" y="135"/>
                  <a:pt x="202" y="181"/>
                </a:cubicBezTo>
                <a:cubicBezTo>
                  <a:pt x="202" y="224"/>
                  <a:pt x="202" y="224"/>
                  <a:pt x="202" y="224"/>
                </a:cubicBezTo>
                <a:cubicBezTo>
                  <a:pt x="202" y="230"/>
                  <a:pt x="207" y="234"/>
                  <a:pt x="213" y="234"/>
                </a:cubicBezTo>
                <a:close/>
                <a:moveTo>
                  <a:pt x="309" y="288"/>
                </a:moveTo>
                <a:cubicBezTo>
                  <a:pt x="309" y="282"/>
                  <a:pt x="304" y="277"/>
                  <a:pt x="298" y="277"/>
                </a:cubicBezTo>
                <a:cubicBezTo>
                  <a:pt x="256" y="277"/>
                  <a:pt x="256" y="277"/>
                  <a:pt x="256" y="277"/>
                </a:cubicBezTo>
                <a:cubicBezTo>
                  <a:pt x="250" y="277"/>
                  <a:pt x="245" y="282"/>
                  <a:pt x="245" y="288"/>
                </a:cubicBezTo>
                <a:cubicBezTo>
                  <a:pt x="245" y="330"/>
                  <a:pt x="245" y="330"/>
                  <a:pt x="245" y="330"/>
                </a:cubicBezTo>
                <a:cubicBezTo>
                  <a:pt x="245" y="336"/>
                  <a:pt x="250" y="341"/>
                  <a:pt x="256" y="341"/>
                </a:cubicBezTo>
                <a:cubicBezTo>
                  <a:pt x="287" y="341"/>
                  <a:pt x="287" y="341"/>
                  <a:pt x="287" y="341"/>
                </a:cubicBezTo>
                <a:cubicBezTo>
                  <a:pt x="282" y="369"/>
                  <a:pt x="258" y="373"/>
                  <a:pt x="254" y="373"/>
                </a:cubicBezTo>
                <a:cubicBezTo>
                  <a:pt x="249" y="374"/>
                  <a:pt x="244" y="379"/>
                  <a:pt x="245" y="385"/>
                </a:cubicBezTo>
                <a:cubicBezTo>
                  <a:pt x="246" y="390"/>
                  <a:pt x="250" y="394"/>
                  <a:pt x="256" y="394"/>
                </a:cubicBezTo>
                <a:cubicBezTo>
                  <a:pt x="256" y="394"/>
                  <a:pt x="256" y="394"/>
                  <a:pt x="257" y="394"/>
                </a:cubicBezTo>
                <a:cubicBezTo>
                  <a:pt x="275" y="392"/>
                  <a:pt x="309" y="376"/>
                  <a:pt x="309" y="330"/>
                </a:cubicBezTo>
                <a:lnTo>
                  <a:pt x="309" y="288"/>
                </a:lnTo>
                <a:close/>
                <a:moveTo>
                  <a:pt x="394" y="288"/>
                </a:moveTo>
                <a:cubicBezTo>
                  <a:pt x="394" y="282"/>
                  <a:pt x="390" y="277"/>
                  <a:pt x="384" y="277"/>
                </a:cubicBezTo>
                <a:cubicBezTo>
                  <a:pt x="341" y="277"/>
                  <a:pt x="341" y="277"/>
                  <a:pt x="341" y="277"/>
                </a:cubicBezTo>
                <a:cubicBezTo>
                  <a:pt x="335" y="277"/>
                  <a:pt x="330" y="282"/>
                  <a:pt x="330" y="288"/>
                </a:cubicBezTo>
                <a:cubicBezTo>
                  <a:pt x="330" y="330"/>
                  <a:pt x="330" y="330"/>
                  <a:pt x="330" y="330"/>
                </a:cubicBezTo>
                <a:cubicBezTo>
                  <a:pt x="330" y="336"/>
                  <a:pt x="335" y="341"/>
                  <a:pt x="341" y="341"/>
                </a:cubicBezTo>
                <a:cubicBezTo>
                  <a:pt x="372" y="341"/>
                  <a:pt x="372" y="341"/>
                  <a:pt x="372" y="341"/>
                </a:cubicBezTo>
                <a:cubicBezTo>
                  <a:pt x="367" y="369"/>
                  <a:pt x="343" y="373"/>
                  <a:pt x="340" y="373"/>
                </a:cubicBezTo>
                <a:cubicBezTo>
                  <a:pt x="334" y="374"/>
                  <a:pt x="330" y="379"/>
                  <a:pt x="330" y="385"/>
                </a:cubicBezTo>
                <a:cubicBezTo>
                  <a:pt x="331" y="390"/>
                  <a:pt x="336" y="394"/>
                  <a:pt x="341" y="394"/>
                </a:cubicBezTo>
                <a:cubicBezTo>
                  <a:pt x="341" y="394"/>
                  <a:pt x="342" y="394"/>
                  <a:pt x="342" y="394"/>
                </a:cubicBezTo>
                <a:cubicBezTo>
                  <a:pt x="360" y="392"/>
                  <a:pt x="394" y="376"/>
                  <a:pt x="394" y="330"/>
                </a:cubicBezTo>
                <a:lnTo>
                  <a:pt x="394" y="288"/>
                </a:lnTo>
                <a:close/>
                <a:moveTo>
                  <a:pt x="138" y="213"/>
                </a:moveTo>
                <a:cubicBezTo>
                  <a:pt x="160" y="213"/>
                  <a:pt x="160" y="213"/>
                  <a:pt x="160" y="213"/>
                </a:cubicBezTo>
                <a:cubicBezTo>
                  <a:pt x="160" y="192"/>
                  <a:pt x="160" y="192"/>
                  <a:pt x="160" y="192"/>
                </a:cubicBezTo>
                <a:cubicBezTo>
                  <a:pt x="138" y="192"/>
                  <a:pt x="138" y="192"/>
                  <a:pt x="138" y="192"/>
                </a:cubicBezTo>
                <a:lnTo>
                  <a:pt x="138" y="213"/>
                </a:lnTo>
                <a:close/>
                <a:moveTo>
                  <a:pt x="352" y="320"/>
                </a:moveTo>
                <a:cubicBezTo>
                  <a:pt x="373" y="320"/>
                  <a:pt x="373" y="320"/>
                  <a:pt x="373" y="320"/>
                </a:cubicBezTo>
                <a:cubicBezTo>
                  <a:pt x="373" y="298"/>
                  <a:pt x="373" y="298"/>
                  <a:pt x="373" y="298"/>
                </a:cubicBezTo>
                <a:cubicBezTo>
                  <a:pt x="352" y="298"/>
                  <a:pt x="352" y="298"/>
                  <a:pt x="352" y="298"/>
                </a:cubicBezTo>
                <a:lnTo>
                  <a:pt x="352" y="320"/>
                </a:lnTo>
                <a:close/>
              </a:path>
            </a:pathLst>
          </a:custGeom>
          <a:solidFill>
            <a:srgbClr val="62B5E5"/>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38" name="General_Fill_80">
            <a:extLst>
              <a:ext uri="{FF2B5EF4-FFF2-40B4-BE49-F238E27FC236}">
                <a16:creationId xmlns:a16="http://schemas.microsoft.com/office/drawing/2014/main" id="{17CEB932-4324-4455-B875-F8C07FA82E8D}"/>
              </a:ext>
            </a:extLst>
          </p:cNvPr>
          <p:cNvSpPr>
            <a:spLocks noChangeAspect="1" noEditPoints="1"/>
          </p:cNvSpPr>
          <p:nvPr/>
        </p:nvSpPr>
        <p:spPr bwMode="auto">
          <a:xfrm>
            <a:off x="11177536" y="3375450"/>
            <a:ext cx="430428" cy="430428"/>
          </a:xfrm>
          <a:custGeom>
            <a:avLst/>
            <a:gdLst>
              <a:gd name="T0" fmla="*/ 138 w 512"/>
              <a:gd name="T1" fmla="*/ 160 h 512"/>
              <a:gd name="T2" fmla="*/ 341 w 512"/>
              <a:gd name="T3" fmla="*/ 160 h 512"/>
              <a:gd name="T4" fmla="*/ 341 w 512"/>
              <a:gd name="T5" fmla="*/ 212 h 512"/>
              <a:gd name="T6" fmla="*/ 236 w 512"/>
              <a:gd name="T7" fmla="*/ 304 h 512"/>
              <a:gd name="T8" fmla="*/ 189 w 512"/>
              <a:gd name="T9" fmla="*/ 249 h 512"/>
              <a:gd name="T10" fmla="*/ 174 w 512"/>
              <a:gd name="T11" fmla="*/ 247 h 512"/>
              <a:gd name="T12" fmla="*/ 173 w 512"/>
              <a:gd name="T13" fmla="*/ 263 h 512"/>
              <a:gd name="T14" fmla="*/ 226 w 512"/>
              <a:gd name="T15" fmla="*/ 327 h 512"/>
              <a:gd name="T16" fmla="*/ 226 w 512"/>
              <a:gd name="T17" fmla="*/ 327 h 512"/>
              <a:gd name="T18" fmla="*/ 234 w 512"/>
              <a:gd name="T19" fmla="*/ 330 h 512"/>
              <a:gd name="T20" fmla="*/ 241 w 512"/>
              <a:gd name="T21" fmla="*/ 328 h 512"/>
              <a:gd name="T22" fmla="*/ 341 w 512"/>
              <a:gd name="T23" fmla="*/ 241 h 512"/>
              <a:gd name="T24" fmla="*/ 341 w 512"/>
              <a:gd name="T25" fmla="*/ 362 h 512"/>
              <a:gd name="T26" fmla="*/ 138 w 512"/>
              <a:gd name="T27" fmla="*/ 362 h 512"/>
              <a:gd name="T28" fmla="*/ 138 w 512"/>
              <a:gd name="T29" fmla="*/ 160 h 512"/>
              <a:gd name="T30" fmla="*/ 512 w 512"/>
              <a:gd name="T31" fmla="*/ 256 h 512"/>
              <a:gd name="T32" fmla="*/ 256 w 512"/>
              <a:gd name="T33" fmla="*/ 512 h 512"/>
              <a:gd name="T34" fmla="*/ 0 w 512"/>
              <a:gd name="T35" fmla="*/ 256 h 512"/>
              <a:gd name="T36" fmla="*/ 256 w 512"/>
              <a:gd name="T37" fmla="*/ 0 h 512"/>
              <a:gd name="T38" fmla="*/ 512 w 512"/>
              <a:gd name="T39" fmla="*/ 256 h 512"/>
              <a:gd name="T40" fmla="*/ 413 w 512"/>
              <a:gd name="T41" fmla="*/ 163 h 512"/>
              <a:gd name="T42" fmla="*/ 398 w 512"/>
              <a:gd name="T43" fmla="*/ 162 h 512"/>
              <a:gd name="T44" fmla="*/ 362 w 512"/>
              <a:gd name="T45" fmla="*/ 193 h 512"/>
              <a:gd name="T46" fmla="*/ 362 w 512"/>
              <a:gd name="T47" fmla="*/ 149 h 512"/>
              <a:gd name="T48" fmla="*/ 352 w 512"/>
              <a:gd name="T49" fmla="*/ 138 h 512"/>
              <a:gd name="T50" fmla="*/ 128 w 512"/>
              <a:gd name="T51" fmla="*/ 138 h 512"/>
              <a:gd name="T52" fmla="*/ 117 w 512"/>
              <a:gd name="T53" fmla="*/ 149 h 512"/>
              <a:gd name="T54" fmla="*/ 117 w 512"/>
              <a:gd name="T55" fmla="*/ 373 h 512"/>
              <a:gd name="T56" fmla="*/ 128 w 512"/>
              <a:gd name="T57" fmla="*/ 384 h 512"/>
              <a:gd name="T58" fmla="*/ 352 w 512"/>
              <a:gd name="T59" fmla="*/ 384 h 512"/>
              <a:gd name="T60" fmla="*/ 362 w 512"/>
              <a:gd name="T61" fmla="*/ 373 h 512"/>
              <a:gd name="T62" fmla="*/ 362 w 512"/>
              <a:gd name="T63" fmla="*/ 222 h 512"/>
              <a:gd name="T64" fmla="*/ 412 w 512"/>
              <a:gd name="T65" fmla="*/ 178 h 512"/>
              <a:gd name="T66" fmla="*/ 413 w 512"/>
              <a:gd name="T67" fmla="*/ 16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138" y="160"/>
                </a:moveTo>
                <a:cubicBezTo>
                  <a:pt x="341" y="160"/>
                  <a:pt x="341" y="160"/>
                  <a:pt x="341" y="160"/>
                </a:cubicBezTo>
                <a:cubicBezTo>
                  <a:pt x="341" y="212"/>
                  <a:pt x="341" y="212"/>
                  <a:pt x="341" y="212"/>
                </a:cubicBezTo>
                <a:cubicBezTo>
                  <a:pt x="236" y="304"/>
                  <a:pt x="236" y="304"/>
                  <a:pt x="236" y="304"/>
                </a:cubicBezTo>
                <a:cubicBezTo>
                  <a:pt x="189" y="249"/>
                  <a:pt x="189" y="249"/>
                  <a:pt x="189" y="249"/>
                </a:cubicBezTo>
                <a:cubicBezTo>
                  <a:pt x="185" y="244"/>
                  <a:pt x="179" y="244"/>
                  <a:pt x="174" y="247"/>
                </a:cubicBezTo>
                <a:cubicBezTo>
                  <a:pt x="170" y="251"/>
                  <a:pt x="169" y="258"/>
                  <a:pt x="173" y="263"/>
                </a:cubicBezTo>
                <a:cubicBezTo>
                  <a:pt x="226" y="327"/>
                  <a:pt x="226" y="327"/>
                  <a:pt x="226" y="327"/>
                </a:cubicBezTo>
                <a:cubicBezTo>
                  <a:pt x="226" y="327"/>
                  <a:pt x="226" y="327"/>
                  <a:pt x="226" y="327"/>
                </a:cubicBezTo>
                <a:cubicBezTo>
                  <a:pt x="228" y="329"/>
                  <a:pt x="231" y="330"/>
                  <a:pt x="234" y="330"/>
                </a:cubicBezTo>
                <a:cubicBezTo>
                  <a:pt x="237" y="330"/>
                  <a:pt x="239" y="329"/>
                  <a:pt x="241" y="328"/>
                </a:cubicBezTo>
                <a:cubicBezTo>
                  <a:pt x="341" y="241"/>
                  <a:pt x="341" y="241"/>
                  <a:pt x="341" y="241"/>
                </a:cubicBezTo>
                <a:cubicBezTo>
                  <a:pt x="341" y="362"/>
                  <a:pt x="341" y="362"/>
                  <a:pt x="341" y="362"/>
                </a:cubicBezTo>
                <a:cubicBezTo>
                  <a:pt x="138" y="362"/>
                  <a:pt x="138" y="362"/>
                  <a:pt x="138" y="362"/>
                </a:cubicBezTo>
                <a:lnTo>
                  <a:pt x="138" y="16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3" y="163"/>
                </a:moveTo>
                <a:cubicBezTo>
                  <a:pt x="409" y="159"/>
                  <a:pt x="402" y="158"/>
                  <a:pt x="398" y="162"/>
                </a:cubicBezTo>
                <a:cubicBezTo>
                  <a:pt x="362" y="193"/>
                  <a:pt x="362" y="193"/>
                  <a:pt x="362" y="193"/>
                </a:cubicBezTo>
                <a:cubicBezTo>
                  <a:pt x="362" y="149"/>
                  <a:pt x="362" y="149"/>
                  <a:pt x="362" y="149"/>
                </a:cubicBezTo>
                <a:cubicBezTo>
                  <a:pt x="362" y="143"/>
                  <a:pt x="358" y="138"/>
                  <a:pt x="352" y="138"/>
                </a:cubicBezTo>
                <a:cubicBezTo>
                  <a:pt x="128" y="138"/>
                  <a:pt x="128" y="138"/>
                  <a:pt x="128" y="138"/>
                </a:cubicBezTo>
                <a:cubicBezTo>
                  <a:pt x="122" y="138"/>
                  <a:pt x="117" y="143"/>
                  <a:pt x="117" y="149"/>
                </a:cubicBezTo>
                <a:cubicBezTo>
                  <a:pt x="117" y="373"/>
                  <a:pt x="117" y="373"/>
                  <a:pt x="117" y="373"/>
                </a:cubicBezTo>
                <a:cubicBezTo>
                  <a:pt x="117" y="379"/>
                  <a:pt x="122" y="384"/>
                  <a:pt x="128" y="384"/>
                </a:cubicBezTo>
                <a:cubicBezTo>
                  <a:pt x="352" y="384"/>
                  <a:pt x="352" y="384"/>
                  <a:pt x="352" y="384"/>
                </a:cubicBezTo>
                <a:cubicBezTo>
                  <a:pt x="358" y="384"/>
                  <a:pt x="362" y="379"/>
                  <a:pt x="362" y="373"/>
                </a:cubicBezTo>
                <a:cubicBezTo>
                  <a:pt x="362" y="222"/>
                  <a:pt x="362" y="222"/>
                  <a:pt x="362" y="222"/>
                </a:cubicBezTo>
                <a:cubicBezTo>
                  <a:pt x="412" y="178"/>
                  <a:pt x="412" y="178"/>
                  <a:pt x="412" y="178"/>
                </a:cubicBezTo>
                <a:cubicBezTo>
                  <a:pt x="416" y="174"/>
                  <a:pt x="417" y="168"/>
                  <a:pt x="413" y="163"/>
                </a:cubicBezTo>
                <a:close/>
              </a:path>
            </a:pathLst>
          </a:custGeom>
          <a:solidFill>
            <a:srgbClr val="86BC25"/>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199699046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Letter_Print Theme">
  <a:themeElements>
    <a:clrScheme name="Deloitte colour theme">
      <a:dk1>
        <a:sysClr val="windowText" lastClr="000000"/>
      </a:dk1>
      <a:lt1>
        <a:sysClr val="window" lastClr="FFFFFF"/>
      </a:lt1>
      <a:dk2>
        <a:srgbClr val="44546A"/>
      </a:dk2>
      <a:lt2>
        <a:srgbClr val="E7E6E6"/>
      </a:lt2>
      <a:accent1>
        <a:srgbClr val="86BC25"/>
      </a:accent1>
      <a:accent2>
        <a:srgbClr val="2C5234"/>
      </a:accent2>
      <a:accent3>
        <a:srgbClr val="00A3E0"/>
      </a:accent3>
      <a:accent4>
        <a:srgbClr val="012169"/>
      </a:accent4>
      <a:accent5>
        <a:srgbClr val="0097A9"/>
      </a:accent5>
      <a:accent6>
        <a:srgbClr val="75787B"/>
      </a:accent6>
      <a:hlink>
        <a:srgbClr val="00A3E0"/>
      </a:hlink>
      <a:folHlink>
        <a:srgbClr val="954F72"/>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US_Letter_Print Theme" id="{5B1C474F-3B6E-4C4C-B8B8-04058258F10F}" vid="{EE8175AA-1F22-47D3-9D7F-F1884DC9EC3E}"/>
    </a:ext>
  </a:extLst>
</a:theme>
</file>

<file path=ppt/theme/theme2.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bodyPr lIns="0" rIns="0" anchor="b" anchorCtr="0">
        <a:normAutofit fontScale="92500"/>
      </a:bodyPr>
      <a:lstStyle>
        <a:defPPr>
          <a:lnSpc>
            <a:spcPts val="900"/>
          </a:lnSpc>
          <a:defRPr sz="1300" b="1" dirty="0">
            <a:solidFill>
              <a:schemeClr val="tx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B250B804-2FDB-4928-98F0-F76F4A35E307}" vid="{34B986A3-8F99-4F88-AF27-8B60A5DA0FD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Deloitte Brand Theme</Template>
  <TotalTime>8835</TotalTime>
  <Words>3735</Words>
  <Application>Microsoft Macintosh PowerPoint</Application>
  <PresentationFormat>Widescreen</PresentationFormat>
  <Paragraphs>204</Paragraphs>
  <Slides>20</Slides>
  <Notes>12</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20</vt:i4>
      </vt:variant>
    </vt:vector>
  </HeadingPairs>
  <TitlesOfParts>
    <vt:vector size="29" baseType="lpstr">
      <vt:lpstr>Arial</vt:lpstr>
      <vt:lpstr>Calibri</vt:lpstr>
      <vt:lpstr>FZShuTi</vt:lpstr>
      <vt:lpstr>Open Sans</vt:lpstr>
      <vt:lpstr>Verdana</vt:lpstr>
      <vt:lpstr>Wingdings 2</vt:lpstr>
      <vt:lpstr>Deloitte_US_Letter_Print Theme</vt:lpstr>
      <vt:lpstr>Deloitte_US_Onscreen</vt:lpstr>
      <vt:lpstr>think-cell Slide</vt:lpstr>
      <vt:lpstr>PowerPoint Presentation</vt:lpstr>
      <vt:lpstr>PowerPoint Presentation</vt:lpstr>
      <vt:lpstr>PowerPoint Presentation</vt:lpstr>
      <vt:lpstr>Bill Graf Partner, Deloitte &amp; Touche</vt:lpstr>
      <vt:lpstr>Focus on Power, Utilities, and Renewables sector</vt:lpstr>
      <vt:lpstr>Evolving electricity demand patterns create uncertainty  </vt:lpstr>
      <vt:lpstr> Capital is still accessible, but spending plans may be revisited</vt:lpstr>
      <vt:lpstr>PowerPoint Presentation</vt:lpstr>
      <vt:lpstr>PowerPoint Presentation</vt:lpstr>
      <vt:lpstr>PowerPoint Presentation</vt:lpstr>
      <vt:lpstr>PowerPoint Presentation</vt:lpstr>
      <vt:lpstr>Focus on Oil and Gas sector</vt:lpstr>
      <vt:lpstr>Paul L. Horak Partner, Audit and Enterprise Risk Services US Oil and Gas Audit Leader</vt:lpstr>
      <vt:lpstr>Two black swan events hit the O&amp;G industry simultaneously</vt:lpstr>
      <vt:lpstr>PowerPoint Presentation</vt:lpstr>
      <vt:lpstr>Meanwhile, an economic storm has been brewing for US shale operators</vt:lpstr>
      <vt:lpstr>Impact on upstream has a domino impact on the entire oil and gas value chain</vt:lpstr>
      <vt:lpstr>Finding opportunity in crisis for the industry</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Shirgaokar, Shreya Sachin</dc:creator>
  <cp:lastModifiedBy>DeAndre' Smith</cp:lastModifiedBy>
  <cp:revision>951</cp:revision>
  <dcterms:created xsi:type="dcterms:W3CDTF">2020-04-23T13:02:57Z</dcterms:created>
  <dcterms:modified xsi:type="dcterms:W3CDTF">2020-05-27T22:04:33Z</dcterms:modified>
</cp:coreProperties>
</file>