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Gill Sans" panose="020B0604020202020204" charset="0"/>
      <p:regular r:id="rId26"/>
      <p:bold r:id="rId27"/>
    </p:embeddedFont>
    <p:embeddedFont>
      <p:font typeface="Arial Black" panose="020B0A04020102020204" pitchFamily="34" charset="0"/>
      <p:bold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52538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67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59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79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72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Databases, multimedia and graphics</a:t>
            </a:r>
            <a:endParaRPr/>
          </a:p>
        </p:txBody>
      </p:sp>
      <p:sp>
        <p:nvSpPr>
          <p:cNvPr id="214" name="Google Shape;21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32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system process is init</a:t>
            </a:r>
            <a:endParaRPr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21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862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interrupts? Exceptions?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Vectored interrupt? How?</a:t>
            </a:r>
            <a:endParaRPr/>
          </a:p>
        </p:txBody>
      </p:sp>
      <p:sp>
        <p:nvSpPr>
          <p:cNvPr id="244" name="Google Shape;24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3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main features of OS is its ability to multiprogram. Many processes in memory figure</a:t>
            </a:r>
            <a:endParaRPr/>
          </a:p>
        </p:txBody>
      </p:sp>
      <p:sp>
        <p:nvSpPr>
          <p:cNvPr id="303" name="Google Shape;30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2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18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OS? Give a few names – a name that is not being given by others</a:t>
            </a: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74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93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36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10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first: Servers and mainframes Examples of second: personal computers, etc.,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27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97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5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2F4F8">
                  <a:alpha val="94901"/>
                </a:srgbClr>
              </a:gs>
              <a:gs pos="50000">
                <a:srgbClr val="CEE2EA">
                  <a:alpha val="89803"/>
                </a:srgbClr>
              </a:gs>
              <a:gs pos="95000">
                <a:srgbClr val="90C5D4">
                  <a:alpha val="87843"/>
                </a:srgbClr>
              </a:gs>
              <a:gs pos="100000">
                <a:srgbClr val="4BA4C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6C939F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>
            <a:solidFill>
              <a:srgbClr val="66879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0A212A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B6E63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B6E63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2F4F8">
                  <a:alpha val="94901"/>
                </a:srgbClr>
              </a:gs>
              <a:gs pos="50000">
                <a:srgbClr val="CEE2EA">
                  <a:alpha val="89803"/>
                </a:srgbClr>
              </a:gs>
              <a:gs pos="95000">
                <a:srgbClr val="90C5D4">
                  <a:alpha val="87843"/>
                </a:srgbClr>
              </a:gs>
              <a:gs pos="100000">
                <a:srgbClr val="4BA4C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6C939F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>
            <a:solidFill>
              <a:srgbClr val="668790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183846"/>
              </a:buClr>
              <a:buSzPts val="4000"/>
              <a:buFont typeface="Gill Sans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A212A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183846"/>
              </a:buClr>
              <a:buSzPts val="2200"/>
              <a:buFont typeface="Gill Sans"/>
              <a:buNone/>
              <a:defRPr sz="2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/>
          <p:nvPr/>
        </p:nvSpPr>
        <p:spPr>
          <a:xfrm rot="-2131329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D7E5B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" name="Google Shape;81;p10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83846"/>
              </a:buClr>
              <a:buSzPts val="2100"/>
              <a:buFont typeface="Gill Sans"/>
              <a:buNone/>
              <a:defRPr sz="21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998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90AC97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BFDF4">
              <a:alpha val="32941"/>
            </a:srgbClr>
          </a:solidFill>
          <a:ln w="9525" cap="rnd" cmpd="sng">
            <a:solidFill>
              <a:srgbClr val="C0CC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0" cap="rnd" cmpd="sng">
            <a:solidFill>
              <a:srgbClr val="F4FEE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3AB93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AFDF6">
                  <a:alpha val="69803"/>
                </a:srgbClr>
              </a:gs>
              <a:gs pos="70000">
                <a:srgbClr val="FDFFF8">
                  <a:alpha val="54901"/>
                </a:srgbClr>
              </a:gs>
              <a:gs pos="100000">
                <a:srgbClr val="CCE29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B3C099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F5345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18384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99987F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90AC97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A5AF8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B6E63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143000" y="8382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Introduction to Computing Technology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2740856"/>
            <a:ext cx="7086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</a:pPr>
            <a:r>
              <a:rPr lang="en-US" sz="2800" b="1" dirty="0"/>
              <a:t>Muhammad Abubakr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</a:pPr>
            <a:r>
              <a:rPr lang="en-US" dirty="0"/>
              <a:t>BS-CS from NUCES; Class of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</a:pPr>
            <a:r>
              <a:rPr lang="en-US" dirty="0"/>
              <a:t>Software Engineer @ Bazaar Technologies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</a:pPr>
            <a:r>
              <a:rPr lang="en-US" dirty="0"/>
              <a:t>Data Engineer @ Travel Resorts of America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</a:pPr>
            <a:endParaRPr lang="en-US" dirty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6248400" y="6324600"/>
            <a:ext cx="2398872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ICT Summer 2021</a:t>
            </a:r>
            <a:endParaRPr b="1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Spring 2019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FAST-NU Karachi Campus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4294967295"/>
          </p:nvPr>
        </p:nvSpPr>
        <p:spPr>
          <a:xfrm>
            <a:off x="1066800" y="1524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 b="1"/>
              <a:t>Abstract view of the Components of a Computer System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" y="1143000"/>
            <a:ext cx="8595360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858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/>
              <a:t/>
            </a:r>
            <a:br>
              <a:rPr lang="en-US" sz="2700" b="1"/>
            </a:br>
            <a:r>
              <a:rPr lang="en-US" sz="3240" b="1">
                <a:solidFill>
                  <a:schemeClr val="dk1"/>
                </a:solidFill>
              </a:rPr>
              <a:t>Introduction to Operating System Concepts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914400" y="1371600"/>
            <a:ext cx="8156575" cy="492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❑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User View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Varies according to the interface used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Operating system for a PC is optimized for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Ease of use and performance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Improving single user experience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Little effort is made for efficient resource utilization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Mainframe and minicomputers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OS is designed to maximize resource 	utilization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Network of workstations and servers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OS is designed to compromise between 	individual usability and resource utilization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36576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Introduction to Operating System Concepts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8229600" cy="518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Mobile computers – smart phones and tablets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OS is designed for individual usability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Performance per unit of battery life is also 	important </a:t>
            </a:r>
            <a:endParaRPr sz="26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Embedded computers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H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ave little or no user view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OS may be designed to run without user 	intervention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❑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System View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Views the operating system as a resource 	allocator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CPU time			Memory space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			File-storage space	I/O devices  etc.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37338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Introduction to Operating System Concepts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OS acts as the manager of resources</a:t>
            </a:r>
            <a:endParaRPr/>
          </a:p>
          <a:p>
            <a:pPr marL="8255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</a:pPr>
            <a:endParaRPr sz="900" b="1">
              <a:latin typeface="Arial"/>
              <a:ea typeface="Arial"/>
              <a:cs typeface="Arial"/>
              <a:sym typeface="Arial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Conflicting requests may also be generated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    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Manage and allocate resources efficiently 	and fairly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OS is a control program that controls and manages the execution of user programs</a:t>
            </a:r>
            <a:endParaRPr sz="2600" b="1"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Prevent errors and improper use of 	computer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20"/>
              <a:buFont typeface="Noto Sans Symbols"/>
              <a:buNone/>
            </a:pPr>
            <a:endParaRPr sz="9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Operation and control of I/O devices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ftr" idx="11"/>
          </p:nvPr>
        </p:nvSpPr>
        <p:spPr>
          <a:xfrm>
            <a:off x="38862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Operating System Definition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 b="1"/>
              <a:t>	</a:t>
            </a: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One program that is running at all times on the computer with everything else being system programs and application programs”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 b="1"/>
              <a:t>	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The Kernel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The one program that the vendor ships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		Resource allocator and control program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</a:pPr>
            <a:endParaRPr sz="1000" b="1">
              <a:latin typeface="Arial"/>
              <a:ea typeface="Arial"/>
              <a:cs typeface="Arial"/>
              <a:sym typeface="Arial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▪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Operating system for mobile devices also include m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iddleware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A set of software frameworks that provide 	additional services to application developers</a:t>
            </a:r>
            <a:endParaRPr sz="26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38862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Computer System Organization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914400" y="990601"/>
            <a:ext cx="8229600" cy="541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Computer system consists o</a:t>
            </a:r>
            <a:r>
              <a:rPr lang="en-US" sz="2600" b="1"/>
              <a:t>f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One or more CPUs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Memory and memory controller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Device controllers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Bootstrap program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Initializes all aspects of computer system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Loads OS kernel into memory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OS starts execution and waits for an event 	to occur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System processes or system daemons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System waits for an event to occur</a:t>
            </a:r>
            <a:endParaRPr sz="6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Event occurrence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The occurrence of an event is signaled by a 	hardware or a software interrupt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ftr" idx="11"/>
          </p:nvPr>
        </p:nvSpPr>
        <p:spPr>
          <a:xfrm>
            <a:off x="37338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dt" idx="10"/>
          </p:nvPr>
        </p:nvSpPr>
        <p:spPr>
          <a:xfrm>
            <a:off x="6400800" y="6407944"/>
            <a:ext cx="2246472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OS Spring 2019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ftr" idx="11"/>
          </p:nvPr>
        </p:nvSpPr>
        <p:spPr>
          <a:xfrm>
            <a:off x="3334440" y="6407944"/>
            <a:ext cx="2750041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8585133" y="6407944"/>
            <a:ext cx="427899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 idx="4294967295"/>
          </p:nvPr>
        </p:nvSpPr>
        <p:spPr>
          <a:xfrm>
            <a:off x="1219200" y="228600"/>
            <a:ext cx="7924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A Modern Computer System 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Computer System Organization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838200" y="1295400"/>
            <a:ext cx="8305800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Hardware interrupt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A signal sent to the CPU anytime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Software interrupt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Execute a special operation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	System call or monitor call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Interrupts cause a transfer to take place to the relevant interrupt service routine (ISR) 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Methods of transfer varies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Saving the address of the interrupted instruction and the state of the processor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Registers, runtime stack or fixed memory 	addresses</a:t>
            </a:r>
            <a:endParaRPr sz="28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ftr" idx="11"/>
          </p:nvPr>
        </p:nvSpPr>
        <p:spPr>
          <a:xfrm>
            <a:off x="3410640" y="6407944"/>
            <a:ext cx="2750041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585133" y="6407944"/>
            <a:ext cx="427899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1219200" y="76200"/>
            <a:ext cx="779383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Operating System Structure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838200" y="990600"/>
            <a:ext cx="8305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924"/>
              <a:buFont typeface="Noto Sans Symbols"/>
              <a:buChar char="⮚"/>
            </a:pPr>
            <a:r>
              <a:rPr lang="en-US" sz="2405" b="1">
                <a:latin typeface="Arial"/>
                <a:ea typeface="Arial"/>
                <a:cs typeface="Arial"/>
                <a:sym typeface="Arial"/>
              </a:rPr>
              <a:t>Memory management is required when several jobs are resident in memory at the same time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4"/>
              <a:buFont typeface="Noto Sans Symbols"/>
              <a:buNone/>
            </a:pPr>
            <a:r>
              <a:rPr lang="en-US" sz="2405" b="1"/>
              <a:t>		</a:t>
            </a:r>
            <a:r>
              <a:rPr lang="en-US" sz="2405" b="1">
                <a:latin typeface="Comic Sans MS"/>
                <a:ea typeface="Comic Sans MS"/>
                <a:cs typeface="Comic Sans MS"/>
                <a:sym typeface="Comic Sans MS"/>
              </a:rPr>
              <a:t>CPU scheduling is the process of choosing one 	of several jobs in memory to run on CPU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4"/>
              <a:buFont typeface="Noto Sans Symbols"/>
              <a:buChar char="⮚"/>
            </a:pPr>
            <a:r>
              <a:rPr lang="en-US" sz="2405" b="1">
                <a:latin typeface="Arial"/>
                <a:ea typeface="Arial"/>
                <a:cs typeface="Arial"/>
                <a:sym typeface="Arial"/>
              </a:rPr>
              <a:t>Swapping may be required to swap processes in and out of main memory to ensure reasonable response time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4"/>
              <a:buChar char="⚫"/>
            </a:pPr>
            <a:r>
              <a:rPr lang="en-US" sz="2405" b="1">
                <a:latin typeface="Arial"/>
                <a:ea typeface="Arial"/>
                <a:cs typeface="Arial"/>
                <a:sym typeface="Arial"/>
              </a:rPr>
              <a:t>Virtual memory is a technique that allows the execution of a process that is not completely in memory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24"/>
              <a:buFont typeface="Noto Sans Symbols"/>
              <a:buNone/>
            </a:pPr>
            <a:r>
              <a:rPr lang="en-US" sz="2405" b="1"/>
              <a:t>		</a:t>
            </a:r>
            <a:r>
              <a:rPr lang="en-US" sz="2405" b="1">
                <a:latin typeface="Comic Sans MS"/>
                <a:ea typeface="Comic Sans MS"/>
                <a:cs typeface="Comic Sans MS"/>
                <a:sym typeface="Comic Sans MS"/>
              </a:rPr>
              <a:t>Programs larger than the physical memory can 	be run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592"/>
              <a:buFont typeface="Noto Sans Symbols"/>
              <a:buNone/>
            </a:pPr>
            <a:endParaRPr sz="74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924"/>
              <a:buFont typeface="Noto Sans Symbols"/>
              <a:buChar char="⮚"/>
            </a:pPr>
            <a:r>
              <a:rPr lang="en-US" sz="2405" b="1">
                <a:latin typeface="Arial"/>
                <a:ea typeface="Arial"/>
                <a:cs typeface="Arial"/>
                <a:sym typeface="Arial"/>
              </a:rPr>
              <a:t>File system and disk management is also required to run time-sharing systems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924"/>
              <a:buFont typeface="Noto Sans Symbols"/>
              <a:buChar char="⮚"/>
            </a:pPr>
            <a:r>
              <a:rPr lang="en-US" sz="2405" b="1">
                <a:latin typeface="Comic Sans MS"/>
                <a:ea typeface="Comic Sans MS"/>
                <a:cs typeface="Comic Sans MS"/>
                <a:sym typeface="Comic Sans MS"/>
              </a:rPr>
              <a:t>Other requirements are protection, mechanisms for job synchronization and communication</a:t>
            </a:r>
            <a:r>
              <a:rPr lang="en-US" sz="2405" b="1"/>
              <a:t> 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ftr" idx="11"/>
          </p:nvPr>
        </p:nvSpPr>
        <p:spPr>
          <a:xfrm>
            <a:off x="3088760" y="6407944"/>
            <a:ext cx="2843322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570618" y="6407944"/>
            <a:ext cx="442414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Operating System Operations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838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Operating systems are interrupt driven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Events are signaled by the occurrence of 	an interrupt or a trap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A trap or an exception 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A software-generated interrupt caused by 	a special request from a user program or 	caused by an error 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A number of user programs are sharing all the resources of the system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Protection is an essential requirement to be 	performed by the operating system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ftr" idx="11"/>
          </p:nvPr>
        </p:nvSpPr>
        <p:spPr>
          <a:xfrm>
            <a:off x="3088760" y="6407944"/>
            <a:ext cx="2843322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70618" y="6407944"/>
            <a:ext cx="442414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A5AF8F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>
              <a:solidFill>
                <a:srgbClr val="A5AF8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7383C-84BD-4BF8-AB38-7197A3A8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52" y="304800"/>
            <a:ext cx="7499350" cy="1143000"/>
          </a:xfrm>
        </p:spPr>
        <p:txBody>
          <a:bodyPr/>
          <a:lstStyle/>
          <a:p>
            <a:r>
              <a:rPr lang="en-US" sz="2800" dirty="0"/>
              <a:t>TOPICS WE WILL BE COVERING DURING THE SEMESTER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F22C01-EBAF-40C7-B759-6D7EEC58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8426548" cy="4800600"/>
          </a:xfrm>
        </p:spPr>
        <p:txBody>
          <a:bodyPr/>
          <a:lstStyle/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Word, Excel, Windows/Linux etc., Basic Definitions &amp; Concepts, 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Hardware: Computer Systems &amp; Components. Storage  Devices,  Number  Systems,  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Software:  Operating  Systems, Programming  and  Application  Software,  Introduction  to  Programming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Databases  and  Information  Systems,  Networks, Data  Communication, 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Internet,  Browsers  and  Search  Engines,  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 Internet:  Email,  Collaborative Computing  and  Social  Networking, 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 Internet:  E-Commerce, </a:t>
            </a:r>
          </a:p>
          <a:p>
            <a:pPr marL="137160" indent="0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IT  Security and other issues, PowerPoint, </a:t>
            </a:r>
            <a:r>
              <a:rPr lang="en-US" sz="18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etc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3C5076-1785-4E60-8645-36526C4AA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ctrTitle"/>
          </p:nvPr>
        </p:nvSpPr>
        <p:spPr>
          <a:xfrm>
            <a:off x="1143000" y="838200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Overview of Operating System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2590800" y="3611607"/>
            <a:ext cx="6248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7432" lvl="0" indent="-162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■"/>
            </a:pPr>
            <a:r>
              <a:rPr lang="en-US" sz="3200" b="1">
                <a:solidFill>
                  <a:schemeClr val="dk1"/>
                </a:solidFill>
              </a:rPr>
              <a:t> Introduction and Overview</a:t>
            </a:r>
            <a:endParaRPr/>
          </a:p>
          <a:p>
            <a:pPr marL="27432" lvl="0" indent="-16256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Char char="■"/>
            </a:pPr>
            <a:r>
              <a:rPr lang="en-US" sz="3200" b="1">
                <a:solidFill>
                  <a:schemeClr val="dk1"/>
                </a:solidFill>
              </a:rPr>
              <a:t> Operating System Structures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6248400" y="6324600"/>
            <a:ext cx="2398872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ICT Summer 2021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657600" y="6400800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8229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</a:rPr>
              <a:t>Introduction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990600" y="1676401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Definitions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Computer Systems Organization and Architecture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Operating Systems Structure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Dual Mode of Operation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Concept of Process and its Management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Memory and Storage Management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Protection and Security of Systems</a:t>
            </a:r>
            <a:endParaRPr/>
          </a:p>
          <a:p>
            <a:pPr marL="365125" lvl="0" indent="-2825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sz="2800" b="1">
                <a:latin typeface="Comic Sans MS"/>
                <a:ea typeface="Comic Sans MS"/>
                <a:cs typeface="Comic Sans MS"/>
                <a:sym typeface="Comic Sans MS"/>
              </a:rPr>
              <a:t>Various Computing Environments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ftr" idx="11"/>
          </p:nvPr>
        </p:nvSpPr>
        <p:spPr>
          <a:xfrm>
            <a:off x="38862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 Spring 2019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FAST-NU Karachi Campus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74" y="76200"/>
            <a:ext cx="8922926" cy="67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Introduction to Operating System Concepts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815657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72"/>
              <a:buFont typeface="Noto Sans Symbols"/>
              <a:buChar char="❑"/>
            </a:pPr>
            <a:r>
              <a:rPr lang="en-US" sz="2590" b="1"/>
              <a:t>What is an OS?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368"/>
              <a:buFont typeface="Noto Sans Symbols"/>
              <a:buNone/>
            </a:pPr>
            <a:r>
              <a:rPr lang="en-US" sz="2960"/>
              <a:t>		</a:t>
            </a:r>
            <a:r>
              <a:rPr lang="en-US" sz="2590" b="1">
                <a:latin typeface="Comic Sans MS"/>
                <a:ea typeface="Comic Sans MS"/>
                <a:cs typeface="Comic Sans MS"/>
                <a:sym typeface="Comic Sans MS"/>
              </a:rPr>
              <a:t>An interface between the user of the 	computer and the hardware that forms the 	computer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72"/>
              <a:buFont typeface="Noto Sans Symbols"/>
              <a:buNone/>
            </a:pPr>
            <a:r>
              <a:rPr lang="en-US" sz="2590" b="1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lang="en-US" sz="2590" b="1">
                <a:latin typeface="Arial"/>
                <a:ea typeface="Arial"/>
                <a:cs typeface="Arial"/>
                <a:sym typeface="Arial"/>
              </a:rPr>
              <a:t>Coordination and Abstraction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814"/>
              <a:buFont typeface="Noto Sans Symbols"/>
              <a:buNone/>
            </a:pPr>
            <a:endParaRPr sz="1017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72"/>
              <a:buFont typeface="Comic Sans MS"/>
              <a:buChar char="o"/>
            </a:pPr>
            <a:r>
              <a:rPr lang="en-US" sz="2590" b="1">
                <a:latin typeface="Comic Sans MS"/>
                <a:ea typeface="Comic Sans MS"/>
                <a:cs typeface="Comic Sans MS"/>
                <a:sym typeface="Comic Sans MS"/>
              </a:rPr>
              <a:t>A program that manages and controls the hardware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72"/>
              <a:buNone/>
            </a:pPr>
            <a:r>
              <a:rPr lang="en-US" sz="2590" b="1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590" b="1">
                <a:latin typeface="Arial"/>
                <a:ea typeface="Arial"/>
                <a:cs typeface="Arial"/>
                <a:sym typeface="Arial"/>
              </a:rPr>
              <a:t>It provides an environment for application 	programs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72"/>
              <a:buFont typeface="Comic Sans MS"/>
              <a:buChar char="o"/>
            </a:pPr>
            <a:r>
              <a:rPr lang="en-US" sz="2590" b="1">
                <a:latin typeface="Comic Sans MS"/>
                <a:ea typeface="Comic Sans MS"/>
                <a:cs typeface="Comic Sans MS"/>
                <a:sym typeface="Comic Sans MS"/>
              </a:rPr>
              <a:t>Acts as an intermediary between a computer user and the hardware</a:t>
            </a:r>
            <a:endParaRPr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72"/>
              <a:buFont typeface="Noto Sans Symbols"/>
              <a:buChar char="⮚"/>
            </a:pPr>
            <a:r>
              <a:rPr lang="en-US" sz="2590" b="1">
                <a:latin typeface="Arial"/>
                <a:ea typeface="Arial"/>
                <a:cs typeface="Arial"/>
                <a:sym typeface="Arial"/>
              </a:rPr>
              <a:t>Operating systems vary in their design according to their purpose of use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38862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FAST-NU Karachi Campus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" y="1550670"/>
            <a:ext cx="9052560" cy="475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Introduction to Operating System Concepts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Some operating systems are designed to optimize utilization of hardware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Some are designed that supports activities 	including games, business applications, etc.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Due to the complexity and the large size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OS is consciously designed to be modular 	with a layered architecture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None/>
            </a:pP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❑"/>
            </a:pPr>
            <a:r>
              <a:rPr lang="en-US" sz="2600" b="1"/>
              <a:t>Role of an OS?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/>
              <a:t>		</a:t>
            </a: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Control and coordinate the use of resources 	among various application programs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36576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Computer System Structure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8229600" cy="511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Computer system consists of four compone</a:t>
            </a:r>
            <a:r>
              <a:rPr lang="en-US" sz="2600" b="1"/>
              <a:t>nts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Hardware comprises of the basic computing resources for the system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Includes CPU, memory, I/O devices, etc.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880"/>
              <a:buFont typeface="Noto Sans Symbols"/>
              <a:buNone/>
            </a:pPr>
            <a:endParaRPr sz="11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Application programs define the ways the resources are used to solve users’ computing problems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Word processors, compilers, web browsers, 	etc.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Noto Sans Symbols"/>
              <a:buNone/>
            </a:pPr>
            <a:endParaRPr sz="10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Comic Sans MS"/>
                <a:ea typeface="Comic Sans MS"/>
                <a:cs typeface="Comic Sans MS"/>
                <a:sym typeface="Comic Sans MS"/>
              </a:rPr>
              <a:t>Operating system controls the resources and coordinates its use to provide an environment in which various programs can do useful work</a:t>
            </a:r>
            <a:endParaRPr/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None/>
            </a:pPr>
            <a:endParaRPr sz="12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65125" lvl="0" indent="-28257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Char char="⮚"/>
            </a:pPr>
            <a:r>
              <a:rPr lang="en-US" sz="2600" b="1">
                <a:latin typeface="Arial"/>
                <a:ea typeface="Arial"/>
                <a:cs typeface="Arial"/>
                <a:sym typeface="Arial"/>
              </a:rPr>
              <a:t>Users make use of the computing system</a:t>
            </a:r>
            <a:endParaRPr sz="2400" b="1"/>
          </a:p>
        </p:txBody>
      </p:sp>
      <p:sp>
        <p:nvSpPr>
          <p:cNvPr id="172" name="Google Shape;172;p20"/>
          <p:cNvSpPr txBox="1">
            <a:spLocks noGrp="1"/>
          </p:cNvSpPr>
          <p:nvPr>
            <p:ph type="ftr" idx="11"/>
          </p:nvPr>
        </p:nvSpPr>
        <p:spPr>
          <a:xfrm>
            <a:off x="3429000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FAST-NU Karachi Campus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399</Words>
  <Application>Microsoft Office PowerPoint</Application>
  <PresentationFormat>On-screen Show (4:3)</PresentationFormat>
  <Paragraphs>200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Comic Sans MS</vt:lpstr>
      <vt:lpstr>Arial</vt:lpstr>
      <vt:lpstr>Gill Sans</vt:lpstr>
      <vt:lpstr>Arial Black</vt:lpstr>
      <vt:lpstr>Times</vt:lpstr>
      <vt:lpstr>Verdana</vt:lpstr>
      <vt:lpstr>Noto Sans Symbols</vt:lpstr>
      <vt:lpstr>Theme1</vt:lpstr>
      <vt:lpstr>Introduction to Computing Technology</vt:lpstr>
      <vt:lpstr>TOPICS WE WILL BE COVERING DURING THE SEMESTER</vt:lpstr>
      <vt:lpstr>Overview of Operating System</vt:lpstr>
      <vt:lpstr>Introduction</vt:lpstr>
      <vt:lpstr>PowerPoint Presentation</vt:lpstr>
      <vt:lpstr>Introduction to Operating System Concepts</vt:lpstr>
      <vt:lpstr>PowerPoint Presentation</vt:lpstr>
      <vt:lpstr>Introduction to Operating System Concepts</vt:lpstr>
      <vt:lpstr>Computer System Structure</vt:lpstr>
      <vt:lpstr>Abstract view of the Components of a Computer System</vt:lpstr>
      <vt:lpstr> Introduction to Operating System Concepts</vt:lpstr>
      <vt:lpstr>Introduction to Operating System Concepts</vt:lpstr>
      <vt:lpstr>Introduction to Operating System Concepts</vt:lpstr>
      <vt:lpstr>Operating System Definition</vt:lpstr>
      <vt:lpstr>Computer System Organization</vt:lpstr>
      <vt:lpstr>A Modern Computer System </vt:lpstr>
      <vt:lpstr>Computer System Organization</vt:lpstr>
      <vt:lpstr>Operating System Structure</vt:lpstr>
      <vt:lpstr>Operating System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User</dc:creator>
  <cp:lastModifiedBy>Dell</cp:lastModifiedBy>
  <cp:revision>3</cp:revision>
  <dcterms:modified xsi:type="dcterms:W3CDTF">2021-11-18T03:04:06Z</dcterms:modified>
</cp:coreProperties>
</file>