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theme/theme6.xml" ContentType="application/vnd.openxmlformats-officedocument.theme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  <p:sldMasterId id="2147483670" r:id="rId3"/>
    <p:sldMasterId id="2147483671" r:id="rId4"/>
    <p:sldMasterId id="2147483672" r:id="rId5"/>
    <p:sldMasterId id="2147483673" r:id="rId6"/>
    <p:sldMasterId id="2147483674" r:id="rId7"/>
  </p:sldMasterIdLst>
  <p:notesMasterIdLst>
    <p:notesMasterId r:id="rId46"/>
  </p:notesMasterIdLst>
  <p:sldIdLst>
    <p:sldId id="256" r:id="rId8"/>
    <p:sldId id="258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0" r:id="rId22"/>
    <p:sldId id="281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7FF7FB-E871-4DFD-8463-6E9CA5A4E3EC}">
  <a:tblStyle styleId="{A57FF7FB-E871-4DFD-8463-6E9CA5A4E3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font" Target="fonts/font2.fntdata"/><Relationship Id="rId8" Type="http://schemas.openxmlformats.org/officeDocument/2006/relationships/slide" Target="slides/slide1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2063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8776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893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8458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7330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7970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9986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328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7225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5116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66758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2931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1045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34199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53178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72859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8835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3803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59258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15829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31461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08323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9345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20486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66706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2364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48131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087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33330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1546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92435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60150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20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6466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234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1504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2541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0191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0530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5932487" y="4324350"/>
            <a:ext cx="22971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914400" y="4324350"/>
            <a:ext cx="4879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6057900" y="1430337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1"/>
          </p:nvPr>
        </p:nvSpPr>
        <p:spPr>
          <a:xfrm>
            <a:off x="3886200" y="746760"/>
            <a:ext cx="4663440" cy="551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body" idx="2"/>
          </p:nvPr>
        </p:nvSpPr>
        <p:spPr>
          <a:xfrm>
            <a:off x="594360" y="3124200"/>
            <a:ext cx="3086100" cy="313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dt" idx="10"/>
          </p:nvPr>
        </p:nvSpPr>
        <p:spPr>
          <a:xfrm>
            <a:off x="6411912" y="6356350"/>
            <a:ext cx="21383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ftr" idx="11"/>
          </p:nvPr>
        </p:nvSpPr>
        <p:spPr>
          <a:xfrm>
            <a:off x="593725" y="6356350"/>
            <a:ext cx="56816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ldNum" idx="12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171700" y="763587"/>
            <a:ext cx="6378575" cy="1293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dt" idx="10"/>
          </p:nvPr>
        </p:nvSpPr>
        <p:spPr>
          <a:xfrm>
            <a:off x="6411912" y="6356350"/>
            <a:ext cx="21383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ftr" idx="11"/>
          </p:nvPr>
        </p:nvSpPr>
        <p:spPr>
          <a:xfrm>
            <a:off x="593725" y="6356350"/>
            <a:ext cx="56816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sldNum" idx="12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2"/>
          </p:nvPr>
        </p:nvSpPr>
        <p:spPr>
          <a:xfrm>
            <a:off x="594359" y="3132667"/>
            <a:ext cx="3910579" cy="3130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3"/>
          </p:nvPr>
        </p:nvSpPr>
        <p:spPr>
          <a:xfrm>
            <a:off x="4869018" y="2183802"/>
            <a:ext cx="368062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4"/>
          </p:nvPr>
        </p:nvSpPr>
        <p:spPr>
          <a:xfrm>
            <a:off x="4642098" y="3132667"/>
            <a:ext cx="3907541" cy="3130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dt" idx="10"/>
          </p:nvPr>
        </p:nvSpPr>
        <p:spPr>
          <a:xfrm>
            <a:off x="6411912" y="6356350"/>
            <a:ext cx="21383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ftr" idx="11"/>
          </p:nvPr>
        </p:nvSpPr>
        <p:spPr>
          <a:xfrm>
            <a:off x="593725" y="6356350"/>
            <a:ext cx="56816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2171700" y="763587"/>
            <a:ext cx="6378575" cy="1293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>
            <a:off x="594360" y="2194560"/>
            <a:ext cx="3910579" cy="406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2"/>
          </p:nvPr>
        </p:nvSpPr>
        <p:spPr>
          <a:xfrm>
            <a:off x="4642099" y="2194560"/>
            <a:ext cx="3907540" cy="406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dt" idx="10"/>
          </p:nvPr>
        </p:nvSpPr>
        <p:spPr>
          <a:xfrm>
            <a:off x="6411912" y="6356350"/>
            <a:ext cx="21383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ftr" idx="11"/>
          </p:nvPr>
        </p:nvSpPr>
        <p:spPr>
          <a:xfrm>
            <a:off x="593725" y="6356350"/>
            <a:ext cx="56816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dt" idx="10"/>
          </p:nvPr>
        </p:nvSpPr>
        <p:spPr>
          <a:xfrm>
            <a:off x="5562600" y="381000"/>
            <a:ext cx="21828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ftr" idx="11"/>
          </p:nvPr>
        </p:nvSpPr>
        <p:spPr>
          <a:xfrm>
            <a:off x="593725" y="381000"/>
            <a:ext cx="4830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7881937" y="381000"/>
            <a:ext cx="6683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1"/>
          </p:nvPr>
        </p:nvSpPr>
        <p:spPr>
          <a:xfrm>
            <a:off x="685800" y="3649134"/>
            <a:ext cx="7772400" cy="1330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dt" idx="10"/>
          </p:nvPr>
        </p:nvSpPr>
        <p:spPr>
          <a:xfrm>
            <a:off x="5562600" y="381000"/>
            <a:ext cx="21828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ftr" idx="11"/>
          </p:nvPr>
        </p:nvSpPr>
        <p:spPr>
          <a:xfrm>
            <a:off x="593725" y="381000"/>
            <a:ext cx="4830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sldNum" idx="12"/>
          </p:nvPr>
        </p:nvSpPr>
        <p:spPr>
          <a:xfrm>
            <a:off x="7881937" y="381000"/>
            <a:ext cx="6683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1"/>
          </p:nvPr>
        </p:nvSpPr>
        <p:spPr>
          <a:xfrm>
            <a:off x="977899" y="3509768"/>
            <a:ext cx="7194552" cy="44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body" idx="2"/>
          </p:nvPr>
        </p:nvSpPr>
        <p:spPr>
          <a:xfrm>
            <a:off x="685800" y="4174597"/>
            <a:ext cx="7778752" cy="821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dt" idx="10"/>
          </p:nvPr>
        </p:nvSpPr>
        <p:spPr>
          <a:xfrm>
            <a:off x="5562600" y="381000"/>
            <a:ext cx="21828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ftr" idx="11"/>
          </p:nvPr>
        </p:nvSpPr>
        <p:spPr>
          <a:xfrm>
            <a:off x="593725" y="379412"/>
            <a:ext cx="4830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ldNum" idx="12"/>
          </p:nvPr>
        </p:nvSpPr>
        <p:spPr>
          <a:xfrm>
            <a:off x="7881937" y="381000"/>
            <a:ext cx="6683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body" idx="1"/>
          </p:nvPr>
        </p:nvSpPr>
        <p:spPr>
          <a:xfrm>
            <a:off x="685792" y="3648316"/>
            <a:ext cx="7773608" cy="99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dt" idx="10"/>
          </p:nvPr>
        </p:nvSpPr>
        <p:spPr>
          <a:xfrm>
            <a:off x="5562600" y="379412"/>
            <a:ext cx="21828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ftr" idx="11"/>
          </p:nvPr>
        </p:nvSpPr>
        <p:spPr>
          <a:xfrm>
            <a:off x="593725" y="379412"/>
            <a:ext cx="4830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7881937" y="381000"/>
            <a:ext cx="6683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>
            <a:spLocks noGrp="1"/>
          </p:cNvSpPr>
          <p:nvPr>
            <p:ph type="title"/>
          </p:nvPr>
        </p:nvSpPr>
        <p:spPr>
          <a:xfrm rot="5400000">
            <a:off x="5653777" y="2099995"/>
            <a:ext cx="4248675" cy="154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7"/>
          <p:cNvSpPr txBox="1">
            <a:spLocks noGrp="1"/>
          </p:cNvSpPr>
          <p:nvPr>
            <p:ph type="body" idx="1"/>
          </p:nvPr>
        </p:nvSpPr>
        <p:spPr>
          <a:xfrm rot="5400000">
            <a:off x="1608512" y="-268025"/>
            <a:ext cx="4249732" cy="627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dt" idx="10"/>
          </p:nvPr>
        </p:nvSpPr>
        <p:spPr>
          <a:xfrm>
            <a:off x="5562600" y="381000"/>
            <a:ext cx="21828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7"/>
          <p:cNvSpPr txBox="1">
            <a:spLocks noGrp="1"/>
          </p:cNvSpPr>
          <p:nvPr>
            <p:ph type="ftr" idx="11"/>
          </p:nvPr>
        </p:nvSpPr>
        <p:spPr>
          <a:xfrm>
            <a:off x="593725" y="381000"/>
            <a:ext cx="4830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sldNum" idx="12"/>
          </p:nvPr>
        </p:nvSpPr>
        <p:spPr>
          <a:xfrm>
            <a:off x="7881937" y="381000"/>
            <a:ext cx="6683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6411912" y="6356350"/>
            <a:ext cx="21383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593725" y="6356350"/>
            <a:ext cx="56816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  <a:defRPr sz="2800" b="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18347" y="3886200"/>
            <a:ext cx="7512338" cy="105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18347" y="4939862"/>
            <a:ext cx="7512338" cy="1162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411912" y="6356350"/>
            <a:ext cx="21383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593725" y="6356350"/>
            <a:ext cx="56816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3429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5105400" y="1905000"/>
            <a:ext cx="3429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411912" y="6356350"/>
            <a:ext cx="21383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593725" y="6356350"/>
            <a:ext cx="56816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>
            <a:spLocks noGrp="1"/>
          </p:cNvSpPr>
          <p:nvPr>
            <p:ph type="pic" idx="2"/>
          </p:nvPr>
        </p:nvSpPr>
        <p:spPr>
          <a:xfrm>
            <a:off x="594355" y="977035"/>
            <a:ext cx="7950260" cy="340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594360" y="5516716"/>
            <a:ext cx="7955280" cy="746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6411912" y="6356350"/>
            <a:ext cx="21383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593725" y="6356350"/>
            <a:ext cx="56816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4877524" y="751242"/>
            <a:ext cx="3674234" cy="5512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594360" y="3124200"/>
            <a:ext cx="4075730" cy="313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6411912" y="6356350"/>
            <a:ext cx="21383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593725" y="6356350"/>
            <a:ext cx="56816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2171700" y="763587"/>
            <a:ext cx="6378575" cy="1293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 rot="5400000">
            <a:off x="2537460" y="251460"/>
            <a:ext cx="4069080" cy="795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6411912" y="6356350"/>
            <a:ext cx="21383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593725" y="6356350"/>
            <a:ext cx="56816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2"/>
          <p:cNvSpPr>
            <a:spLocks noGrp="1"/>
          </p:cNvSpPr>
          <p:nvPr>
            <p:ph type="pic" idx="2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3"/>
          </p:nvPr>
        </p:nvSpPr>
        <p:spPr>
          <a:xfrm>
            <a:off x="594360" y="4796103"/>
            <a:ext cx="2560320" cy="146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4"/>
          </p:nvPr>
        </p:nvSpPr>
        <p:spPr>
          <a:xfrm>
            <a:off x="3291873" y="4113340"/>
            <a:ext cx="2560320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7" name="Google Shape;87;p12"/>
          <p:cNvSpPr>
            <a:spLocks noGrp="1"/>
          </p:cNvSpPr>
          <p:nvPr>
            <p:ph type="pic" idx="5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6"/>
          </p:nvPr>
        </p:nvSpPr>
        <p:spPr>
          <a:xfrm>
            <a:off x="3290858" y="4796102"/>
            <a:ext cx="2560320" cy="146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7"/>
          </p:nvPr>
        </p:nvSpPr>
        <p:spPr>
          <a:xfrm>
            <a:off x="5993365" y="4113340"/>
            <a:ext cx="2560320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12"/>
          <p:cNvSpPr>
            <a:spLocks noGrp="1"/>
          </p:cNvSpPr>
          <p:nvPr>
            <p:ph type="pic" idx="8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9"/>
          </p:nvPr>
        </p:nvSpPr>
        <p:spPr>
          <a:xfrm>
            <a:off x="5993272" y="4796100"/>
            <a:ext cx="2560320" cy="146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6411912" y="6356350"/>
            <a:ext cx="21383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593725" y="6356350"/>
            <a:ext cx="56816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2"/>
          </p:nvPr>
        </p:nvSpPr>
        <p:spPr>
          <a:xfrm>
            <a:off x="594360" y="2904564"/>
            <a:ext cx="2560320" cy="3359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3"/>
          </p:nvPr>
        </p:nvSpPr>
        <p:spPr>
          <a:xfrm>
            <a:off x="3302237" y="2201333"/>
            <a:ext cx="2560320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4"/>
          </p:nvPr>
        </p:nvSpPr>
        <p:spPr>
          <a:xfrm>
            <a:off x="3300781" y="2904068"/>
            <a:ext cx="2560320" cy="335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5"/>
          </p:nvPr>
        </p:nvSpPr>
        <p:spPr>
          <a:xfrm>
            <a:off x="5989319" y="2192866"/>
            <a:ext cx="2560320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6"/>
          </p:nvPr>
        </p:nvSpPr>
        <p:spPr>
          <a:xfrm>
            <a:off x="5989320" y="2904564"/>
            <a:ext cx="2560320" cy="3359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dt" idx="10"/>
          </p:nvPr>
        </p:nvSpPr>
        <p:spPr>
          <a:xfrm>
            <a:off x="6411912" y="6356350"/>
            <a:ext cx="21383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ftr" idx="11"/>
          </p:nvPr>
        </p:nvSpPr>
        <p:spPr>
          <a:xfrm>
            <a:off x="593725" y="6356350"/>
            <a:ext cx="56816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ldNum" idx="12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C2-HD-TO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1081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C2-HD-BT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995862"/>
            <a:ext cx="9144000" cy="186213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2171700" y="763587"/>
            <a:ext cx="6378575" cy="1293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593725" y="2193925"/>
            <a:ext cx="7956550" cy="407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5932487" y="4324350"/>
            <a:ext cx="22971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914400" y="4324350"/>
            <a:ext cx="4879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6057900" y="1430337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" descr="C2-HD-TOP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2171700" y="763587"/>
            <a:ext cx="6378575" cy="1293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593725" y="2193925"/>
            <a:ext cx="7956550" cy="407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6411912" y="6356350"/>
            <a:ext cx="21383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593725" y="6356350"/>
            <a:ext cx="56816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8" descr="C2-HD-BT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95862"/>
            <a:ext cx="9144000" cy="186213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2171700" y="763587"/>
            <a:ext cx="6378575" cy="1293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593725" y="2193925"/>
            <a:ext cx="7956550" cy="407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dt" idx="10"/>
          </p:nvPr>
        </p:nvSpPr>
        <p:spPr>
          <a:xfrm>
            <a:off x="5562600" y="381000"/>
            <a:ext cx="21828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ftr" idx="11"/>
          </p:nvPr>
        </p:nvSpPr>
        <p:spPr>
          <a:xfrm>
            <a:off x="593725" y="381000"/>
            <a:ext cx="4830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sldNum" idx="12"/>
          </p:nvPr>
        </p:nvSpPr>
        <p:spPr>
          <a:xfrm>
            <a:off x="7881937" y="381000"/>
            <a:ext cx="6683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0" descr="C2-HD-BT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95862"/>
            <a:ext cx="9144000" cy="186213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2171700" y="763587"/>
            <a:ext cx="6378575" cy="1293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593725" y="2193925"/>
            <a:ext cx="7956550" cy="407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dt" idx="10"/>
          </p:nvPr>
        </p:nvSpPr>
        <p:spPr>
          <a:xfrm>
            <a:off x="5562600" y="381000"/>
            <a:ext cx="21828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ftr" idx="11"/>
          </p:nvPr>
        </p:nvSpPr>
        <p:spPr>
          <a:xfrm>
            <a:off x="593725" y="381000"/>
            <a:ext cx="4830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7881937" y="381000"/>
            <a:ext cx="6683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2" descr="C2-HD-BT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95862"/>
            <a:ext cx="9144000" cy="186213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/>
        </p:nvSpPr>
        <p:spPr>
          <a:xfrm>
            <a:off x="231775" y="808037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lang="en-US" sz="8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8147050" y="3021012"/>
            <a:ext cx="457200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lang="en-US" sz="8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2171700" y="763587"/>
            <a:ext cx="6378575" cy="1293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1"/>
          </p:nvPr>
        </p:nvSpPr>
        <p:spPr>
          <a:xfrm>
            <a:off x="593725" y="2193925"/>
            <a:ext cx="7956550" cy="407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dt" idx="10"/>
          </p:nvPr>
        </p:nvSpPr>
        <p:spPr>
          <a:xfrm>
            <a:off x="5562600" y="381000"/>
            <a:ext cx="21828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ftr" idx="11"/>
          </p:nvPr>
        </p:nvSpPr>
        <p:spPr>
          <a:xfrm>
            <a:off x="593725" y="379412"/>
            <a:ext cx="4830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sldNum" idx="12"/>
          </p:nvPr>
        </p:nvSpPr>
        <p:spPr>
          <a:xfrm>
            <a:off x="7881937" y="381000"/>
            <a:ext cx="6683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4" descr="C2-HD-BT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95862"/>
            <a:ext cx="9144000" cy="186213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 txBox="1">
            <a:spLocks noGrp="1"/>
          </p:cNvSpPr>
          <p:nvPr>
            <p:ph type="title"/>
          </p:nvPr>
        </p:nvSpPr>
        <p:spPr>
          <a:xfrm>
            <a:off x="2171700" y="763587"/>
            <a:ext cx="6378575" cy="1293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body" idx="1"/>
          </p:nvPr>
        </p:nvSpPr>
        <p:spPr>
          <a:xfrm>
            <a:off x="593725" y="2193925"/>
            <a:ext cx="7956550" cy="407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dt" idx="10"/>
          </p:nvPr>
        </p:nvSpPr>
        <p:spPr>
          <a:xfrm>
            <a:off x="5562600" y="379412"/>
            <a:ext cx="21828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ftr" idx="11"/>
          </p:nvPr>
        </p:nvSpPr>
        <p:spPr>
          <a:xfrm>
            <a:off x="593725" y="379412"/>
            <a:ext cx="4830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ldNum" idx="12"/>
          </p:nvPr>
        </p:nvSpPr>
        <p:spPr>
          <a:xfrm>
            <a:off x="7881937" y="381000"/>
            <a:ext cx="6683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6" descr="C2-HD-BT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95862"/>
            <a:ext cx="9144000" cy="186213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>
            <a:spLocks noGrp="1"/>
          </p:cNvSpPr>
          <p:nvPr>
            <p:ph type="title"/>
          </p:nvPr>
        </p:nvSpPr>
        <p:spPr>
          <a:xfrm>
            <a:off x="2171700" y="763587"/>
            <a:ext cx="6378575" cy="1293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body" idx="1"/>
          </p:nvPr>
        </p:nvSpPr>
        <p:spPr>
          <a:xfrm>
            <a:off x="593725" y="2193925"/>
            <a:ext cx="7956550" cy="407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dt" idx="10"/>
          </p:nvPr>
        </p:nvSpPr>
        <p:spPr>
          <a:xfrm>
            <a:off x="5562600" y="381000"/>
            <a:ext cx="21828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ftr" idx="11"/>
          </p:nvPr>
        </p:nvSpPr>
        <p:spPr>
          <a:xfrm>
            <a:off x="593725" y="381000"/>
            <a:ext cx="4830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sldNum" idx="12"/>
          </p:nvPr>
        </p:nvSpPr>
        <p:spPr>
          <a:xfrm>
            <a:off x="7881937" y="381000"/>
            <a:ext cx="6683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sz="10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838200"/>
            <a:ext cx="4105275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>
            <a:spLocks noGrp="1"/>
          </p:cNvSpPr>
          <p:nvPr>
            <p:ph type="ctrTitle"/>
          </p:nvPr>
        </p:nvSpPr>
        <p:spPr>
          <a:xfrm>
            <a:off x="914400" y="2441575"/>
            <a:ext cx="7315200" cy="182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en-US" sz="6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 SYSTEMS</a:t>
            </a:r>
            <a:endParaRPr/>
          </a:p>
        </p:txBody>
      </p:sp>
      <p:sp>
        <p:nvSpPr>
          <p:cNvPr id="208" name="Google Shape;208;p28"/>
          <p:cNvSpPr txBox="1">
            <a:spLocks noGrp="1"/>
          </p:cNvSpPr>
          <p:nvPr>
            <p:ph type="subTitle" idx="1"/>
          </p:nvPr>
        </p:nvSpPr>
        <p:spPr>
          <a:xfrm>
            <a:off x="825500" y="449580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r>
              <a:rPr lang="en-US" dirty="0" smtClean="0"/>
              <a:t>			Week 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>
            <a:spLocks noGrp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entury Gothic"/>
              <a:buNone/>
            </a:pPr>
            <a:r>
              <a:rPr lang="en-US" sz="4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 MANAGEMENT SYSTEM</a:t>
            </a:r>
            <a:endParaRPr/>
          </a:p>
        </p:txBody>
      </p:sp>
      <p:sp>
        <p:nvSpPr>
          <p:cNvPr id="312" name="Google Shape;312;p44"/>
          <p:cNvSpPr txBox="1">
            <a:spLocks noGrp="1"/>
          </p:cNvSpPr>
          <p:nvPr>
            <p:ph type="body" idx="4294967295"/>
          </p:nvPr>
        </p:nvSpPr>
        <p:spPr>
          <a:xfrm>
            <a:off x="21336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Definition 2:</a:t>
            </a:r>
            <a:endParaRPr/>
          </a:p>
          <a:p>
            <a:pPr marL="228600" marR="0" lvl="0" indent="-63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“DBMS is a collection of programs that are used to manage Data in database and the Users of database.”</a:t>
            </a:r>
            <a:endParaRPr/>
          </a:p>
          <a:p>
            <a:pPr marL="228600" marR="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>
            <a:spLocks noGrp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entury Gothic"/>
              <a:buNone/>
            </a:pPr>
            <a:r>
              <a:rPr lang="en-US" sz="4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 MANAGEMENT SYSTEM</a:t>
            </a:r>
            <a:endParaRPr/>
          </a:p>
        </p:txBody>
      </p:sp>
      <p:sp>
        <p:nvSpPr>
          <p:cNvPr id="318" name="Google Shape;318;p45"/>
          <p:cNvSpPr txBox="1">
            <a:spLocks noGrp="1"/>
          </p:cNvSpPr>
          <p:nvPr>
            <p:ph type="body" idx="4294967295"/>
          </p:nvPr>
        </p:nvSpPr>
        <p:spPr>
          <a:xfrm>
            <a:off x="21336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Definition 3:</a:t>
            </a:r>
            <a:endParaRPr/>
          </a:p>
          <a:p>
            <a:pPr marL="228600" marR="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“DBMS is a general purpose Software System that facilitated the process of defining, constructing, manipulating and sharing DB among different users and applications.”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6"/>
          <p:cNvSpPr txBox="1">
            <a:spLocks noGrp="1"/>
          </p:cNvSpPr>
          <p:nvPr>
            <p:ph type="ctrTitle"/>
          </p:nvPr>
        </p:nvSpPr>
        <p:spPr>
          <a:xfrm>
            <a:off x="914400" y="1803400"/>
            <a:ext cx="7315200" cy="182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en-US" sz="6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FILES VS. DATABASES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"/>
          <p:cNvSpPr txBox="1">
            <a:spLocks noGrp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entury Gothic"/>
              <a:buNone/>
            </a:pPr>
            <a:r>
              <a:rPr lang="en-US" sz="4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 PROCESSING SYSTEM</a:t>
            </a:r>
            <a:endParaRPr/>
          </a:p>
        </p:txBody>
      </p:sp>
      <p:sp>
        <p:nvSpPr>
          <p:cNvPr id="330" name="Google Shape;330;p47"/>
          <p:cNvSpPr txBox="1">
            <a:spLocks noGrp="1"/>
          </p:cNvSpPr>
          <p:nvPr>
            <p:ph type="body" idx="4294967295"/>
          </p:nvPr>
        </p:nvSpPr>
        <p:spPr>
          <a:xfrm>
            <a:off x="21336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Disadvantages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Redundancy-Data Duplication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Sharing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Inconsistency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Poor Enforcement of Standards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Synonym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Homonym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Excessive Program Maintenance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>
            <a:spLocks noGrp="1"/>
          </p:cNvSpPr>
          <p:nvPr>
            <p:ph type="ctrTitle" idx="4294967295"/>
          </p:nvPr>
        </p:nvSpPr>
        <p:spPr>
          <a:xfrm>
            <a:off x="2667000" y="1371600"/>
            <a:ext cx="6477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5400"/>
              <a:buFont typeface="Century Gothic"/>
              <a:buNone/>
            </a:pPr>
            <a:r>
              <a:rPr lang="en-US" sz="5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CHARACTERISTICS OF DB APPROACH</a:t>
            </a:r>
            <a:endParaRPr/>
          </a:p>
        </p:txBody>
      </p:sp>
      <p:pic>
        <p:nvPicPr>
          <p:cNvPr id="336" name="Google Shape;336;p48"/>
          <p:cNvPicPr preferRelativeResize="0"/>
          <p:nvPr/>
        </p:nvPicPr>
        <p:blipFill rotWithShape="1">
          <a:blip r:embed="rId3">
            <a:alphaModFix/>
          </a:blip>
          <a:srcRect t="30836" b="7776"/>
          <a:stretch/>
        </p:blipFill>
        <p:spPr>
          <a:xfrm>
            <a:off x="0" y="3048000"/>
            <a:ext cx="769620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2"/>
          <p:cNvSpPr txBox="1">
            <a:spLocks noGrp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entury Gothic"/>
              <a:buNone/>
            </a:pPr>
            <a:r>
              <a:rPr lang="en-US" sz="4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SUPPORT OF MULTIPLE DATA VIEWS</a:t>
            </a:r>
            <a:endParaRPr/>
          </a:p>
        </p:txBody>
      </p:sp>
      <p:sp>
        <p:nvSpPr>
          <p:cNvPr id="362" name="Google Shape;362;p52"/>
          <p:cNvSpPr txBox="1">
            <a:spLocks noGrp="1"/>
          </p:cNvSpPr>
          <p:nvPr>
            <p:ph type="body" idx="4294967295"/>
          </p:nvPr>
        </p:nvSpPr>
        <p:spPr>
          <a:xfrm>
            <a:off x="21336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 is a subset of Database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 contains virtual Data that is derived from Database file but is not explicitly stored.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3"/>
          <p:cNvSpPr txBox="1">
            <a:spLocks noGrp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Century Gothic"/>
              <a:buNone/>
            </a:pPr>
            <a:r>
              <a:rPr lang="en-US" sz="3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SHARING &amp; MULTI-USER TRANSACTION PROCESSING</a:t>
            </a:r>
            <a:endParaRPr/>
          </a:p>
        </p:txBody>
      </p:sp>
      <p:sp>
        <p:nvSpPr>
          <p:cNvPr id="368" name="Google Shape;368;p53"/>
          <p:cNvSpPr txBox="1">
            <a:spLocks noGrp="1"/>
          </p:cNvSpPr>
          <p:nvPr>
            <p:ph type="body" idx="4294967295"/>
          </p:nvPr>
        </p:nvSpPr>
        <p:spPr>
          <a:xfrm>
            <a:off x="21336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Query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“Request for information from Database”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Transaction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“An executing program or process that includes one or more DB Access for reading or updating records”</a:t>
            </a:r>
            <a:endParaRPr/>
          </a:p>
          <a:p>
            <a:pPr marL="228600" marR="0" lvl="0" indent="-63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5"/>
          <p:cNvSpPr txBox="1">
            <a:spLocks noGrp="1"/>
          </p:cNvSpPr>
          <p:nvPr>
            <p:ph type="ctrTitle" idx="4294967295"/>
          </p:nvPr>
        </p:nvSpPr>
        <p:spPr>
          <a:xfrm>
            <a:off x="2667000" y="1371600"/>
            <a:ext cx="6477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5400"/>
              <a:buFont typeface="Century Gothic"/>
              <a:buNone/>
            </a:pPr>
            <a:r>
              <a:rPr lang="en-US" sz="5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USERS OF DATABASE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6"/>
          <p:cNvSpPr txBox="1">
            <a:spLocks noGrp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entury Gothic"/>
              <a:buNone/>
            </a:pPr>
            <a:r>
              <a:rPr lang="en-US" sz="4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 ADMINISTRATOR (DBA)</a:t>
            </a:r>
            <a:endParaRPr/>
          </a:p>
        </p:txBody>
      </p:sp>
      <p:sp>
        <p:nvSpPr>
          <p:cNvPr id="385" name="Google Shape;385;p56"/>
          <p:cNvSpPr txBox="1">
            <a:spLocks noGrp="1"/>
          </p:cNvSpPr>
          <p:nvPr>
            <p:ph type="body" idx="4294967295"/>
          </p:nvPr>
        </p:nvSpPr>
        <p:spPr>
          <a:xfrm>
            <a:off x="21336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0487" marR="0" lvl="0" indent="-1651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“A person who has central control over data and programs that access that data”</a:t>
            </a:r>
            <a:endParaRPr/>
          </a:p>
          <a:p>
            <a:pPr marL="90487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0487" marR="0" lvl="0" indent="-1651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Sole Administrator of the two DB environment resources:	</a:t>
            </a:r>
            <a:endParaRPr/>
          </a:p>
          <a:p>
            <a:pPr marL="382587" marR="0" lvl="1" indent="-182561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</a:t>
            </a:r>
            <a:endParaRPr/>
          </a:p>
          <a:p>
            <a:pPr marL="382587" marR="0" lvl="1" indent="-182561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DBMS</a:t>
            </a:r>
            <a:endParaRPr/>
          </a:p>
          <a:p>
            <a:pPr marL="382587" marR="0" lvl="1" indent="-30161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0487" marR="0" lvl="0" indent="-1651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Technical Person dealing with DB recovery and maintenance etc. </a:t>
            </a:r>
            <a:endParaRPr sz="2400" b="0" i="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7"/>
          <p:cNvSpPr txBox="1">
            <a:spLocks noGrp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entury Gothic"/>
              <a:buNone/>
            </a:pPr>
            <a:r>
              <a:rPr lang="en-US" sz="4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 ADMINISTRATOR (DBA)</a:t>
            </a:r>
            <a:endParaRPr/>
          </a:p>
        </p:txBody>
      </p:sp>
      <p:sp>
        <p:nvSpPr>
          <p:cNvPr id="391" name="Google Shape;391;p57"/>
          <p:cNvSpPr txBox="1">
            <a:spLocks noGrp="1"/>
          </p:cNvSpPr>
          <p:nvPr>
            <p:ph type="body" idx="4294967295"/>
          </p:nvPr>
        </p:nvSpPr>
        <p:spPr>
          <a:xfrm>
            <a:off x="21336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 Functions of DBA</a:t>
            </a:r>
            <a:endParaRPr/>
          </a:p>
          <a:p>
            <a:pPr marL="685800" marR="0" lvl="1" indent="-76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Definitions</a:t>
            </a:r>
            <a:endParaRPr/>
          </a:p>
          <a:p>
            <a:pPr marL="685800" marR="0" lvl="1" indent="-76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Granting Access Authentication Levels</a:t>
            </a:r>
            <a:endParaRPr/>
          </a:p>
          <a:p>
            <a:pPr marL="685800" marR="0" lvl="1" indent="-76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Routine Maintenance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Backups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Maintaining Disk Space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Maintaining Job’s Execution and Response Time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body" idx="4294967295"/>
          </p:nvPr>
        </p:nvSpPr>
        <p:spPr>
          <a:xfrm>
            <a:off x="0" y="1600200"/>
            <a:ext cx="6858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r>
              <a:rPr lang="en-US" sz="2200" b="0" i="1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goal is to turn data into information and information into insight</a:t>
            </a:r>
            <a:r>
              <a:rPr lang="en-US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Carly Fiorina –</a:t>
            </a:r>
            <a:endParaRPr/>
          </a:p>
          <a:p>
            <a:pPr marL="2286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former CEO HP</a:t>
            </a:r>
            <a:endParaRPr/>
          </a:p>
        </p:txBody>
      </p:sp>
      <p:cxnSp>
        <p:nvCxnSpPr>
          <p:cNvPr id="223" name="Google Shape;223;p30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88900" cap="flat" cmpd="sng">
            <a:solidFill>
              <a:srgbClr val="53A9C7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4" name="Google Shape;224;p30"/>
          <p:cNvCxnSpPr/>
          <p:nvPr/>
        </p:nvCxnSpPr>
        <p:spPr>
          <a:xfrm>
            <a:off x="0" y="228600"/>
            <a:ext cx="9144000" cy="0"/>
          </a:xfrm>
          <a:prstGeom prst="straightConnector1">
            <a:avLst/>
          </a:prstGeom>
          <a:noFill/>
          <a:ln w="88900" cap="flat" cmpd="sng">
            <a:solidFill>
              <a:srgbClr val="53A9C7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25" name="Google Shape;22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5825" y="0"/>
            <a:ext cx="63817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8"/>
          <p:cNvSpPr txBox="1">
            <a:spLocks noGrp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entury Gothic"/>
              <a:buNone/>
            </a:pPr>
            <a:r>
              <a:rPr lang="en-US" sz="4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 DESIGNERS</a:t>
            </a:r>
            <a:endParaRPr/>
          </a:p>
        </p:txBody>
      </p:sp>
      <p:sp>
        <p:nvSpPr>
          <p:cNvPr id="397" name="Google Shape;397;p58"/>
          <p:cNvSpPr txBox="1">
            <a:spLocks noGrp="1"/>
          </p:cNvSpPr>
          <p:nvPr>
            <p:ph type="body" idx="4294967295"/>
          </p:nvPr>
        </p:nvSpPr>
        <p:spPr>
          <a:xfrm>
            <a:off x="21336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Identifies the data to be stored in DB</a:t>
            </a:r>
            <a:endParaRPr sz="26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Come-up with appropriate DB structure</a:t>
            </a:r>
            <a:endParaRPr sz="26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63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9"/>
          <p:cNvSpPr txBox="1">
            <a:spLocks noGrp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entury Gothic"/>
              <a:buNone/>
            </a:pPr>
            <a:r>
              <a:rPr lang="en-US" sz="4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END USERS</a:t>
            </a:r>
            <a:endParaRPr/>
          </a:p>
        </p:txBody>
      </p:sp>
      <p:sp>
        <p:nvSpPr>
          <p:cNvPr id="403" name="Google Shape;403;p59"/>
          <p:cNvSpPr txBox="1">
            <a:spLocks noGrp="1"/>
          </p:cNvSpPr>
          <p:nvPr>
            <p:ph type="body" idx="4294967295"/>
          </p:nvPr>
        </p:nvSpPr>
        <p:spPr>
          <a:xfrm>
            <a:off x="21336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Casual End-Users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Occasionally access DB maybe each time for different information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Senior or Middle Managers</a:t>
            </a:r>
            <a:endParaRPr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Naïve or Parametric End-Users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Access only through Application program and “Canned Transactions”</a:t>
            </a:r>
            <a:endParaRPr/>
          </a:p>
          <a:p>
            <a:pPr marL="228600" marR="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0"/>
          <p:cNvSpPr txBox="1">
            <a:spLocks noGrp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entury Gothic"/>
              <a:buNone/>
            </a:pPr>
            <a:r>
              <a:rPr lang="en-US" sz="4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END USERS</a:t>
            </a:r>
            <a:endParaRPr/>
          </a:p>
        </p:txBody>
      </p:sp>
      <p:sp>
        <p:nvSpPr>
          <p:cNvPr id="409" name="Google Shape;409;p60"/>
          <p:cNvSpPr txBox="1">
            <a:spLocks noGrp="1"/>
          </p:cNvSpPr>
          <p:nvPr>
            <p:ph type="body" idx="4294967295"/>
          </p:nvPr>
        </p:nvSpPr>
        <p:spPr>
          <a:xfrm>
            <a:off x="21336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Sophisticated Users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Access DB through Application Program and direct access to Data as well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Appropriated Authentication Level is reqd.</a:t>
            </a:r>
            <a:endParaRPr/>
          </a:p>
          <a:p>
            <a:pPr marL="685800" marR="0" lvl="1" indent="-76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Standalone Users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Maintain personal Database for their own use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E.g. a person’s Taxation Data</a:t>
            </a:r>
            <a:endParaRPr/>
          </a:p>
          <a:p>
            <a:pPr marL="228600" marR="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1"/>
          <p:cNvSpPr txBox="1">
            <a:spLocks noGrp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entury Gothic"/>
              <a:buNone/>
            </a:pPr>
            <a:r>
              <a:rPr lang="en-US" sz="4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SYSTEM ANALYST</a:t>
            </a:r>
            <a:endParaRPr/>
          </a:p>
        </p:txBody>
      </p:sp>
      <p:sp>
        <p:nvSpPr>
          <p:cNvPr id="415" name="Google Shape;415;p61"/>
          <p:cNvSpPr txBox="1">
            <a:spLocks noGrp="1"/>
          </p:cNvSpPr>
          <p:nvPr>
            <p:ph type="body" idx="4294967295"/>
          </p:nvPr>
        </p:nvSpPr>
        <p:spPr>
          <a:xfrm>
            <a:off x="21336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Determines requirements of End-Users (Naïve &amp; Sophisticated)</a:t>
            </a:r>
            <a:endParaRPr sz="26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 Canned Transactions</a:t>
            </a:r>
            <a:endParaRPr sz="26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63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2"/>
          <p:cNvSpPr txBox="1">
            <a:spLocks noGrp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entury Gothic"/>
              <a:buNone/>
            </a:pPr>
            <a:r>
              <a:rPr lang="en-US" sz="4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APPLICATION PROGRAMMERS</a:t>
            </a:r>
            <a:endParaRPr/>
          </a:p>
        </p:txBody>
      </p:sp>
      <p:sp>
        <p:nvSpPr>
          <p:cNvPr id="421" name="Google Shape;421;p62"/>
          <p:cNvSpPr txBox="1">
            <a:spLocks noGrp="1"/>
          </p:cNvSpPr>
          <p:nvPr>
            <p:ph type="body" idx="4294967295"/>
          </p:nvPr>
        </p:nvSpPr>
        <p:spPr>
          <a:xfrm>
            <a:off x="21336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Implements the Canned Transactions</a:t>
            </a:r>
            <a:endParaRPr sz="26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Also called Software Engineers or Software Developers</a:t>
            </a:r>
            <a:endParaRPr sz="26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63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3"/>
          <p:cNvSpPr txBox="1">
            <a:spLocks noGrp="1"/>
          </p:cNvSpPr>
          <p:nvPr>
            <p:ph type="ctrTitle" idx="4294967295"/>
          </p:nvPr>
        </p:nvSpPr>
        <p:spPr>
          <a:xfrm>
            <a:off x="2667000" y="1371600"/>
            <a:ext cx="6477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5400"/>
              <a:buFont typeface="Century Gothic"/>
              <a:buNone/>
            </a:pPr>
            <a:r>
              <a:rPr lang="en-US" sz="5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TYPES OF DBMS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4"/>
          <p:cNvSpPr txBox="1">
            <a:spLocks noGrp="1"/>
          </p:cNvSpPr>
          <p:nvPr>
            <p:ph type="title" idx="4294967295"/>
          </p:nvPr>
        </p:nvSpPr>
        <p:spPr>
          <a:xfrm>
            <a:off x="2133600" y="163512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entury Gothic"/>
              <a:buNone/>
            </a:pPr>
            <a:r>
              <a:rPr lang="en-US" sz="4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TYPES OF DBMS</a:t>
            </a:r>
            <a:endParaRPr/>
          </a:p>
        </p:txBody>
      </p:sp>
      <p:sp>
        <p:nvSpPr>
          <p:cNvPr id="432" name="Google Shape;432;p64"/>
          <p:cNvSpPr txBox="1">
            <a:spLocks noGrp="1"/>
          </p:cNvSpPr>
          <p:nvPr>
            <p:ph type="body" idx="4294967295"/>
          </p:nvPr>
        </p:nvSpPr>
        <p:spPr>
          <a:xfrm>
            <a:off x="838200" y="1905000"/>
            <a:ext cx="8305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Relational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Model is based on tables</a:t>
            </a:r>
            <a:endParaRPr/>
          </a:p>
          <a:p>
            <a:pPr marL="685800" marR="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Network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Model based on graph with nodes as records and relationship between records as edges</a:t>
            </a:r>
            <a:endParaRPr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Hierarchical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Model based on tree data structure </a:t>
            </a:r>
            <a:endParaRPr/>
          </a:p>
          <a:p>
            <a:pPr marL="228600" marR="0" lvl="0" indent="-63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63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8"/>
          <p:cNvSpPr txBox="1">
            <a:spLocks noGrp="1"/>
          </p:cNvSpPr>
          <p:nvPr>
            <p:ph type="ctrTitle" idx="4294967295"/>
          </p:nvPr>
        </p:nvSpPr>
        <p:spPr>
          <a:xfrm>
            <a:off x="2667000" y="1371600"/>
            <a:ext cx="6477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5400"/>
              <a:buFont typeface="Century Gothic"/>
              <a:buNone/>
            </a:pPr>
            <a:r>
              <a:rPr lang="en-US" sz="5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ADVANTAGES OF DBMS APPROACH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9"/>
          <p:cNvSpPr txBox="1">
            <a:spLocks noGrp="1"/>
          </p:cNvSpPr>
          <p:nvPr>
            <p:ph type="body" idx="4294967295"/>
          </p:nvPr>
        </p:nvSpPr>
        <p:spPr>
          <a:xfrm>
            <a:off x="818347" y="3886200"/>
            <a:ext cx="7512338" cy="105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REDUNDANCY</a:t>
            </a:r>
            <a:endParaRPr sz="2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2" name="Google Shape;462;p69"/>
          <p:cNvSpPr txBox="1">
            <a:spLocks noGrp="1"/>
          </p:cNvSpPr>
          <p:nvPr>
            <p:ph type="body" idx="4294967295"/>
          </p:nvPr>
        </p:nvSpPr>
        <p:spPr>
          <a:xfrm>
            <a:off x="818347" y="4939862"/>
            <a:ext cx="7512338" cy="1162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Duplication for availability</a:t>
            </a: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3" name="Google Shape;463;p69" descr="Image result for redundancy in databa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3062" y="1219200"/>
            <a:ext cx="585787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0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0487" lvl="0" indent="-90487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Century Gothic"/>
              <a:buNone/>
            </a:pPr>
            <a:r>
              <a:rPr lang="en-US" sz="3600" b="0" i="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CONTROLLED REDUNDANCY</a:t>
            </a:r>
            <a:endParaRPr/>
          </a:p>
        </p:txBody>
      </p:sp>
      <p:sp>
        <p:nvSpPr>
          <p:cNvPr id="469" name="Google Shape;469;p70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3429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2587" lvl="1" indent="-18256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Redundancy is repetition of Data</a:t>
            </a:r>
            <a:endParaRPr/>
          </a:p>
          <a:p>
            <a:pPr marL="566737" lvl="2" indent="-1825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Leads to Data Duplication</a:t>
            </a:r>
            <a:endParaRPr/>
          </a:p>
          <a:p>
            <a:pPr marL="566737" lvl="2" indent="-1825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Loss of Storage Space</a:t>
            </a:r>
            <a:endParaRPr/>
          </a:p>
          <a:p>
            <a:pPr marL="566737" lvl="2" indent="-1825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Inconsistency of repeated data</a:t>
            </a:r>
            <a:endParaRPr/>
          </a:p>
          <a:p>
            <a:pPr marL="90487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1" name="Google Shape;471;p70" descr="Image result for redundancy in databa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1717675"/>
            <a:ext cx="3814762" cy="31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>
            <a:spLocks noGrp="1"/>
          </p:cNvSpPr>
          <p:nvPr>
            <p:ph type="ctrTitle"/>
          </p:nvPr>
        </p:nvSpPr>
        <p:spPr>
          <a:xfrm>
            <a:off x="914400" y="1803400"/>
            <a:ext cx="7315200" cy="182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en-US" sz="6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DEFINITIONS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1"/>
          <p:cNvSpPr txBox="1">
            <a:spLocks noGrp="1"/>
          </p:cNvSpPr>
          <p:nvPr>
            <p:ph type="title"/>
          </p:nvPr>
        </p:nvSpPr>
        <p:spPr>
          <a:xfrm>
            <a:off x="593725" y="4697412"/>
            <a:ext cx="7956550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90487" lvl="0" indent="-904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Century Gothic"/>
              <a:buNone/>
            </a:pPr>
            <a:r>
              <a:rPr lang="en-US" sz="3200" b="0" i="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SHARING AMONG MULTIPLE USERS</a:t>
            </a:r>
            <a:endParaRPr/>
          </a:p>
        </p:txBody>
      </p:sp>
      <p:pic>
        <p:nvPicPr>
          <p:cNvPr id="477" name="Google Shape;477;p71" descr="Image result for data shari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10954" b="10953"/>
          <a:stretch/>
        </p:blipFill>
        <p:spPr>
          <a:xfrm>
            <a:off x="593725" y="976312"/>
            <a:ext cx="7950200" cy="3408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2"/>
          <p:cNvSpPr txBox="1">
            <a:spLocks noGrp="1"/>
          </p:cNvSpPr>
          <p:nvPr>
            <p:ph type="title"/>
          </p:nvPr>
        </p:nvSpPr>
        <p:spPr>
          <a:xfrm>
            <a:off x="593725" y="4697412"/>
            <a:ext cx="7956550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90487" lvl="0" indent="-904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900"/>
              <a:buFont typeface="Century Gothic"/>
              <a:buNone/>
            </a:pPr>
            <a:r>
              <a:rPr lang="en-US" sz="2900" b="0" i="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PERSISTENT STORAGE TO PROGRAM OBJECTS</a:t>
            </a:r>
            <a:endParaRPr/>
          </a:p>
        </p:txBody>
      </p:sp>
      <p:sp>
        <p:nvSpPr>
          <p:cNvPr id="484" name="Google Shape;484;p72"/>
          <p:cNvSpPr txBox="1">
            <a:spLocks noGrp="1"/>
          </p:cNvSpPr>
          <p:nvPr>
            <p:ph type="body" idx="1"/>
          </p:nvPr>
        </p:nvSpPr>
        <p:spPr>
          <a:xfrm>
            <a:off x="593725" y="976312"/>
            <a:ext cx="7950200" cy="340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5" name="Google Shape;485;p72"/>
          <p:cNvSpPr txBox="1">
            <a:spLocks noGrp="1"/>
          </p:cNvSpPr>
          <p:nvPr>
            <p:ph type="body" idx="1"/>
          </p:nvPr>
        </p:nvSpPr>
        <p:spPr>
          <a:xfrm>
            <a:off x="593725" y="5516562"/>
            <a:ext cx="7956550" cy="74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2587" lvl="1" indent="-18256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00"/>
              <a:buNone/>
            </a:pPr>
            <a:r>
              <a:rPr lang="en-US" sz="1100" b="0" i="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Objects can be stored in DB</a:t>
            </a:r>
            <a:endParaRPr/>
          </a:p>
          <a:p>
            <a:pPr marL="382587" lvl="1" indent="-18256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1100"/>
              <a:buNone/>
            </a:pPr>
            <a:r>
              <a:rPr lang="en-US" sz="1100" b="0" i="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Such Objects are persistent as the can be accessed later</a:t>
            </a:r>
            <a:endParaRPr sz="1000" b="0" i="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0487" lvl="0" indent="-9048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 b="0" i="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 b="0" i="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6" name="Google Shape;486;p72" descr="Image result for databa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2400" y="334962"/>
            <a:ext cx="92964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3"/>
          <p:cNvSpPr txBox="1">
            <a:spLocks noGrp="1"/>
          </p:cNvSpPr>
          <p:nvPr>
            <p:ph type="title"/>
          </p:nvPr>
        </p:nvSpPr>
        <p:spPr>
          <a:xfrm>
            <a:off x="917575" y="4376737"/>
            <a:ext cx="7413625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90487" lvl="0" indent="-904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900"/>
              <a:buFont typeface="Century Gothic"/>
              <a:buNone/>
            </a:pPr>
            <a:r>
              <a:rPr lang="en-US" sz="2900" b="0" i="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STORAGE STRUCTURE FOR EFFICIENT QUERY PROCESSING</a:t>
            </a:r>
            <a:endParaRPr/>
          </a:p>
        </p:txBody>
      </p:sp>
      <p:sp>
        <p:nvSpPr>
          <p:cNvPr id="493" name="Google Shape;493;p73"/>
          <p:cNvSpPr txBox="1">
            <a:spLocks noGrp="1"/>
          </p:cNvSpPr>
          <p:nvPr>
            <p:ph type="body" idx="1"/>
          </p:nvPr>
        </p:nvSpPr>
        <p:spPr>
          <a:xfrm>
            <a:off x="593725" y="5516562"/>
            <a:ext cx="7956550" cy="74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2587" lvl="1" indent="-18256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None/>
            </a:pPr>
            <a:r>
              <a:rPr lang="en-US" sz="1600" b="0" i="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DBMS has capabilities for efficient execution of transactions</a:t>
            </a:r>
            <a:endParaRPr/>
          </a:p>
          <a:p>
            <a:pPr marL="382587" lvl="1" indent="-18256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1600"/>
              <a:buNone/>
            </a:pPr>
            <a:r>
              <a:rPr lang="en-US" sz="1600" b="0" i="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Specialized data-structures for searching</a:t>
            </a:r>
            <a:endParaRPr/>
          </a:p>
          <a:p>
            <a:pPr marL="382587" lvl="1" indent="-18256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1600"/>
              <a:buNone/>
            </a:pPr>
            <a:r>
              <a:rPr lang="en-US" sz="1600" b="0" i="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Auxiliary files called Indexers are used</a:t>
            </a:r>
            <a:endParaRPr/>
          </a:p>
          <a:p>
            <a:pPr marL="382587" lvl="1" indent="-18256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1600"/>
              <a:buNone/>
            </a:pPr>
            <a:r>
              <a:rPr lang="en-US" sz="1600" b="0" i="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Indexers use Tree or Hash Data Structure</a:t>
            </a:r>
            <a:endParaRPr sz="1600" b="0" i="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0" i="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94" name="Google Shape;494;p73" descr="Image result for efficient query processing for scalable web searc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0887" y="639762"/>
            <a:ext cx="5102225" cy="332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4"/>
          <p:cNvSpPr txBox="1">
            <a:spLocks noGrp="1"/>
          </p:cNvSpPr>
          <p:nvPr>
            <p:ph type="title"/>
          </p:nvPr>
        </p:nvSpPr>
        <p:spPr>
          <a:xfrm>
            <a:off x="593725" y="4697412"/>
            <a:ext cx="7956550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900"/>
              <a:buFont typeface="Century Gothic"/>
              <a:buNone/>
            </a:pPr>
            <a:r>
              <a:rPr lang="en-US" sz="2900" b="0" i="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-US" sz="2900" b="0" i="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900" b="0" i="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-US" sz="2900" b="0" i="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900" b="0" i="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-US" sz="2900" b="0" i="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9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BETTER BACK-UP AND RECOVERY PROCEDURES</a:t>
            </a:r>
            <a:endParaRPr/>
          </a:p>
        </p:txBody>
      </p:sp>
      <p:pic>
        <p:nvPicPr>
          <p:cNvPr id="500" name="Google Shape;500;p74" descr="Related imag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11922" b="11923"/>
          <a:stretch/>
        </p:blipFill>
        <p:spPr>
          <a:xfrm>
            <a:off x="593725" y="976312"/>
            <a:ext cx="7950200" cy="3408362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74"/>
          <p:cNvSpPr txBox="1">
            <a:spLocks noGrp="1"/>
          </p:cNvSpPr>
          <p:nvPr>
            <p:ph type="body" idx="1"/>
          </p:nvPr>
        </p:nvSpPr>
        <p:spPr>
          <a:xfrm>
            <a:off x="593725" y="5516562"/>
            <a:ext cx="7956550" cy="74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1" indent="0" algn="ctr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1" indent="0" algn="ctr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Back-up frequency depends upon sensitivity of data</a:t>
            </a:r>
            <a:endParaRPr sz="14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5"/>
          <p:cNvSpPr txBox="1">
            <a:spLocks noGrp="1"/>
          </p:cNvSpPr>
          <p:nvPr>
            <p:ph type="title"/>
          </p:nvPr>
        </p:nvSpPr>
        <p:spPr>
          <a:xfrm>
            <a:off x="304800" y="4289425"/>
            <a:ext cx="8534400" cy="127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entury Gothic"/>
              <a:buNone/>
            </a:pPr>
            <a:r>
              <a:rPr lang="en-US" sz="29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PROVIDING MULTIPLE INTERFACES TO DIFFERENT CLASSES OF USERS</a:t>
            </a:r>
            <a:br>
              <a:rPr lang="en-US" sz="29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/>
          </a:p>
        </p:txBody>
      </p:sp>
      <p:sp>
        <p:nvSpPr>
          <p:cNvPr id="508" name="Google Shape;508;p75"/>
          <p:cNvSpPr txBox="1">
            <a:spLocks noGrp="1"/>
          </p:cNvSpPr>
          <p:nvPr>
            <p:ph type="body" idx="1"/>
          </p:nvPr>
        </p:nvSpPr>
        <p:spPr>
          <a:xfrm>
            <a:off x="593725" y="5516562"/>
            <a:ext cx="7956550" cy="74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9" name="Google Shape;509;p75" descr="Hotel background composition with set of cartoon style flat human characters with hotel workers and text vector illustration"/>
          <p:cNvPicPr preferRelativeResize="0"/>
          <p:nvPr/>
        </p:nvPicPr>
        <p:blipFill rotWithShape="1">
          <a:blip r:embed="rId3">
            <a:alphaModFix/>
          </a:blip>
          <a:srcRect b="58908"/>
          <a:stretch/>
        </p:blipFill>
        <p:spPr>
          <a:xfrm>
            <a:off x="1714500" y="1449387"/>
            <a:ext cx="5715000" cy="1722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6"/>
          <p:cNvSpPr txBox="1">
            <a:spLocks noGrp="1"/>
          </p:cNvSpPr>
          <p:nvPr>
            <p:ph type="title"/>
          </p:nvPr>
        </p:nvSpPr>
        <p:spPr>
          <a:xfrm>
            <a:off x="593725" y="4697412"/>
            <a:ext cx="7956550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entury Gothic"/>
              <a:buNone/>
            </a:pPr>
            <a:r>
              <a:rPr lang="en-US" sz="29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REPRESENTING COMPLEX RELATIONSHIPS IN DATA</a:t>
            </a:r>
            <a:endParaRPr/>
          </a:p>
        </p:txBody>
      </p:sp>
      <p:sp>
        <p:nvSpPr>
          <p:cNvPr id="516" name="Google Shape;516;p76"/>
          <p:cNvSpPr txBox="1">
            <a:spLocks noGrp="1"/>
          </p:cNvSpPr>
          <p:nvPr>
            <p:ph type="body" idx="1"/>
          </p:nvPr>
        </p:nvSpPr>
        <p:spPr>
          <a:xfrm>
            <a:off x="593725" y="5516562"/>
            <a:ext cx="7956550" cy="74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7" name="Google Shape;517;p76" descr="Image result for complex relationships in database"/>
          <p:cNvPicPr preferRelativeResize="0"/>
          <p:nvPr/>
        </p:nvPicPr>
        <p:blipFill rotWithShape="1">
          <a:blip r:embed="rId3">
            <a:alphaModFix/>
          </a:blip>
          <a:srcRect t="4713" b="8839"/>
          <a:stretch/>
        </p:blipFill>
        <p:spPr>
          <a:xfrm>
            <a:off x="1385887" y="581025"/>
            <a:ext cx="6372225" cy="346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76"/>
          <p:cNvSpPr txBox="1"/>
          <p:nvPr/>
        </p:nvSpPr>
        <p:spPr>
          <a:xfrm>
            <a:off x="2286000" y="3105150"/>
            <a:ext cx="4572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Representing Complex Relationships in Data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7"/>
          <p:cNvSpPr txBox="1">
            <a:spLocks noGrp="1"/>
          </p:cNvSpPr>
          <p:nvPr>
            <p:ph type="title"/>
          </p:nvPr>
        </p:nvSpPr>
        <p:spPr>
          <a:xfrm>
            <a:off x="152400" y="261937"/>
            <a:ext cx="7391400" cy="156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90487" lvl="0" indent="-904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Century Gothic"/>
              <a:buNone/>
            </a:pPr>
            <a:r>
              <a:rPr lang="en-US" sz="3200" b="0" i="0" u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-US" sz="3200" b="0" i="0" u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3200" b="0" i="0" u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RESTRICTED UN-AUTHORIZED ACCESS</a:t>
            </a:r>
            <a:endParaRPr dirty="0"/>
          </a:p>
        </p:txBody>
      </p:sp>
      <p:pic>
        <p:nvPicPr>
          <p:cNvPr id="525" name="Google Shape;525;p77" descr="Image result for database concept"/>
          <p:cNvPicPr preferRelativeResize="0"/>
          <p:nvPr/>
        </p:nvPicPr>
        <p:blipFill rotWithShape="1">
          <a:blip r:embed="rId3">
            <a:alphaModFix/>
          </a:blip>
          <a:srcRect l="16667"/>
          <a:stretch/>
        </p:blipFill>
        <p:spPr>
          <a:xfrm>
            <a:off x="5162550" y="2084695"/>
            <a:ext cx="3054350" cy="3665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8"/>
          <p:cNvSpPr txBox="1">
            <a:spLocks noGrp="1"/>
          </p:cNvSpPr>
          <p:nvPr>
            <p:ph type="title"/>
          </p:nvPr>
        </p:nvSpPr>
        <p:spPr>
          <a:xfrm>
            <a:off x="554037" y="4287837"/>
            <a:ext cx="7956550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ENFORCING INTEGRITY CONSTRAINTS</a:t>
            </a:r>
            <a:endParaRPr dirty="0"/>
          </a:p>
        </p:txBody>
      </p:sp>
      <p:sp>
        <p:nvSpPr>
          <p:cNvPr id="532" name="Google Shape;532;p78"/>
          <p:cNvSpPr txBox="1">
            <a:spLocks noGrp="1"/>
          </p:cNvSpPr>
          <p:nvPr>
            <p:ph type="body" idx="1"/>
          </p:nvPr>
        </p:nvSpPr>
        <p:spPr>
          <a:xfrm>
            <a:off x="917575" y="5284787"/>
            <a:ext cx="741362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Ensuring that data is entered as per data length of field</a:t>
            </a:r>
            <a:endParaRPr dirty="0"/>
          </a:p>
          <a:p>
            <a:pPr marL="457200" lvl="1" indent="-88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Field Constraints are not violated</a:t>
            </a:r>
            <a:endParaRPr dirty="0"/>
          </a:p>
          <a:p>
            <a:pPr marL="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Potential for Enforcing Standards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0" i="0" u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3" name="Google Shape;533;p78" descr="Related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825500"/>
            <a:ext cx="5886450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78"/>
          <p:cNvSpPr txBox="1"/>
          <p:nvPr/>
        </p:nvSpPr>
        <p:spPr>
          <a:xfrm>
            <a:off x="738187" y="1068387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9"/>
          <p:cNvSpPr txBox="1">
            <a:spLocks noGrp="1"/>
          </p:cNvSpPr>
          <p:nvPr>
            <p:ph type="title"/>
          </p:nvPr>
        </p:nvSpPr>
        <p:spPr>
          <a:xfrm>
            <a:off x="685800" y="4289425"/>
            <a:ext cx="8153400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entury Gothic"/>
              <a:buNone/>
            </a:pPr>
            <a:r>
              <a:rPr lang="en-US" sz="29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FASTER DEVELOPMENT OF NEW APPLICATIONS</a:t>
            </a:r>
            <a:endParaRPr/>
          </a:p>
        </p:txBody>
      </p:sp>
      <p:sp>
        <p:nvSpPr>
          <p:cNvPr id="541" name="Google Shape;541;p79"/>
          <p:cNvSpPr txBox="1">
            <a:spLocks noGrp="1"/>
          </p:cNvSpPr>
          <p:nvPr>
            <p:ph type="body" idx="1"/>
          </p:nvPr>
        </p:nvSpPr>
        <p:spPr>
          <a:xfrm>
            <a:off x="593725" y="5516562"/>
            <a:ext cx="7956550" cy="74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Once DB is up and running very less time is required to align a new Application Program with it</a:t>
            </a:r>
            <a:br>
              <a:rPr lang="en-US" sz="16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6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Availability of Up-to-date Information</a:t>
            </a:r>
            <a:br>
              <a:rPr lang="en-US" sz="16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/>
          </a:p>
        </p:txBody>
      </p:sp>
      <p:pic>
        <p:nvPicPr>
          <p:cNvPr id="542" name="Google Shape;542;p79" descr="Related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8900" y="1492250"/>
            <a:ext cx="388620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>
            <a:spLocks noGrp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entury Gothic"/>
              <a:buNone/>
            </a:pPr>
            <a:r>
              <a:rPr lang="en-US" sz="4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&amp; INFORMATION</a:t>
            </a:r>
            <a:endParaRPr/>
          </a:p>
        </p:txBody>
      </p:sp>
      <p:sp>
        <p:nvSpPr>
          <p:cNvPr id="275" name="Google Shape;275;p38"/>
          <p:cNvSpPr txBox="1">
            <a:spLocks noGrp="1"/>
          </p:cNvSpPr>
          <p:nvPr>
            <p:ph type="body" idx="4294967295"/>
          </p:nvPr>
        </p:nvSpPr>
        <p:spPr>
          <a:xfrm>
            <a:off x="21336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Raw facts are called “Data”.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“Sara”	27	6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“Zohaib”	34	12</a:t>
            </a:r>
            <a:endParaRPr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“Processed Data” forms Information.</a:t>
            </a:r>
            <a:endParaRPr/>
          </a:p>
          <a:p>
            <a:pPr marL="228600" marR="0" lvl="0" indent="-63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76" name="Google Shape;276;p38"/>
          <p:cNvGraphicFramePr/>
          <p:nvPr/>
        </p:nvGraphicFramePr>
        <p:xfrm>
          <a:off x="1600200" y="4906962"/>
          <a:ext cx="6248375" cy="1112825"/>
        </p:xfrm>
        <a:graphic>
          <a:graphicData uri="http://schemas.openxmlformats.org/drawingml/2006/table">
            <a:tbl>
              <a:tblPr>
                <a:noFill/>
                <a:tableStyleId>{A57FF7FB-E871-4DFD-8463-6E9CA5A4E3EC}</a:tableStyleId>
              </a:tblPr>
              <a:tblGrid>
                <a:gridCol w="2420925"/>
                <a:gridCol w="1312850"/>
                <a:gridCol w="25146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EMPLOYEE_NAME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AGE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YEARS_OF_EXPER.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Sara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CC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CC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CCD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Zohaib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8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>
            <a:spLocks noGrp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entury Gothic"/>
              <a:buNone/>
            </a:pPr>
            <a:r>
              <a:rPr lang="en-US" sz="4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&amp; INFORMATION</a:t>
            </a:r>
            <a:endParaRPr/>
          </a:p>
        </p:txBody>
      </p:sp>
      <p:sp>
        <p:nvSpPr>
          <p:cNvPr id="282" name="Google Shape;282;p39"/>
          <p:cNvSpPr txBox="1">
            <a:spLocks noGrp="1"/>
          </p:cNvSpPr>
          <p:nvPr>
            <p:ph type="body" idx="4294967295"/>
          </p:nvPr>
        </p:nvSpPr>
        <p:spPr>
          <a:xfrm>
            <a:off x="21336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Steps to Convert Data into Information</a:t>
            </a:r>
            <a:endParaRPr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Collection/ Gathering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Storage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Manipulation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Retrieval</a:t>
            </a:r>
            <a:endParaRPr/>
          </a:p>
          <a:p>
            <a:pPr marL="228600" marR="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>
            <a:spLocks noGrp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entury Gothic"/>
              <a:buNone/>
            </a:pPr>
            <a:r>
              <a:rPr lang="en-US" sz="4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</a:t>
            </a:r>
            <a:endParaRPr/>
          </a:p>
        </p:txBody>
      </p:sp>
      <p:sp>
        <p:nvSpPr>
          <p:cNvPr id="288" name="Google Shape;288;p40"/>
          <p:cNvSpPr txBox="1">
            <a:spLocks noGrp="1"/>
          </p:cNvSpPr>
          <p:nvPr>
            <p:ph type="body" idx="4294967295"/>
          </p:nvPr>
        </p:nvSpPr>
        <p:spPr>
          <a:xfrm>
            <a:off x="0" y="1717675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0487" marR="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053B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7605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Definition 1:</a:t>
            </a:r>
            <a:endParaRPr/>
          </a:p>
          <a:p>
            <a:pPr marL="90487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rgbClr val="76053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82587" marR="0" lvl="1" indent="-18256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6053B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7605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“Database is a </a:t>
            </a:r>
            <a:r>
              <a:rPr lang="en-US" sz="2400" b="0" i="0" u="sng" strike="noStrike" cap="none">
                <a:solidFill>
                  <a:srgbClr val="7605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shared collection</a:t>
            </a:r>
            <a:r>
              <a:rPr lang="en-US" sz="2400" b="0" i="0" u="none" strike="noStrike" cap="none">
                <a:solidFill>
                  <a:srgbClr val="7605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</a:t>
            </a:r>
            <a:r>
              <a:rPr lang="en-US" sz="2400" b="0" i="0" u="sng" strike="noStrike" cap="none">
                <a:solidFill>
                  <a:srgbClr val="7605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logically related data</a:t>
            </a:r>
            <a:r>
              <a:rPr lang="en-US" sz="2400" b="0" i="0" u="none" strike="noStrike" cap="none">
                <a:solidFill>
                  <a:srgbClr val="7605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that is stored to meet the requirements of </a:t>
            </a:r>
            <a:r>
              <a:rPr lang="en-US" sz="2400" b="0" i="0" u="sng" strike="noStrike" cap="none">
                <a:solidFill>
                  <a:srgbClr val="7605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different users</a:t>
            </a:r>
            <a:r>
              <a:rPr lang="en-US" sz="2400" b="0" i="0" u="none" strike="noStrike" cap="none">
                <a:solidFill>
                  <a:srgbClr val="7605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an Organization.”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>
            <a:spLocks noGrp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entury Gothic"/>
              <a:buNone/>
            </a:pPr>
            <a:r>
              <a:rPr lang="en-US" sz="4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</a:t>
            </a:r>
            <a:endParaRPr/>
          </a:p>
        </p:txBody>
      </p:sp>
      <p:sp>
        <p:nvSpPr>
          <p:cNvPr id="294" name="Google Shape;294;p41"/>
          <p:cNvSpPr txBox="1">
            <a:spLocks noGrp="1"/>
          </p:cNvSpPr>
          <p:nvPr>
            <p:ph type="body" idx="4294967295"/>
          </p:nvPr>
        </p:nvSpPr>
        <p:spPr>
          <a:xfrm>
            <a:off x="914400" y="15240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0487" marR="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053B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7605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Definition 2:</a:t>
            </a:r>
            <a:endParaRPr/>
          </a:p>
          <a:p>
            <a:pPr marL="90487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rgbClr val="76053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82587" marR="0" lvl="1" indent="-18256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6053B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7605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“Database is a </a:t>
            </a:r>
            <a:r>
              <a:rPr lang="en-US" sz="2400" b="0" i="0" u="sng" strike="noStrike" cap="none">
                <a:solidFill>
                  <a:srgbClr val="7605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self-describing</a:t>
            </a:r>
            <a:r>
              <a:rPr lang="en-US" sz="2400" b="0" i="0" u="none" strike="noStrike" cap="none">
                <a:solidFill>
                  <a:srgbClr val="7605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collection of </a:t>
            </a:r>
            <a:r>
              <a:rPr lang="en-US" sz="2400" b="0" i="0" u="sng" strike="noStrike" cap="none">
                <a:solidFill>
                  <a:srgbClr val="7605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integrated records</a:t>
            </a:r>
            <a:r>
              <a:rPr lang="en-US" sz="2400" b="0" i="0" u="none" strike="noStrike" cap="none">
                <a:solidFill>
                  <a:srgbClr val="7605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>
            <a:spLocks noGrp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entury Gothic"/>
              <a:buNone/>
            </a:pPr>
            <a:r>
              <a:rPr lang="en-US" sz="4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</a:t>
            </a:r>
            <a:endParaRPr/>
          </a:p>
        </p:txBody>
      </p:sp>
      <p:sp>
        <p:nvSpPr>
          <p:cNvPr id="300" name="Google Shape;300;p42"/>
          <p:cNvSpPr txBox="1">
            <a:spLocks noGrp="1"/>
          </p:cNvSpPr>
          <p:nvPr>
            <p:ph type="body" idx="4294967295"/>
          </p:nvPr>
        </p:nvSpPr>
        <p:spPr>
          <a:xfrm>
            <a:off x="0" y="1905000"/>
            <a:ext cx="9144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0487" marR="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Definition 3:  UoD (Universe of Discourse)</a:t>
            </a:r>
            <a:endParaRPr/>
          </a:p>
          <a:p>
            <a:pPr marL="90487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0487" marR="0" lvl="0" indent="-9048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database represents some aspect of the real world, sometimes called the </a:t>
            </a:r>
            <a:r>
              <a:rPr lang="en-US" sz="22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miniworld </a:t>
            </a:r>
            <a:endParaRPr/>
          </a:p>
          <a:p>
            <a:pPr marL="90487" marR="0" lvl="0" indent="-9048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1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0487" marR="0" lvl="0" indent="-9048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 the </a:t>
            </a:r>
            <a:r>
              <a:rPr lang="en-US" sz="22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universe of discourse (UoD)</a:t>
            </a:r>
            <a:r>
              <a:rPr lang="en-US" sz="22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Changes to the miniworld are reflected in the database.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>
            <a:spLocks noGrp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entury Gothic"/>
              <a:buNone/>
            </a:pPr>
            <a:r>
              <a:rPr lang="en-US" sz="4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 MANAGEMENT SYSTEM</a:t>
            </a:r>
            <a:endParaRPr/>
          </a:p>
        </p:txBody>
      </p:sp>
      <p:sp>
        <p:nvSpPr>
          <p:cNvPr id="306" name="Google Shape;306;p43"/>
          <p:cNvSpPr txBox="1">
            <a:spLocks noGrp="1"/>
          </p:cNvSpPr>
          <p:nvPr>
            <p:ph type="body" idx="4294967295"/>
          </p:nvPr>
        </p:nvSpPr>
        <p:spPr>
          <a:xfrm>
            <a:off x="21336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Definition 1:</a:t>
            </a:r>
            <a:endParaRPr/>
          </a:p>
          <a:p>
            <a:pPr marL="228600" marR="0" lvl="0" indent="-63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“DBMS is a collection of programs that enables users to create and maintain databases.”</a:t>
            </a:r>
            <a:endParaRPr/>
          </a:p>
          <a:p>
            <a:pPr marL="228600" marR="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683</Words>
  <Application>Microsoft Office PowerPoint</Application>
  <PresentationFormat>On-screen Show (4:3)</PresentationFormat>
  <Paragraphs>174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Century Gothic</vt:lpstr>
      <vt:lpstr>1_Vapor Trail</vt:lpstr>
      <vt:lpstr>Vapor Trail</vt:lpstr>
      <vt:lpstr>2_Vapor Trail</vt:lpstr>
      <vt:lpstr>3_Vapor Trail</vt:lpstr>
      <vt:lpstr>4_Vapor Trail</vt:lpstr>
      <vt:lpstr>5_Vapor Trail</vt:lpstr>
      <vt:lpstr>6_Vapor Trail</vt:lpstr>
      <vt:lpstr>DATABASE SYSTEMS</vt:lpstr>
      <vt:lpstr>PowerPoint Presentation</vt:lpstr>
      <vt:lpstr>DEFINITIONS</vt:lpstr>
      <vt:lpstr>DATA &amp; INFORMATION</vt:lpstr>
      <vt:lpstr>DATA &amp; INFORMATION</vt:lpstr>
      <vt:lpstr>DATABASE</vt:lpstr>
      <vt:lpstr>DATABASE</vt:lpstr>
      <vt:lpstr>DATABASE</vt:lpstr>
      <vt:lpstr>DATABASE MANAGEMENT SYSTEM</vt:lpstr>
      <vt:lpstr>DATABASE MANAGEMENT SYSTEM</vt:lpstr>
      <vt:lpstr>DATABASE MANAGEMENT SYSTEM</vt:lpstr>
      <vt:lpstr>FILES VS. DATABASES</vt:lpstr>
      <vt:lpstr>FILE PROCESSING SYSTEM</vt:lpstr>
      <vt:lpstr>CHARACTERISTICS OF DB APPROACH</vt:lpstr>
      <vt:lpstr>SUPPORT OF MULTIPLE DATA VIEWS</vt:lpstr>
      <vt:lpstr>DATA SHARING &amp; MULTI-USER TRANSACTION PROCESSING</vt:lpstr>
      <vt:lpstr>USERS OF DATABASE</vt:lpstr>
      <vt:lpstr>DATABASE ADMINISTRATOR (DBA)</vt:lpstr>
      <vt:lpstr>DATABASE ADMINISTRATOR (DBA)</vt:lpstr>
      <vt:lpstr>DATABASE DESIGNERS</vt:lpstr>
      <vt:lpstr>END USERS</vt:lpstr>
      <vt:lpstr>END USERS</vt:lpstr>
      <vt:lpstr>SYSTEM ANALYST</vt:lpstr>
      <vt:lpstr>APPLICATION PROGRAMMERS</vt:lpstr>
      <vt:lpstr>TYPES OF DBMS</vt:lpstr>
      <vt:lpstr>TYPES OF DBMS</vt:lpstr>
      <vt:lpstr>ADVANTAGES OF DBMS APPROACH</vt:lpstr>
      <vt:lpstr>PowerPoint Presentation</vt:lpstr>
      <vt:lpstr>CONTROLLED REDUNDANCY</vt:lpstr>
      <vt:lpstr>DATA SHARING AMONG MULTIPLE USERS</vt:lpstr>
      <vt:lpstr>PERSISTENT STORAGE TO PROGRAM OBJECTS</vt:lpstr>
      <vt:lpstr>STORAGE STRUCTURE FOR EFFICIENT QUERY PROCESSING</vt:lpstr>
      <vt:lpstr>   BETTER BACK-UP AND RECOVERY PROCEDURES</vt:lpstr>
      <vt:lpstr>PROVIDING MULTIPLE INTERFACES TO DIFFERENT CLASSES OF USERS </vt:lpstr>
      <vt:lpstr>REPRESENTING COMPLEX RELATIONSHIPS IN DATA</vt:lpstr>
      <vt:lpstr> RESTRICTED UN-AUTHORIZED ACCESS</vt:lpstr>
      <vt:lpstr>ENFORCING INTEGRITY CONSTRAINTS</vt:lpstr>
      <vt:lpstr>FASTER DEVELOPMENT OF NEW APPLICATIONS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Muhammad Abubakr</dc:creator>
  <cp:lastModifiedBy>Dell</cp:lastModifiedBy>
  <cp:revision>3</cp:revision>
  <dcterms:modified xsi:type="dcterms:W3CDTF">2021-09-20T14:04:15Z</dcterms:modified>
</cp:coreProperties>
</file>