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ialBlack-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lang="en-US"/>
              <a:t>What do the units mean? Main memory cannot hold code and data permanently because of volatility and size.</a:t>
            </a:r>
            <a:endParaRPr/>
          </a:p>
        </p:txBody>
      </p:sp>
      <p:sp>
        <p:nvSpPr>
          <p:cNvPr id="100" name="Google Shape;1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Calibri"/>
              <a:buNone/>
            </a:pPr>
            <a:fld id="{00000000-1234-1234-1234-123412341234}" type="slidenum">
              <a:rPr lang="en-US">
                <a:solidFill>
                  <a:srgbClr val="000000"/>
                </a:solidFill>
              </a:rPr>
              <a:t>‹#›</a:t>
            </a:fld>
            <a:endParaRPr>
              <a:solidFill>
                <a:srgbClr val="000000"/>
              </a:solidFill>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Calibri"/>
              <a:buNone/>
            </a:pPr>
            <a:fld id="{00000000-1234-1234-1234-123412341234}" type="slidenum">
              <a:rPr lang="en-US">
                <a:solidFill>
                  <a:srgbClr val="000000"/>
                </a:solidFill>
              </a:rPr>
              <a:t>‹#›</a:t>
            </a:fld>
            <a:endParaRPr>
              <a:solidFill>
                <a:srgbClr val="000000"/>
              </a:solidFill>
            </a:endParaRPr>
          </a:p>
        </p:txBody>
      </p:sp>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Calibri"/>
              <a:buNone/>
            </a:pPr>
            <a:fld id="{00000000-1234-1234-1234-123412341234}" type="slidenum">
              <a:rPr lang="en-US">
                <a:solidFill>
                  <a:srgbClr val="000000"/>
                </a:solidFill>
              </a:rPr>
              <a:t>‹#›</a:t>
            </a:fld>
            <a:endParaRPr>
              <a:solidFill>
                <a:srgbClr val="000000"/>
              </a:solidFill>
            </a:endParaRPr>
          </a:p>
        </p:txBody>
      </p:sp>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Storage Devices</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ICT Lab </a:t>
            </a:r>
            <a:endParaRPr/>
          </a:p>
          <a:p>
            <a:pPr indent="0" lvl="0" marL="0" rtl="0" algn="ctr">
              <a:lnSpc>
                <a:spcPct val="90000"/>
              </a:lnSpc>
              <a:spcBef>
                <a:spcPts val="1000"/>
              </a:spcBef>
              <a:spcAft>
                <a:spcPts val="0"/>
              </a:spcAft>
              <a:buClr>
                <a:schemeClr val="dk1"/>
              </a:buClr>
              <a:buSzPts val="2400"/>
              <a:buNone/>
            </a:pPr>
            <a:r>
              <a:rPr lang="en-US"/>
              <a:t>CL-1000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ROM</a:t>
            </a:r>
            <a:endParaRPr/>
          </a:p>
        </p:txBody>
      </p:sp>
      <p:sp>
        <p:nvSpPr>
          <p:cNvPr id="161" name="Google Shape;16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1" marL="685800" rtl="0" algn="l">
              <a:lnSpc>
                <a:spcPct val="90000"/>
              </a:lnSpc>
              <a:spcBef>
                <a:spcPts val="0"/>
              </a:spcBef>
              <a:spcAft>
                <a:spcPts val="0"/>
              </a:spcAft>
              <a:buClr>
                <a:schemeClr val="dk1"/>
              </a:buClr>
              <a:buSzPct val="100000"/>
              <a:buChar char="•"/>
            </a:pPr>
            <a:r>
              <a:rPr lang="en-US"/>
              <a:t>ROM stands for </a:t>
            </a:r>
            <a:r>
              <a:rPr i="1" lang="en-US"/>
              <a:t>Read-Only Memory</a:t>
            </a:r>
            <a:r>
              <a:rPr lang="en-US"/>
              <a:t>. </a:t>
            </a:r>
            <a:endParaRPr/>
          </a:p>
          <a:p>
            <a:pPr indent="-228600" lvl="1" marL="685800" rtl="0" algn="l">
              <a:lnSpc>
                <a:spcPct val="90000"/>
              </a:lnSpc>
              <a:spcBef>
                <a:spcPts val="500"/>
              </a:spcBef>
              <a:spcAft>
                <a:spcPts val="0"/>
              </a:spcAft>
              <a:buClr>
                <a:schemeClr val="dk1"/>
              </a:buClr>
              <a:buSzPct val="100000"/>
              <a:buChar char="•"/>
            </a:pPr>
            <a:r>
              <a:rPr lang="en-US"/>
              <a:t>ROMs are </a:t>
            </a:r>
            <a:r>
              <a:rPr i="1" lang="en-US"/>
              <a:t>nonvolatile memory</a:t>
            </a:r>
            <a:r>
              <a:rPr lang="en-US"/>
              <a:t>, requiring no power to retain their contents. </a:t>
            </a:r>
            <a:endParaRPr/>
          </a:p>
          <a:p>
            <a:pPr indent="-228600" lvl="1" marL="685800" rtl="0" algn="l">
              <a:lnSpc>
                <a:spcPct val="90000"/>
              </a:lnSpc>
              <a:spcBef>
                <a:spcPts val="500"/>
              </a:spcBef>
              <a:spcAft>
                <a:spcPts val="0"/>
              </a:spcAft>
              <a:buClr>
                <a:schemeClr val="dk1"/>
              </a:buClr>
              <a:buSzPct val="100000"/>
              <a:buChar char="•"/>
            </a:pPr>
            <a:r>
              <a:rPr lang="en-US"/>
              <a:t>They are generally slower than RAM, and considerably slower than fast static RAM.</a:t>
            </a:r>
            <a:endParaRPr/>
          </a:p>
          <a:p>
            <a:pPr indent="-228600" lvl="1" marL="685800" rtl="0" algn="l">
              <a:lnSpc>
                <a:spcPct val="90000"/>
              </a:lnSpc>
              <a:spcBef>
                <a:spcPts val="500"/>
              </a:spcBef>
              <a:spcAft>
                <a:spcPts val="0"/>
              </a:spcAft>
              <a:buClr>
                <a:schemeClr val="dk1"/>
              </a:buClr>
              <a:buSzPct val="100000"/>
              <a:buChar char="•"/>
            </a:pPr>
            <a:r>
              <a:rPr lang="en-US"/>
              <a:t>The primary purpose of ROM within a system is to hold the code (and sometimes data) that needs to be present at power-up</a:t>
            </a:r>
            <a:endParaRPr/>
          </a:p>
          <a:p>
            <a:pPr indent="-228600" lvl="1" marL="685800" rtl="0" algn="l">
              <a:lnSpc>
                <a:spcPct val="90000"/>
              </a:lnSpc>
              <a:spcBef>
                <a:spcPts val="500"/>
              </a:spcBef>
              <a:spcAft>
                <a:spcPts val="0"/>
              </a:spcAft>
              <a:buClr>
                <a:schemeClr val="dk1"/>
              </a:buClr>
              <a:buSzPct val="100000"/>
              <a:buChar char="•"/>
            </a:pPr>
            <a:r>
              <a:rPr lang="en-US"/>
              <a:t>EPROM</a:t>
            </a:r>
            <a:endParaRPr/>
          </a:p>
          <a:p>
            <a:pPr indent="-228600" lvl="2" marL="1143000" rtl="0" algn="l">
              <a:lnSpc>
                <a:spcPct val="90000"/>
              </a:lnSpc>
              <a:spcBef>
                <a:spcPts val="500"/>
              </a:spcBef>
              <a:spcAft>
                <a:spcPts val="0"/>
              </a:spcAft>
              <a:buClr>
                <a:schemeClr val="dk1"/>
              </a:buClr>
              <a:buSzPct val="100000"/>
              <a:buChar char="•"/>
            </a:pPr>
            <a:r>
              <a:rPr lang="en-US"/>
              <a:t>Short for </a:t>
            </a:r>
            <a:r>
              <a:rPr b="1" lang="en-US"/>
              <a:t>Erasable Programmable Read-Only Memory</a:t>
            </a:r>
            <a:r>
              <a:rPr lang="en-US"/>
              <a:t>, </a:t>
            </a:r>
            <a:r>
              <a:rPr b="1" lang="en-US"/>
              <a:t>EPROM</a:t>
            </a:r>
            <a:r>
              <a:rPr lang="en-US"/>
              <a:t> is a non-volatile memory chip that can only be read.</a:t>
            </a:r>
            <a:endParaRPr/>
          </a:p>
          <a:p>
            <a:pPr indent="-228600" lvl="1" marL="685800" rtl="0" algn="l">
              <a:lnSpc>
                <a:spcPct val="90000"/>
              </a:lnSpc>
              <a:spcBef>
                <a:spcPts val="500"/>
              </a:spcBef>
              <a:spcAft>
                <a:spcPts val="0"/>
              </a:spcAft>
              <a:buClr>
                <a:schemeClr val="dk1"/>
              </a:buClr>
              <a:buSzPct val="100000"/>
              <a:buChar char="•"/>
            </a:pPr>
            <a:r>
              <a:rPr lang="en-US"/>
              <a:t>PROM </a:t>
            </a:r>
            <a:endParaRPr/>
          </a:p>
          <a:p>
            <a:pPr indent="-228600" lvl="2" marL="1143000" rtl="0" algn="l">
              <a:lnSpc>
                <a:spcPct val="90000"/>
              </a:lnSpc>
              <a:spcBef>
                <a:spcPts val="500"/>
              </a:spcBef>
              <a:spcAft>
                <a:spcPts val="0"/>
              </a:spcAft>
              <a:buClr>
                <a:schemeClr val="dk1"/>
              </a:buClr>
              <a:buSzPct val="100000"/>
              <a:buChar char="•"/>
            </a:pPr>
            <a:r>
              <a:rPr lang="en-US"/>
              <a:t>PROM stands for Programmable Read-Only Memory, during the manufacturing process, a PROM is manufactured in an empty state and then programmed later using a PROM programmer or burner.</a:t>
            </a:r>
            <a:endParaRPr/>
          </a:p>
          <a:p>
            <a:pPr indent="-228600" lvl="1" marL="685800" rtl="0" algn="l">
              <a:lnSpc>
                <a:spcPct val="90000"/>
              </a:lnSpc>
              <a:spcBef>
                <a:spcPts val="500"/>
              </a:spcBef>
              <a:spcAft>
                <a:spcPts val="0"/>
              </a:spcAft>
              <a:buClr>
                <a:schemeClr val="dk1"/>
              </a:buClr>
              <a:buSzPct val="100000"/>
              <a:buChar char="•"/>
            </a:pPr>
            <a:r>
              <a:rPr lang="en-US"/>
              <a:t>EEPROM</a:t>
            </a:r>
            <a:endParaRPr/>
          </a:p>
          <a:p>
            <a:pPr indent="-228600" lvl="2" marL="1143000" rtl="0" algn="l">
              <a:lnSpc>
                <a:spcPct val="90000"/>
              </a:lnSpc>
              <a:spcBef>
                <a:spcPts val="500"/>
              </a:spcBef>
              <a:spcAft>
                <a:spcPts val="0"/>
              </a:spcAft>
              <a:buClr>
                <a:schemeClr val="dk1"/>
              </a:buClr>
              <a:buSzPct val="100000"/>
              <a:buChar char="•"/>
            </a:pPr>
            <a:r>
              <a:rPr lang="en-US"/>
              <a:t>EPROM stands for Electrically Erasable Programmable Read-Only Memory, and the distinction between EPROM and EEPROM is that the latter can be erased and written to by the computer system it is installed 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HDD v/s SSD</a:t>
            </a:r>
            <a:endParaRPr/>
          </a:p>
        </p:txBody>
      </p:sp>
      <p:sp>
        <p:nvSpPr>
          <p:cNvPr id="167" name="Google Shape;16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 hard disk drive (HDD) is a traditional storage device that uses mechanical platters and a moving read/write head to access data. </a:t>
            </a:r>
            <a:endParaRPr/>
          </a:p>
          <a:p>
            <a:pPr indent="-228600" lvl="0" marL="228600" rtl="0" algn="l">
              <a:lnSpc>
                <a:spcPct val="90000"/>
              </a:lnSpc>
              <a:spcBef>
                <a:spcPts val="1000"/>
              </a:spcBef>
              <a:spcAft>
                <a:spcPts val="0"/>
              </a:spcAft>
              <a:buClr>
                <a:schemeClr val="dk1"/>
              </a:buClr>
              <a:buSzPts val="2800"/>
              <a:buChar char="•"/>
            </a:pPr>
            <a:r>
              <a:rPr lang="en-US"/>
              <a:t>A solid state drive (SSD) is a newer, faster type of device that stores data on instantly-accessible memory chips. </a:t>
            </a:r>
            <a:endParaRPr/>
          </a:p>
          <a:p>
            <a:pPr indent="-228600" lvl="0" marL="228600" rtl="0" algn="l">
              <a:lnSpc>
                <a:spcPct val="90000"/>
              </a:lnSpc>
              <a:spcBef>
                <a:spcPts val="1000"/>
              </a:spcBef>
              <a:spcAft>
                <a:spcPts val="0"/>
              </a:spcAft>
              <a:buClr>
                <a:schemeClr val="dk1"/>
              </a:buClr>
              <a:buSzPts val="2800"/>
              <a:buChar char="•"/>
            </a:pPr>
            <a:r>
              <a:rPr lang="en-US"/>
              <a:t>An HDD is enclosure contains a series of platters covered by a ferromagnetic coating. The direction of the magnetization represents the individual bits. Data is read and written by a head (similar to the way vinyl record albums work) that moves extremely fast from one area of the disk to another. Since all of these pieces are “mechanical,” the hard disk is the slowest component of any computer – and the most fragile.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Continued</a:t>
            </a:r>
            <a:endParaRPr/>
          </a:p>
        </p:txBody>
      </p:sp>
      <p:sp>
        <p:nvSpPr>
          <p:cNvPr id="173" name="Google Shape;17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These newer types of disks store information on flash memory, which consists of individual memory cells storing bits that are instantly accessible by the controller.</a:t>
            </a:r>
            <a:endParaRPr/>
          </a:p>
          <a:p>
            <a:pPr indent="-228600" lvl="0" marL="228600" rtl="0" algn="l">
              <a:lnSpc>
                <a:spcPct val="90000"/>
              </a:lnSpc>
              <a:spcBef>
                <a:spcPts val="1000"/>
              </a:spcBef>
              <a:spcAft>
                <a:spcPts val="0"/>
              </a:spcAft>
              <a:buClr>
                <a:schemeClr val="dk1"/>
              </a:buClr>
              <a:buSzPts val="2800"/>
              <a:buChar char="•"/>
            </a:pPr>
            <a:r>
              <a:rPr lang="en-US"/>
              <a:t>And while hard disks have moving parts, </a:t>
            </a:r>
            <a:r>
              <a:rPr b="1" lang="en-US"/>
              <a:t>solid state drives are shock-resistant</a:t>
            </a:r>
            <a:r>
              <a:rPr lang="en-US"/>
              <a:t>. If you drop your laptop, chances are that the read/write head of an old-school hard drive is in motion, which could lead to data failure. This doesn’t happen with SSDs.</a:t>
            </a:r>
            <a:endParaRPr/>
          </a:p>
          <a:p>
            <a:pPr indent="-228600" lvl="0" marL="228600" rtl="0" algn="l">
              <a:lnSpc>
                <a:spcPct val="90000"/>
              </a:lnSpc>
              <a:spcBef>
                <a:spcPts val="1000"/>
              </a:spcBef>
              <a:spcAft>
                <a:spcPts val="0"/>
              </a:spcAft>
              <a:buClr>
                <a:schemeClr val="dk1"/>
              </a:buClr>
              <a:buSzPts val="2800"/>
              <a:buChar char="•"/>
            </a:pPr>
            <a:r>
              <a:rPr lang="en-US"/>
              <a:t>The copying process takes 30-150 MB per second (MB/s), while the same action takes about 500 MB/s on normal SSDs, or even 3,000-3,500 MB/s on newer SSDs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646111" y="452718"/>
            <a:ext cx="9404723" cy="7664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Memory</a:t>
            </a:r>
            <a:endParaRPr/>
          </a:p>
        </p:txBody>
      </p:sp>
      <p:sp>
        <p:nvSpPr>
          <p:cNvPr id="95" name="Google Shape;95;p14"/>
          <p:cNvSpPr txBox="1"/>
          <p:nvPr>
            <p:ph idx="1" type="body"/>
          </p:nvPr>
        </p:nvSpPr>
        <p:spPr>
          <a:xfrm>
            <a:off x="646112" y="1319750"/>
            <a:ext cx="5804116" cy="523756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Memory is used to hold data and software for the processor. </a:t>
            </a:r>
            <a:endParaRPr/>
          </a:p>
          <a:p>
            <a:pPr indent="-228600" lvl="0" marL="228600" rtl="0" algn="l">
              <a:lnSpc>
                <a:spcPct val="90000"/>
              </a:lnSpc>
              <a:spcBef>
                <a:spcPts val="1000"/>
              </a:spcBef>
              <a:spcAft>
                <a:spcPts val="0"/>
              </a:spcAft>
              <a:buClr>
                <a:schemeClr val="dk1"/>
              </a:buClr>
              <a:buSzPct val="100000"/>
              <a:buChar char="•"/>
            </a:pPr>
            <a:r>
              <a:rPr lang="en-US"/>
              <a:t>There is a variety of memory types, and often a mix is used within a single system. Some memory will retain its contents while there is no power, yet will be slow to access. </a:t>
            </a:r>
            <a:endParaRPr/>
          </a:p>
          <a:p>
            <a:pPr indent="-228600" lvl="0" marL="228600" rtl="0" algn="l">
              <a:lnSpc>
                <a:spcPct val="90000"/>
              </a:lnSpc>
              <a:spcBef>
                <a:spcPts val="1000"/>
              </a:spcBef>
              <a:spcAft>
                <a:spcPts val="0"/>
              </a:spcAft>
              <a:buClr>
                <a:schemeClr val="dk1"/>
              </a:buClr>
              <a:buSzPct val="100000"/>
              <a:buChar char="•"/>
            </a:pPr>
            <a:r>
              <a:rPr lang="en-US"/>
              <a:t>Other memory devices will be high-capacity, yet will require additional support circuitry and will be slower to access. </a:t>
            </a:r>
            <a:endParaRPr/>
          </a:p>
          <a:p>
            <a:pPr indent="-228600" lvl="0" marL="228600" rtl="0" algn="l">
              <a:lnSpc>
                <a:spcPct val="90000"/>
              </a:lnSpc>
              <a:spcBef>
                <a:spcPts val="1000"/>
              </a:spcBef>
              <a:spcAft>
                <a:spcPts val="0"/>
              </a:spcAft>
              <a:buClr>
                <a:schemeClr val="dk1"/>
              </a:buClr>
              <a:buSzPct val="100000"/>
              <a:buChar char="•"/>
            </a:pPr>
            <a:r>
              <a:rPr lang="en-US"/>
              <a:t>Still other memory devices will trade capacity for speed, yielding relatively small devices, yet will be capable of keeping up with the fastest of processors.</a:t>
            </a:r>
            <a:endParaRPr/>
          </a:p>
        </p:txBody>
      </p:sp>
      <p:pic>
        <p:nvPicPr>
          <p:cNvPr descr="Memory Organization | Computer Architecture Tutorial | Studytonight" id="96" name="Google Shape;96;p14"/>
          <p:cNvPicPr preferRelativeResize="0"/>
          <p:nvPr/>
        </p:nvPicPr>
        <p:blipFill rotWithShape="1">
          <a:blip r:embed="rId3">
            <a:alphaModFix/>
          </a:blip>
          <a:srcRect b="0" l="0" r="0" t="0"/>
          <a:stretch/>
        </p:blipFill>
        <p:spPr>
          <a:xfrm>
            <a:off x="6885888" y="2017202"/>
            <a:ext cx="4556470" cy="26579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133600" y="152401"/>
            <a:ext cx="8229600" cy="8223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b="1" lang="en-US" sz="3200"/>
              <a:t>	</a:t>
            </a:r>
            <a:r>
              <a:rPr b="1" lang="en-US" sz="3200">
                <a:solidFill>
                  <a:schemeClr val="dk1"/>
                </a:solidFill>
              </a:rPr>
              <a:t>Storage Structure</a:t>
            </a:r>
            <a:endParaRPr/>
          </a:p>
        </p:txBody>
      </p:sp>
      <p:sp>
        <p:nvSpPr>
          <p:cNvPr id="103" name="Google Shape;103;p15"/>
          <p:cNvSpPr txBox="1"/>
          <p:nvPr>
            <p:ph idx="1" type="body"/>
          </p:nvPr>
        </p:nvSpPr>
        <p:spPr>
          <a:xfrm>
            <a:off x="2438400" y="1066800"/>
            <a:ext cx="8229600" cy="5486400"/>
          </a:xfrm>
          <a:prstGeom prst="rect">
            <a:avLst/>
          </a:prstGeom>
          <a:noFill/>
          <a:ln>
            <a:noFill/>
          </a:ln>
        </p:spPr>
        <p:txBody>
          <a:bodyPr anchorCtr="0" anchor="t" bIns="45700" lIns="91425" spcFirstLastPara="1" rIns="91425" wrap="square" tIns="45700">
            <a:noAutofit/>
          </a:bodyPr>
          <a:lstStyle/>
          <a:p>
            <a:pPr indent="-282575" lvl="0" marL="365125" rtl="0" algn="l">
              <a:lnSpc>
                <a:spcPct val="70000"/>
              </a:lnSpc>
              <a:spcBef>
                <a:spcPts val="0"/>
              </a:spcBef>
              <a:spcAft>
                <a:spcPts val="0"/>
              </a:spcAft>
              <a:buClr>
                <a:schemeClr val="dk1"/>
              </a:buClr>
              <a:buSzPts val="2080"/>
              <a:buFont typeface="Noto Sans Symbols"/>
              <a:buChar char="▪"/>
            </a:pPr>
            <a:r>
              <a:rPr b="1" lang="en-US" sz="2600">
                <a:latin typeface="Arial"/>
                <a:ea typeface="Arial"/>
                <a:cs typeface="Arial"/>
                <a:sym typeface="Arial"/>
              </a:rPr>
              <a:t>Units of storage</a:t>
            </a:r>
            <a:endParaRPr/>
          </a:p>
          <a:p>
            <a:pPr indent="-282575" lvl="0" marL="365125" rtl="0" algn="l">
              <a:lnSpc>
                <a:spcPct val="70000"/>
              </a:lnSpc>
              <a:spcBef>
                <a:spcPts val="600"/>
              </a:spcBef>
              <a:spcAft>
                <a:spcPts val="0"/>
              </a:spcAft>
              <a:buClr>
                <a:schemeClr val="dk1"/>
              </a:buClr>
              <a:buSzPts val="2080"/>
              <a:buNone/>
            </a:pPr>
            <a:r>
              <a:rPr b="1" lang="en-US" sz="2600">
                <a:latin typeface="Arial"/>
                <a:ea typeface="Arial"/>
                <a:cs typeface="Arial"/>
                <a:sym typeface="Arial"/>
              </a:rPr>
              <a:t>		</a:t>
            </a:r>
            <a:r>
              <a:rPr b="1" lang="en-US" sz="2600">
                <a:latin typeface="Comic Sans MS"/>
                <a:ea typeface="Comic Sans MS"/>
                <a:cs typeface="Comic Sans MS"/>
                <a:sym typeface="Comic Sans MS"/>
              </a:rPr>
              <a:t>Bit and bytes</a:t>
            </a:r>
            <a:endParaRPr/>
          </a:p>
          <a:p>
            <a:pPr indent="-282575" lvl="0" marL="365125" rtl="0" algn="l">
              <a:lnSpc>
                <a:spcPct val="70000"/>
              </a:lnSpc>
              <a:spcBef>
                <a:spcPts val="600"/>
              </a:spcBef>
              <a:spcAft>
                <a:spcPts val="0"/>
              </a:spcAft>
              <a:buClr>
                <a:schemeClr val="dk1"/>
              </a:buClr>
              <a:buSzPts val="2080"/>
              <a:buNone/>
            </a:pPr>
            <a:r>
              <a:rPr b="1" lang="en-US" sz="2600">
                <a:latin typeface="Comic Sans MS"/>
                <a:ea typeface="Comic Sans MS"/>
                <a:cs typeface="Comic Sans MS"/>
                <a:sym typeface="Comic Sans MS"/>
              </a:rPr>
              <a:t>		Kilobyte, Megabyte and Gigabyte</a:t>
            </a:r>
            <a:endParaRPr/>
          </a:p>
          <a:p>
            <a:pPr indent="-282575" lvl="0" marL="365125" rtl="0" algn="l">
              <a:lnSpc>
                <a:spcPct val="70000"/>
              </a:lnSpc>
              <a:spcBef>
                <a:spcPts val="600"/>
              </a:spcBef>
              <a:spcAft>
                <a:spcPts val="0"/>
              </a:spcAft>
              <a:buClr>
                <a:schemeClr val="dk1"/>
              </a:buClr>
              <a:buSzPts val="2080"/>
              <a:buNone/>
            </a:pPr>
            <a:r>
              <a:rPr b="1" lang="en-US" sz="2600">
                <a:latin typeface="Comic Sans MS"/>
                <a:ea typeface="Comic Sans MS"/>
                <a:cs typeface="Comic Sans MS"/>
                <a:sym typeface="Comic Sans MS"/>
              </a:rPr>
              <a:t>		Terabyte and Petabyte</a:t>
            </a:r>
            <a:endParaRPr/>
          </a:p>
          <a:p>
            <a:pPr indent="-282575" lvl="0" marL="365125" rtl="0" algn="l">
              <a:lnSpc>
                <a:spcPct val="70000"/>
              </a:lnSpc>
              <a:spcBef>
                <a:spcPts val="600"/>
              </a:spcBef>
              <a:spcAft>
                <a:spcPts val="0"/>
              </a:spcAft>
              <a:buClr>
                <a:schemeClr val="dk1"/>
              </a:buClr>
              <a:buSzPts val="640"/>
              <a:buNone/>
            </a:pPr>
            <a:r>
              <a:t/>
            </a:r>
            <a:endParaRPr b="1" sz="800">
              <a:latin typeface="Comic Sans MS"/>
              <a:ea typeface="Comic Sans MS"/>
              <a:cs typeface="Comic Sans MS"/>
              <a:sym typeface="Comic Sans MS"/>
            </a:endParaRPr>
          </a:p>
          <a:p>
            <a:pPr indent="-282575" lvl="0" marL="365125" rtl="0" algn="l">
              <a:lnSpc>
                <a:spcPct val="70000"/>
              </a:lnSpc>
              <a:spcBef>
                <a:spcPts val="600"/>
              </a:spcBef>
              <a:spcAft>
                <a:spcPts val="0"/>
              </a:spcAft>
              <a:buClr>
                <a:schemeClr val="dk1"/>
              </a:buClr>
              <a:buSzPts val="2080"/>
              <a:buChar char="⚫"/>
            </a:pPr>
            <a:r>
              <a:rPr b="1" lang="en-US" sz="2600">
                <a:latin typeface="Arial"/>
                <a:ea typeface="Arial"/>
                <a:cs typeface="Arial"/>
                <a:sym typeface="Arial"/>
              </a:rPr>
              <a:t>Main memory has program and data accessed by the CPU for execution directly</a:t>
            </a:r>
            <a:endParaRPr/>
          </a:p>
          <a:p>
            <a:pPr indent="-282575" lvl="0" marL="365125" rtl="0" algn="l">
              <a:lnSpc>
                <a:spcPct val="70000"/>
              </a:lnSpc>
              <a:spcBef>
                <a:spcPts val="600"/>
              </a:spcBef>
              <a:spcAft>
                <a:spcPts val="0"/>
              </a:spcAft>
              <a:buClr>
                <a:schemeClr val="dk1"/>
              </a:buClr>
              <a:buSzPts val="2080"/>
              <a:buNone/>
            </a:pPr>
            <a:r>
              <a:rPr b="1" lang="en-US" sz="2600"/>
              <a:t>		</a:t>
            </a:r>
            <a:r>
              <a:rPr b="1" lang="en-US" sz="2600">
                <a:latin typeface="Comic Sans MS"/>
                <a:ea typeface="Comic Sans MS"/>
                <a:cs typeface="Comic Sans MS"/>
                <a:sym typeface="Comic Sans MS"/>
              </a:rPr>
              <a:t>Volatile and too small to contain all 	information</a:t>
            </a:r>
            <a:endParaRPr/>
          </a:p>
          <a:p>
            <a:pPr indent="-282575" lvl="0" marL="365125" rtl="0" algn="l">
              <a:lnSpc>
                <a:spcPct val="70000"/>
              </a:lnSpc>
              <a:spcBef>
                <a:spcPts val="600"/>
              </a:spcBef>
              <a:spcAft>
                <a:spcPts val="0"/>
              </a:spcAft>
              <a:buClr>
                <a:schemeClr val="dk1"/>
              </a:buClr>
              <a:buSzPts val="720"/>
              <a:buNone/>
            </a:pPr>
            <a:r>
              <a:t/>
            </a:r>
            <a:endParaRPr b="1" sz="900">
              <a:latin typeface="Comic Sans MS"/>
              <a:ea typeface="Comic Sans MS"/>
              <a:cs typeface="Comic Sans MS"/>
              <a:sym typeface="Comic Sans MS"/>
            </a:endParaRPr>
          </a:p>
          <a:p>
            <a:pPr indent="-282575" lvl="0" marL="365125" rtl="0" algn="l">
              <a:lnSpc>
                <a:spcPct val="70000"/>
              </a:lnSpc>
              <a:spcBef>
                <a:spcPts val="600"/>
              </a:spcBef>
              <a:spcAft>
                <a:spcPts val="0"/>
              </a:spcAft>
              <a:buClr>
                <a:schemeClr val="dk1"/>
              </a:buClr>
              <a:buSzPts val="2080"/>
              <a:buFont typeface="Noto Sans Symbols"/>
              <a:buChar char="⮚"/>
            </a:pPr>
            <a:r>
              <a:rPr b="1" lang="en-US" sz="2600">
                <a:latin typeface="Arial"/>
                <a:ea typeface="Arial"/>
                <a:cs typeface="Arial"/>
                <a:sym typeface="Arial"/>
              </a:rPr>
              <a:t>Secondary storage solves the problems</a:t>
            </a:r>
            <a:endParaRPr/>
          </a:p>
          <a:p>
            <a:pPr indent="-282575" lvl="0" marL="365125" rtl="0" algn="l">
              <a:lnSpc>
                <a:spcPct val="70000"/>
              </a:lnSpc>
              <a:spcBef>
                <a:spcPts val="600"/>
              </a:spcBef>
              <a:spcAft>
                <a:spcPts val="0"/>
              </a:spcAft>
              <a:buClr>
                <a:schemeClr val="dk1"/>
              </a:buClr>
              <a:buSzPts val="2080"/>
              <a:buNone/>
            </a:pPr>
            <a:r>
              <a:rPr b="1" lang="en-US" sz="2600">
                <a:latin typeface="Arial"/>
                <a:ea typeface="Arial"/>
                <a:cs typeface="Arial"/>
                <a:sym typeface="Arial"/>
              </a:rPr>
              <a:t>		</a:t>
            </a:r>
            <a:r>
              <a:rPr b="1" lang="en-US" sz="2600">
                <a:latin typeface="Comic Sans MS"/>
                <a:ea typeface="Comic Sans MS"/>
                <a:cs typeface="Comic Sans MS"/>
                <a:sym typeface="Comic Sans MS"/>
              </a:rPr>
              <a:t>Extension of main memory</a:t>
            </a:r>
            <a:endParaRPr/>
          </a:p>
          <a:p>
            <a:pPr indent="-282575" lvl="0" marL="365125" rtl="0" algn="l">
              <a:lnSpc>
                <a:spcPct val="70000"/>
              </a:lnSpc>
              <a:spcBef>
                <a:spcPts val="600"/>
              </a:spcBef>
              <a:spcAft>
                <a:spcPts val="0"/>
              </a:spcAft>
              <a:buClr>
                <a:schemeClr val="dk1"/>
              </a:buClr>
              <a:buSzPts val="2080"/>
              <a:buNone/>
            </a:pPr>
            <a:r>
              <a:rPr b="1" lang="en-US" sz="2600">
                <a:latin typeface="Comic Sans MS"/>
                <a:ea typeface="Comic Sans MS"/>
                <a:cs typeface="Comic Sans MS"/>
                <a:sym typeface="Comic Sans MS"/>
              </a:rPr>
              <a:t>		</a:t>
            </a:r>
            <a:r>
              <a:rPr b="1" lang="en-US" sz="2600">
                <a:latin typeface="Arial"/>
                <a:ea typeface="Arial"/>
                <a:cs typeface="Arial"/>
                <a:sym typeface="Arial"/>
              </a:rPr>
              <a:t>Store large quantities of information 	permanently</a:t>
            </a:r>
            <a:endParaRPr/>
          </a:p>
          <a:p>
            <a:pPr indent="-282575" lvl="0" marL="365125" rtl="0" algn="l">
              <a:lnSpc>
                <a:spcPct val="70000"/>
              </a:lnSpc>
              <a:spcBef>
                <a:spcPts val="600"/>
              </a:spcBef>
              <a:spcAft>
                <a:spcPts val="0"/>
              </a:spcAft>
              <a:buClr>
                <a:schemeClr val="dk1"/>
              </a:buClr>
              <a:buSzPts val="2080"/>
              <a:buFont typeface="Noto Sans Symbols"/>
              <a:buChar char="▪"/>
            </a:pPr>
            <a:r>
              <a:rPr b="1" lang="en-US" sz="2600">
                <a:latin typeface="Arial"/>
                <a:ea typeface="Arial"/>
                <a:cs typeface="Arial"/>
                <a:sym typeface="Arial"/>
              </a:rPr>
              <a:t>Storage system is organized in a hierarchy</a:t>
            </a:r>
            <a:endParaRPr/>
          </a:p>
          <a:p>
            <a:pPr indent="-282575" lvl="0" marL="365125" rtl="0" algn="l">
              <a:lnSpc>
                <a:spcPct val="70000"/>
              </a:lnSpc>
              <a:spcBef>
                <a:spcPts val="600"/>
              </a:spcBef>
              <a:spcAft>
                <a:spcPts val="0"/>
              </a:spcAft>
              <a:buClr>
                <a:schemeClr val="dk1"/>
              </a:buClr>
              <a:buSzPts val="2080"/>
              <a:buNone/>
            </a:pPr>
            <a:r>
              <a:rPr b="1" lang="en-US" sz="2600"/>
              <a:t>		</a:t>
            </a:r>
            <a:r>
              <a:rPr b="1" lang="en-US" sz="2600">
                <a:latin typeface="Comic Sans MS"/>
                <a:ea typeface="Comic Sans MS"/>
                <a:cs typeface="Comic Sans MS"/>
                <a:sym typeface="Comic Sans MS"/>
              </a:rPr>
              <a:t>Varies in speed, capacity, cost and 	volatility</a:t>
            </a:r>
            <a:endParaRPr sz="2400">
              <a:latin typeface="Comic Sans MS"/>
              <a:ea typeface="Comic Sans MS"/>
              <a:cs typeface="Comic Sans MS"/>
              <a:sym typeface="Comic Sans MS"/>
            </a:endParaRPr>
          </a:p>
        </p:txBody>
      </p:sp>
      <p:sp>
        <p:nvSpPr>
          <p:cNvPr id="104" name="Google Shape;104;p15"/>
          <p:cNvSpPr txBox="1"/>
          <p:nvPr>
            <p:ph idx="11" type="ftr"/>
          </p:nvPr>
        </p:nvSpPr>
        <p:spPr>
          <a:xfrm>
            <a:off x="5087041" y="6407945"/>
            <a:ext cx="2750041" cy="4492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A5AF8F"/>
                </a:solidFill>
                <a:latin typeface="Arial Black"/>
                <a:ea typeface="Arial Black"/>
                <a:cs typeface="Arial Black"/>
                <a:sym typeface="Arial Black"/>
              </a:rPr>
              <a:t>FAST-NU Karachi Campus</a:t>
            </a:r>
            <a:endParaRPr>
              <a:solidFill>
                <a:srgbClr val="A5AF8F"/>
              </a:solidFill>
              <a:latin typeface="Arial Black"/>
              <a:ea typeface="Arial Black"/>
              <a:cs typeface="Arial Black"/>
              <a:sym typeface="Arial Black"/>
            </a:endParaRPr>
          </a:p>
        </p:txBody>
      </p:sp>
      <p:sp>
        <p:nvSpPr>
          <p:cNvPr id="105" name="Google Shape;105;p15"/>
          <p:cNvSpPr txBox="1"/>
          <p:nvPr>
            <p:ph idx="12" type="sldNum"/>
          </p:nvPr>
        </p:nvSpPr>
        <p:spPr>
          <a:xfrm>
            <a:off x="10109134" y="6407945"/>
            <a:ext cx="427899" cy="4492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A5AF8F"/>
                </a:solidFill>
                <a:latin typeface="Arial Black"/>
                <a:ea typeface="Arial Black"/>
                <a:cs typeface="Arial Black"/>
                <a:sym typeface="Arial Black"/>
              </a:rPr>
              <a:t>‹#›</a:t>
            </a:fld>
            <a:endParaRPr>
              <a:solidFill>
                <a:srgbClr val="A5AF8F"/>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idx="10" type="dt"/>
          </p:nvPr>
        </p:nvSpPr>
        <p:spPr>
          <a:xfrm>
            <a:off x="5105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A5AF8F"/>
                </a:solidFill>
              </a:rPr>
              <a:t>OS Spring 2019</a:t>
            </a:r>
            <a:endParaRPr>
              <a:solidFill>
                <a:srgbClr val="A5AF8F"/>
              </a:solidFill>
            </a:endParaRPr>
          </a:p>
        </p:txBody>
      </p:sp>
      <p:sp>
        <p:nvSpPr>
          <p:cNvPr id="112" name="Google Shape;112;p16"/>
          <p:cNvSpPr txBox="1"/>
          <p:nvPr>
            <p:ph idx="11" type="ftr"/>
          </p:nvPr>
        </p:nvSpPr>
        <p:spPr>
          <a:xfrm>
            <a:off x="7239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A5AF8F"/>
                </a:solidFill>
              </a:rPr>
              <a:t>FAST-NU Karachi Campus</a:t>
            </a:r>
            <a:endParaRPr/>
          </a:p>
        </p:txBody>
      </p:sp>
      <p:sp>
        <p:nvSpPr>
          <p:cNvPr id="113" name="Google Shape;113;p16"/>
          <p:cNvSpPr txBox="1"/>
          <p:nvPr>
            <p:ph idx="12" type="sldNum"/>
          </p:nvPr>
        </p:nvSpPr>
        <p:spPr>
          <a:xfrm>
            <a:off x="10137775" y="6305550"/>
            <a:ext cx="457200" cy="476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A5AF8F"/>
                </a:solidFill>
              </a:rPr>
              <a:t>‹#›</a:t>
            </a:fld>
            <a:endParaRPr>
              <a:solidFill>
                <a:srgbClr val="A5AF8F"/>
              </a:solidFill>
            </a:endParaRPr>
          </a:p>
        </p:txBody>
      </p:sp>
      <p:sp>
        <p:nvSpPr>
          <p:cNvPr id="114" name="Google Shape;114;p16"/>
          <p:cNvSpPr txBox="1"/>
          <p:nvPr>
            <p:ph idx="4294967295" type="title"/>
          </p:nvPr>
        </p:nvSpPr>
        <p:spPr>
          <a:xfrm>
            <a:off x="1905000" y="-152400"/>
            <a:ext cx="8229600" cy="8223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b="1" lang="en-US" sz="3200"/>
              <a:t>		</a:t>
            </a:r>
            <a:r>
              <a:rPr b="1" lang="en-US" sz="3200">
                <a:solidFill>
                  <a:schemeClr val="dk1"/>
                </a:solidFill>
              </a:rPr>
              <a:t>Storage-Device Hierarchy</a:t>
            </a:r>
            <a:endParaRPr/>
          </a:p>
        </p:txBody>
      </p:sp>
      <p:pic>
        <p:nvPicPr>
          <p:cNvPr descr="C:\Users\as668\Desktop\1_04.jpg" id="115" name="Google Shape;115;p16"/>
          <p:cNvPicPr preferRelativeResize="0"/>
          <p:nvPr/>
        </p:nvPicPr>
        <p:blipFill rotWithShape="1">
          <a:blip r:embed="rId3">
            <a:alphaModFix/>
          </a:blip>
          <a:srcRect b="0" l="0" r="0" t="0"/>
          <a:stretch/>
        </p:blipFill>
        <p:spPr>
          <a:xfrm>
            <a:off x="2057400" y="685800"/>
            <a:ext cx="8412480" cy="61264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2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0" type="dt"/>
          </p:nvPr>
        </p:nvSpPr>
        <p:spPr>
          <a:xfrm>
            <a:off x="5105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A5AF8F"/>
                </a:solidFill>
              </a:rPr>
              <a:t>OS Spring 2019</a:t>
            </a:r>
            <a:endParaRPr>
              <a:solidFill>
                <a:srgbClr val="A5AF8F"/>
              </a:solidFill>
            </a:endParaRPr>
          </a:p>
        </p:txBody>
      </p:sp>
      <p:sp>
        <p:nvSpPr>
          <p:cNvPr id="122" name="Google Shape;122;p17"/>
          <p:cNvSpPr txBox="1"/>
          <p:nvPr>
            <p:ph idx="11" type="ftr"/>
          </p:nvPr>
        </p:nvSpPr>
        <p:spPr>
          <a:xfrm>
            <a:off x="7239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A5AF8F"/>
                </a:solidFill>
              </a:rPr>
              <a:t>FAST-NU Karachi Campus</a:t>
            </a:r>
            <a:endParaRPr/>
          </a:p>
        </p:txBody>
      </p:sp>
      <p:sp>
        <p:nvSpPr>
          <p:cNvPr id="123" name="Google Shape;123;p17"/>
          <p:cNvSpPr txBox="1"/>
          <p:nvPr>
            <p:ph idx="12" type="sldNum"/>
          </p:nvPr>
        </p:nvSpPr>
        <p:spPr>
          <a:xfrm>
            <a:off x="10137775" y="6305550"/>
            <a:ext cx="457200" cy="476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A5AF8F"/>
                </a:solidFill>
              </a:rPr>
              <a:t>‹#›</a:t>
            </a:fld>
            <a:endParaRPr>
              <a:solidFill>
                <a:srgbClr val="A5AF8F"/>
              </a:solidFill>
            </a:endParaRPr>
          </a:p>
        </p:txBody>
      </p:sp>
      <p:sp>
        <p:nvSpPr>
          <p:cNvPr id="124" name="Google Shape;124;p17"/>
          <p:cNvSpPr txBox="1"/>
          <p:nvPr>
            <p:ph idx="4294967295" type="title"/>
          </p:nvPr>
        </p:nvSpPr>
        <p:spPr>
          <a:xfrm>
            <a:off x="1905000" y="-152400"/>
            <a:ext cx="8229600" cy="8223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b="1" lang="en-US" sz="3200"/>
              <a:t>		</a:t>
            </a:r>
            <a:r>
              <a:rPr b="1" lang="en-US" sz="3200">
                <a:solidFill>
                  <a:schemeClr val="dk1"/>
                </a:solidFill>
              </a:rPr>
              <a:t>Storage-Device Hierarchy</a:t>
            </a:r>
            <a:endParaRPr/>
          </a:p>
        </p:txBody>
      </p:sp>
      <p:pic>
        <p:nvPicPr>
          <p:cNvPr descr="https://static.tvtropes.org/pmwiki/pub/images/memory_hierarchy.jpg" id="125" name="Google Shape;125;p17"/>
          <p:cNvPicPr preferRelativeResize="0"/>
          <p:nvPr/>
        </p:nvPicPr>
        <p:blipFill rotWithShape="1">
          <a:blip r:embed="rId3">
            <a:alphaModFix/>
          </a:blip>
          <a:srcRect b="0" l="0" r="0" t="0"/>
          <a:stretch/>
        </p:blipFill>
        <p:spPr>
          <a:xfrm>
            <a:off x="1752601" y="669926"/>
            <a:ext cx="8842375" cy="618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idx="10" type="dt"/>
          </p:nvPr>
        </p:nvSpPr>
        <p:spPr>
          <a:xfrm>
            <a:off x="5105400" y="6305550"/>
            <a:ext cx="2133600" cy="4762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A5AF8F"/>
                </a:solidFill>
              </a:rPr>
              <a:t>OS Spring 2019</a:t>
            </a:r>
            <a:endParaRPr>
              <a:solidFill>
                <a:srgbClr val="A5AF8F"/>
              </a:solidFill>
            </a:endParaRPr>
          </a:p>
        </p:txBody>
      </p:sp>
      <p:sp>
        <p:nvSpPr>
          <p:cNvPr id="132" name="Google Shape;132;p18"/>
          <p:cNvSpPr txBox="1"/>
          <p:nvPr>
            <p:ph idx="11" type="ftr"/>
          </p:nvPr>
        </p:nvSpPr>
        <p:spPr>
          <a:xfrm>
            <a:off x="7239000" y="6305550"/>
            <a:ext cx="28956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A5AF8F"/>
                </a:solidFill>
              </a:rPr>
              <a:t>FAST-NU Karachi Campus</a:t>
            </a:r>
            <a:endParaRPr/>
          </a:p>
        </p:txBody>
      </p:sp>
      <p:sp>
        <p:nvSpPr>
          <p:cNvPr id="133" name="Google Shape;133;p18"/>
          <p:cNvSpPr txBox="1"/>
          <p:nvPr>
            <p:ph idx="12" type="sldNum"/>
          </p:nvPr>
        </p:nvSpPr>
        <p:spPr>
          <a:xfrm>
            <a:off x="10137775" y="6305550"/>
            <a:ext cx="457200" cy="476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A5AF8F"/>
                </a:solidFill>
              </a:rPr>
              <a:t>‹#›</a:t>
            </a:fld>
            <a:endParaRPr>
              <a:solidFill>
                <a:srgbClr val="A5AF8F"/>
              </a:solidFill>
            </a:endParaRPr>
          </a:p>
        </p:txBody>
      </p:sp>
      <p:sp>
        <p:nvSpPr>
          <p:cNvPr id="134" name="Google Shape;134;p18"/>
          <p:cNvSpPr txBox="1"/>
          <p:nvPr>
            <p:ph idx="4294967295" type="title"/>
          </p:nvPr>
        </p:nvSpPr>
        <p:spPr>
          <a:xfrm>
            <a:off x="1905000" y="-152400"/>
            <a:ext cx="8229600" cy="8223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b="1" lang="en-US" sz="3200"/>
              <a:t>		</a:t>
            </a:r>
            <a:r>
              <a:rPr b="1" lang="en-US" sz="3200">
                <a:solidFill>
                  <a:schemeClr val="dk1"/>
                </a:solidFill>
              </a:rPr>
              <a:t>Storage-Device Hierarchy</a:t>
            </a:r>
            <a:endParaRPr/>
          </a:p>
        </p:txBody>
      </p:sp>
      <p:pic>
        <p:nvPicPr>
          <p:cNvPr id="135" name="Google Shape;135;p18"/>
          <p:cNvPicPr preferRelativeResize="0"/>
          <p:nvPr/>
        </p:nvPicPr>
        <p:blipFill rotWithShape="1">
          <a:blip r:embed="rId3">
            <a:alphaModFix/>
          </a:blip>
          <a:srcRect b="0" l="0" r="0" t="0"/>
          <a:stretch/>
        </p:blipFill>
        <p:spPr>
          <a:xfrm>
            <a:off x="1828800" y="990599"/>
            <a:ext cx="8686800" cy="58521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2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2133600" y="152401"/>
            <a:ext cx="8229600" cy="8223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rPr b="1" lang="en-US" sz="3200"/>
              <a:t>	</a:t>
            </a:r>
            <a:r>
              <a:rPr b="1" lang="en-US" sz="3200">
                <a:solidFill>
                  <a:schemeClr val="dk1"/>
                </a:solidFill>
              </a:rPr>
              <a:t>Storage Structure</a:t>
            </a:r>
            <a:endParaRPr/>
          </a:p>
        </p:txBody>
      </p:sp>
      <p:sp>
        <p:nvSpPr>
          <p:cNvPr id="141" name="Google Shape;141;p19"/>
          <p:cNvSpPr txBox="1"/>
          <p:nvPr>
            <p:ph idx="1" type="body"/>
          </p:nvPr>
        </p:nvSpPr>
        <p:spPr>
          <a:xfrm>
            <a:off x="2514600" y="1386284"/>
            <a:ext cx="8153400" cy="5020879"/>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Clr>
                <a:schemeClr val="dk1"/>
              </a:buClr>
              <a:buSzPts val="2080"/>
              <a:buChar char="⚫"/>
            </a:pPr>
            <a:r>
              <a:rPr b="1" lang="en-US" sz="2600">
                <a:latin typeface="Arial"/>
                <a:ea typeface="Arial"/>
                <a:cs typeface="Arial"/>
                <a:sym typeface="Arial"/>
              </a:rPr>
              <a:t>Higher to lower levels</a:t>
            </a:r>
            <a:endParaRPr/>
          </a:p>
          <a:p>
            <a:pPr indent="-282575" lvl="0" marL="365125" rtl="0" algn="l">
              <a:lnSpc>
                <a:spcPct val="80000"/>
              </a:lnSpc>
              <a:spcBef>
                <a:spcPts val="600"/>
              </a:spcBef>
              <a:spcAft>
                <a:spcPts val="0"/>
              </a:spcAft>
              <a:buClr>
                <a:schemeClr val="dk1"/>
              </a:buClr>
              <a:buSzPts val="2080"/>
              <a:buNone/>
            </a:pPr>
            <a:r>
              <a:rPr b="1" lang="en-US" sz="2600"/>
              <a:t>		 </a:t>
            </a:r>
            <a:r>
              <a:rPr b="1" lang="en-US" sz="2600">
                <a:latin typeface="Comic Sans MS"/>
                <a:ea typeface="Comic Sans MS"/>
                <a:cs typeface="Comic Sans MS"/>
                <a:sym typeface="Comic Sans MS"/>
              </a:rPr>
              <a:t>Decrease in speed </a:t>
            </a:r>
            <a:endParaRPr/>
          </a:p>
          <a:p>
            <a:pPr indent="-282575" lvl="0" marL="365125" rtl="0" algn="l">
              <a:lnSpc>
                <a:spcPct val="80000"/>
              </a:lnSpc>
              <a:spcBef>
                <a:spcPts val="600"/>
              </a:spcBef>
              <a:spcAft>
                <a:spcPts val="0"/>
              </a:spcAft>
              <a:buClr>
                <a:schemeClr val="dk1"/>
              </a:buClr>
              <a:buSzPts val="2080"/>
              <a:buNone/>
            </a:pPr>
            <a:r>
              <a:rPr b="1" lang="en-US" sz="2600">
                <a:latin typeface="Comic Sans MS"/>
                <a:ea typeface="Comic Sans MS"/>
                <a:cs typeface="Comic Sans MS"/>
                <a:sym typeface="Comic Sans MS"/>
              </a:rPr>
              <a:t>		 Increase in size </a:t>
            </a:r>
            <a:endParaRPr/>
          </a:p>
          <a:p>
            <a:pPr indent="-282575" lvl="0" marL="365125" rtl="0" algn="l">
              <a:lnSpc>
                <a:spcPct val="80000"/>
              </a:lnSpc>
              <a:spcBef>
                <a:spcPts val="600"/>
              </a:spcBef>
              <a:spcAft>
                <a:spcPts val="0"/>
              </a:spcAft>
              <a:buClr>
                <a:schemeClr val="dk1"/>
              </a:buClr>
              <a:buSzPts val="2080"/>
              <a:buNone/>
            </a:pPr>
            <a:r>
              <a:rPr b="1" lang="en-US" sz="2600">
                <a:latin typeface="Comic Sans MS"/>
                <a:ea typeface="Comic Sans MS"/>
                <a:cs typeface="Comic Sans MS"/>
                <a:sym typeface="Comic Sans MS"/>
              </a:rPr>
              <a:t>		 Decrease in cost</a:t>
            </a:r>
            <a:endParaRPr/>
          </a:p>
          <a:p>
            <a:pPr indent="-282575" lvl="0" marL="365125" rtl="0" algn="l">
              <a:lnSpc>
                <a:spcPct val="80000"/>
              </a:lnSpc>
              <a:spcBef>
                <a:spcPts val="600"/>
              </a:spcBef>
              <a:spcAft>
                <a:spcPts val="0"/>
              </a:spcAft>
              <a:buClr>
                <a:schemeClr val="dk1"/>
              </a:buClr>
              <a:buSzPts val="2080"/>
              <a:buNone/>
            </a:pPr>
            <a:r>
              <a:rPr b="1" lang="en-US" sz="2600">
                <a:latin typeface="Comic Sans MS"/>
                <a:ea typeface="Comic Sans MS"/>
                <a:cs typeface="Comic Sans MS"/>
                <a:sym typeface="Comic Sans MS"/>
              </a:rPr>
              <a:t>		 More persistence (non-volatile)</a:t>
            </a:r>
            <a:endParaRPr/>
          </a:p>
          <a:p>
            <a:pPr indent="-282575" lvl="0" marL="365125" rtl="0" algn="l">
              <a:lnSpc>
                <a:spcPct val="80000"/>
              </a:lnSpc>
              <a:spcBef>
                <a:spcPts val="600"/>
              </a:spcBef>
              <a:spcAft>
                <a:spcPts val="0"/>
              </a:spcAft>
              <a:buClr>
                <a:schemeClr val="dk1"/>
              </a:buClr>
              <a:buSzPts val="800"/>
              <a:buNone/>
            </a:pPr>
            <a:r>
              <a:t/>
            </a:r>
            <a:endParaRPr b="1" sz="1000">
              <a:latin typeface="Comic Sans MS"/>
              <a:ea typeface="Comic Sans MS"/>
              <a:cs typeface="Comic Sans MS"/>
              <a:sym typeface="Comic Sans MS"/>
            </a:endParaRPr>
          </a:p>
          <a:p>
            <a:pPr indent="-282575" lvl="0" marL="365125" rtl="0" algn="l">
              <a:lnSpc>
                <a:spcPct val="80000"/>
              </a:lnSpc>
              <a:spcBef>
                <a:spcPts val="600"/>
              </a:spcBef>
              <a:spcAft>
                <a:spcPts val="0"/>
              </a:spcAft>
              <a:buClr>
                <a:schemeClr val="dk1"/>
              </a:buClr>
              <a:buSzPts val="2080"/>
              <a:buChar char="⚫"/>
            </a:pPr>
            <a:r>
              <a:rPr b="1" lang="en-US" sz="2600">
                <a:latin typeface="Arial"/>
                <a:ea typeface="Arial"/>
                <a:cs typeface="Arial"/>
                <a:sym typeface="Arial"/>
              </a:rPr>
              <a:t>SSDs (Solid Storage Disks) are faster than magnetic disks and are nonvolatile</a:t>
            </a:r>
            <a:endParaRPr/>
          </a:p>
          <a:p>
            <a:pPr indent="-282575" lvl="0" marL="365125" rtl="0" algn="l">
              <a:lnSpc>
                <a:spcPct val="80000"/>
              </a:lnSpc>
              <a:spcBef>
                <a:spcPts val="600"/>
              </a:spcBef>
              <a:spcAft>
                <a:spcPts val="0"/>
              </a:spcAft>
              <a:buClr>
                <a:schemeClr val="dk1"/>
              </a:buClr>
              <a:buSzPts val="800"/>
              <a:buNone/>
            </a:pPr>
            <a:r>
              <a:t/>
            </a:r>
            <a:endParaRPr b="1" sz="1000">
              <a:latin typeface="Arial"/>
              <a:ea typeface="Arial"/>
              <a:cs typeface="Arial"/>
              <a:sym typeface="Arial"/>
            </a:endParaRPr>
          </a:p>
          <a:p>
            <a:pPr indent="-282575" lvl="0" marL="365125" rtl="0" algn="l">
              <a:lnSpc>
                <a:spcPct val="80000"/>
              </a:lnSpc>
              <a:spcBef>
                <a:spcPts val="600"/>
              </a:spcBef>
              <a:spcAft>
                <a:spcPts val="0"/>
              </a:spcAft>
              <a:buClr>
                <a:schemeClr val="dk1"/>
              </a:buClr>
              <a:buSzPts val="2080"/>
              <a:buChar char="⚫"/>
            </a:pPr>
            <a:r>
              <a:rPr b="1" lang="en-US" sz="2600">
                <a:latin typeface="Comic Sans MS"/>
                <a:ea typeface="Comic Sans MS"/>
                <a:cs typeface="Comic Sans MS"/>
                <a:sym typeface="Comic Sans MS"/>
              </a:rPr>
              <a:t>Flash memory is used in PDAs and other such devices</a:t>
            </a:r>
            <a:endParaRPr/>
          </a:p>
          <a:p>
            <a:pPr indent="-282575" lvl="0" marL="365125" rtl="0" algn="l">
              <a:lnSpc>
                <a:spcPct val="80000"/>
              </a:lnSpc>
              <a:spcBef>
                <a:spcPts val="600"/>
              </a:spcBef>
              <a:spcAft>
                <a:spcPts val="0"/>
              </a:spcAft>
              <a:buClr>
                <a:schemeClr val="dk1"/>
              </a:buClr>
              <a:buSzPts val="800"/>
              <a:buNone/>
            </a:pPr>
            <a:r>
              <a:t/>
            </a:r>
            <a:endParaRPr b="1" sz="1000">
              <a:latin typeface="Comic Sans MS"/>
              <a:ea typeface="Comic Sans MS"/>
              <a:cs typeface="Comic Sans MS"/>
              <a:sym typeface="Comic Sans MS"/>
            </a:endParaRPr>
          </a:p>
          <a:p>
            <a:pPr indent="-282575" lvl="0" marL="365125" rtl="0" algn="l">
              <a:lnSpc>
                <a:spcPct val="80000"/>
              </a:lnSpc>
              <a:spcBef>
                <a:spcPts val="600"/>
              </a:spcBef>
              <a:spcAft>
                <a:spcPts val="0"/>
              </a:spcAft>
              <a:buClr>
                <a:schemeClr val="dk1"/>
              </a:buClr>
              <a:buSzPts val="2080"/>
              <a:buChar char="⚫"/>
            </a:pPr>
            <a:r>
              <a:rPr b="1" lang="en-US" sz="2600">
                <a:latin typeface="Arial"/>
                <a:ea typeface="Arial"/>
                <a:cs typeface="Arial"/>
                <a:sym typeface="Arial"/>
              </a:rPr>
              <a:t>Design of memory system must balance all factor</a:t>
            </a:r>
            <a:r>
              <a:rPr b="1" lang="en-US" sz="2600"/>
              <a:t>s</a:t>
            </a:r>
            <a:endParaRPr sz="2400">
              <a:latin typeface="Comic Sans MS"/>
              <a:ea typeface="Comic Sans MS"/>
              <a:cs typeface="Comic Sans MS"/>
              <a:sym typeface="Comic Sans MS"/>
            </a:endParaRPr>
          </a:p>
        </p:txBody>
      </p:sp>
      <p:sp>
        <p:nvSpPr>
          <p:cNvPr id="142" name="Google Shape;142;p19"/>
          <p:cNvSpPr txBox="1"/>
          <p:nvPr>
            <p:ph idx="11" type="ftr"/>
          </p:nvPr>
        </p:nvSpPr>
        <p:spPr>
          <a:xfrm>
            <a:off x="5087041" y="6407945"/>
            <a:ext cx="2750041" cy="4492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A5AF8F"/>
                </a:solidFill>
                <a:latin typeface="Arial Black"/>
                <a:ea typeface="Arial Black"/>
                <a:cs typeface="Arial Black"/>
                <a:sym typeface="Arial Black"/>
              </a:rPr>
              <a:t>FAST-NU Karachi Campus</a:t>
            </a:r>
            <a:endParaRPr>
              <a:solidFill>
                <a:srgbClr val="A5AF8F"/>
              </a:solidFill>
              <a:latin typeface="Arial Black"/>
              <a:ea typeface="Arial Black"/>
              <a:cs typeface="Arial Black"/>
              <a:sym typeface="Arial Black"/>
            </a:endParaRPr>
          </a:p>
        </p:txBody>
      </p:sp>
      <p:sp>
        <p:nvSpPr>
          <p:cNvPr id="143" name="Google Shape;143;p19"/>
          <p:cNvSpPr txBox="1"/>
          <p:nvPr>
            <p:ph idx="12" type="sldNum"/>
          </p:nvPr>
        </p:nvSpPr>
        <p:spPr>
          <a:xfrm>
            <a:off x="10109134" y="6407945"/>
            <a:ext cx="427899" cy="4492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solidFill>
                  <a:srgbClr val="A5AF8F"/>
                </a:solidFill>
                <a:latin typeface="Arial Black"/>
                <a:ea typeface="Arial Black"/>
                <a:cs typeface="Arial Black"/>
                <a:sym typeface="Arial Black"/>
              </a:rPr>
              <a:t>‹#›</a:t>
            </a:fld>
            <a:endParaRPr>
              <a:solidFill>
                <a:srgbClr val="A5AF8F"/>
              </a:solidFill>
              <a:latin typeface="Arial Black"/>
              <a:ea typeface="Arial Black"/>
              <a:cs typeface="Arial Black"/>
              <a:sym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Locality of Reference</a:t>
            </a:r>
            <a:endParaRPr/>
          </a:p>
        </p:txBody>
      </p:sp>
      <p:sp>
        <p:nvSpPr>
          <p:cNvPr id="149" name="Google Shape;14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locality of reference</a:t>
            </a:r>
            <a:r>
              <a:rPr lang="en-US"/>
              <a:t>, also known as the </a:t>
            </a:r>
            <a:r>
              <a:rPr b="1" lang="en-US"/>
              <a:t>principle of locality</a:t>
            </a:r>
            <a:r>
              <a:rPr lang="en-US"/>
              <a:t>,</a:t>
            </a:r>
            <a:r>
              <a:rPr baseline="30000" lang="en-US"/>
              <a:t> </a:t>
            </a:r>
            <a:r>
              <a:rPr lang="en-US"/>
              <a:t> is the tendency of a processor to access the same set of memory locations repetitively over a short period of time.</a:t>
            </a:r>
            <a:r>
              <a:rPr baseline="30000" lang="en-US"/>
              <a:t> </a:t>
            </a:r>
            <a:r>
              <a:rPr lang="en-US"/>
              <a:t>There are two basic types of reference locality – temporal and spatial locality. </a:t>
            </a:r>
            <a:endParaRPr/>
          </a:p>
          <a:p>
            <a:pPr indent="-228600" lvl="0" marL="228600" rtl="0" algn="l">
              <a:lnSpc>
                <a:spcPct val="90000"/>
              </a:lnSpc>
              <a:spcBef>
                <a:spcPts val="1000"/>
              </a:spcBef>
              <a:spcAft>
                <a:spcPts val="0"/>
              </a:spcAft>
              <a:buClr>
                <a:schemeClr val="dk1"/>
              </a:buClr>
              <a:buSzPts val="2800"/>
              <a:buChar char="•"/>
            </a:pPr>
            <a:r>
              <a:rPr lang="en-US"/>
              <a:t>Temporal locality refers to the reuse of specific data and/or resources within a relatively small time duration. </a:t>
            </a:r>
            <a:endParaRPr/>
          </a:p>
          <a:p>
            <a:pPr indent="-228600" lvl="0" marL="228600" rtl="0" algn="l">
              <a:lnSpc>
                <a:spcPct val="90000"/>
              </a:lnSpc>
              <a:spcBef>
                <a:spcPts val="1000"/>
              </a:spcBef>
              <a:spcAft>
                <a:spcPts val="0"/>
              </a:spcAft>
              <a:buClr>
                <a:schemeClr val="dk1"/>
              </a:buClr>
              <a:buSzPts val="2800"/>
              <a:buChar char="•"/>
            </a:pPr>
            <a:r>
              <a:rPr lang="en-US"/>
              <a:t>Spatial locality (also termed </a:t>
            </a:r>
            <a:r>
              <a:rPr i="1" lang="en-US"/>
              <a:t>data locality</a:t>
            </a:r>
            <a:r>
              <a:rPr lang="en-US"/>
              <a:t>) refers to the use of data elements within relatively close storage locations. Sequential locality, a special case of spatial locality, occurs when data elements are arranged and accessed linearly, such as traversing the elements in a one-dimensional array.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RAM (Random Access Memory)</a:t>
            </a:r>
            <a:endParaRPr/>
          </a:p>
        </p:txBody>
      </p:sp>
      <p:sp>
        <p:nvSpPr>
          <p:cNvPr id="155" name="Google Shape;15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It is where the processor may easily write data for temporary storage. RAM is generally </a:t>
            </a:r>
            <a:r>
              <a:rPr i="1" lang="en-US"/>
              <a:t>volatile</a:t>
            </a:r>
            <a:r>
              <a:rPr lang="en-US"/>
              <a:t>, losing its contents when the system loses power. </a:t>
            </a:r>
            <a:endParaRPr/>
          </a:p>
          <a:p>
            <a:pPr indent="-228600" lvl="1" marL="685800" rtl="0" algn="l">
              <a:lnSpc>
                <a:spcPct val="90000"/>
              </a:lnSpc>
              <a:spcBef>
                <a:spcPts val="500"/>
              </a:spcBef>
              <a:spcAft>
                <a:spcPts val="0"/>
              </a:spcAft>
              <a:buClr>
                <a:schemeClr val="dk1"/>
              </a:buClr>
              <a:buSzPts val="2400"/>
              <a:buChar char="•"/>
            </a:pPr>
            <a:r>
              <a:rPr lang="en-US"/>
              <a:t>SRAM</a:t>
            </a:r>
            <a:endParaRPr/>
          </a:p>
          <a:p>
            <a:pPr indent="-228600" lvl="2" marL="1143000" rtl="0" algn="l">
              <a:lnSpc>
                <a:spcPct val="90000"/>
              </a:lnSpc>
              <a:spcBef>
                <a:spcPts val="500"/>
              </a:spcBef>
              <a:spcAft>
                <a:spcPts val="0"/>
              </a:spcAft>
              <a:buClr>
                <a:schemeClr val="dk1"/>
              </a:buClr>
              <a:buSzPts val="2000"/>
              <a:buChar char="•"/>
            </a:pPr>
            <a:r>
              <a:rPr lang="en-US"/>
              <a:t>SRAMs use pairs of logic gates to hold each bit of data. SRAMs are the fastest form of RAM available, require little external support circuitry, and have relatively low power consumption.</a:t>
            </a:r>
            <a:endParaRPr/>
          </a:p>
          <a:p>
            <a:pPr indent="-228600" lvl="2" marL="1143000" rtl="0" algn="l">
              <a:lnSpc>
                <a:spcPct val="90000"/>
              </a:lnSpc>
              <a:spcBef>
                <a:spcPts val="500"/>
              </a:spcBef>
              <a:spcAft>
                <a:spcPts val="0"/>
              </a:spcAft>
              <a:buClr>
                <a:schemeClr val="dk1"/>
              </a:buClr>
              <a:buSzPts val="2000"/>
              <a:buChar char="•"/>
            </a:pPr>
            <a:r>
              <a:rPr lang="en-US"/>
              <a:t> Their drawbacks are that their capacity is considerably less than DRAM, while being much more expensive.</a:t>
            </a:r>
            <a:endParaRPr/>
          </a:p>
          <a:p>
            <a:pPr indent="-228600" lvl="1" marL="685800" rtl="0" algn="l">
              <a:lnSpc>
                <a:spcPct val="90000"/>
              </a:lnSpc>
              <a:spcBef>
                <a:spcPts val="500"/>
              </a:spcBef>
              <a:spcAft>
                <a:spcPts val="0"/>
              </a:spcAft>
              <a:buClr>
                <a:schemeClr val="dk1"/>
              </a:buClr>
              <a:buSzPts val="2400"/>
              <a:buChar char="•"/>
            </a:pPr>
            <a:r>
              <a:rPr lang="en-US"/>
              <a:t>DRAM</a:t>
            </a:r>
            <a:endParaRPr/>
          </a:p>
          <a:p>
            <a:pPr indent="-228600" lvl="2" marL="1143000" rtl="0" algn="l">
              <a:lnSpc>
                <a:spcPct val="90000"/>
              </a:lnSpc>
              <a:spcBef>
                <a:spcPts val="500"/>
              </a:spcBef>
              <a:spcAft>
                <a:spcPts val="0"/>
              </a:spcAft>
              <a:buClr>
                <a:schemeClr val="dk1"/>
              </a:buClr>
              <a:buSzPts val="2000"/>
              <a:buChar char="•"/>
            </a:pPr>
            <a:r>
              <a:rPr lang="en-US"/>
              <a:t>DRAMs are the highest-capacity memory devices available and come in a wide and diverse variety of subspecies. </a:t>
            </a:r>
            <a:endParaRPr/>
          </a:p>
          <a:p>
            <a:pPr indent="-228600" lvl="2" marL="1143000" rtl="0" algn="l">
              <a:lnSpc>
                <a:spcPct val="90000"/>
              </a:lnSpc>
              <a:spcBef>
                <a:spcPts val="500"/>
              </a:spcBef>
              <a:spcAft>
                <a:spcPts val="0"/>
              </a:spcAft>
              <a:buClr>
                <a:schemeClr val="dk1"/>
              </a:buClr>
              <a:buSzPts val="2000"/>
              <a:buChar char="•"/>
            </a:pPr>
            <a:r>
              <a:rPr lang="en-US"/>
              <a:t>Most processors with large address spaces include support for DRAMs.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