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57" r:id="rId3"/>
    <p:sldId id="260" r:id="rId4"/>
    <p:sldId id="264" r:id="rId5"/>
    <p:sldId id="262" r:id="rId6"/>
    <p:sldId id="263"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B3582B-ECB1-0D89-C726-AB35284C646A}" v="1527" dt="2022-12-07T14:36:24.644"/>
    <p1510:client id="{BF1DA791-3D40-439E-8E20-D579C668153A}" v="207" dt="2022-12-07T13:23:37.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12/7/2022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23198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12/7/2022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85949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12/7/2022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37477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12/7/2022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7051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12/7/2022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94280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12/7/2022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46184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12/7/2022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79638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12/7/2022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5085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12/7/2022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96916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12/7/2022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80257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12/7/2022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635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12/7/2022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973679"/>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793" r:id="rId6"/>
    <p:sldLayoutId id="2147483789" r:id="rId7"/>
    <p:sldLayoutId id="2147483790" r:id="rId8"/>
    <p:sldLayoutId id="2147483791" r:id="rId9"/>
    <p:sldLayoutId id="2147483792" r:id="rId10"/>
    <p:sldLayoutId id="2147483794"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1" descr="A picture containing indoor, light, laser, dark&#10;&#10;Description automatically generated">
            <a:extLst>
              <a:ext uri="{FF2B5EF4-FFF2-40B4-BE49-F238E27FC236}">
                <a16:creationId xmlns:a16="http://schemas.microsoft.com/office/drawing/2014/main" id="{FDB66973-21F9-80D0-E4C6-B0A75944B734}"/>
              </a:ext>
            </a:extLst>
          </p:cNvPr>
          <p:cNvPicPr>
            <a:picLocks noChangeAspect="1"/>
          </p:cNvPicPr>
          <p:nvPr/>
        </p:nvPicPr>
        <p:blipFill rotWithShape="1">
          <a:blip r:embed="rId2"/>
          <a:srcRect/>
          <a:stretch/>
        </p:blipFill>
        <p:spPr>
          <a:xfrm>
            <a:off x="20" y="10"/>
            <a:ext cx="12191980" cy="6857990"/>
          </a:xfrm>
          <a:prstGeom prst="rect">
            <a:avLst/>
          </a:prstGeom>
        </p:spPr>
      </p:pic>
      <p:sp>
        <p:nvSpPr>
          <p:cNvPr id="64" name="Rectangle 63">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37318"/>
            <a:ext cx="12188952" cy="2620682"/>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62458" y="639934"/>
            <a:ext cx="7662952" cy="2596887"/>
          </a:xfrm>
        </p:spPr>
        <p:txBody>
          <a:bodyPr anchor="b">
            <a:normAutofit/>
          </a:bodyPr>
          <a:lstStyle/>
          <a:p>
            <a:pPr algn="ctr">
              <a:lnSpc>
                <a:spcPct val="90000"/>
              </a:lnSpc>
            </a:pPr>
            <a:r>
              <a:rPr lang="en-US" sz="4400" dirty="0">
                <a:solidFill>
                  <a:srgbClr val="FFFFFF"/>
                </a:solidFill>
              </a:rPr>
              <a:t>Project</a:t>
            </a:r>
            <a:br>
              <a:rPr lang="en-US" sz="4400" dirty="0"/>
            </a:br>
            <a:r>
              <a:rPr lang="en-US" sz="4400" dirty="0">
                <a:solidFill>
                  <a:srgbClr val="FFFFFF"/>
                </a:solidFill>
              </a:rPr>
              <a:t>Quiz  game</a:t>
            </a:r>
            <a:endParaRPr lang="en-US" sz="4400"/>
          </a:p>
        </p:txBody>
      </p:sp>
      <p:sp>
        <p:nvSpPr>
          <p:cNvPr id="17" name="Title 1">
            <a:extLst>
              <a:ext uri="{FF2B5EF4-FFF2-40B4-BE49-F238E27FC236}">
                <a16:creationId xmlns:a16="http://schemas.microsoft.com/office/drawing/2014/main" id="{9D2515E0-14DD-D5EF-E1DD-C89501A1F4FA}"/>
              </a:ext>
            </a:extLst>
          </p:cNvPr>
          <p:cNvSpPr txBox="1">
            <a:spLocks/>
          </p:cNvSpPr>
          <p:nvPr/>
        </p:nvSpPr>
        <p:spPr>
          <a:xfrm>
            <a:off x="890858" y="4487315"/>
            <a:ext cx="10423404" cy="1676737"/>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pPr algn="ctr">
              <a:lnSpc>
                <a:spcPct val="90000"/>
              </a:lnSpc>
            </a:pPr>
            <a:r>
              <a:rPr lang="en-US" sz="3200" dirty="0">
                <a:solidFill>
                  <a:srgbClr val="FFFFFF"/>
                </a:solidFill>
              </a:rPr>
              <a:t>Made by</a:t>
            </a:r>
          </a:p>
          <a:p>
            <a:pPr>
              <a:lnSpc>
                <a:spcPct val="90000"/>
              </a:lnSpc>
            </a:pPr>
            <a:r>
              <a:rPr lang="en-US" sz="3200" dirty="0">
                <a:solidFill>
                  <a:srgbClr val="FFFFFF"/>
                </a:solidFill>
              </a:rPr>
              <a:t>Muhammad</a:t>
            </a:r>
          </a:p>
          <a:p>
            <a:pPr>
              <a:lnSpc>
                <a:spcPct val="90000"/>
              </a:lnSpc>
            </a:pPr>
            <a:r>
              <a:rPr lang="en-US" sz="3200" dirty="0">
                <a:solidFill>
                  <a:srgbClr val="FFFFFF"/>
                </a:solidFill>
              </a:rPr>
              <a:t>Anas</a:t>
            </a:r>
          </a:p>
        </p:txBody>
      </p:sp>
      <p:sp>
        <p:nvSpPr>
          <p:cNvPr id="18" name="Title 1">
            <a:extLst>
              <a:ext uri="{FF2B5EF4-FFF2-40B4-BE49-F238E27FC236}">
                <a16:creationId xmlns:a16="http://schemas.microsoft.com/office/drawing/2014/main" id="{3B5BFAEC-039E-3BDF-E536-54CE1B237B03}"/>
              </a:ext>
            </a:extLst>
          </p:cNvPr>
          <p:cNvSpPr txBox="1">
            <a:spLocks/>
          </p:cNvSpPr>
          <p:nvPr/>
        </p:nvSpPr>
        <p:spPr>
          <a:xfrm>
            <a:off x="3579425" y="4444182"/>
            <a:ext cx="7662952" cy="1719869"/>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pPr algn="ctr">
              <a:lnSpc>
                <a:spcPct val="90000"/>
              </a:lnSpc>
            </a:pPr>
            <a:endParaRPr lang="en-US" sz="4400" dirty="0">
              <a:solidFill>
                <a:srgbClr val="FFFFFF"/>
              </a:solidFill>
            </a:endParaRPr>
          </a:p>
          <a:p>
            <a:pPr algn="r">
              <a:lnSpc>
                <a:spcPct val="90000"/>
              </a:lnSpc>
            </a:pPr>
            <a:r>
              <a:rPr lang="en-US" sz="3200" dirty="0">
                <a:solidFill>
                  <a:srgbClr val="FFFFFF"/>
                </a:solidFill>
              </a:rPr>
              <a:t>Muhammad</a:t>
            </a:r>
          </a:p>
          <a:p>
            <a:pPr algn="r">
              <a:lnSpc>
                <a:spcPct val="90000"/>
              </a:lnSpc>
            </a:pPr>
            <a:r>
              <a:rPr lang="en-US" sz="3200" dirty="0">
                <a:solidFill>
                  <a:srgbClr val="FFFFFF"/>
                </a:solidFill>
              </a:rPr>
              <a:t>Shaheer</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3" name="Straight Connector 8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87" name="Rectangle 86">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Background pattern&#10;&#10;Description automatically generated">
            <a:extLst>
              <a:ext uri="{FF2B5EF4-FFF2-40B4-BE49-F238E27FC236}">
                <a16:creationId xmlns:a16="http://schemas.microsoft.com/office/drawing/2014/main" id="{65307987-4D2C-B68E-3EB7-D2AECD97A848}"/>
              </a:ext>
            </a:extLst>
          </p:cNvPr>
          <p:cNvPicPr>
            <a:picLocks noGrp="1" noChangeAspect="1"/>
          </p:cNvPicPr>
          <p:nvPr>
            <p:ph idx="1"/>
          </p:nvPr>
        </p:nvPicPr>
        <p:blipFill rotWithShape="1">
          <a:blip r:embed="rId2"/>
          <a:srcRect/>
          <a:stretch/>
        </p:blipFill>
        <p:spPr>
          <a:xfrm>
            <a:off x="20" y="10"/>
            <a:ext cx="12422017" cy="6857990"/>
          </a:xfrm>
          <a:prstGeom prst="rect">
            <a:avLst/>
          </a:prstGeom>
        </p:spPr>
      </p:pic>
      <p:sp>
        <p:nvSpPr>
          <p:cNvPr id="89" name="Rectangle 88">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0A196C97-7C58-65F9-ACDE-F1B1181CEECB}"/>
              </a:ext>
            </a:extLst>
          </p:cNvPr>
          <p:cNvSpPr txBox="1">
            <a:spLocks/>
          </p:cNvSpPr>
          <p:nvPr/>
        </p:nvSpPr>
        <p:spPr>
          <a:xfrm>
            <a:off x="1833541" y="990599"/>
            <a:ext cx="5619054" cy="484909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r">
              <a:spcAft>
                <a:spcPts val="600"/>
              </a:spcAft>
            </a:pPr>
            <a:r>
              <a:rPr lang="en-US" sz="5400">
                <a:solidFill>
                  <a:srgbClr val="FFFFFF"/>
                </a:solidFill>
              </a:rPr>
              <a:t>CONTENTS</a:t>
            </a:r>
          </a:p>
          <a:p>
            <a:pPr algn="r">
              <a:spcAft>
                <a:spcPts val="600"/>
              </a:spcAft>
            </a:pPr>
            <a:endParaRPr lang="en-US" sz="5400">
              <a:solidFill>
                <a:srgbClr val="FFFFFF"/>
              </a:solidFill>
            </a:endParaRPr>
          </a:p>
        </p:txBody>
      </p:sp>
      <p:cxnSp>
        <p:nvCxnSpPr>
          <p:cNvPr id="91" name="Straight Connector 90">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2953A2E-021E-B47D-FB2C-4C000CAB6390}"/>
              </a:ext>
            </a:extLst>
          </p:cNvPr>
          <p:cNvSpPr txBox="1"/>
          <p:nvPr/>
        </p:nvSpPr>
        <p:spPr>
          <a:xfrm>
            <a:off x="8392632" y="1441814"/>
            <a:ext cx="350165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solidFill>
                  <a:schemeClr val="bg1"/>
                </a:solidFill>
                <a:latin typeface="Univers Condensed"/>
              </a:rPr>
              <a:t>Introduction</a:t>
            </a:r>
            <a:endParaRPr lang="en-US"/>
          </a:p>
          <a:p>
            <a:endParaRPr lang="en-US" sz="3600" dirty="0">
              <a:solidFill>
                <a:schemeClr val="bg1"/>
              </a:solidFill>
              <a:latin typeface="Univers Condensed"/>
            </a:endParaRPr>
          </a:p>
          <a:p>
            <a:r>
              <a:rPr lang="en-US" sz="3600" dirty="0">
                <a:solidFill>
                  <a:schemeClr val="bg1"/>
                </a:solidFill>
                <a:latin typeface="Univers Condensed"/>
              </a:rPr>
              <a:t>System Model</a:t>
            </a:r>
          </a:p>
          <a:p>
            <a:endParaRPr lang="en-US" sz="3600" dirty="0">
              <a:solidFill>
                <a:schemeClr val="bg1"/>
              </a:solidFill>
              <a:latin typeface="Univers Condensed"/>
            </a:endParaRPr>
          </a:p>
          <a:p>
            <a:r>
              <a:rPr lang="en-US" sz="3600" dirty="0">
                <a:solidFill>
                  <a:schemeClr val="bg1"/>
                </a:solidFill>
                <a:latin typeface="Univers Condensed"/>
              </a:rPr>
              <a:t>Result</a:t>
            </a:r>
          </a:p>
          <a:p>
            <a:endParaRPr lang="en-US" sz="3600" dirty="0">
              <a:solidFill>
                <a:schemeClr val="bg1"/>
              </a:solidFill>
              <a:latin typeface="Univers Condensed"/>
            </a:endParaRPr>
          </a:p>
          <a:p>
            <a:r>
              <a:rPr lang="en-US" sz="3600" dirty="0">
                <a:solidFill>
                  <a:schemeClr val="bg1"/>
                </a:solidFill>
                <a:latin typeface="Univers Condensed"/>
              </a:rPr>
              <a:t>Future Work</a:t>
            </a:r>
          </a:p>
        </p:txBody>
      </p:sp>
    </p:spTree>
    <p:extLst>
      <p:ext uri="{BB962C8B-B14F-4D97-AF65-F5344CB8AC3E}">
        <p14:creationId xmlns:p14="http://schemas.microsoft.com/office/powerpoint/2010/main" val="3685736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8" name="Straight Connector 6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2" name="Rectangle 7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Background pattern&#10;&#10;Description automatically generated">
            <a:extLst>
              <a:ext uri="{FF2B5EF4-FFF2-40B4-BE49-F238E27FC236}">
                <a16:creationId xmlns:a16="http://schemas.microsoft.com/office/drawing/2014/main" id="{65307987-4D2C-B68E-3EB7-D2AECD97A848}"/>
              </a:ext>
            </a:extLst>
          </p:cNvPr>
          <p:cNvPicPr>
            <a:picLocks noGrp="1" noChangeAspect="1"/>
          </p:cNvPicPr>
          <p:nvPr>
            <p:ph idx="1"/>
          </p:nvPr>
        </p:nvPicPr>
        <p:blipFill rotWithShape="1">
          <a:blip r:embed="rId2"/>
          <a:srcRect/>
          <a:stretch/>
        </p:blipFill>
        <p:spPr>
          <a:xfrm>
            <a:off x="-230018" y="10"/>
            <a:ext cx="12422017" cy="6857990"/>
          </a:xfrm>
          <a:prstGeom prst="rect">
            <a:avLst/>
          </a:prstGeom>
        </p:spPr>
      </p:pic>
      <p:sp>
        <p:nvSpPr>
          <p:cNvPr id="74" name="Rectangle 73">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4539"/>
            <a:ext cx="12188952" cy="2368866"/>
          </a:xfrm>
          <a:prstGeom prst="rect">
            <a:avLst/>
          </a:prstGeom>
          <a:gradFill>
            <a:gsLst>
              <a:gs pos="42000">
                <a:srgbClr val="000000">
                  <a:alpha val="16000"/>
                </a:srgbClr>
              </a:gs>
              <a:gs pos="0">
                <a:srgbClr val="000000">
                  <a:alpha val="0"/>
                </a:srgbClr>
              </a:gs>
              <a:gs pos="10000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888006"/>
            <a:ext cx="12188952" cy="1969994"/>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095C64CB-DCB0-424A-8DFE-F09CBEE926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1328271"/>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0A196C97-7C58-65F9-ACDE-F1B1181CEECB}"/>
              </a:ext>
            </a:extLst>
          </p:cNvPr>
          <p:cNvSpPr txBox="1">
            <a:spLocks/>
          </p:cNvSpPr>
          <p:nvPr/>
        </p:nvSpPr>
        <p:spPr>
          <a:xfrm>
            <a:off x="695325" y="568047"/>
            <a:ext cx="10581554" cy="842851"/>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nSpc>
                <a:spcPct val="90000"/>
              </a:lnSpc>
            </a:pPr>
            <a:r>
              <a:rPr lang="en-US" sz="4400" dirty="0">
                <a:solidFill>
                  <a:srgbClr val="FFFFFF"/>
                </a:solidFill>
              </a:rPr>
              <a:t>Introduction</a:t>
            </a:r>
            <a:endParaRPr lang="en-US"/>
          </a:p>
        </p:txBody>
      </p:sp>
      <p:sp>
        <p:nvSpPr>
          <p:cNvPr id="11" name="TextBox 10">
            <a:extLst>
              <a:ext uri="{FF2B5EF4-FFF2-40B4-BE49-F238E27FC236}">
                <a16:creationId xmlns:a16="http://schemas.microsoft.com/office/drawing/2014/main" id="{79C5657B-D25B-0001-2C70-A67859EC2DDA}"/>
              </a:ext>
            </a:extLst>
          </p:cNvPr>
          <p:cNvSpPr txBox="1"/>
          <p:nvPr/>
        </p:nvSpPr>
        <p:spPr>
          <a:xfrm>
            <a:off x="805357" y="1631181"/>
            <a:ext cx="10793506" cy="46320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500" dirty="0">
                <a:solidFill>
                  <a:schemeClr val="bg1"/>
                </a:solidFill>
                <a:latin typeface="Calibri"/>
                <a:ea typeface="+mn-lt"/>
                <a:cs typeface="+mn-lt"/>
              </a:rPr>
              <a:t>We have developed this game to ask users some general IQ-based questions to calculate his/her IQ. This will help the user to find out his IQ level through this game. This system will also keep track of the players who have played this game. This game will contain different levels of difficulty which are: </a:t>
            </a:r>
            <a:endParaRPr lang="en-US" sz="2500">
              <a:solidFill>
                <a:schemeClr val="bg1"/>
              </a:solidFill>
              <a:latin typeface="Calibri"/>
              <a:cs typeface="Calibri"/>
            </a:endParaRPr>
          </a:p>
          <a:p>
            <a:pPr marL="457200" indent="-457200">
              <a:buFont typeface="Arial"/>
              <a:buChar char="•"/>
            </a:pPr>
            <a:r>
              <a:rPr lang="en-US" sz="2500" dirty="0">
                <a:solidFill>
                  <a:schemeClr val="bg1"/>
                </a:solidFill>
                <a:latin typeface="Calibri"/>
                <a:ea typeface="+mn-lt"/>
                <a:cs typeface="+mn-lt"/>
              </a:rPr>
              <a:t>LEVEL 1(EASY)</a:t>
            </a:r>
          </a:p>
          <a:p>
            <a:pPr marL="457200" indent="-457200">
              <a:buFont typeface="Arial"/>
              <a:buChar char="•"/>
            </a:pPr>
            <a:r>
              <a:rPr lang="en-US" sz="2500" dirty="0">
                <a:solidFill>
                  <a:schemeClr val="bg1"/>
                </a:solidFill>
                <a:latin typeface="Calibri"/>
                <a:ea typeface="+mn-lt"/>
                <a:cs typeface="+mn-lt"/>
              </a:rPr>
              <a:t>LEVEL 2(NORMAL)</a:t>
            </a:r>
          </a:p>
          <a:p>
            <a:pPr marL="457200" indent="-457200">
              <a:buFont typeface="Arial"/>
              <a:buChar char="•"/>
            </a:pPr>
            <a:r>
              <a:rPr lang="en-US" sz="2500" dirty="0">
                <a:solidFill>
                  <a:schemeClr val="bg1"/>
                </a:solidFill>
                <a:latin typeface="Calibri"/>
                <a:ea typeface="+mn-lt"/>
                <a:cs typeface="+mn-lt"/>
              </a:rPr>
              <a:t>LEVEL 3(HARD)</a:t>
            </a:r>
            <a:endParaRPr lang="en-US" sz="2500">
              <a:solidFill>
                <a:schemeClr val="bg1"/>
              </a:solidFill>
              <a:latin typeface="Calibri"/>
              <a:cs typeface="Calibri"/>
            </a:endParaRPr>
          </a:p>
          <a:p>
            <a:pPr marL="342900" indent="-342900">
              <a:buFont typeface="Arial"/>
              <a:buChar char="•"/>
            </a:pPr>
            <a:endParaRPr lang="en-US" sz="2500" dirty="0">
              <a:solidFill>
                <a:schemeClr val="bg1"/>
              </a:solidFill>
              <a:latin typeface="Calibri"/>
              <a:ea typeface="+mn-lt"/>
              <a:cs typeface="+mn-lt"/>
            </a:endParaRPr>
          </a:p>
          <a:p>
            <a:pPr marL="342900" indent="-342900">
              <a:buFont typeface="Arial"/>
              <a:buChar char="•"/>
            </a:pPr>
            <a:r>
              <a:rPr lang="en-US" sz="2500" dirty="0">
                <a:solidFill>
                  <a:schemeClr val="bg1"/>
                </a:solidFill>
                <a:latin typeface="Calibri"/>
                <a:ea typeface="+mn-lt"/>
                <a:cs typeface="+mn-lt"/>
              </a:rPr>
              <a:t>This project is aimed to build a fully functional game to achieve the efficiency of a Quiz Game and will help users to improve his/her IQ in the end of the game the user will find out his/her IQ level and standing with the track of the score.</a:t>
            </a:r>
            <a:endParaRPr lang="en-US" sz="2500">
              <a:solidFill>
                <a:schemeClr val="bg1"/>
              </a:solidFill>
              <a:latin typeface="Calibri"/>
              <a:cs typeface="Calibri"/>
            </a:endParaRPr>
          </a:p>
          <a:p>
            <a:pPr algn="l"/>
            <a:endParaRPr lang="en-US" sz="2000" dirty="0">
              <a:latin typeface="Calibri"/>
              <a:cs typeface="Calibri"/>
            </a:endParaRPr>
          </a:p>
        </p:txBody>
      </p:sp>
    </p:spTree>
    <p:extLst>
      <p:ext uri="{BB962C8B-B14F-4D97-AF65-F5344CB8AC3E}">
        <p14:creationId xmlns:p14="http://schemas.microsoft.com/office/powerpoint/2010/main" val="150503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8" name="Straight Connector 6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2" name="Rectangle 7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Background pattern&#10;&#10;Description automatically generated">
            <a:extLst>
              <a:ext uri="{FF2B5EF4-FFF2-40B4-BE49-F238E27FC236}">
                <a16:creationId xmlns:a16="http://schemas.microsoft.com/office/drawing/2014/main" id="{65307987-4D2C-B68E-3EB7-D2AECD97A848}"/>
              </a:ext>
            </a:extLst>
          </p:cNvPr>
          <p:cNvPicPr>
            <a:picLocks noGrp="1" noChangeAspect="1"/>
          </p:cNvPicPr>
          <p:nvPr>
            <p:ph idx="1"/>
          </p:nvPr>
        </p:nvPicPr>
        <p:blipFill rotWithShape="1">
          <a:blip r:embed="rId2"/>
          <a:srcRect/>
          <a:stretch/>
        </p:blipFill>
        <p:spPr>
          <a:xfrm>
            <a:off x="20" y="10"/>
            <a:ext cx="12422017" cy="6857990"/>
          </a:xfrm>
          <a:prstGeom prst="rect">
            <a:avLst/>
          </a:prstGeom>
        </p:spPr>
      </p:pic>
      <p:sp>
        <p:nvSpPr>
          <p:cNvPr id="74" name="Rectangle 73">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4539"/>
            <a:ext cx="12188952" cy="2368866"/>
          </a:xfrm>
          <a:prstGeom prst="rect">
            <a:avLst/>
          </a:prstGeom>
          <a:gradFill>
            <a:gsLst>
              <a:gs pos="42000">
                <a:srgbClr val="000000">
                  <a:alpha val="16000"/>
                </a:srgbClr>
              </a:gs>
              <a:gs pos="0">
                <a:srgbClr val="000000">
                  <a:alpha val="0"/>
                </a:srgbClr>
              </a:gs>
              <a:gs pos="10000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888006"/>
            <a:ext cx="12188952" cy="1969994"/>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095C64CB-DCB0-424A-8DFE-F09CBEE926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1328271"/>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0A196C97-7C58-65F9-ACDE-F1B1181CEECB}"/>
              </a:ext>
            </a:extLst>
          </p:cNvPr>
          <p:cNvSpPr txBox="1">
            <a:spLocks/>
          </p:cNvSpPr>
          <p:nvPr/>
        </p:nvSpPr>
        <p:spPr>
          <a:xfrm>
            <a:off x="695325" y="568047"/>
            <a:ext cx="10581554" cy="842851"/>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nSpc>
                <a:spcPct val="90000"/>
              </a:lnSpc>
            </a:pPr>
            <a:r>
              <a:rPr lang="en-US" sz="4400" dirty="0">
                <a:solidFill>
                  <a:srgbClr val="FFFFFF"/>
                </a:solidFill>
                <a:ea typeface="+mj-lt"/>
                <a:cs typeface="+mj-lt"/>
              </a:rPr>
              <a:t>System model</a:t>
            </a:r>
            <a:endParaRPr lang="en-US" dirty="0"/>
          </a:p>
        </p:txBody>
      </p:sp>
      <p:sp>
        <p:nvSpPr>
          <p:cNvPr id="11" name="TextBox 10">
            <a:extLst>
              <a:ext uri="{FF2B5EF4-FFF2-40B4-BE49-F238E27FC236}">
                <a16:creationId xmlns:a16="http://schemas.microsoft.com/office/drawing/2014/main" id="{79C5657B-D25B-0001-2C70-A67859EC2DDA}"/>
              </a:ext>
            </a:extLst>
          </p:cNvPr>
          <p:cNvSpPr txBox="1"/>
          <p:nvPr/>
        </p:nvSpPr>
        <p:spPr>
          <a:xfrm>
            <a:off x="790980" y="4822955"/>
            <a:ext cx="1079350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solidFill>
                <a:schemeClr val="bg1"/>
              </a:solidFill>
              <a:latin typeface="Arial Nova"/>
              <a:ea typeface="+mn-lt"/>
              <a:cs typeface="+mn-lt"/>
            </a:endParaRPr>
          </a:p>
          <a:p>
            <a:pPr marL="285750" indent="-285750">
              <a:buFont typeface="Arial"/>
              <a:buChar char="•"/>
            </a:pPr>
            <a:r>
              <a:rPr lang="en-US" sz="2000" dirty="0">
                <a:solidFill>
                  <a:schemeClr val="bg1"/>
                </a:solidFill>
                <a:latin typeface="Arial Nova"/>
                <a:ea typeface="+mn-lt"/>
                <a:cs typeface="+mn-lt"/>
              </a:rPr>
              <a:t>No life count will be available in IQ game.</a:t>
            </a:r>
          </a:p>
          <a:p>
            <a:pPr marL="285750" indent="-285750">
              <a:buFont typeface="Arial"/>
              <a:buChar char="•"/>
            </a:pPr>
            <a:r>
              <a:rPr lang="en-US" sz="2000" dirty="0">
                <a:solidFill>
                  <a:schemeClr val="bg1"/>
                </a:solidFill>
                <a:latin typeface="Arial Nova"/>
                <a:ea typeface="+mn-lt"/>
                <a:cs typeface="+mn-lt"/>
              </a:rPr>
              <a:t>The user has to choose right answers</a:t>
            </a:r>
          </a:p>
          <a:p>
            <a:pPr marL="285750" indent="-285750">
              <a:buFont typeface="Arial"/>
              <a:buChar char="•"/>
            </a:pPr>
            <a:r>
              <a:rPr lang="en-US" sz="2000" dirty="0">
                <a:solidFill>
                  <a:schemeClr val="bg1"/>
                </a:solidFill>
                <a:latin typeface="Arial Nova"/>
                <a:ea typeface="+mn-lt"/>
                <a:cs typeface="+mn-lt"/>
              </a:rPr>
              <a:t>At the end of the program IQ percentage will be shown and</a:t>
            </a:r>
          </a:p>
          <a:p>
            <a:pPr marL="285750" indent="-285750">
              <a:buFont typeface="Arial"/>
              <a:buChar char="•"/>
            </a:pPr>
            <a:r>
              <a:rPr lang="en-US" sz="2000" dirty="0">
                <a:solidFill>
                  <a:schemeClr val="bg1"/>
                </a:solidFill>
                <a:latin typeface="Arial Nova"/>
                <a:ea typeface="+mn-lt"/>
                <a:cs typeface="+mn-lt"/>
              </a:rPr>
              <a:t>An IQ standing for e.g. (EXCELLENT/FAIR/POOR).</a:t>
            </a:r>
            <a:endParaRPr lang="en-US" sz="2000">
              <a:solidFill>
                <a:schemeClr val="bg1"/>
              </a:solidFill>
              <a:latin typeface="Arial Nova"/>
            </a:endParaRPr>
          </a:p>
        </p:txBody>
      </p:sp>
      <p:sp>
        <p:nvSpPr>
          <p:cNvPr id="2" name="TextBox 1">
            <a:extLst>
              <a:ext uri="{FF2B5EF4-FFF2-40B4-BE49-F238E27FC236}">
                <a16:creationId xmlns:a16="http://schemas.microsoft.com/office/drawing/2014/main" id="{EEFC0F79-D9AB-3938-C362-2DAFFFA2DB29}"/>
              </a:ext>
            </a:extLst>
          </p:cNvPr>
          <p:cNvSpPr txBox="1"/>
          <p:nvPr/>
        </p:nvSpPr>
        <p:spPr>
          <a:xfrm>
            <a:off x="805356" y="1501784"/>
            <a:ext cx="1079350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solidFill>
                  <a:schemeClr val="bg1"/>
                </a:solidFill>
                <a:latin typeface="Arial Nova"/>
                <a:ea typeface="+mn-lt"/>
                <a:cs typeface="+mn-lt"/>
              </a:rPr>
              <a:t>Initially, the program will ask the user to enter player's name and then whether he must play a normal quiz game or wants to play an IQ game.</a:t>
            </a:r>
            <a:endParaRPr lang="en-US" sz="2000">
              <a:solidFill>
                <a:schemeClr val="bg1"/>
              </a:solidFill>
            </a:endParaRPr>
          </a:p>
        </p:txBody>
      </p:sp>
      <p:sp>
        <p:nvSpPr>
          <p:cNvPr id="3" name="Title 1">
            <a:extLst>
              <a:ext uri="{FF2B5EF4-FFF2-40B4-BE49-F238E27FC236}">
                <a16:creationId xmlns:a16="http://schemas.microsoft.com/office/drawing/2014/main" id="{4A202440-CBBC-072B-DA59-BF4FEA3591DA}"/>
              </a:ext>
            </a:extLst>
          </p:cNvPr>
          <p:cNvSpPr txBox="1">
            <a:spLocks/>
          </p:cNvSpPr>
          <p:nvPr/>
        </p:nvSpPr>
        <p:spPr>
          <a:xfrm>
            <a:off x="795966" y="2379594"/>
            <a:ext cx="10581554" cy="842851"/>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nSpc>
                <a:spcPct val="90000"/>
              </a:lnSpc>
            </a:pPr>
            <a:r>
              <a:rPr lang="en-US" sz="3200" dirty="0">
                <a:solidFill>
                  <a:srgbClr val="FFFFFF"/>
                </a:solidFill>
                <a:ea typeface="+mj-lt"/>
                <a:cs typeface="+mj-lt"/>
              </a:rPr>
              <a:t>Quiz game</a:t>
            </a:r>
            <a:endParaRPr lang="en-US" sz="3200" dirty="0"/>
          </a:p>
        </p:txBody>
      </p:sp>
      <p:sp>
        <p:nvSpPr>
          <p:cNvPr id="5" name="TextBox 4">
            <a:extLst>
              <a:ext uri="{FF2B5EF4-FFF2-40B4-BE49-F238E27FC236}">
                <a16:creationId xmlns:a16="http://schemas.microsoft.com/office/drawing/2014/main" id="{989DBD17-762C-24B6-F135-D38592E0D242}"/>
              </a:ext>
            </a:extLst>
          </p:cNvPr>
          <p:cNvSpPr txBox="1"/>
          <p:nvPr/>
        </p:nvSpPr>
        <p:spPr>
          <a:xfrm>
            <a:off x="805356" y="2853255"/>
            <a:ext cx="1079350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000" dirty="0">
              <a:solidFill>
                <a:schemeClr val="bg1"/>
              </a:solidFill>
              <a:latin typeface="Arial Nova"/>
              <a:ea typeface="+mn-lt"/>
              <a:cs typeface="+mn-lt"/>
            </a:endParaRPr>
          </a:p>
          <a:p>
            <a:pPr marL="285750" indent="-285750">
              <a:buFont typeface="Arial"/>
              <a:buChar char="•"/>
            </a:pPr>
            <a:r>
              <a:rPr lang="en-US" sz="2000" dirty="0">
                <a:solidFill>
                  <a:schemeClr val="bg1"/>
                </a:solidFill>
                <a:latin typeface="Arial Nova"/>
                <a:ea typeface="+mn-lt"/>
                <a:cs typeface="+mn-lt"/>
              </a:rPr>
              <a:t>5 lives to complete the game </a:t>
            </a:r>
            <a:endParaRPr lang="en-US" sz="2000">
              <a:solidFill>
                <a:schemeClr val="bg1"/>
              </a:solidFill>
            </a:endParaRPr>
          </a:p>
          <a:p>
            <a:pPr marL="285750" indent="-285750">
              <a:buFont typeface="Arial"/>
              <a:buChar char="•"/>
            </a:pPr>
            <a:r>
              <a:rPr lang="en-US" sz="2000" dirty="0">
                <a:solidFill>
                  <a:schemeClr val="bg1"/>
                </a:solidFill>
                <a:latin typeface="Arial Nova"/>
                <a:ea typeface="+mn-lt"/>
                <a:cs typeface="+mn-lt"/>
              </a:rPr>
              <a:t>3 Levels:  1 point for LEVEL1, 2 for LEVEL 2 and so on.</a:t>
            </a:r>
            <a:endParaRPr lang="en-US" sz="2000">
              <a:solidFill>
                <a:schemeClr val="bg1"/>
              </a:solidFill>
              <a:latin typeface="Arial Nova"/>
            </a:endParaRPr>
          </a:p>
          <a:p>
            <a:pPr marL="285750" indent="-285750">
              <a:buFont typeface="Arial"/>
              <a:buChar char="•"/>
            </a:pPr>
            <a:r>
              <a:rPr lang="en-US" sz="2000" dirty="0">
                <a:solidFill>
                  <a:schemeClr val="bg1"/>
                </a:solidFill>
                <a:latin typeface="Arial Nova"/>
                <a:ea typeface="+mn-lt"/>
                <a:cs typeface="+mn-lt"/>
              </a:rPr>
              <a:t>In the end overall score of player will be displayed.</a:t>
            </a:r>
          </a:p>
          <a:p>
            <a:pPr>
              <a:buFont typeface="Arial"/>
              <a:buChar char="•"/>
            </a:pPr>
            <a:endParaRPr lang="en-US" sz="2000" dirty="0">
              <a:solidFill>
                <a:schemeClr val="bg1"/>
              </a:solidFill>
              <a:latin typeface="Arial Nova"/>
              <a:ea typeface="+mn-lt"/>
              <a:cs typeface="+mn-lt"/>
            </a:endParaRPr>
          </a:p>
        </p:txBody>
      </p:sp>
      <p:sp>
        <p:nvSpPr>
          <p:cNvPr id="6" name="Title 1">
            <a:extLst>
              <a:ext uri="{FF2B5EF4-FFF2-40B4-BE49-F238E27FC236}">
                <a16:creationId xmlns:a16="http://schemas.microsoft.com/office/drawing/2014/main" id="{B5DB3A01-61B5-DA2A-1991-2698531D54C6}"/>
              </a:ext>
            </a:extLst>
          </p:cNvPr>
          <p:cNvSpPr txBox="1">
            <a:spLocks/>
          </p:cNvSpPr>
          <p:nvPr/>
        </p:nvSpPr>
        <p:spPr>
          <a:xfrm>
            <a:off x="795965" y="4306159"/>
            <a:ext cx="10581554" cy="842851"/>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nSpc>
                <a:spcPct val="90000"/>
              </a:lnSpc>
            </a:pPr>
            <a:r>
              <a:rPr lang="en-US" sz="3200" dirty="0">
                <a:solidFill>
                  <a:srgbClr val="FFFFFF"/>
                </a:solidFill>
                <a:ea typeface="+mj-lt"/>
                <a:cs typeface="+mj-lt"/>
              </a:rPr>
              <a:t>IQ game</a:t>
            </a:r>
            <a:endParaRPr lang="en-US" dirty="0"/>
          </a:p>
        </p:txBody>
      </p:sp>
    </p:spTree>
    <p:extLst>
      <p:ext uri="{BB962C8B-B14F-4D97-AF65-F5344CB8AC3E}">
        <p14:creationId xmlns:p14="http://schemas.microsoft.com/office/powerpoint/2010/main" val="1183885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8" name="Straight Connector 6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2" name="Rectangle 7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Background pattern&#10;&#10;Description automatically generated">
            <a:extLst>
              <a:ext uri="{FF2B5EF4-FFF2-40B4-BE49-F238E27FC236}">
                <a16:creationId xmlns:a16="http://schemas.microsoft.com/office/drawing/2014/main" id="{65307987-4D2C-B68E-3EB7-D2AECD97A848}"/>
              </a:ext>
            </a:extLst>
          </p:cNvPr>
          <p:cNvPicPr>
            <a:picLocks noGrp="1" noChangeAspect="1"/>
          </p:cNvPicPr>
          <p:nvPr>
            <p:ph idx="1"/>
          </p:nvPr>
        </p:nvPicPr>
        <p:blipFill rotWithShape="1">
          <a:blip r:embed="rId2"/>
          <a:srcRect/>
          <a:stretch/>
        </p:blipFill>
        <p:spPr>
          <a:xfrm>
            <a:off x="-230018" y="10"/>
            <a:ext cx="12422017" cy="6857990"/>
          </a:xfrm>
          <a:prstGeom prst="rect">
            <a:avLst/>
          </a:prstGeom>
        </p:spPr>
      </p:pic>
      <p:sp>
        <p:nvSpPr>
          <p:cNvPr id="74" name="Rectangle 73">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4539"/>
            <a:ext cx="12188952" cy="2368866"/>
          </a:xfrm>
          <a:prstGeom prst="rect">
            <a:avLst/>
          </a:prstGeom>
          <a:gradFill>
            <a:gsLst>
              <a:gs pos="42000">
                <a:srgbClr val="000000">
                  <a:alpha val="16000"/>
                </a:srgbClr>
              </a:gs>
              <a:gs pos="0">
                <a:srgbClr val="000000">
                  <a:alpha val="0"/>
                </a:srgbClr>
              </a:gs>
              <a:gs pos="10000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888006"/>
            <a:ext cx="12188952" cy="1969994"/>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095C64CB-DCB0-424A-8DFE-F09CBEE926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1328271"/>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0A196C97-7C58-65F9-ACDE-F1B1181CEECB}"/>
              </a:ext>
            </a:extLst>
          </p:cNvPr>
          <p:cNvSpPr txBox="1">
            <a:spLocks/>
          </p:cNvSpPr>
          <p:nvPr/>
        </p:nvSpPr>
        <p:spPr>
          <a:xfrm>
            <a:off x="695325" y="568047"/>
            <a:ext cx="10581554" cy="842851"/>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nSpc>
                <a:spcPct val="90000"/>
              </a:lnSpc>
            </a:pPr>
            <a:r>
              <a:rPr lang="en-US" sz="4400" dirty="0">
                <a:solidFill>
                  <a:srgbClr val="FFFFFF"/>
                </a:solidFill>
              </a:rPr>
              <a:t>Results</a:t>
            </a:r>
            <a:endParaRPr lang="en-US" dirty="0"/>
          </a:p>
        </p:txBody>
      </p:sp>
      <p:sp>
        <p:nvSpPr>
          <p:cNvPr id="11" name="TextBox 10">
            <a:extLst>
              <a:ext uri="{FF2B5EF4-FFF2-40B4-BE49-F238E27FC236}">
                <a16:creationId xmlns:a16="http://schemas.microsoft.com/office/drawing/2014/main" id="{79C5657B-D25B-0001-2C70-A67859EC2DDA}"/>
              </a:ext>
            </a:extLst>
          </p:cNvPr>
          <p:cNvSpPr txBox="1"/>
          <p:nvPr/>
        </p:nvSpPr>
        <p:spPr>
          <a:xfrm>
            <a:off x="805357" y="1631181"/>
            <a:ext cx="10793506"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solidFill>
                  <a:schemeClr val="bg1"/>
                </a:solidFill>
                <a:latin typeface="Arial Nova"/>
                <a:ea typeface="+mn-lt"/>
                <a:cs typeface="+mn-lt"/>
              </a:rPr>
              <a:t>All level questions were compiled in one single program where the user was given a choice to either play a Quiz game or an IQ game. </a:t>
            </a:r>
            <a:endParaRPr lang="en-US" sz="2800">
              <a:solidFill>
                <a:schemeClr val="bg1"/>
              </a:solidFill>
              <a:latin typeface="Arial Nova"/>
              <a:ea typeface="+mn-lt"/>
              <a:cs typeface="Calibri"/>
            </a:endParaRPr>
          </a:p>
          <a:p>
            <a:pPr marL="457200" indent="-457200">
              <a:buFont typeface="Arial"/>
              <a:buChar char="•"/>
            </a:pPr>
            <a:r>
              <a:rPr lang="en-US" sz="2800" dirty="0">
                <a:solidFill>
                  <a:schemeClr val="bg1"/>
                </a:solidFill>
                <a:latin typeface="Arial Nova"/>
                <a:ea typeface="+mn-lt"/>
                <a:cs typeface="+mn-lt"/>
              </a:rPr>
              <a:t>Data members according to the function were made which were used throughout the program.</a:t>
            </a:r>
            <a:endParaRPr lang="en-US" sz="2800">
              <a:solidFill>
                <a:schemeClr val="bg1"/>
              </a:solidFill>
              <a:latin typeface="Arial Nova"/>
              <a:cs typeface="Calibri"/>
            </a:endParaRPr>
          </a:p>
          <a:p>
            <a:pPr marL="457200" indent="-457200">
              <a:buFont typeface="Arial"/>
              <a:buChar char="•"/>
            </a:pPr>
            <a:r>
              <a:rPr lang="en-US" sz="2800" dirty="0">
                <a:solidFill>
                  <a:schemeClr val="bg1"/>
                </a:solidFill>
                <a:latin typeface="Arial Nova"/>
                <a:ea typeface="+mn-lt"/>
                <a:cs typeface="+mn-lt"/>
              </a:rPr>
              <a:t>The program is built to meet all the basic functionalities of a normal quiz game and an IQ game where the user can find his/her IQ percentage and standing.</a:t>
            </a:r>
            <a:endParaRPr lang="en-US" sz="2800">
              <a:solidFill>
                <a:schemeClr val="bg1"/>
              </a:solidFill>
              <a:latin typeface="Arial Nova"/>
              <a:ea typeface="+mn-lt"/>
              <a:cs typeface="+mn-lt"/>
            </a:endParaRPr>
          </a:p>
          <a:p>
            <a:pPr marL="457200" indent="-457200">
              <a:buFont typeface="Arial"/>
              <a:buChar char="•"/>
            </a:pPr>
            <a:r>
              <a:rPr lang="en-US" sz="2800" dirty="0">
                <a:solidFill>
                  <a:schemeClr val="bg1"/>
                </a:solidFill>
                <a:latin typeface="Arial Nova"/>
                <a:ea typeface="+mn-lt"/>
                <a:cs typeface="+mn-lt"/>
              </a:rPr>
              <a:t>The players who will play the game their names will be append to the file.</a:t>
            </a:r>
          </a:p>
          <a:p>
            <a:pPr marL="457200" indent="-457200">
              <a:buFont typeface="Arial"/>
              <a:buChar char="•"/>
            </a:pPr>
            <a:r>
              <a:rPr lang="en-US" sz="2800" dirty="0">
                <a:solidFill>
                  <a:schemeClr val="bg1"/>
                </a:solidFill>
                <a:latin typeface="Arial Nova"/>
                <a:ea typeface="+mn-lt"/>
                <a:cs typeface="+mn-lt"/>
              </a:rPr>
              <a:t>Some sample outputs are attached.</a:t>
            </a:r>
            <a:endParaRPr lang="en-US" sz="2800">
              <a:solidFill>
                <a:schemeClr val="bg1"/>
              </a:solidFill>
              <a:latin typeface="Arial Nova"/>
              <a:cs typeface="Calibri"/>
            </a:endParaRPr>
          </a:p>
        </p:txBody>
      </p:sp>
    </p:spTree>
    <p:extLst>
      <p:ext uri="{BB962C8B-B14F-4D97-AF65-F5344CB8AC3E}">
        <p14:creationId xmlns:p14="http://schemas.microsoft.com/office/powerpoint/2010/main" val="2584533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3" name="Straight Connector 8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79833C7-FDE4-4657-B0B1-32BE833C2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Background pattern&#10;&#10;Description automatically generated">
            <a:extLst>
              <a:ext uri="{FF2B5EF4-FFF2-40B4-BE49-F238E27FC236}">
                <a16:creationId xmlns:a16="http://schemas.microsoft.com/office/drawing/2014/main" id="{65307987-4D2C-B68E-3EB7-D2AECD97A848}"/>
              </a:ext>
            </a:extLst>
          </p:cNvPr>
          <p:cNvPicPr>
            <a:picLocks noGrp="1" noChangeAspect="1"/>
          </p:cNvPicPr>
          <p:nvPr>
            <p:ph idx="1"/>
          </p:nvPr>
        </p:nvPicPr>
        <p:blipFill rotWithShape="1">
          <a:blip r:embed="rId2"/>
          <a:srcRect/>
          <a:stretch/>
        </p:blipFill>
        <p:spPr>
          <a:xfrm>
            <a:off x="20" y="10"/>
            <a:ext cx="12191979" cy="6857989"/>
          </a:xfrm>
          <a:prstGeom prst="rect">
            <a:avLst/>
          </a:prstGeom>
        </p:spPr>
      </p:pic>
      <p:sp>
        <p:nvSpPr>
          <p:cNvPr id="7" name="Title 1">
            <a:extLst>
              <a:ext uri="{FF2B5EF4-FFF2-40B4-BE49-F238E27FC236}">
                <a16:creationId xmlns:a16="http://schemas.microsoft.com/office/drawing/2014/main" id="{D173DCEB-7B80-D9A3-BD35-F84D85DD991B}"/>
              </a:ext>
            </a:extLst>
          </p:cNvPr>
          <p:cNvSpPr txBox="1">
            <a:spLocks/>
          </p:cNvSpPr>
          <p:nvPr/>
        </p:nvSpPr>
        <p:spPr>
          <a:xfrm>
            <a:off x="695325" y="568047"/>
            <a:ext cx="4126121" cy="842851"/>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nSpc>
                <a:spcPct val="90000"/>
              </a:lnSpc>
            </a:pPr>
            <a:r>
              <a:rPr lang="en-US" sz="4400" dirty="0">
                <a:solidFill>
                  <a:srgbClr val="FFFFFF"/>
                </a:solidFill>
              </a:rPr>
              <a:t>Main screen</a:t>
            </a:r>
            <a:endParaRPr lang="en-US" dirty="0"/>
          </a:p>
        </p:txBody>
      </p:sp>
      <p:pic>
        <p:nvPicPr>
          <p:cNvPr id="9" name="Picture 11" descr="Text&#10;&#10;Description automatically generated">
            <a:extLst>
              <a:ext uri="{FF2B5EF4-FFF2-40B4-BE49-F238E27FC236}">
                <a16:creationId xmlns:a16="http://schemas.microsoft.com/office/drawing/2014/main" id="{69651478-B0C4-0275-D12C-4B9C3EBE80A8}"/>
              </a:ext>
            </a:extLst>
          </p:cNvPr>
          <p:cNvPicPr>
            <a:picLocks noChangeAspect="1"/>
          </p:cNvPicPr>
          <p:nvPr/>
        </p:nvPicPr>
        <p:blipFill>
          <a:blip r:embed="rId3"/>
          <a:stretch>
            <a:fillRect/>
          </a:stretch>
        </p:blipFill>
        <p:spPr>
          <a:xfrm>
            <a:off x="785004" y="1396014"/>
            <a:ext cx="4525992" cy="1017972"/>
          </a:xfrm>
          <a:prstGeom prst="rect">
            <a:avLst/>
          </a:prstGeom>
        </p:spPr>
      </p:pic>
      <p:pic>
        <p:nvPicPr>
          <p:cNvPr id="12" name="Picture 12" descr="Text&#10;&#10;Description automatically generated">
            <a:extLst>
              <a:ext uri="{FF2B5EF4-FFF2-40B4-BE49-F238E27FC236}">
                <a16:creationId xmlns:a16="http://schemas.microsoft.com/office/drawing/2014/main" id="{A379805A-90CF-62CB-DE4C-C14E4C654205}"/>
              </a:ext>
            </a:extLst>
          </p:cNvPr>
          <p:cNvPicPr>
            <a:picLocks noChangeAspect="1"/>
          </p:cNvPicPr>
          <p:nvPr/>
        </p:nvPicPr>
        <p:blipFill>
          <a:blip r:embed="rId4"/>
          <a:stretch>
            <a:fillRect/>
          </a:stretch>
        </p:blipFill>
        <p:spPr>
          <a:xfrm>
            <a:off x="1043796" y="3001409"/>
            <a:ext cx="4267200" cy="3428726"/>
          </a:xfrm>
          <a:prstGeom prst="rect">
            <a:avLst/>
          </a:prstGeom>
        </p:spPr>
      </p:pic>
      <p:sp>
        <p:nvSpPr>
          <p:cNvPr id="13" name="Title 1">
            <a:extLst>
              <a:ext uri="{FF2B5EF4-FFF2-40B4-BE49-F238E27FC236}">
                <a16:creationId xmlns:a16="http://schemas.microsoft.com/office/drawing/2014/main" id="{DBFE5EE1-37D5-DD5C-21DB-30E4690854FC}"/>
              </a:ext>
            </a:extLst>
          </p:cNvPr>
          <p:cNvSpPr txBox="1">
            <a:spLocks/>
          </p:cNvSpPr>
          <p:nvPr/>
        </p:nvSpPr>
        <p:spPr>
          <a:xfrm>
            <a:off x="6101211" y="496159"/>
            <a:ext cx="4586196" cy="842851"/>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nSpc>
                <a:spcPct val="90000"/>
              </a:lnSpc>
            </a:pPr>
            <a:r>
              <a:rPr lang="en-US" sz="4400" dirty="0">
                <a:solidFill>
                  <a:srgbClr val="FFFFFF"/>
                </a:solidFill>
              </a:rPr>
              <a:t>Level Questions</a:t>
            </a:r>
            <a:endParaRPr lang="en-US" dirty="0"/>
          </a:p>
        </p:txBody>
      </p:sp>
      <p:pic>
        <p:nvPicPr>
          <p:cNvPr id="14" name="Picture 14" descr="Text&#10;&#10;Description automatically generated">
            <a:extLst>
              <a:ext uri="{FF2B5EF4-FFF2-40B4-BE49-F238E27FC236}">
                <a16:creationId xmlns:a16="http://schemas.microsoft.com/office/drawing/2014/main" id="{90AD585A-9855-D061-ED3B-D1BBE510F94F}"/>
              </a:ext>
            </a:extLst>
          </p:cNvPr>
          <p:cNvPicPr>
            <a:picLocks noChangeAspect="1"/>
          </p:cNvPicPr>
          <p:nvPr/>
        </p:nvPicPr>
        <p:blipFill>
          <a:blip r:embed="rId5"/>
          <a:stretch>
            <a:fillRect/>
          </a:stretch>
        </p:blipFill>
        <p:spPr>
          <a:xfrm>
            <a:off x="6090249" y="1325633"/>
            <a:ext cx="5187351" cy="5098129"/>
          </a:xfrm>
          <a:prstGeom prst="rect">
            <a:avLst/>
          </a:prstGeom>
        </p:spPr>
      </p:pic>
    </p:spTree>
    <p:extLst>
      <p:ext uri="{BB962C8B-B14F-4D97-AF65-F5344CB8AC3E}">
        <p14:creationId xmlns:p14="http://schemas.microsoft.com/office/powerpoint/2010/main" val="93743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3" name="Straight Connector 8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79833C7-FDE4-4657-B0B1-32BE833C2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Background pattern&#10;&#10;Description automatically generated">
            <a:extLst>
              <a:ext uri="{FF2B5EF4-FFF2-40B4-BE49-F238E27FC236}">
                <a16:creationId xmlns:a16="http://schemas.microsoft.com/office/drawing/2014/main" id="{65307987-4D2C-B68E-3EB7-D2AECD97A848}"/>
              </a:ext>
            </a:extLst>
          </p:cNvPr>
          <p:cNvPicPr>
            <a:picLocks noGrp="1" noChangeAspect="1"/>
          </p:cNvPicPr>
          <p:nvPr>
            <p:ph idx="1"/>
          </p:nvPr>
        </p:nvPicPr>
        <p:blipFill rotWithShape="1">
          <a:blip r:embed="rId2"/>
          <a:srcRect/>
          <a:stretch/>
        </p:blipFill>
        <p:spPr>
          <a:xfrm>
            <a:off x="20" y="10"/>
            <a:ext cx="12191979" cy="6857989"/>
          </a:xfrm>
          <a:prstGeom prst="rect">
            <a:avLst/>
          </a:prstGeom>
        </p:spPr>
      </p:pic>
      <p:sp>
        <p:nvSpPr>
          <p:cNvPr id="7" name="Title 1">
            <a:extLst>
              <a:ext uri="{FF2B5EF4-FFF2-40B4-BE49-F238E27FC236}">
                <a16:creationId xmlns:a16="http://schemas.microsoft.com/office/drawing/2014/main" id="{D173DCEB-7B80-D9A3-BD35-F84D85DD991B}"/>
              </a:ext>
            </a:extLst>
          </p:cNvPr>
          <p:cNvSpPr txBox="1">
            <a:spLocks/>
          </p:cNvSpPr>
          <p:nvPr/>
        </p:nvSpPr>
        <p:spPr>
          <a:xfrm>
            <a:off x="738457" y="381141"/>
            <a:ext cx="5348196" cy="842851"/>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nSpc>
                <a:spcPct val="90000"/>
              </a:lnSpc>
            </a:pPr>
            <a:r>
              <a:rPr lang="en-US" sz="4400" dirty="0">
                <a:solidFill>
                  <a:srgbClr val="FFFFFF"/>
                </a:solidFill>
              </a:rPr>
              <a:t>Reward message</a:t>
            </a:r>
            <a:endParaRPr lang="en-US" dirty="0"/>
          </a:p>
        </p:txBody>
      </p:sp>
      <p:pic>
        <p:nvPicPr>
          <p:cNvPr id="2" name="Picture 2">
            <a:extLst>
              <a:ext uri="{FF2B5EF4-FFF2-40B4-BE49-F238E27FC236}">
                <a16:creationId xmlns:a16="http://schemas.microsoft.com/office/drawing/2014/main" id="{4BF6DDEE-7541-A62F-4C07-CE06EF677B65}"/>
              </a:ext>
            </a:extLst>
          </p:cNvPr>
          <p:cNvPicPr>
            <a:picLocks noChangeAspect="1"/>
          </p:cNvPicPr>
          <p:nvPr/>
        </p:nvPicPr>
        <p:blipFill>
          <a:blip r:embed="rId3"/>
          <a:stretch>
            <a:fillRect/>
          </a:stretch>
        </p:blipFill>
        <p:spPr>
          <a:xfrm>
            <a:off x="799381" y="1220697"/>
            <a:ext cx="4180935" cy="2432531"/>
          </a:xfrm>
          <a:prstGeom prst="rect">
            <a:avLst/>
          </a:prstGeom>
        </p:spPr>
      </p:pic>
      <p:sp>
        <p:nvSpPr>
          <p:cNvPr id="5" name="TextBox 4">
            <a:extLst>
              <a:ext uri="{FF2B5EF4-FFF2-40B4-BE49-F238E27FC236}">
                <a16:creationId xmlns:a16="http://schemas.microsoft.com/office/drawing/2014/main" id="{C7414E4B-0D50-BBD3-9776-4C690513B3DA}"/>
              </a:ext>
            </a:extLst>
          </p:cNvPr>
          <p:cNvSpPr txBox="1"/>
          <p:nvPr/>
        </p:nvSpPr>
        <p:spPr>
          <a:xfrm>
            <a:off x="5477998" y="1214237"/>
            <a:ext cx="606335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1"/>
                </a:solidFill>
                <a:latin typeface="Arial Nova"/>
                <a:ea typeface="+mn-lt"/>
                <a:cs typeface="+mn-lt"/>
              </a:rPr>
              <a:t>After passing a level only on good score you can move on to next level</a:t>
            </a:r>
            <a:endParaRPr lang="en-US" dirty="0">
              <a:solidFill>
                <a:schemeClr val="bg1"/>
              </a:solidFill>
              <a:latin typeface="Calisto MT"/>
              <a:ea typeface="+mn-lt"/>
              <a:cs typeface="+mn-lt"/>
            </a:endParaRPr>
          </a:p>
          <a:p>
            <a:r>
              <a:rPr lang="en-US" sz="2800" dirty="0">
                <a:solidFill>
                  <a:schemeClr val="bg1"/>
                </a:solidFill>
                <a:latin typeface="Arial Nova"/>
              </a:rPr>
              <a:t>And after successfully completing a level, this screen appears.  </a:t>
            </a:r>
            <a:endParaRPr lang="en-US" dirty="0">
              <a:solidFill>
                <a:schemeClr val="bg1"/>
              </a:solidFill>
            </a:endParaRPr>
          </a:p>
        </p:txBody>
      </p:sp>
      <p:sp>
        <p:nvSpPr>
          <p:cNvPr id="6" name="Title 1">
            <a:extLst>
              <a:ext uri="{FF2B5EF4-FFF2-40B4-BE49-F238E27FC236}">
                <a16:creationId xmlns:a16="http://schemas.microsoft.com/office/drawing/2014/main" id="{80422290-063B-9CA0-06AB-51FACB26B875}"/>
              </a:ext>
            </a:extLst>
          </p:cNvPr>
          <p:cNvSpPr txBox="1">
            <a:spLocks/>
          </p:cNvSpPr>
          <p:nvPr/>
        </p:nvSpPr>
        <p:spPr>
          <a:xfrm>
            <a:off x="752834" y="3846084"/>
            <a:ext cx="5348196" cy="842851"/>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nSpc>
                <a:spcPct val="90000"/>
              </a:lnSpc>
            </a:pPr>
            <a:r>
              <a:rPr lang="en-US" sz="4400" dirty="0">
                <a:solidFill>
                  <a:srgbClr val="FFFFFF"/>
                </a:solidFill>
              </a:rPr>
              <a:t>Score</a:t>
            </a:r>
          </a:p>
        </p:txBody>
      </p:sp>
      <p:pic>
        <p:nvPicPr>
          <p:cNvPr id="8" name="Picture 9" descr="Text&#10;&#10;Description automatically generated">
            <a:extLst>
              <a:ext uri="{FF2B5EF4-FFF2-40B4-BE49-F238E27FC236}">
                <a16:creationId xmlns:a16="http://schemas.microsoft.com/office/drawing/2014/main" id="{4F027E32-56B1-92FA-4CDA-CCCE037D7374}"/>
              </a:ext>
            </a:extLst>
          </p:cNvPr>
          <p:cNvPicPr>
            <a:picLocks noChangeAspect="1"/>
          </p:cNvPicPr>
          <p:nvPr/>
        </p:nvPicPr>
        <p:blipFill>
          <a:blip r:embed="rId4"/>
          <a:stretch>
            <a:fillRect/>
          </a:stretch>
        </p:blipFill>
        <p:spPr>
          <a:xfrm>
            <a:off x="914400" y="4674913"/>
            <a:ext cx="4569124" cy="1936400"/>
          </a:xfrm>
          <a:prstGeom prst="rect">
            <a:avLst/>
          </a:prstGeom>
        </p:spPr>
      </p:pic>
      <p:sp>
        <p:nvSpPr>
          <p:cNvPr id="10" name="TextBox 9">
            <a:extLst>
              <a:ext uri="{FF2B5EF4-FFF2-40B4-BE49-F238E27FC236}">
                <a16:creationId xmlns:a16="http://schemas.microsoft.com/office/drawing/2014/main" id="{8A1157BA-866A-B63F-DDB4-C8D97EAA75AE}"/>
              </a:ext>
            </a:extLst>
          </p:cNvPr>
          <p:cNvSpPr txBox="1"/>
          <p:nvPr/>
        </p:nvSpPr>
        <p:spPr>
          <a:xfrm>
            <a:off x="5477997" y="4549784"/>
            <a:ext cx="606335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1"/>
                </a:solidFill>
                <a:latin typeface="Arial Nova"/>
              </a:rPr>
              <a:t>The Score is printed once all levels are completed or if you immediately lose.</a:t>
            </a:r>
            <a:endParaRPr lang="en-US" dirty="0">
              <a:solidFill>
                <a:schemeClr val="bg1"/>
              </a:solidFill>
            </a:endParaRPr>
          </a:p>
        </p:txBody>
      </p:sp>
    </p:spTree>
    <p:extLst>
      <p:ext uri="{BB962C8B-B14F-4D97-AF65-F5344CB8AC3E}">
        <p14:creationId xmlns:p14="http://schemas.microsoft.com/office/powerpoint/2010/main" val="197647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8" name="Straight Connector 6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2" name="Rectangle 7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Background pattern&#10;&#10;Description automatically generated">
            <a:extLst>
              <a:ext uri="{FF2B5EF4-FFF2-40B4-BE49-F238E27FC236}">
                <a16:creationId xmlns:a16="http://schemas.microsoft.com/office/drawing/2014/main" id="{65307987-4D2C-B68E-3EB7-D2AECD97A848}"/>
              </a:ext>
            </a:extLst>
          </p:cNvPr>
          <p:cNvPicPr>
            <a:picLocks noGrp="1" noChangeAspect="1"/>
          </p:cNvPicPr>
          <p:nvPr>
            <p:ph idx="1"/>
          </p:nvPr>
        </p:nvPicPr>
        <p:blipFill rotWithShape="1">
          <a:blip r:embed="rId2"/>
          <a:srcRect/>
          <a:stretch/>
        </p:blipFill>
        <p:spPr>
          <a:xfrm>
            <a:off x="-230018" y="10"/>
            <a:ext cx="12422017" cy="6857990"/>
          </a:xfrm>
          <a:prstGeom prst="rect">
            <a:avLst/>
          </a:prstGeom>
        </p:spPr>
      </p:pic>
      <p:sp>
        <p:nvSpPr>
          <p:cNvPr id="74" name="Rectangle 73">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4539"/>
            <a:ext cx="12188952" cy="2368866"/>
          </a:xfrm>
          <a:prstGeom prst="rect">
            <a:avLst/>
          </a:prstGeom>
          <a:gradFill>
            <a:gsLst>
              <a:gs pos="42000">
                <a:srgbClr val="000000">
                  <a:alpha val="16000"/>
                </a:srgbClr>
              </a:gs>
              <a:gs pos="0">
                <a:srgbClr val="000000">
                  <a:alpha val="0"/>
                </a:srgbClr>
              </a:gs>
              <a:gs pos="10000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888006"/>
            <a:ext cx="12188952" cy="1969994"/>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095C64CB-DCB0-424A-8DFE-F09CBEE926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1328271"/>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0A196C97-7C58-65F9-ACDE-F1B1181CEECB}"/>
              </a:ext>
            </a:extLst>
          </p:cNvPr>
          <p:cNvSpPr txBox="1">
            <a:spLocks/>
          </p:cNvSpPr>
          <p:nvPr/>
        </p:nvSpPr>
        <p:spPr>
          <a:xfrm>
            <a:off x="695325" y="568047"/>
            <a:ext cx="10581554" cy="842851"/>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nSpc>
                <a:spcPct val="90000"/>
              </a:lnSpc>
            </a:pPr>
            <a:r>
              <a:rPr lang="en-US" sz="4400" dirty="0">
                <a:solidFill>
                  <a:srgbClr val="FFFFFF"/>
                </a:solidFill>
              </a:rPr>
              <a:t>Future Work</a:t>
            </a:r>
            <a:endParaRPr lang="en-US" dirty="0"/>
          </a:p>
        </p:txBody>
      </p:sp>
      <p:sp>
        <p:nvSpPr>
          <p:cNvPr id="11" name="TextBox 10">
            <a:extLst>
              <a:ext uri="{FF2B5EF4-FFF2-40B4-BE49-F238E27FC236}">
                <a16:creationId xmlns:a16="http://schemas.microsoft.com/office/drawing/2014/main" id="{79C5657B-D25B-0001-2C70-A67859EC2DDA}"/>
              </a:ext>
            </a:extLst>
          </p:cNvPr>
          <p:cNvSpPr txBox="1"/>
          <p:nvPr/>
        </p:nvSpPr>
        <p:spPr>
          <a:xfrm>
            <a:off x="805357" y="1631181"/>
            <a:ext cx="1079350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solidFill>
                  <a:schemeClr val="bg1"/>
                </a:solidFill>
                <a:latin typeface="Arial Nova"/>
                <a:ea typeface="+mn-lt"/>
                <a:cs typeface="+mn-lt"/>
              </a:rPr>
              <a:t>In the future we want to add more modifications on this program by making it more efficient by using some efficient algorithms, adding time complexity, and adding a random function to display the questions randomly along with multiplayer functionality in which two users play game one by one and then we compare their IQ’s based on their separate answers.</a:t>
            </a:r>
            <a:endParaRPr lang="en-US"/>
          </a:p>
        </p:txBody>
      </p:sp>
    </p:spTree>
    <p:extLst>
      <p:ext uri="{BB962C8B-B14F-4D97-AF65-F5344CB8AC3E}">
        <p14:creationId xmlns:p14="http://schemas.microsoft.com/office/powerpoint/2010/main" val="419943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1" descr="A picture containing indoor, light, laser, dark&#10;&#10;Description automatically generated">
            <a:extLst>
              <a:ext uri="{FF2B5EF4-FFF2-40B4-BE49-F238E27FC236}">
                <a16:creationId xmlns:a16="http://schemas.microsoft.com/office/drawing/2014/main" id="{FDB66973-21F9-80D0-E4C6-B0A75944B734}"/>
              </a:ext>
            </a:extLst>
          </p:cNvPr>
          <p:cNvPicPr>
            <a:picLocks noChangeAspect="1"/>
          </p:cNvPicPr>
          <p:nvPr/>
        </p:nvPicPr>
        <p:blipFill rotWithShape="1">
          <a:blip r:embed="rId2"/>
          <a:srcRect/>
          <a:stretch/>
        </p:blipFill>
        <p:spPr>
          <a:xfrm>
            <a:off x="20" y="10"/>
            <a:ext cx="12191980" cy="6857990"/>
          </a:xfrm>
          <a:prstGeom prst="rect">
            <a:avLst/>
          </a:prstGeom>
        </p:spPr>
      </p:pic>
      <p:sp>
        <p:nvSpPr>
          <p:cNvPr id="64" name="Rectangle 63">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37318"/>
            <a:ext cx="12188952" cy="2620682"/>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62458" y="754953"/>
            <a:ext cx="7662952" cy="2596887"/>
          </a:xfrm>
        </p:spPr>
        <p:txBody>
          <a:bodyPr anchor="b">
            <a:normAutofit/>
          </a:bodyPr>
          <a:lstStyle/>
          <a:p>
            <a:pPr algn="ctr">
              <a:lnSpc>
                <a:spcPct val="90000"/>
              </a:lnSpc>
            </a:pPr>
            <a:r>
              <a:rPr lang="en-US" sz="4400" dirty="0">
                <a:solidFill>
                  <a:srgbClr val="FFFFFF"/>
                </a:solidFill>
              </a:rPr>
              <a:t>Thank</a:t>
            </a:r>
            <a:br>
              <a:rPr lang="en-US" sz="4400" dirty="0">
                <a:solidFill>
                  <a:srgbClr val="FFFFFF"/>
                </a:solidFill>
              </a:rPr>
            </a:br>
            <a:r>
              <a:rPr lang="en-US" sz="4400" dirty="0">
                <a:solidFill>
                  <a:srgbClr val="FFFFFF"/>
                </a:solidFill>
              </a:rPr>
              <a:t>you</a:t>
            </a:r>
          </a:p>
        </p:txBody>
      </p:sp>
    </p:spTree>
    <p:extLst>
      <p:ext uri="{BB962C8B-B14F-4D97-AF65-F5344CB8AC3E}">
        <p14:creationId xmlns:p14="http://schemas.microsoft.com/office/powerpoint/2010/main" val="1636367123"/>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ChronicleVTI</vt:lpstr>
      <vt:lpstr>Project Quiz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407</cp:revision>
  <dcterms:created xsi:type="dcterms:W3CDTF">2022-12-07T12:12:58Z</dcterms:created>
  <dcterms:modified xsi:type="dcterms:W3CDTF">2022-12-07T14:37:06Z</dcterms:modified>
</cp:coreProperties>
</file>