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96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460" r:id="rId34"/>
    <p:sldId id="289" r:id="rId35"/>
    <p:sldId id="267" r:id="rId36"/>
    <p:sldId id="459" r:id="rId37"/>
    <p:sldId id="461" r:id="rId38"/>
    <p:sldId id="462" r:id="rId39"/>
    <p:sldId id="324" r:id="rId40"/>
    <p:sldId id="463" r:id="rId41"/>
    <p:sldId id="465" r:id="rId42"/>
    <p:sldId id="326" r:id="rId43"/>
    <p:sldId id="472" r:id="rId44"/>
    <p:sldId id="27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285"/>
          </a:xfrm>
        </p:spPr>
        <p:txBody>
          <a:bodyPr/>
          <a:lstStyle/>
          <a:p>
            <a:pPr algn="ctr"/>
            <a:r>
              <a:rPr lang="en-US" b="1" dirty="0"/>
              <a:t>PUSH operation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98" y="1402375"/>
            <a:ext cx="73437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09" y="2329920"/>
            <a:ext cx="7957172" cy="43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4354"/>
            <a:ext cx="9404723" cy="816524"/>
          </a:xfrm>
        </p:spPr>
        <p:txBody>
          <a:bodyPr/>
          <a:lstStyle/>
          <a:p>
            <a:pPr algn="ctr"/>
            <a:r>
              <a:rPr lang="en-US" b="1" dirty="0"/>
              <a:t>POP operation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821" y="1050878"/>
            <a:ext cx="9253182" cy="169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36" y="2750218"/>
            <a:ext cx="8334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b="1" dirty="0"/>
              <a:t>When to use stacks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00791"/>
            <a:ext cx="610552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567130"/>
            <a:ext cx="388620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633469"/>
            <a:ext cx="7886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b="1"/>
              <a:t>Example of using stacks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28299"/>
            <a:ext cx="10768297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4" y="2730689"/>
            <a:ext cx="1169634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b="1" dirty="0"/>
              <a:t>Example: Nested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8" y="1384537"/>
            <a:ext cx="10593152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8" y="2394186"/>
            <a:ext cx="10593152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n-US" b="1" dirty="0"/>
              <a:t>Example: reversing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0" y="1432230"/>
            <a:ext cx="61626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0" y="2727414"/>
            <a:ext cx="76390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pPr algn="ctr"/>
            <a:r>
              <a:rPr lang="en-US" b="1" dirty="0"/>
              <a:t>Example: reversing a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" y="1348068"/>
            <a:ext cx="772477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4" y="3019283"/>
            <a:ext cx="7486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6398"/>
          </a:xfrm>
        </p:spPr>
        <p:txBody>
          <a:bodyPr/>
          <a:lstStyle/>
          <a:p>
            <a:pPr algn="ctr"/>
            <a:r>
              <a:rPr lang="en-US" b="1" dirty="0"/>
              <a:t>Related instructions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93" y="1534342"/>
            <a:ext cx="6705600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3" y="3171967"/>
            <a:ext cx="7877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93" y="4895317"/>
            <a:ext cx="7972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5472"/>
            <a:ext cx="9404723" cy="748285"/>
          </a:xfrm>
        </p:spPr>
        <p:txBody>
          <a:bodyPr/>
          <a:lstStyle/>
          <a:p>
            <a:pPr algn="ctr"/>
            <a:r>
              <a:rPr lang="en-US" b="1" dirty="0"/>
              <a:t>Defining  and  using  procedures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9" y="1089056"/>
            <a:ext cx="10183292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9" y="1964326"/>
            <a:ext cx="10306122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9" y="2868172"/>
            <a:ext cx="10306122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792" y="3772018"/>
            <a:ext cx="8162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9575"/>
            <a:ext cx="9406943" cy="1140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6" y="1351553"/>
            <a:ext cx="11095849" cy="109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6" y="2614875"/>
            <a:ext cx="11095849" cy="1151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22" y="3937905"/>
            <a:ext cx="3778867" cy="26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b="1" dirty="0"/>
              <a:t>CH# 05 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3265"/>
            <a:ext cx="10140287" cy="37645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OUTLINE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/>
              <a:t>•Stack Operations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•Defining and Using Procedures</a:t>
            </a:r>
          </a:p>
        </p:txBody>
      </p:sp>
    </p:spTree>
    <p:extLst>
      <p:ext uri="{BB962C8B-B14F-4D97-AF65-F5344CB8AC3E}">
        <p14:creationId xmlns:p14="http://schemas.microsoft.com/office/powerpoint/2010/main" val="1676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342"/>
          </a:xfrm>
        </p:spPr>
        <p:txBody>
          <a:bodyPr/>
          <a:lstStyle/>
          <a:p>
            <a:pPr algn="ctr"/>
            <a:r>
              <a:rPr lang="en-US" b="1" dirty="0"/>
              <a:t>CALL and RET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76611"/>
            <a:ext cx="9883964" cy="164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97084"/>
            <a:ext cx="9883964" cy="11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pPr algn="ctr"/>
            <a:r>
              <a:rPr lang="en-US" b="1" dirty="0"/>
              <a:t>CALL-RET example (1 of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84" y="1202878"/>
            <a:ext cx="8843750" cy="54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b="1" dirty="0"/>
              <a:t>CALL-RET example (2 of 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0" y="1459812"/>
            <a:ext cx="10243071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1" y="4155742"/>
            <a:ext cx="1024307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15872" cy="700221"/>
          </a:xfrm>
        </p:spPr>
        <p:txBody>
          <a:bodyPr/>
          <a:lstStyle/>
          <a:p>
            <a:r>
              <a:rPr lang="en-US" sz="4000" b="1" dirty="0"/>
              <a:t>Library Procedures - Overview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1259"/>
            <a:ext cx="10558601" cy="5074023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CloseFile</a:t>
            </a:r>
            <a:r>
              <a:rPr lang="en-US" sz="2400" dirty="0"/>
              <a:t> – Closes an open disk file</a:t>
            </a:r>
          </a:p>
          <a:p>
            <a:r>
              <a:rPr lang="en-US" sz="2400" b="1" dirty="0" err="1"/>
              <a:t>Clrscr</a:t>
            </a:r>
            <a:r>
              <a:rPr lang="en-US" sz="2400" b="1" dirty="0"/>
              <a:t> </a:t>
            </a:r>
            <a:r>
              <a:rPr lang="en-US" sz="2400" dirty="0"/>
              <a:t>- Clears console, locates cursor at upper left corner</a:t>
            </a:r>
          </a:p>
          <a:p>
            <a:r>
              <a:rPr lang="en-US" sz="2400" b="1" dirty="0" err="1"/>
              <a:t>CreateOutputFile</a:t>
            </a:r>
            <a:r>
              <a:rPr lang="en-US" sz="2400" dirty="0"/>
              <a:t> - Creates new disk file for writing in output mode</a:t>
            </a:r>
          </a:p>
          <a:p>
            <a:r>
              <a:rPr lang="en-US" sz="2400" b="1" dirty="0" err="1"/>
              <a:t>Crlf</a:t>
            </a:r>
            <a:r>
              <a:rPr lang="en-US" sz="2400" b="1" dirty="0"/>
              <a:t> </a:t>
            </a:r>
            <a:r>
              <a:rPr lang="en-US" sz="2400" dirty="0"/>
              <a:t>- Writes end of line sequence to standard output</a:t>
            </a:r>
          </a:p>
          <a:p>
            <a:r>
              <a:rPr lang="en-US" sz="2400" b="1" dirty="0"/>
              <a:t>Delay</a:t>
            </a:r>
            <a:r>
              <a:rPr lang="en-US" sz="2400" dirty="0"/>
              <a:t> - Pauses program execution for n millisecond interval</a:t>
            </a:r>
          </a:p>
          <a:p>
            <a:r>
              <a:rPr lang="en-US" sz="2400" b="1" dirty="0" err="1"/>
              <a:t>DumpMem</a:t>
            </a:r>
            <a:r>
              <a:rPr lang="en-US" sz="2400" dirty="0"/>
              <a:t> - Writes block of memory to standard output in hex</a:t>
            </a:r>
          </a:p>
          <a:p>
            <a:r>
              <a:rPr lang="en-US" sz="2400" b="1" dirty="0" err="1"/>
              <a:t>DumpRegs</a:t>
            </a:r>
            <a:r>
              <a:rPr lang="en-US" sz="2400" dirty="0"/>
              <a:t> – Displays general-purpose registers and flags (hex)</a:t>
            </a:r>
          </a:p>
          <a:p>
            <a:r>
              <a:rPr lang="en-US" sz="2400" b="1" dirty="0" err="1"/>
              <a:t>GetCommandtail</a:t>
            </a:r>
            <a:r>
              <a:rPr lang="en-US" sz="2400" dirty="0"/>
              <a:t> - Copies command-line </a:t>
            </a:r>
            <a:r>
              <a:rPr lang="en-US" sz="2400" dirty="0" err="1"/>
              <a:t>args</a:t>
            </a:r>
            <a:r>
              <a:rPr lang="en-US" sz="2400" dirty="0"/>
              <a:t> into array of bytes</a:t>
            </a:r>
          </a:p>
          <a:p>
            <a:r>
              <a:rPr lang="en-US" sz="2400" b="1" dirty="0" err="1"/>
              <a:t>GetDateTime</a:t>
            </a:r>
            <a:r>
              <a:rPr lang="en-US" sz="2400" dirty="0"/>
              <a:t> – Gets the current date and time from the system</a:t>
            </a:r>
          </a:p>
          <a:p>
            <a:r>
              <a:rPr lang="en-US" sz="2400" b="1" dirty="0" err="1"/>
              <a:t>GetMaxXY</a:t>
            </a:r>
            <a:r>
              <a:rPr lang="en-US" sz="2400" dirty="0"/>
              <a:t> - Gets number of cols, rows in console window buffer</a:t>
            </a:r>
          </a:p>
          <a:p>
            <a:r>
              <a:rPr lang="en-US" sz="2400" b="1" dirty="0" err="1"/>
              <a:t>GetMseconds</a:t>
            </a:r>
            <a:r>
              <a:rPr lang="en-US" sz="2400" dirty="0"/>
              <a:t> - Returns milliseconds elapsed since midnight</a:t>
            </a:r>
          </a:p>
        </p:txBody>
      </p:sp>
    </p:spTree>
    <p:extLst>
      <p:ext uri="{BB962C8B-B14F-4D97-AF65-F5344CB8AC3E}">
        <p14:creationId xmlns:p14="http://schemas.microsoft.com/office/powerpoint/2010/main" val="261409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894522"/>
            <a:ext cx="11953460" cy="5334000"/>
          </a:xfrm>
        </p:spPr>
        <p:txBody>
          <a:bodyPr>
            <a:noAutofit/>
          </a:bodyPr>
          <a:lstStyle/>
          <a:p>
            <a:r>
              <a:rPr lang="en-US" sz="2400" b="1" dirty="0" err="1"/>
              <a:t>GetTextColor</a:t>
            </a:r>
            <a:r>
              <a:rPr lang="en-US" sz="2400" dirty="0"/>
              <a:t> - Returns active foreground and background text colors in the console window</a:t>
            </a:r>
          </a:p>
          <a:p>
            <a:r>
              <a:rPr lang="en-US" sz="2400" b="1" dirty="0" err="1"/>
              <a:t>Gotoxy</a:t>
            </a:r>
            <a:r>
              <a:rPr lang="en-US" sz="2400" dirty="0"/>
              <a:t> - Locates cursor at row and column on the console</a:t>
            </a:r>
          </a:p>
          <a:p>
            <a:r>
              <a:rPr lang="en-US" sz="2400" b="1" dirty="0" err="1"/>
              <a:t>IsDigit</a:t>
            </a:r>
            <a:r>
              <a:rPr lang="en-US" sz="2400" dirty="0"/>
              <a:t> - Sets Zero flag if AL contains ASCII code for decimal digit (0–9)</a:t>
            </a:r>
          </a:p>
          <a:p>
            <a:r>
              <a:rPr lang="en-US" sz="2400" b="1" dirty="0" err="1"/>
              <a:t>MsgBox</a:t>
            </a:r>
            <a:r>
              <a:rPr lang="en-US" sz="2400" b="1" dirty="0"/>
              <a:t>, </a:t>
            </a:r>
            <a:r>
              <a:rPr lang="en-US" sz="2400" b="1" dirty="0" err="1"/>
              <a:t>MsgBoxAsk</a:t>
            </a:r>
            <a:r>
              <a:rPr lang="en-US" sz="2400" b="1" dirty="0"/>
              <a:t> </a:t>
            </a:r>
            <a:r>
              <a:rPr lang="en-US" sz="2400" dirty="0"/>
              <a:t>– Display popup message boxes</a:t>
            </a:r>
          </a:p>
          <a:p>
            <a:r>
              <a:rPr lang="en-US" sz="2400" b="1" dirty="0" err="1"/>
              <a:t>OpenInputFile</a:t>
            </a:r>
            <a:r>
              <a:rPr lang="en-US" sz="2400" dirty="0"/>
              <a:t> – Opens existing file for input</a:t>
            </a:r>
          </a:p>
          <a:p>
            <a:r>
              <a:rPr lang="en-US" sz="2400" b="1" dirty="0"/>
              <a:t>ParseDecimal32</a:t>
            </a:r>
            <a:r>
              <a:rPr lang="en-US" sz="2400" dirty="0"/>
              <a:t> – Converts unsigned integer string to binary</a:t>
            </a:r>
          </a:p>
          <a:p>
            <a:r>
              <a:rPr lang="en-US" sz="2400" b="1" dirty="0"/>
              <a:t>ParseInteger32</a:t>
            </a:r>
            <a:r>
              <a:rPr lang="en-US" sz="2400" dirty="0"/>
              <a:t> - Converts signed integer string to binary</a:t>
            </a:r>
          </a:p>
          <a:p>
            <a:r>
              <a:rPr lang="en-US" sz="2400" b="1" dirty="0"/>
              <a:t>Random32</a:t>
            </a:r>
            <a:r>
              <a:rPr lang="en-US" sz="2400" dirty="0"/>
              <a:t> - </a:t>
            </a:r>
            <a:r>
              <a:rPr lang="en-US" dirty="0"/>
              <a:t>Generates 32-bit pseudorandom integer in the range 0 to </a:t>
            </a:r>
            <a:r>
              <a:rPr lang="en-US" dirty="0" err="1"/>
              <a:t>FFFFFFFFh</a:t>
            </a:r>
            <a:endParaRPr lang="en-US" sz="2400" dirty="0"/>
          </a:p>
          <a:p>
            <a:r>
              <a:rPr lang="en-US" sz="2400" b="1" dirty="0"/>
              <a:t>Randomize</a:t>
            </a:r>
            <a:r>
              <a:rPr lang="en-US" sz="2400" dirty="0"/>
              <a:t> - Seeds the random number generator</a:t>
            </a:r>
          </a:p>
          <a:p>
            <a:r>
              <a:rPr lang="en-US" sz="2400" b="1" dirty="0" err="1"/>
              <a:t>RandomRange</a:t>
            </a:r>
            <a:r>
              <a:rPr lang="en-US" sz="2400" dirty="0"/>
              <a:t> - </a:t>
            </a:r>
            <a:r>
              <a:rPr lang="en-US" dirty="0"/>
              <a:t>Generates a pseudorandom integer within a specified range</a:t>
            </a:r>
            <a:endParaRPr lang="en-US" sz="2400" dirty="0"/>
          </a:p>
          <a:p>
            <a:r>
              <a:rPr lang="en-US" sz="2400" b="1" dirty="0" err="1"/>
              <a:t>ReadChar</a:t>
            </a:r>
            <a:r>
              <a:rPr lang="en-US" sz="2400" dirty="0"/>
              <a:t> - Reads a single character from standard input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DBBED-CDC2-477B-AA5D-8A410C17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4" y="246097"/>
            <a:ext cx="10141157" cy="727005"/>
          </a:xfrm>
        </p:spPr>
        <p:txBody>
          <a:bodyPr/>
          <a:lstStyle/>
          <a:p>
            <a:r>
              <a:rPr lang="en-US" sz="4000" b="1" dirty="0"/>
              <a:t>Library Procedures - Overview (2 of 3)</a:t>
            </a:r>
          </a:p>
        </p:txBody>
      </p:sp>
    </p:spTree>
    <p:extLst>
      <p:ext uri="{BB962C8B-B14F-4D97-AF65-F5344CB8AC3E}">
        <p14:creationId xmlns:p14="http://schemas.microsoft.com/office/powerpoint/2010/main" val="246475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9B7E-128B-43CC-927E-62AB07CC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1258958"/>
            <a:ext cx="11502886" cy="559904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/>
              <a:t>ReadDec</a:t>
            </a:r>
            <a:r>
              <a:rPr lang="en-US" sz="2400" dirty="0"/>
              <a:t> - Reads 32-bit unsigned decimal integer from keyboard</a:t>
            </a:r>
          </a:p>
          <a:p>
            <a:pPr algn="just"/>
            <a:r>
              <a:rPr lang="en-US" sz="2400" b="1" dirty="0" err="1"/>
              <a:t>ReadFromFile</a:t>
            </a:r>
            <a:r>
              <a:rPr lang="en-US" sz="2400" dirty="0"/>
              <a:t> – Reads input disk file into buffer</a:t>
            </a:r>
          </a:p>
          <a:p>
            <a:pPr algn="just"/>
            <a:r>
              <a:rPr lang="en-US" sz="2400" b="1" dirty="0" err="1"/>
              <a:t>ReadHex</a:t>
            </a:r>
            <a:r>
              <a:rPr lang="en-US" sz="2400" dirty="0"/>
              <a:t> - Reads 32-bit hexadecimal integer from keyboard</a:t>
            </a:r>
          </a:p>
          <a:p>
            <a:pPr algn="just"/>
            <a:r>
              <a:rPr lang="en-US" sz="2400" b="1" dirty="0" err="1"/>
              <a:t>ReadInt</a:t>
            </a:r>
            <a:r>
              <a:rPr lang="en-US" sz="2400" dirty="0"/>
              <a:t> - Reads 32-bit signed decimal integer from keyboard</a:t>
            </a:r>
          </a:p>
          <a:p>
            <a:pPr algn="just"/>
            <a:r>
              <a:rPr lang="en-US" sz="2400" b="1" dirty="0" err="1"/>
              <a:t>ReadKey</a:t>
            </a:r>
            <a:r>
              <a:rPr lang="en-US" sz="2400" dirty="0"/>
              <a:t> – Reads character from keyboard input buffer</a:t>
            </a:r>
          </a:p>
          <a:p>
            <a:pPr algn="just"/>
            <a:r>
              <a:rPr lang="en-US" sz="2400" b="1" dirty="0" err="1"/>
              <a:t>ReadString</a:t>
            </a:r>
            <a:r>
              <a:rPr lang="en-US" sz="2400" dirty="0"/>
              <a:t> - Reads string from standard input, terminated by [Enter]</a:t>
            </a:r>
          </a:p>
          <a:p>
            <a:pPr algn="just"/>
            <a:r>
              <a:rPr lang="en-US" sz="2400" b="1" dirty="0" err="1"/>
              <a:t>SetTextColor</a:t>
            </a:r>
            <a:r>
              <a:rPr lang="en-US" sz="2400" dirty="0"/>
              <a:t> - </a:t>
            </a:r>
            <a:r>
              <a:rPr lang="en-US" sz="1800" dirty="0"/>
              <a:t>Sets foreground and background colors of all subsequent console text output</a:t>
            </a:r>
            <a:endParaRPr lang="en-US" sz="2400" dirty="0"/>
          </a:p>
          <a:p>
            <a:pPr algn="just"/>
            <a:r>
              <a:rPr lang="en-US" sz="2400" b="1" dirty="0" err="1"/>
              <a:t>Str_compare</a:t>
            </a:r>
            <a:r>
              <a:rPr lang="en-US" sz="2400" b="1" dirty="0"/>
              <a:t> </a:t>
            </a:r>
            <a:r>
              <a:rPr lang="en-US" sz="2400" dirty="0"/>
              <a:t>– Compares two strings</a:t>
            </a:r>
          </a:p>
          <a:p>
            <a:pPr algn="just"/>
            <a:r>
              <a:rPr lang="en-US" sz="2400" b="1" dirty="0" err="1"/>
              <a:t>Str_copy</a:t>
            </a:r>
            <a:r>
              <a:rPr lang="en-US" sz="2400" b="1" dirty="0"/>
              <a:t> </a:t>
            </a:r>
            <a:r>
              <a:rPr lang="en-US" sz="2400" dirty="0"/>
              <a:t>– Copies a source string to a destination string</a:t>
            </a:r>
          </a:p>
          <a:p>
            <a:pPr algn="just"/>
            <a:r>
              <a:rPr lang="en-US" sz="2400" b="1" dirty="0" err="1"/>
              <a:t>StrLength</a:t>
            </a:r>
            <a:r>
              <a:rPr lang="en-US" sz="2400" dirty="0"/>
              <a:t> – Returns length of a string</a:t>
            </a:r>
          </a:p>
          <a:p>
            <a:pPr algn="just"/>
            <a:r>
              <a:rPr lang="en-US" sz="2400" b="1" dirty="0" err="1"/>
              <a:t>Str_trim</a:t>
            </a:r>
            <a:r>
              <a:rPr lang="en-US" sz="2400" b="1" dirty="0"/>
              <a:t> </a:t>
            </a:r>
            <a:r>
              <a:rPr lang="en-US" sz="2400" dirty="0"/>
              <a:t>- Removes unwanted characters from a string.</a:t>
            </a:r>
            <a:endParaRPr lang="en-PK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132B81-F0D3-4C15-9F77-AE9B281C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438"/>
            <a:ext cx="9902617" cy="806519"/>
          </a:xfrm>
        </p:spPr>
        <p:txBody>
          <a:bodyPr/>
          <a:lstStyle/>
          <a:p>
            <a:r>
              <a:rPr lang="en-US" sz="4000" b="1" dirty="0"/>
              <a:t>Library Procedures - Overview (3 of 3)</a:t>
            </a:r>
          </a:p>
        </p:txBody>
      </p:sp>
    </p:spTree>
    <p:extLst>
      <p:ext uri="{BB962C8B-B14F-4D97-AF65-F5344CB8AC3E}">
        <p14:creationId xmlns:p14="http://schemas.microsoft.com/office/powerpoint/2010/main" val="2276659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722F-2686-436D-B4BD-26FA6227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dirty="0"/>
              <a:t>Example 1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918A-68DC-4D4D-BBA1-61B7A7A4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272210"/>
            <a:ext cx="10906539" cy="49761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Clear the screen, delay the program for 500 milliseconds, and dump the registers and flags.</a:t>
            </a:r>
          </a:p>
          <a:p>
            <a:pPr marL="0" indent="0" algn="ctr">
              <a:buNone/>
            </a:pP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B613E-89EF-4B61-AE79-769A1AF9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60" y="2528887"/>
            <a:ext cx="3098318" cy="2243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F4682-B61E-4756-A961-54DD26AF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06" y="4951343"/>
            <a:ext cx="7743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2DC6-01FF-40C0-9C37-83DDF195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285461"/>
            <a:ext cx="10406809" cy="496293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Display a null-terminated string and move the cursor to the beginning of the next screen line.</a:t>
            </a:r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D3D3BF-183F-47DF-B6C2-C593E7F4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33023"/>
          </a:xfrm>
        </p:spPr>
        <p:txBody>
          <a:bodyPr/>
          <a:lstStyle/>
          <a:p>
            <a:pPr algn="ctr"/>
            <a:r>
              <a:rPr lang="en-US" dirty="0"/>
              <a:t>Example 2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8AE07-B516-47EC-BD6E-E150D98F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0" y="2663687"/>
            <a:ext cx="85176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E51F-E746-4EA2-A8BA-42EFEC71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dirty="0"/>
              <a:t>Example 2a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78D2-1801-4C50-967F-BB6D87EF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9443"/>
            <a:ext cx="10619218" cy="506895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Display a null-terminated string and move the cursor to the beginning of the next screen line (use embedded CR/LF)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480BC-9A1C-461B-A2D9-B227F17A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90" y="2729948"/>
            <a:ext cx="8750344" cy="25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70E1-FB32-4100-8C83-B7510320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56" y="1192697"/>
            <a:ext cx="11029661" cy="505570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Display an unsigned integer in binary, decimal, and hexadecimal, each on a separate line.</a:t>
            </a:r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01CCB2-C434-4E0B-B41B-170B2FD5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740258"/>
          </a:xfrm>
        </p:spPr>
        <p:txBody>
          <a:bodyPr/>
          <a:lstStyle/>
          <a:p>
            <a:pPr algn="ctr"/>
            <a:r>
              <a:rPr lang="en-US" dirty="0"/>
              <a:t>Example 3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23585-0C84-4898-A489-F5A79773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19" y="2385391"/>
            <a:ext cx="8801762" cy="2641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DBBE2-1655-495C-AEC6-6BE3D16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5062537"/>
            <a:ext cx="6838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43" y="292356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/>
              <a:t>Imagine a stack of plates . . .</a:t>
            </a:r>
          </a:p>
          <a:p>
            <a:r>
              <a:rPr lang="en-US" sz="2800" b="1" dirty="0"/>
              <a:t> plates are only added to the top</a:t>
            </a:r>
          </a:p>
          <a:p>
            <a:r>
              <a:rPr lang="en-US" sz="2800" b="1" dirty="0"/>
              <a:t> plates are only removed from the top</a:t>
            </a:r>
          </a:p>
          <a:p>
            <a:r>
              <a:rPr lang="en-US" sz="2800" b="1" dirty="0"/>
              <a:t> LIFO structure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27" y="2892586"/>
            <a:ext cx="7103983" cy="37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8C69-4685-4EEB-A784-F1C8B9B5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19201"/>
            <a:ext cx="10296939" cy="53273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Input a string from the user. EDX points to the string and ECX specifies the maximum number of characters the user is permitted to enter.</a:t>
            </a:r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7FE354-7515-41DD-8968-6BC13B25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766762"/>
          </a:xfrm>
        </p:spPr>
        <p:txBody>
          <a:bodyPr/>
          <a:lstStyle/>
          <a:p>
            <a:pPr algn="ctr"/>
            <a:r>
              <a:rPr lang="en-US" dirty="0"/>
              <a:t>Example 4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D09B5-7432-4E2F-A617-3A6CD95E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1" y="2644892"/>
            <a:ext cx="6400799" cy="28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DA54-BFC7-4DFB-83E5-EEE780EF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dirty="0"/>
              <a:t>Example 5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E204-4DFB-481D-9D4E-7B68BE78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" y="1179443"/>
            <a:ext cx="10137913" cy="52147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Generate and display ten pseudo-random signed integers in the range 0 – 99. Pass each integer to </a:t>
            </a:r>
            <a:r>
              <a:rPr lang="en-US" b="1" dirty="0" err="1"/>
              <a:t>WriteInt</a:t>
            </a:r>
            <a:r>
              <a:rPr lang="en-US" b="1" dirty="0"/>
              <a:t> in EAX and display it on a separate line.</a:t>
            </a:r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46F3B-C541-4BA4-816F-3201A6B1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01" y="2524240"/>
            <a:ext cx="9369833" cy="34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B7CD-7867-49E3-95A0-C99460C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Example 6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EFA3-A37C-485A-8A17-C7A69586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073426"/>
            <a:ext cx="10747513" cy="54908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Display a null-terminated string with yellow characters on a blue background.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F34EF-FC02-43F7-94B0-BA116CB7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3" y="2587575"/>
            <a:ext cx="7447722" cy="38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Procedure parameters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good procedure might be usable in many different programs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Parameters help to make procedures flexible because parameter values can change at runtime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General registers can be used to pass parameters</a:t>
            </a:r>
          </a:p>
        </p:txBody>
      </p:sp>
    </p:spTree>
    <p:extLst>
      <p:ext uri="{BB962C8B-B14F-4D97-AF65-F5344CB8AC3E}">
        <p14:creationId xmlns:p14="http://schemas.microsoft.com/office/powerpoint/2010/main" val="17771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F3DB92E-1C89-43E6-AB8A-6B9A09F2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Documenting Procedures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7A538DD3-BB90-46A7-A89D-7AB197F39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277" y="1752599"/>
            <a:ext cx="10352253" cy="2925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 description of all tasks accomplished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Receives:</a:t>
            </a:r>
            <a:r>
              <a:rPr lang="en-US" altLang="en-US" sz="2400" dirty="0"/>
              <a:t> A list of input parameters; state their usage and requirements.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Returns:</a:t>
            </a:r>
            <a:r>
              <a:rPr lang="en-US" altLang="en-US" sz="2400" dirty="0"/>
              <a:t> A description of values returned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Requires:</a:t>
            </a:r>
            <a:r>
              <a:rPr lang="en-US" altLang="en-US" sz="2400" dirty="0"/>
              <a:t> Optional list of requirements called </a:t>
            </a:r>
            <a:r>
              <a:rPr lang="en-US" altLang="en-US" sz="2400" dirty="0">
                <a:solidFill>
                  <a:schemeClr val="tx2"/>
                </a:solidFill>
              </a:rPr>
              <a:t>preconditions</a:t>
            </a:r>
            <a:r>
              <a:rPr lang="en-US" altLang="en-US" sz="2400" dirty="0"/>
              <a:t> that must be satisfied before the procedure is called.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1577C7FB-534D-4668-A819-2BE680EA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FABF7F-B853-4577-9A1D-B6D3340B62A9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EB2DA78A-5F4E-4151-A388-D52D2E9C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7391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Suggested documentation for each procedure: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257D8662-25CE-43DF-9E91-B850A85B5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209" y="5184914"/>
            <a:ext cx="7620000" cy="9239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If a procedure is called without its preconditions satisfied, it will  probably not produce the expected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1449C3-AF96-46CC-986C-32D2F6B69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Example: </a:t>
            </a:r>
            <a:r>
              <a:rPr lang="en-US" dirty="0" err="1"/>
              <a:t>SumOf</a:t>
            </a:r>
            <a:r>
              <a:rPr lang="en-US" dirty="0"/>
              <a:t> Procedure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3BBEEAE0-A814-4A61-A311-02D62196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B0ED3-D9D0-4741-B68C-72F06F3694C3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9664D22A-DAA5-4872-9552-1BCA52D7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26" y="1484242"/>
            <a:ext cx="9404722" cy="46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;---------------------------------------------------------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200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Calculates and returns the sum of three 32-bit integers.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Receives: EAX, EBX, ECX, the three integers. May be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signed or unsigned.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Returns: EAX = sum, and the status flags (Carry,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Overflow, etc.) are changed.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Requires: nothing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;---------------------------------------------------------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add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eax,ebx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add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eax,ecx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2000" b="1" dirty="0">
                <a:latin typeface="Courier New" panose="02070309020205020404" pitchFamily="49" charset="0"/>
              </a:rPr>
              <a:t> ENDP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963" y="212945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Nested Procedure Calls</a:t>
            </a:r>
            <a:endParaRPr lang="en-PK" cap="small" dirty="0"/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D04190E6-A773-4843-9362-71390BA69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41520"/>
              </p:ext>
            </p:extLst>
          </p:nvPr>
        </p:nvGraphicFramePr>
        <p:xfrm>
          <a:off x="381067" y="613907"/>
          <a:ext cx="3037993" cy="611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1783080" imgH="4157472" progId="Visio.Drawing.6">
                  <p:embed/>
                </p:oleObj>
              </mc:Choice>
              <mc:Fallback>
                <p:oleObj name="VISIO" r:id="rId3" imgW="1783080" imgH="4157472" progId="Visio.Drawing.6">
                  <p:embed/>
                  <p:pic>
                    <p:nvPicPr>
                      <p:cNvPr id="48133" name="Object 0">
                        <a:extLst>
                          <a:ext uri="{FF2B5EF4-FFF2-40B4-BE49-F238E27FC236}">
                            <a16:creationId xmlns:a16="http://schemas.microsoft.com/office/drawing/2014/main" id="{99E76AE6-7433-4DA3-A36B-0C9F772A7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381067" y="613907"/>
                        <a:ext cx="3037993" cy="61148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6D31A5-3071-46E5-9C7E-C76EC826DB8E}"/>
              </a:ext>
            </a:extLst>
          </p:cNvPr>
          <p:cNvSpPr/>
          <p:nvPr/>
        </p:nvSpPr>
        <p:spPr>
          <a:xfrm>
            <a:off x="6970643" y="1014869"/>
            <a:ext cx="2796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By the time Sub3 is called, the stack contains all three return addresses: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93393672-0D8C-43ED-B370-E62BF54CB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61818"/>
              </p:ext>
            </p:extLst>
          </p:nvPr>
        </p:nvGraphicFramePr>
        <p:xfrm>
          <a:off x="6080151" y="3312558"/>
          <a:ext cx="4593535" cy="320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5" imgW="1757172" imgH="1004316" progId="Visio.Drawing.6">
                  <p:embed/>
                </p:oleObj>
              </mc:Choice>
              <mc:Fallback>
                <p:oleObj name="VISIO" r:id="rId5" imgW="1757172" imgH="1004316" progId="Visio.Drawing.6">
                  <p:embed/>
                  <p:pic>
                    <p:nvPicPr>
                      <p:cNvPr id="48134" name="Object 1">
                        <a:extLst>
                          <a:ext uri="{FF2B5EF4-FFF2-40B4-BE49-F238E27FC236}">
                            <a16:creationId xmlns:a16="http://schemas.microsoft.com/office/drawing/2014/main" id="{1E3A8DDF-E1F5-48AF-9619-3709B0C4A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47" t="-7584" r="10869" b="-6161"/>
                      <a:stretch>
                        <a:fillRect/>
                      </a:stretch>
                    </p:blipFill>
                    <p:spPr bwMode="auto">
                      <a:xfrm>
                        <a:off x="6080151" y="3312558"/>
                        <a:ext cx="4593535" cy="320479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0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Local and Global labels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 local label is visible only to statements inside the same procedure</a:t>
            </a:r>
          </a:p>
          <a:p>
            <a:pPr algn="just"/>
            <a:r>
              <a:rPr lang="en-US" b="1" dirty="0"/>
              <a:t>A global label is visible everywhere </a:t>
            </a:r>
            <a:r>
              <a:rPr lang="en-US" altLang="en-US" b="1" dirty="0">
                <a:sym typeface="Wingdings" panose="05000000000000000000" pitchFamily="2" charset="2"/>
              </a:rPr>
              <a:t>. </a:t>
            </a:r>
            <a:r>
              <a:rPr lang="en-US" altLang="en-US" b="1" dirty="0"/>
              <a:t>Global label  identified by double colon (::)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3C27B-DFFF-4DC9-9350-F04E6FCD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2314168"/>
            <a:ext cx="7659755" cy="40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B7CD-7867-49E3-95A0-C99460C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Example 7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EFA3-A37C-485A-8A17-C7A69586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073426"/>
            <a:ext cx="10747513" cy="54908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The </a:t>
            </a:r>
            <a:r>
              <a:rPr lang="en-US" b="1" dirty="0" err="1"/>
              <a:t>ArraySum</a:t>
            </a:r>
            <a:r>
              <a:rPr lang="en-US" b="1" dirty="0"/>
              <a:t> procedure calculates the sum of an array. It makes two references to specific variable names: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3E533-15A0-4B47-A1A7-7886DB11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2362947"/>
            <a:ext cx="9345584" cy="40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EED7-7DFE-4C38-B02C-085AF164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CEDA-8E53-4A2D-B337-8812AAA8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052918"/>
            <a:ext cx="11025809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000" b="1" dirty="0"/>
              <a:t>What if you wanted to calculate the sum of two or three arrays within the same program?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726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285"/>
          </a:xfrm>
        </p:spPr>
        <p:txBody>
          <a:bodyPr/>
          <a:lstStyle/>
          <a:p>
            <a:pPr algn="ctr"/>
            <a:r>
              <a:rPr lang="en-US" b="1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7732"/>
            <a:ext cx="9814897" cy="461066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•A </a:t>
            </a:r>
            <a:r>
              <a:rPr lang="en-US" sz="2400" b="1" i="1" dirty="0"/>
              <a:t>stack data structure follows the same principle as a stack of plates:</a:t>
            </a:r>
          </a:p>
          <a:p>
            <a:pPr algn="just"/>
            <a:endParaRPr lang="en-US" sz="2400" b="1" i="1" dirty="0"/>
          </a:p>
          <a:p>
            <a:pPr algn="just"/>
            <a:r>
              <a:rPr lang="en-US" sz="2400" b="1" dirty="0"/>
              <a:t>• New values are added to the top of the stack, and existing values are     removed from the top.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•A stack is also called a LIFO structure (</a:t>
            </a:r>
            <a:r>
              <a:rPr lang="en-US" sz="2400" b="1" i="1" dirty="0"/>
              <a:t>Last-In, First-Out) because the last </a:t>
            </a:r>
            <a:r>
              <a:rPr lang="en-US" sz="2400" b="1" dirty="0"/>
              <a:t>value put into the stack is always the first value taken out.</a:t>
            </a:r>
          </a:p>
        </p:txBody>
      </p:sp>
    </p:spTree>
    <p:extLst>
      <p:ext uri="{BB962C8B-B14F-4D97-AF65-F5344CB8AC3E}">
        <p14:creationId xmlns:p14="http://schemas.microsoft.com/office/powerpoint/2010/main" val="190303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B7CD-7867-49E3-95A0-C99460C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Example 8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EFA3-A37C-485A-8A17-C7A69586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073426"/>
            <a:ext cx="10747513" cy="54908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TASK:-</a:t>
            </a:r>
          </a:p>
          <a:p>
            <a:pPr marL="0" indent="0" algn="ctr">
              <a:buNone/>
            </a:pPr>
            <a:r>
              <a:rPr lang="en-US" b="1" dirty="0"/>
              <a:t>This version of ArraySum returns the sum of any doubleword  array whose address is in ESI. The sum is returned in EAX: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89C8E-54AD-4F50-9E26-A7883EE4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2261043"/>
            <a:ext cx="10076225" cy="43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USES Operator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Lists the registers that will be saved (to avoid side effects) (return register shouldn’t be saved)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ArraySum PROC </a:t>
            </a:r>
            <a:r>
              <a:rPr lang="da-DK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 esi ecx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eax, 0 			; set the sum to zero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...</a:t>
            </a:r>
            <a:endParaRPr lang="en-US" dirty="0"/>
          </a:p>
          <a:p>
            <a:pPr algn="just"/>
            <a:r>
              <a:rPr lang="en-US" dirty="0"/>
              <a:t>MASM generates the following 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ArraySum PROC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 esi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 ecx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..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 ecx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 esi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ret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ArraySum ENDP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D520-4B4C-470A-B3B1-1B920CCD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en-US" dirty="0"/>
              <a:t>When not to push a register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1C20-232C-4E40-B6A8-B579BB5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19200"/>
            <a:ext cx="11092070" cy="518608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dirty="0"/>
              <a:t>The sum of the three registers is stored in EAX on line (3), but the POP instruction replaces it with the starting value of EAX on line (4):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2AFE5-2B25-40FC-8CDF-AD2B4F07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2632403"/>
            <a:ext cx="8942778" cy="27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RET Instruction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Return from subroutine</a:t>
            </a:r>
          </a:p>
          <a:p>
            <a:pPr algn="just"/>
            <a:r>
              <a:rPr lang="en-US" dirty="0"/>
              <a:t>Pops stack into the instruction pointer (EIP or IP), control transfers to the target address</a:t>
            </a:r>
          </a:p>
          <a:p>
            <a:pPr algn="just"/>
            <a:r>
              <a:rPr lang="en-US" dirty="0"/>
              <a:t>Syntax:</a:t>
            </a:r>
          </a:p>
          <a:p>
            <a:pPr lvl="1" algn="just"/>
            <a:r>
              <a:rPr lang="en-US" dirty="0"/>
              <a:t>RET</a:t>
            </a:r>
          </a:p>
          <a:p>
            <a:pPr lvl="1" algn="just"/>
            <a:r>
              <a:rPr lang="en-US" dirty="0"/>
              <a:t>RET n</a:t>
            </a:r>
          </a:p>
          <a:p>
            <a:pPr algn="just"/>
            <a:r>
              <a:rPr lang="en-US" dirty="0"/>
              <a:t>Optional operand n causes n bytes to be added to the stack pointer after EIP (or IP) is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111412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69" y="1533631"/>
            <a:ext cx="6934200" cy="10382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pPr algn="ctr"/>
            <a:r>
              <a:rPr lang="en-US" b="1" dirty="0"/>
              <a:t>STACK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69" y="2994333"/>
            <a:ext cx="7162800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69" y="4170671"/>
            <a:ext cx="8029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pPr algn="ctr"/>
            <a:r>
              <a:rPr lang="en-US" b="1" dirty="0"/>
              <a:t>Runtime Stack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46" y="1531287"/>
            <a:ext cx="10727477" cy="1089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6" y="2841473"/>
            <a:ext cx="808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6" y="1460310"/>
            <a:ext cx="9970418" cy="43080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pPr algn="ctr"/>
            <a:r>
              <a:rPr lang="en-US" b="1" dirty="0"/>
              <a:t>Runtime Stack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342"/>
          </a:xfrm>
        </p:spPr>
        <p:txBody>
          <a:bodyPr/>
          <a:lstStyle/>
          <a:p>
            <a:pPr algn="ctr"/>
            <a:r>
              <a:rPr lang="en-US" b="1" dirty="0"/>
              <a:t>PUSH and POP instructions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06045"/>
            <a:ext cx="4190218" cy="256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06" y="2306045"/>
            <a:ext cx="4934796" cy="25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pPr algn="ctr"/>
            <a:r>
              <a:rPr lang="en-US" b="1" dirty="0"/>
              <a:t>PUSH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8" y="1201003"/>
            <a:ext cx="9925357" cy="15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6" y="3024328"/>
            <a:ext cx="982313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1628</TotalTime>
  <Words>1196</Words>
  <Application>Microsoft Office PowerPoint</Application>
  <PresentationFormat>Widescreen</PresentationFormat>
  <Paragraphs>171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Microsoft Visio Drawing</vt:lpstr>
      <vt:lpstr>EE-2003  Computer Organization &amp; Assembly Language</vt:lpstr>
      <vt:lpstr>CH# 05  PROCEDURES</vt:lpstr>
      <vt:lpstr>PowerPoint Presentation</vt:lpstr>
      <vt:lpstr>STACK OPERATIONS</vt:lpstr>
      <vt:lpstr>STACK OPERATIONS</vt:lpstr>
      <vt:lpstr>Runtime Stack </vt:lpstr>
      <vt:lpstr>Runtime Stack </vt:lpstr>
      <vt:lpstr>PUSH and POP instructions </vt:lpstr>
      <vt:lpstr>PUSH operation</vt:lpstr>
      <vt:lpstr>PUSH operation</vt:lpstr>
      <vt:lpstr>POP operation</vt:lpstr>
      <vt:lpstr>When to use stacks</vt:lpstr>
      <vt:lpstr>Example of using stacks</vt:lpstr>
      <vt:lpstr>Example: Nested Loop</vt:lpstr>
      <vt:lpstr>Example: reversing a string</vt:lpstr>
      <vt:lpstr>Example: reversing a string</vt:lpstr>
      <vt:lpstr>Related instructions </vt:lpstr>
      <vt:lpstr>Defining  and  using  procedures</vt:lpstr>
      <vt:lpstr>PowerPoint Presentation</vt:lpstr>
      <vt:lpstr>CALL and RET instructions</vt:lpstr>
      <vt:lpstr>CALL-RET example (1 of 2)</vt:lpstr>
      <vt:lpstr>CALL-RET example (2 of 2)</vt:lpstr>
      <vt:lpstr>Library Procedures - Overview (1 of 3)</vt:lpstr>
      <vt:lpstr>Library Procedures - Overview (2 of 3)</vt:lpstr>
      <vt:lpstr>Library Procedures - Overview (3 of 3)</vt:lpstr>
      <vt:lpstr>Example 1</vt:lpstr>
      <vt:lpstr>Example 2</vt:lpstr>
      <vt:lpstr>Example 2a</vt:lpstr>
      <vt:lpstr>Example 3</vt:lpstr>
      <vt:lpstr>Example 4</vt:lpstr>
      <vt:lpstr>Example 5</vt:lpstr>
      <vt:lpstr>Example 6</vt:lpstr>
      <vt:lpstr>Procedure parameters</vt:lpstr>
      <vt:lpstr>Documenting Procedures</vt:lpstr>
      <vt:lpstr>Example: SumOf Procedure</vt:lpstr>
      <vt:lpstr>Nested Procedure Calls</vt:lpstr>
      <vt:lpstr>Local and Global labels</vt:lpstr>
      <vt:lpstr>Example 7</vt:lpstr>
      <vt:lpstr>EXERCISE</vt:lpstr>
      <vt:lpstr>Example 8</vt:lpstr>
      <vt:lpstr>USES Operator</vt:lpstr>
      <vt:lpstr>When not to push a register</vt:lpstr>
      <vt:lpstr>RET Instruction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135</cp:revision>
  <dcterms:created xsi:type="dcterms:W3CDTF">2021-08-30T19:27:23Z</dcterms:created>
  <dcterms:modified xsi:type="dcterms:W3CDTF">2021-10-25T07:47:58Z</dcterms:modified>
</cp:coreProperties>
</file>