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7"/>
  </p:notesMasterIdLst>
  <p:sldIdLst>
    <p:sldId id="256" r:id="rId2"/>
    <p:sldId id="483" r:id="rId3"/>
    <p:sldId id="484" r:id="rId4"/>
    <p:sldId id="523" r:id="rId5"/>
    <p:sldId id="485" r:id="rId6"/>
    <p:sldId id="486" r:id="rId7"/>
    <p:sldId id="489" r:id="rId8"/>
    <p:sldId id="490" r:id="rId9"/>
    <p:sldId id="497" r:id="rId10"/>
    <p:sldId id="498" r:id="rId11"/>
    <p:sldId id="492" r:id="rId12"/>
    <p:sldId id="491" r:id="rId13"/>
    <p:sldId id="494" r:id="rId14"/>
    <p:sldId id="493" r:id="rId15"/>
    <p:sldId id="495" r:id="rId16"/>
    <p:sldId id="499" r:id="rId17"/>
    <p:sldId id="466" r:id="rId18"/>
    <p:sldId id="501" r:id="rId19"/>
    <p:sldId id="502" r:id="rId20"/>
    <p:sldId id="505" r:id="rId21"/>
    <p:sldId id="506" r:id="rId22"/>
    <p:sldId id="507" r:id="rId23"/>
    <p:sldId id="508" r:id="rId24"/>
    <p:sldId id="524" r:id="rId25"/>
    <p:sldId id="525" r:id="rId26"/>
    <p:sldId id="509" r:id="rId27"/>
    <p:sldId id="510" r:id="rId28"/>
    <p:sldId id="500" r:id="rId29"/>
    <p:sldId id="503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2" r:id="rId38"/>
    <p:sldId id="521" r:id="rId39"/>
    <p:sldId id="520" r:id="rId40"/>
    <p:sldId id="529" r:id="rId41"/>
    <p:sldId id="530" r:id="rId42"/>
    <p:sldId id="531" r:id="rId43"/>
    <p:sldId id="532" r:id="rId44"/>
    <p:sldId id="511" r:id="rId45"/>
    <p:sldId id="27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4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2BBB8-8556-4E28-A092-78D44613A909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282AE-D552-4696-B0E0-3D1D23BE64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174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Masking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82AE-D552-4696-B0E0-3D1D23BE6439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03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Masking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82AE-D552-4696-B0E0-3D1D23BE6439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359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56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50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142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7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68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45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146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01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6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33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23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9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30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00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08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94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22BE7-ABD7-41AF-83C8-5AF8D5AEF966}" type="datetimeFigureOut">
              <a:rPr lang="en-PK" smtClean="0"/>
              <a:t>14/10/2022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882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D72-F4B5-4700-AEC0-F224D018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96" y="298715"/>
            <a:ext cx="8637073" cy="2541431"/>
          </a:xfrm>
        </p:spPr>
        <p:txBody>
          <a:bodyPr/>
          <a:lstStyle/>
          <a:p>
            <a:pPr algn="ctr"/>
            <a:r>
              <a:rPr lang="en-US" sz="5400" b="1" dirty="0"/>
              <a:t>EE-2003 </a:t>
            </a:r>
            <a:br>
              <a:rPr lang="en-US" sz="5400" b="1" dirty="0"/>
            </a:br>
            <a:r>
              <a:rPr lang="en-US" sz="5400" b="1" dirty="0"/>
              <a:t>Computer Organization &amp; Assembly Language</a:t>
            </a:r>
            <a:endParaRPr lang="en-PK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7BE75-F8AE-40A5-A370-603CDFA59F0F}"/>
              </a:ext>
            </a:extLst>
          </p:cNvPr>
          <p:cNvSpPr/>
          <p:nvPr/>
        </p:nvSpPr>
        <p:spPr>
          <a:xfrm>
            <a:off x="1755807" y="3429000"/>
            <a:ext cx="773465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INSTRUCTOR</a:t>
            </a:r>
          </a:p>
          <a:p>
            <a:endParaRPr lang="en-US" sz="2400" b="1" dirty="0"/>
          </a:p>
          <a:p>
            <a:r>
              <a:rPr lang="en-US" sz="2400" b="1" dirty="0"/>
              <a:t>Engr. Aashir Mahboob</a:t>
            </a:r>
          </a:p>
          <a:p>
            <a:r>
              <a:rPr lang="en-US" sz="2400" b="1" dirty="0"/>
              <a:t>Lecturer, Department of Computer Science</a:t>
            </a:r>
          </a:p>
          <a:p>
            <a:r>
              <a:rPr lang="en-US" sz="2400" b="1" dirty="0"/>
              <a:t>Office: Room No: 16, Opposite HoD (CS) Office</a:t>
            </a:r>
          </a:p>
          <a:p>
            <a:r>
              <a:rPr lang="en-US" sz="2400" b="1" dirty="0"/>
              <a:t>FAST NUCES (Karachi)</a:t>
            </a:r>
          </a:p>
          <a:p>
            <a:r>
              <a:rPr lang="en-US" sz="2400" b="1" dirty="0"/>
              <a:t>Aashir.mahboob@nu.edu.pk</a:t>
            </a:r>
          </a:p>
          <a:p>
            <a:r>
              <a:rPr lang="en-US" b="1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2821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3"/>
    </mc:Choice>
    <mc:Fallback xmlns="">
      <p:transition spd="slow" advTm="69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Applications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Jump to a label if the value in AL is not zero</a:t>
            </a:r>
          </a:p>
          <a:p>
            <a:pPr algn="just"/>
            <a:r>
              <a:rPr lang="en-US" b="1" dirty="0"/>
              <a:t>Solution: </a:t>
            </a:r>
            <a:r>
              <a:rPr lang="en-US" dirty="0"/>
              <a:t> OR the byte with itself, then use the JNZ (jump if not zero) instruction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		al , al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jnz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IsNotZero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	; jump if not zero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98614"/>
            <a:ext cx="8946541" cy="246077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13800" b="1" cap="small" dirty="0"/>
              <a:t>Non-Destructive Instructions</a:t>
            </a: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351345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TEST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Performs a nondestructive AND operation between each pair of matching bits in two operands</a:t>
            </a:r>
          </a:p>
          <a:p>
            <a:pPr algn="just"/>
            <a:r>
              <a:rPr lang="en-US" dirty="0"/>
              <a:t>No operands are modified, but the flags are affected</a:t>
            </a:r>
          </a:p>
          <a:p>
            <a:pPr algn="just"/>
            <a:r>
              <a:rPr lang="en-US" dirty="0"/>
              <a:t>The TEST instruction always clears the Overflow and Carry flags</a:t>
            </a:r>
          </a:p>
          <a:p>
            <a:pPr algn="just"/>
            <a:r>
              <a:rPr lang="en-US" dirty="0"/>
              <a:t>Example: jump to a label if either </a:t>
            </a:r>
            <a:r>
              <a:rPr lang="en-US" b="1" dirty="0"/>
              <a:t>bit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 or </a:t>
            </a:r>
            <a:r>
              <a:rPr lang="en-US" b="1" dirty="0"/>
              <a:t>bit 1</a:t>
            </a:r>
            <a:r>
              <a:rPr lang="en-US" dirty="0"/>
              <a:t> in AL is set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 	al, 00000011b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jnz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ValueFound</a:t>
            </a: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  <a:p>
            <a:pPr algn="just"/>
            <a:r>
              <a:rPr lang="en-US" dirty="0"/>
              <a:t>Example: jump to a label if neither </a:t>
            </a:r>
            <a:r>
              <a:rPr lang="en-US" b="1" dirty="0"/>
              <a:t>bit 0 </a:t>
            </a:r>
            <a:r>
              <a:rPr lang="en-US" dirty="0"/>
              <a:t>nor </a:t>
            </a:r>
            <a:r>
              <a:rPr lang="en-US" b="1" dirty="0"/>
              <a:t>bit 1</a:t>
            </a:r>
            <a:r>
              <a:rPr lang="en-US" dirty="0"/>
              <a:t> in AL is set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 	al, 00000011b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ValueNotFound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6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CMP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Compares the destination operand to the source operand</a:t>
            </a:r>
          </a:p>
          <a:p>
            <a:pPr lvl="1" algn="just"/>
            <a:r>
              <a:rPr lang="en-US" dirty="0"/>
              <a:t>Nondestructive subtraction of source from destination (destination operand is not changed)</a:t>
            </a:r>
          </a:p>
          <a:p>
            <a:pPr algn="just"/>
            <a:r>
              <a:rPr lang="en-US" dirty="0"/>
              <a:t>Syntax: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CMP destination, source</a:t>
            </a:r>
            <a:endParaRPr lang="en-US" dirty="0"/>
          </a:p>
          <a:p>
            <a:pPr algn="just"/>
            <a:r>
              <a:rPr lang="en-US" dirty="0"/>
              <a:t>Example: destination == source 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al , 5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 , 5 				; Zero flag set</a:t>
            </a:r>
            <a:endParaRPr lang="en-US" dirty="0"/>
          </a:p>
          <a:p>
            <a:pPr algn="just"/>
            <a:r>
              <a:rPr lang="en-US" dirty="0"/>
              <a:t>Example: destination &lt; source 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al , 4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 , 5 				; Carry flag set</a:t>
            </a:r>
            <a:endParaRPr lang="en-US" dirty="0"/>
          </a:p>
          <a:p>
            <a:pPr algn="just"/>
            <a:r>
              <a:rPr lang="en-US" dirty="0"/>
              <a:t>Example: destination &gt; source 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al , 6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 , 5 				; ZF = 0, CF = 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8A5D2-9344-406B-B889-9EBC20A9EA3A}"/>
              </a:ext>
            </a:extLst>
          </p:cNvPr>
          <p:cNvSpPr txBox="1"/>
          <p:nvPr/>
        </p:nvSpPr>
        <p:spPr>
          <a:xfrm>
            <a:off x="7212202" y="4403044"/>
            <a:ext cx="411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The comparisons shown so far were unsigned</a:t>
            </a:r>
            <a:endParaRPr lang="en-PK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36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CMP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comparisons shown here are performed with signed integers</a:t>
            </a:r>
          </a:p>
          <a:p>
            <a:pPr algn="just"/>
            <a:r>
              <a:rPr lang="en-US" dirty="0"/>
              <a:t>Example: destination &gt; source 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al , 5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cmp al , -2 				; Sign flag == Overflow flag</a:t>
            </a:r>
            <a:endParaRPr lang="en-US" dirty="0"/>
          </a:p>
          <a:p>
            <a:pPr algn="just"/>
            <a:r>
              <a:rPr lang="en-US" dirty="0"/>
              <a:t>Example: destination &lt; source 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al , -1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 , 5				; </a:t>
            </a: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Sign flag != Overflow flag</a:t>
            </a:r>
            <a:endParaRPr lang="en-US" dirty="0"/>
          </a:p>
          <a:p>
            <a:pPr marL="0" indent="1528763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4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Conditions and Output</a:t>
            </a:r>
            <a:endParaRPr lang="en-PK" cap="smal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88890C-CFB2-4A3D-B99B-EFB11D0F5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69564"/>
              </p:ext>
            </p:extLst>
          </p:nvPr>
        </p:nvGraphicFramePr>
        <p:xfrm>
          <a:off x="1284472" y="1818341"/>
          <a:ext cx="8127999" cy="1828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072619">
                  <a:extLst>
                    <a:ext uri="{9D8B030D-6E8A-4147-A177-3AD203B41FA5}">
                      <a16:colId xmlns:a16="http://schemas.microsoft.com/office/drawing/2014/main" val="1083372459"/>
                    </a:ext>
                  </a:extLst>
                </a:gridCol>
                <a:gridCol w="2059709">
                  <a:extLst>
                    <a:ext uri="{9D8B030D-6E8A-4147-A177-3AD203B41FA5}">
                      <a16:colId xmlns:a16="http://schemas.microsoft.com/office/drawing/2014/main" val="1799367083"/>
                    </a:ext>
                  </a:extLst>
                </a:gridCol>
                <a:gridCol w="1995671">
                  <a:extLst>
                    <a:ext uri="{9D8B030D-6E8A-4147-A177-3AD203B41FA5}">
                      <a16:colId xmlns:a16="http://schemas.microsoft.com/office/drawing/2014/main" val="1081865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Unsigned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ZF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CF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&lt; source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8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&gt; source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9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= source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773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41A797-BE70-42A6-9A06-84337798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63865"/>
              </p:ext>
            </p:extLst>
          </p:nvPr>
        </p:nvGraphicFramePr>
        <p:xfrm>
          <a:off x="1284472" y="3902065"/>
          <a:ext cx="8127998" cy="1828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063999">
                  <a:extLst>
                    <a:ext uri="{9D8B030D-6E8A-4147-A177-3AD203B41FA5}">
                      <a16:colId xmlns:a16="http://schemas.microsoft.com/office/drawing/2014/main" val="1083372459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179936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Signed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FLAGS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&lt; source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SF != OF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8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&gt; source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SF == OF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9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= source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ZF = 1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77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89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Setting and Clearing Individual Flags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	al , 0 						; set Zero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	al , 1						; clear Zero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	al , 80h 					; set Sign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	al , 7Fh 					; clear Sign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						; set Carry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						; clear Carry</a:t>
            </a:r>
          </a:p>
          <a:p>
            <a:pPr marL="0" indent="1528763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al , 7Fh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al 							; set Overflow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, 0 						; clear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0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98614"/>
            <a:ext cx="8946541" cy="246077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13800" b="1" cap="small" dirty="0"/>
              <a:t>Conditional jumps</a:t>
            </a: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134414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Conditional Structures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are no high-level logic structures such as if-then-else, in the IA-32 instruction set </a:t>
            </a:r>
          </a:p>
          <a:p>
            <a:pPr lvl="1" algn="just"/>
            <a:r>
              <a:rPr lang="en-US" dirty="0"/>
              <a:t>But, you can use combinations of comparisons and jumps to implement any logic structure</a:t>
            </a:r>
          </a:p>
          <a:p>
            <a:pPr algn="just"/>
            <a:r>
              <a:rPr lang="en-US" dirty="0"/>
              <a:t>First, an operation such as CMP, AND or SUB is executed to modified the CPU flags </a:t>
            </a:r>
          </a:p>
          <a:p>
            <a:pPr algn="just"/>
            <a:r>
              <a:rPr lang="en-US" dirty="0"/>
              <a:t>Second, a conditional jump instruction tests the flags and changes the execution flow accordingly</a:t>
            </a:r>
          </a:p>
          <a:p>
            <a:pPr algn="just"/>
            <a:r>
              <a:rPr lang="en-US" dirty="0"/>
              <a:t>Example:</a:t>
            </a:r>
          </a:p>
          <a:p>
            <a:pPr marL="0" indent="1528763" algn="just">
              <a:buNone/>
            </a:pPr>
            <a:r>
              <a:rPr lang="en-US" dirty="0" err="1"/>
              <a:t>cmp</a:t>
            </a:r>
            <a:r>
              <a:rPr lang="en-US" dirty="0"/>
              <a:t> eax,0  				 			  and dl,10110000b </a:t>
            </a:r>
          </a:p>
          <a:p>
            <a:pPr marL="0" indent="1528763" algn="just">
              <a:buNone/>
            </a:pPr>
            <a:r>
              <a:rPr lang="en-US" dirty="0"/>
              <a:t>  </a:t>
            </a:r>
            <a:r>
              <a:rPr lang="en-US" dirty="0" err="1"/>
              <a:t>jz</a:t>
            </a:r>
            <a:r>
              <a:rPr lang="en-US" dirty="0"/>
              <a:t> L1     ; jump if ZF = 1       			  </a:t>
            </a:r>
            <a:r>
              <a:rPr lang="en-US" dirty="0" err="1"/>
              <a:t>jnz</a:t>
            </a:r>
            <a:r>
              <a:rPr lang="en-US" dirty="0"/>
              <a:t> L2                    ; jump if ZF = 0 </a:t>
            </a:r>
          </a:p>
          <a:p>
            <a:pPr marL="0" indent="1528763" algn="just">
              <a:buNone/>
            </a:pPr>
            <a:r>
              <a:rPr lang="en-US" dirty="0"/>
              <a:t>   . .                                       			  ….</a:t>
            </a:r>
          </a:p>
          <a:p>
            <a:pPr marL="0" indent="1528763" algn="just">
              <a:buNone/>
            </a:pPr>
            <a:endParaRPr lang="en-US" dirty="0"/>
          </a:p>
          <a:p>
            <a:pPr marL="0" indent="1528763" algn="just">
              <a:buNone/>
            </a:pPr>
            <a:r>
              <a:rPr lang="en-US" dirty="0"/>
              <a:t>   L1:                                      				  L2: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82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Jcond</a:t>
            </a:r>
            <a:r>
              <a:rPr lang="en-US" sz="3200" b="1" cap="small" dirty="0"/>
              <a:t> Instructions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conditional jump instruction branches to a label when specific register or flag conditions are met </a:t>
            </a:r>
          </a:p>
          <a:p>
            <a:pPr marL="0" indent="1528763" algn="just">
              <a:buNone/>
            </a:pPr>
            <a:r>
              <a:rPr lang="nl-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Jcond Destination</a:t>
            </a:r>
          </a:p>
          <a:p>
            <a:pPr marL="0" indent="1528763" algn="just">
              <a:buNone/>
            </a:pPr>
            <a:endParaRPr lang="en-US" dirty="0"/>
          </a:p>
          <a:p>
            <a:pPr algn="just"/>
            <a:r>
              <a:rPr lang="en-US" dirty="0"/>
              <a:t>Four groups: (some are the same)</a:t>
            </a:r>
          </a:p>
          <a:p>
            <a:pPr lvl="1" algn="just"/>
            <a:r>
              <a:rPr lang="en-US" dirty="0"/>
              <a:t>based on specific flag values</a:t>
            </a:r>
          </a:p>
          <a:p>
            <a:pPr lvl="1" algn="just"/>
            <a:r>
              <a:rPr lang="en-US" dirty="0"/>
              <a:t>based on equality between operands</a:t>
            </a:r>
          </a:p>
          <a:p>
            <a:pPr lvl="1" algn="just"/>
            <a:r>
              <a:rPr lang="en-US" dirty="0"/>
              <a:t>based on comparisons of unsigned operands</a:t>
            </a:r>
          </a:p>
          <a:p>
            <a:pPr lvl="1" algn="just"/>
            <a:r>
              <a:rPr lang="en-US" dirty="0"/>
              <a:t>based on comparisons of signed operands</a:t>
            </a:r>
          </a:p>
        </p:txBody>
      </p:sp>
    </p:spTree>
    <p:extLst>
      <p:ext uri="{BB962C8B-B14F-4D97-AF65-F5344CB8AC3E}">
        <p14:creationId xmlns:p14="http://schemas.microsoft.com/office/powerpoint/2010/main" val="8012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DE50-7E59-4166-9401-CAE90273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pPr algn="ctr"/>
            <a:r>
              <a:rPr lang="en-US" sz="3200" b="1" dirty="0"/>
              <a:t>Chapter No: 06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486225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6000" b="1" cap="small" dirty="0"/>
              <a:t>Conditional Processing</a:t>
            </a: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104435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Jumps Based on Specific Flags</a:t>
            </a:r>
            <a:endParaRPr lang="en-PK" cap="smal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D40C12-9DFB-4570-9F7D-C18538BEB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991057"/>
              </p:ext>
            </p:extLst>
          </p:nvPr>
        </p:nvGraphicFramePr>
        <p:xfrm>
          <a:off x="874896" y="1581584"/>
          <a:ext cx="8947152" cy="4079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81269">
                  <a:extLst>
                    <a:ext uri="{9D8B030D-6E8A-4147-A177-3AD203B41FA5}">
                      <a16:colId xmlns:a16="http://schemas.microsoft.com/office/drawing/2014/main" val="4026724382"/>
                    </a:ext>
                  </a:extLst>
                </a:gridCol>
                <a:gridCol w="1810327">
                  <a:extLst>
                    <a:ext uri="{9D8B030D-6E8A-4147-A177-3AD203B41FA5}">
                      <a16:colId xmlns:a16="http://schemas.microsoft.com/office/drawing/2014/main" val="1166222247"/>
                    </a:ext>
                  </a:extLst>
                </a:gridCol>
                <a:gridCol w="3518768">
                  <a:extLst>
                    <a:ext uri="{9D8B030D-6E8A-4147-A177-3AD203B41FA5}">
                      <a16:colId xmlns:a16="http://schemas.microsoft.com/office/drawing/2014/main" val="4058854512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3122819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Flag Status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3353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JZ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zero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1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835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JNZ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not zero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ZF = 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2490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CARRY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JC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carry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1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5765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JNC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not carry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CF = 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26911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Over-Flow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overflow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= 1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765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JNO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not overflow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OF = 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9294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sign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= 1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3141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JNS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not sign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 = 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63701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PARITY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JP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parity (even)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 = 1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6468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JNP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not parity (odd)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PF = 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1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30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Jumps Based on Equality</a:t>
            </a:r>
            <a:endParaRPr lang="en-PK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0DFF44-789D-435C-9135-C2F36F0C7D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9542584"/>
                  </p:ext>
                </p:extLst>
              </p:nvPr>
            </p:nvGraphicFramePr>
            <p:xfrm>
              <a:off x="874897" y="1574800"/>
              <a:ext cx="894715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709430">
                      <a:extLst>
                        <a:ext uri="{9D8B030D-6E8A-4147-A177-3AD203B41FA5}">
                          <a16:colId xmlns:a16="http://schemas.microsoft.com/office/drawing/2014/main" val="2108731833"/>
                        </a:ext>
                      </a:extLst>
                    </a:gridCol>
                    <a:gridCol w="6237720">
                      <a:extLst>
                        <a:ext uri="{9D8B030D-6E8A-4147-A177-3AD203B41FA5}">
                          <a16:colId xmlns:a16="http://schemas.microsoft.com/office/drawing/2014/main" val="1607200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Instruction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29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equal (left OP = right OP)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98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equal (left OP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≠ </m:t>
                              </m:r>
                            </m:oMath>
                          </a14:m>
                          <a:r>
                            <a:rPr lang="en-US" dirty="0"/>
                            <a:t>right OP)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254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JCXZ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CX = 0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46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JECXZ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Jump if ECX = 0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761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0DFF44-789D-435C-9135-C2F36F0C7D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9542584"/>
                  </p:ext>
                </p:extLst>
              </p:nvPr>
            </p:nvGraphicFramePr>
            <p:xfrm>
              <a:off x="874897" y="1574800"/>
              <a:ext cx="894715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709430">
                      <a:extLst>
                        <a:ext uri="{9D8B030D-6E8A-4147-A177-3AD203B41FA5}">
                          <a16:colId xmlns:a16="http://schemas.microsoft.com/office/drawing/2014/main" val="2108731833"/>
                        </a:ext>
                      </a:extLst>
                    </a:gridCol>
                    <a:gridCol w="6237720">
                      <a:extLst>
                        <a:ext uri="{9D8B030D-6E8A-4147-A177-3AD203B41FA5}">
                          <a16:colId xmlns:a16="http://schemas.microsoft.com/office/drawing/2014/main" val="1607200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Instruction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29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equal (left OP = right OP)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98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3555" t="-208197" r="-19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254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JCXZ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CX = 0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46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JECXZ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Jump if ECX = 0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761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3342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Jumps Based on Un-signed Comparison</a:t>
            </a:r>
            <a:endParaRPr lang="en-PK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0DFF44-789D-435C-9135-C2F36F0C7D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6272512"/>
                  </p:ext>
                </p:extLst>
              </p:nvPr>
            </p:nvGraphicFramePr>
            <p:xfrm>
              <a:off x="874897" y="1574800"/>
              <a:ext cx="8947150" cy="333756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277176">
                      <a:extLst>
                        <a:ext uri="{9D8B030D-6E8A-4147-A177-3AD203B41FA5}">
                          <a16:colId xmlns:a16="http://schemas.microsoft.com/office/drawing/2014/main" val="2020197680"/>
                        </a:ext>
                      </a:extLst>
                    </a:gridCol>
                    <a:gridCol w="1616363">
                      <a:extLst>
                        <a:ext uri="{9D8B030D-6E8A-4147-A177-3AD203B41FA5}">
                          <a16:colId xmlns:a16="http://schemas.microsoft.com/office/drawing/2014/main" val="2108731833"/>
                        </a:ext>
                      </a:extLst>
                    </a:gridCol>
                    <a:gridCol w="6053611">
                      <a:extLst>
                        <a:ext uri="{9D8B030D-6E8A-4147-A177-3AD203B41FA5}">
                          <a16:colId xmlns:a16="http://schemas.microsoft.com/office/drawing/2014/main" val="1607200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Instruction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29839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JA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above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9821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JNA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</a:t>
                          </a:r>
                          <a:r>
                            <a:rPr lang="en-US"/>
                            <a:t>not above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25497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JAE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</a:t>
                          </a:r>
                          <a:r>
                            <a:rPr lang="en-US"/>
                            <a:t>if above </a:t>
                          </a:r>
                          <a:r>
                            <a:rPr lang="en-US" dirty="0"/>
                            <a:t>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≥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4629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JNAE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</a:t>
                          </a:r>
                          <a:r>
                            <a:rPr lang="en-US"/>
                            <a:t>not above </a:t>
                          </a:r>
                          <a:r>
                            <a:rPr lang="en-US" dirty="0"/>
                            <a:t>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76166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JB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below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86204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JNB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below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3782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JBE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below 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29907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JNBE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below 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402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0DFF44-789D-435C-9135-C2F36F0C7D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6272512"/>
                  </p:ext>
                </p:extLst>
              </p:nvPr>
            </p:nvGraphicFramePr>
            <p:xfrm>
              <a:off x="874897" y="1574800"/>
              <a:ext cx="8947150" cy="333756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277176">
                      <a:extLst>
                        <a:ext uri="{9D8B030D-6E8A-4147-A177-3AD203B41FA5}">
                          <a16:colId xmlns:a16="http://schemas.microsoft.com/office/drawing/2014/main" val="2020197680"/>
                        </a:ext>
                      </a:extLst>
                    </a:gridCol>
                    <a:gridCol w="1616363">
                      <a:extLst>
                        <a:ext uri="{9D8B030D-6E8A-4147-A177-3AD203B41FA5}">
                          <a16:colId xmlns:a16="http://schemas.microsoft.com/office/drawing/2014/main" val="2108731833"/>
                        </a:ext>
                      </a:extLst>
                    </a:gridCol>
                    <a:gridCol w="6053611">
                      <a:extLst>
                        <a:ext uri="{9D8B030D-6E8A-4147-A177-3AD203B41FA5}">
                          <a16:colId xmlns:a16="http://schemas.microsoft.com/office/drawing/2014/main" val="1607200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Instruction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29839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54098" r="-600476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JA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108197" r="-201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9821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JNA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208197" r="-2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25497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155372" r="-600476" b="-2140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JAE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308197" r="-201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34629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JNAE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415000" r="-201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76166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253279" r="-600476" b="-1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JB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506557" r="-2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86204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JNB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606557" r="-2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3782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353279" r="-600476" b="-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JBE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706557" r="-20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9907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JNBE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806557" r="-2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4025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0522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Jumps Based on Signed Comparison</a:t>
            </a:r>
            <a:endParaRPr lang="en-PK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0DFF44-789D-435C-9135-C2F36F0C7D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9164547"/>
                  </p:ext>
                </p:extLst>
              </p:nvPr>
            </p:nvGraphicFramePr>
            <p:xfrm>
              <a:off x="874897" y="1574800"/>
              <a:ext cx="8947150" cy="333756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277176">
                      <a:extLst>
                        <a:ext uri="{9D8B030D-6E8A-4147-A177-3AD203B41FA5}">
                          <a16:colId xmlns:a16="http://schemas.microsoft.com/office/drawing/2014/main" val="2020197680"/>
                        </a:ext>
                      </a:extLst>
                    </a:gridCol>
                    <a:gridCol w="1616363">
                      <a:extLst>
                        <a:ext uri="{9D8B030D-6E8A-4147-A177-3AD203B41FA5}">
                          <a16:colId xmlns:a16="http://schemas.microsoft.com/office/drawing/2014/main" val="2108731833"/>
                        </a:ext>
                      </a:extLst>
                    </a:gridCol>
                    <a:gridCol w="6053611">
                      <a:extLst>
                        <a:ext uri="{9D8B030D-6E8A-4147-A177-3AD203B41FA5}">
                          <a16:colId xmlns:a16="http://schemas.microsoft.com/office/drawing/2014/main" val="1607200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Instruction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29839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JG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greater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9821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JNG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greater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25497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JGE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greater 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≥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4629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JNGE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greater 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76166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JL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less than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86204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JNL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less than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3782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JLE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less than 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29907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JNLE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less than 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402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0DFF44-789D-435C-9135-C2F36F0C7D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9164547"/>
                  </p:ext>
                </p:extLst>
              </p:nvPr>
            </p:nvGraphicFramePr>
            <p:xfrm>
              <a:off x="874897" y="1574800"/>
              <a:ext cx="8947150" cy="333756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277176">
                      <a:extLst>
                        <a:ext uri="{9D8B030D-6E8A-4147-A177-3AD203B41FA5}">
                          <a16:colId xmlns:a16="http://schemas.microsoft.com/office/drawing/2014/main" val="2020197680"/>
                        </a:ext>
                      </a:extLst>
                    </a:gridCol>
                    <a:gridCol w="1616363">
                      <a:extLst>
                        <a:ext uri="{9D8B030D-6E8A-4147-A177-3AD203B41FA5}">
                          <a16:colId xmlns:a16="http://schemas.microsoft.com/office/drawing/2014/main" val="2108731833"/>
                        </a:ext>
                      </a:extLst>
                    </a:gridCol>
                    <a:gridCol w="6053611">
                      <a:extLst>
                        <a:ext uri="{9D8B030D-6E8A-4147-A177-3AD203B41FA5}">
                          <a16:colId xmlns:a16="http://schemas.microsoft.com/office/drawing/2014/main" val="1607200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Instruction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29839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54098" r="-600476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JG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108197" r="-201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9821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JNG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208197" r="-2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25497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155372" r="-600476" b="-2140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JGE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308197" r="-201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34629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JNGE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415000" r="-201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76166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253279" r="-600476" b="-1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JL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506557" r="-2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86204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JNL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606557" r="-2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3782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353279" r="-600476" b="-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JLE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706557" r="-20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9907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JNLE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806557" r="-2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4025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421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898A-FAD4-4DA0-8C92-7DCD3C4B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833"/>
          </a:xfrm>
        </p:spPr>
        <p:txBody>
          <a:bodyPr/>
          <a:lstStyle/>
          <a:p>
            <a:pPr algn="ctr"/>
            <a:r>
              <a:rPr lang="en-US" b="1" dirty="0"/>
              <a:t>EXAMPLES</a:t>
            </a:r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4394B-AC2C-483E-92C4-0BF0347C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8" y="1153551"/>
            <a:ext cx="6838950" cy="164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1DB595-E879-43EB-8B7B-9D00CDB9F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5" y="2801376"/>
            <a:ext cx="6824663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4E807C-D4F1-4161-AA40-51BD2793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58" y="4390513"/>
            <a:ext cx="6838950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50C93-B134-4DCA-B380-5F245FD83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45" y="5704449"/>
            <a:ext cx="6838950" cy="10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EE69-3E77-4BCD-BD75-CF933BDF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2381"/>
            <a:ext cx="9404723" cy="813374"/>
          </a:xfrm>
        </p:spPr>
        <p:txBody>
          <a:bodyPr/>
          <a:lstStyle/>
          <a:p>
            <a:pPr algn="ctr"/>
            <a:r>
              <a:rPr lang="en-US" b="1" dirty="0"/>
              <a:t>EXAMPLES (Signed CMP)</a:t>
            </a:r>
            <a:endParaRPr lang="en-PK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44474D-AC0D-448D-B5C6-FCF41832A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311" y="1195755"/>
            <a:ext cx="7105650" cy="149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36A3F-A0BC-4511-9941-7A038510C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11" y="2661871"/>
            <a:ext cx="7153275" cy="1504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CBC56D-6526-4E3D-9F76-D82C1D2B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85" y="4157296"/>
            <a:ext cx="7172325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FE03B-859E-4672-8B9F-C89173BD4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886" y="5411226"/>
            <a:ext cx="7124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Examples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Compare unsigned AX to BX, and copy the larger of the two into a variable named Large</a:t>
            </a:r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Large , bx</a:t>
            </a:r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cmp 	ax , bx</a:t>
            </a:r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jna 	Next</a:t>
            </a:r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Large , ax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Next:</a:t>
            </a:r>
            <a:endParaRPr lang="en-US" dirty="0"/>
          </a:p>
          <a:p>
            <a:pPr algn="just"/>
            <a:r>
              <a:rPr lang="en-US" dirty="0"/>
              <a:t>Compare signed AX to BX, and copy the smaller of the two into a variable named small</a:t>
            </a:r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small , ax</a:t>
            </a:r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cmp 	bx , ax</a:t>
            </a:r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jnl 		Next</a:t>
            </a:r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small , bx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07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Examples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Find the first even number in an array of unsigned Integers</a:t>
            </a:r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.date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intArray DWORD 7, 9, 3, 4, 6, 1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...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ebx, OFFSET intArray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ecx, LENGTHOF intArray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L1: 	test DWORD PTR [ebx], 1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jz found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add ebx, 4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loop L1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...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Found: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6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98614"/>
            <a:ext cx="8946541" cy="246077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/>
              <a:t> </a:t>
            </a:r>
            <a:r>
              <a:rPr lang="en-US" sz="13800" b="1" cap="small"/>
              <a:t>Conditional Structures</a:t>
            </a: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741147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If Statements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r>
              <a:rPr lang="en-US" dirty="0"/>
              <a:t>If                        then                         else</a:t>
            </a:r>
          </a:p>
          <a:p>
            <a:endParaRPr lang="en-US" dirty="0"/>
          </a:p>
          <a:p>
            <a:pPr marL="0" indent="1528763" algn="just">
              <a:buNone/>
            </a:pPr>
            <a:endParaRPr lang="nl-N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r>
              <a:rPr lang="nl-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JNE esle</a:t>
            </a:r>
          </a:p>
          <a:p>
            <a:pPr marL="0" indent="1528763" algn="just">
              <a:buNone/>
            </a:pPr>
            <a:endParaRPr lang="nl-N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endParaRPr lang="nl-N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r>
              <a:rPr lang="nl-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JMP endif</a:t>
            </a:r>
          </a:p>
          <a:p>
            <a:pPr marL="0" indent="1528763" algn="just">
              <a:buNone/>
            </a:pPr>
            <a:r>
              <a:rPr lang="nl-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else:</a:t>
            </a:r>
          </a:p>
          <a:p>
            <a:pPr marL="0" indent="1528763" algn="just">
              <a:buNone/>
            </a:pPr>
            <a:endParaRPr lang="nl-N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endParaRPr lang="nl-N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r>
              <a:rPr lang="nl-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endif: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5FD3A-A569-4CD0-92C3-DC787D2525D5}"/>
              </a:ext>
            </a:extLst>
          </p:cNvPr>
          <p:cNvSpPr/>
          <p:nvPr/>
        </p:nvSpPr>
        <p:spPr>
          <a:xfrm>
            <a:off x="988291" y="1403927"/>
            <a:ext cx="1487054" cy="27709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A816F-DA87-4E83-8C88-EC49D8102458}"/>
              </a:ext>
            </a:extLst>
          </p:cNvPr>
          <p:cNvSpPr/>
          <p:nvPr/>
        </p:nvSpPr>
        <p:spPr>
          <a:xfrm>
            <a:off x="3241960" y="1403927"/>
            <a:ext cx="1487054" cy="27709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FF101-5BB1-4312-8BDB-53F6EFE60C14}"/>
              </a:ext>
            </a:extLst>
          </p:cNvPr>
          <p:cNvSpPr/>
          <p:nvPr/>
        </p:nvSpPr>
        <p:spPr>
          <a:xfrm>
            <a:off x="5481776" y="1403926"/>
            <a:ext cx="1487054" cy="27709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Else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7ECC8-C659-4116-BD55-AA7E26401C67}"/>
              </a:ext>
            </a:extLst>
          </p:cNvPr>
          <p:cNvSpPr/>
          <p:nvPr/>
        </p:nvSpPr>
        <p:spPr>
          <a:xfrm>
            <a:off x="2219036" y="1870365"/>
            <a:ext cx="1487054" cy="75276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C62611-005E-4C44-9D54-E81AA80DB977}"/>
              </a:ext>
            </a:extLst>
          </p:cNvPr>
          <p:cNvSpPr/>
          <p:nvPr/>
        </p:nvSpPr>
        <p:spPr>
          <a:xfrm>
            <a:off x="2219036" y="3084944"/>
            <a:ext cx="1487054" cy="75276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E0148-B326-4021-AE91-AD56158F8C51}"/>
              </a:ext>
            </a:extLst>
          </p:cNvPr>
          <p:cNvSpPr/>
          <p:nvPr/>
        </p:nvSpPr>
        <p:spPr>
          <a:xfrm>
            <a:off x="2219036" y="4827082"/>
            <a:ext cx="1487054" cy="75276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Else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2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98614"/>
            <a:ext cx="8946541" cy="246077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13800" b="1" cap="small" dirty="0"/>
              <a:t>Bit-wise Operations</a:t>
            </a: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1676922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Block-structured If Statements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Assembly language programmers can easily translate logical statements written in C++ into assembly language. For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646111" y="2618440"/>
            <a:ext cx="2817525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if( op1 == op2 )</a:t>
            </a:r>
          </a:p>
          <a:p>
            <a:r>
              <a:rPr lang="en-US" dirty="0"/>
              <a:t>	X = 1;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X = 2;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3602180" y="3691012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D431E6-A755-45EA-84EB-E59396448C03}"/>
              </a:ext>
            </a:extLst>
          </p:cNvPr>
          <p:cNvGrpSpPr/>
          <p:nvPr/>
        </p:nvGrpSpPr>
        <p:grpSpPr>
          <a:xfrm>
            <a:off x="4368797" y="2210342"/>
            <a:ext cx="2475345" cy="3879273"/>
            <a:chOff x="4996873" y="2281382"/>
            <a:chExt cx="2475345" cy="38792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25BA0F-7C4F-47D4-8A6B-6612FED1472A}"/>
                </a:ext>
              </a:extLst>
            </p:cNvPr>
            <p:cNvSpPr/>
            <p:nvPr/>
          </p:nvSpPr>
          <p:spPr>
            <a:xfrm>
              <a:off x="4996873" y="2281382"/>
              <a:ext cx="2475345" cy="3879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dirty="0"/>
                <a:t>JNE else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JMP endif</a:t>
              </a:r>
            </a:p>
            <a:p>
              <a:r>
                <a:rPr lang="en-US" dirty="0"/>
                <a:t>else: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Endif: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087FEF-ECFE-4BBA-88EA-A9EEB0155B1D}"/>
                </a:ext>
              </a:extLst>
            </p:cNvPr>
            <p:cNvSpPr/>
            <p:nvPr/>
          </p:nvSpPr>
          <p:spPr>
            <a:xfrm>
              <a:off x="5140036" y="2373745"/>
              <a:ext cx="2189018" cy="932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Condition</a:t>
              </a:r>
              <a:endParaRPr lang="en-PK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32B021-4550-438B-AFAC-595052B28556}"/>
                </a:ext>
              </a:extLst>
            </p:cNvPr>
            <p:cNvSpPr/>
            <p:nvPr/>
          </p:nvSpPr>
          <p:spPr>
            <a:xfrm>
              <a:off x="5140036" y="3736109"/>
              <a:ext cx="2189018" cy="603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Then</a:t>
              </a:r>
              <a:endParaRPr lang="en-PK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B9C313-087B-43D7-9E57-39206F758AF5}"/>
                </a:ext>
              </a:extLst>
            </p:cNvPr>
            <p:cNvSpPr/>
            <p:nvPr/>
          </p:nvSpPr>
          <p:spPr>
            <a:xfrm>
              <a:off x="5140036" y="5172363"/>
              <a:ext cx="2189018" cy="603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Else</a:t>
              </a:r>
              <a:endParaRPr lang="en-PK" dirty="0"/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0A4ECD-9AF2-4EFC-A857-51D1AB95CC04}"/>
              </a:ext>
            </a:extLst>
          </p:cNvPr>
          <p:cNvSpPr/>
          <p:nvPr/>
        </p:nvSpPr>
        <p:spPr>
          <a:xfrm>
            <a:off x="6982686" y="3685240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7749303" y="2210341"/>
            <a:ext cx="2475345" cy="3879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JNE else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JMP endif</a:t>
            </a:r>
          </a:p>
          <a:p>
            <a:r>
              <a:rPr lang="en-US" dirty="0"/>
              <a:t>else: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7892466" y="2302704"/>
            <a:ext cx="2189018" cy="93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Mov EAX, op1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EAX, op2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7892466" y="3665068"/>
            <a:ext cx="2189018" cy="603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X , 1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889DB0-2627-474F-BB6E-1F5C91607173}"/>
              </a:ext>
            </a:extLst>
          </p:cNvPr>
          <p:cNvSpPr/>
          <p:nvPr/>
        </p:nvSpPr>
        <p:spPr>
          <a:xfrm>
            <a:off x="7892466" y="5101322"/>
            <a:ext cx="2189018" cy="603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X , 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243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Exercise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Implement the following pseudocode in assembly language, all values are unsigned: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2336366" y="2618439"/>
            <a:ext cx="2817525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if( </a:t>
            </a:r>
            <a:r>
              <a:rPr lang="en-US" dirty="0" err="1"/>
              <a:t>ebx</a:t>
            </a:r>
            <a:r>
              <a:rPr lang="en-US" dirty="0"/>
              <a:t> &lt;= </a:t>
            </a:r>
            <a:r>
              <a:rPr lang="en-US" dirty="0" err="1"/>
              <a:t>ecx</a:t>
            </a:r>
            <a:r>
              <a:rPr lang="en-US" dirty="0"/>
              <a:t> )</a:t>
            </a:r>
          </a:p>
          <a:p>
            <a:r>
              <a:rPr lang="en-US" dirty="0"/>
              <a:t>{	</a:t>
            </a:r>
          </a:p>
          <a:p>
            <a:r>
              <a:rPr lang="en-US" dirty="0"/>
              <a:t>	</a:t>
            </a:r>
            <a:r>
              <a:rPr lang="en-US" dirty="0" err="1"/>
              <a:t>eax</a:t>
            </a:r>
            <a:r>
              <a:rPr lang="en-US" dirty="0"/>
              <a:t> = 5;</a:t>
            </a:r>
          </a:p>
          <a:p>
            <a:r>
              <a:rPr lang="en-US" dirty="0"/>
              <a:t>	</a:t>
            </a:r>
            <a:r>
              <a:rPr lang="en-US" dirty="0" err="1"/>
              <a:t>edx</a:t>
            </a:r>
            <a:r>
              <a:rPr lang="en-US" dirty="0"/>
              <a:t> = 6;</a:t>
            </a:r>
          </a:p>
          <a:p>
            <a:r>
              <a:rPr lang="en-US" dirty="0"/>
              <a:t>}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5467927" y="3705410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6314236" y="2535314"/>
            <a:ext cx="2475345" cy="2869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 endif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6457399" y="2681050"/>
            <a:ext cx="2189018" cy="93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EBX, ECX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6457399" y="4067732"/>
            <a:ext cx="2189018" cy="93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EAX , 5</a:t>
            </a:r>
          </a:p>
          <a:p>
            <a:r>
              <a:rPr lang="en-US" dirty="0"/>
              <a:t>MOV EDX , 6</a:t>
            </a:r>
          </a:p>
        </p:txBody>
      </p:sp>
    </p:spTree>
    <p:extLst>
      <p:ext uri="{BB962C8B-B14F-4D97-AF65-F5344CB8AC3E}">
        <p14:creationId xmlns:p14="http://schemas.microsoft.com/office/powerpoint/2010/main" val="115137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Exercise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Implement the following pseudocode in assembly language, all values are 32-bit signed integer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498338" y="2618439"/>
            <a:ext cx="2817525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if( va1 &lt;= var2 )</a:t>
            </a:r>
          </a:p>
          <a:p>
            <a:r>
              <a:rPr lang="en-US" dirty="0"/>
              <a:t>	var3 = 10;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var3 = 6;</a:t>
            </a:r>
          </a:p>
          <a:p>
            <a:r>
              <a:rPr lang="en-US" dirty="0"/>
              <a:t>	var4 = 7;</a:t>
            </a:r>
          </a:p>
          <a:p>
            <a:r>
              <a:rPr lang="en-US" dirty="0"/>
              <a:t>}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3665878" y="3685239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4643966" y="2108741"/>
            <a:ext cx="2475345" cy="4199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JG else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JMP endif</a:t>
            </a:r>
          </a:p>
          <a:p>
            <a:r>
              <a:rPr lang="en-US" dirty="0"/>
              <a:t>else: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4787129" y="2201104"/>
            <a:ext cx="2189018" cy="93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Mov EAX, var1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EAX, var2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4787129" y="3563468"/>
            <a:ext cx="2189018" cy="603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var3 , 10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889DB0-2627-474F-BB6E-1F5C91607173}"/>
              </a:ext>
            </a:extLst>
          </p:cNvPr>
          <p:cNvSpPr/>
          <p:nvPr/>
        </p:nvSpPr>
        <p:spPr>
          <a:xfrm>
            <a:off x="4787129" y="4944710"/>
            <a:ext cx="2189018" cy="1044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var3 , 6</a:t>
            </a:r>
          </a:p>
          <a:p>
            <a:r>
              <a:rPr lang="en-US" dirty="0"/>
              <a:t>MOV var4 , 7</a:t>
            </a:r>
            <a:endParaRPr lang="en-PK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4EE0F01-0E93-4D4D-AEA1-97330DB14CE7}"/>
              </a:ext>
            </a:extLst>
          </p:cNvPr>
          <p:cNvSpPr/>
          <p:nvPr/>
        </p:nvSpPr>
        <p:spPr>
          <a:xfrm>
            <a:off x="7467884" y="3685239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728669-C688-4A65-9A96-1985FB7BC2EF}"/>
              </a:ext>
            </a:extLst>
          </p:cNvPr>
          <p:cNvSpPr/>
          <p:nvPr/>
        </p:nvSpPr>
        <p:spPr>
          <a:xfrm>
            <a:off x="8411390" y="2108741"/>
            <a:ext cx="2475345" cy="4199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JLE if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JMP endif</a:t>
            </a:r>
          </a:p>
          <a:p>
            <a:r>
              <a:rPr lang="en-US" dirty="0"/>
              <a:t>if: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214C8A-3281-4F6E-B87B-53DD8E23FF37}"/>
              </a:ext>
            </a:extLst>
          </p:cNvPr>
          <p:cNvSpPr/>
          <p:nvPr/>
        </p:nvSpPr>
        <p:spPr>
          <a:xfrm>
            <a:off x="8554553" y="2201104"/>
            <a:ext cx="2189018" cy="93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Mov EAX, var1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EAX, var2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2BD180-12FF-4CFF-A368-49076CA221EF}"/>
              </a:ext>
            </a:extLst>
          </p:cNvPr>
          <p:cNvSpPr/>
          <p:nvPr/>
        </p:nvSpPr>
        <p:spPr>
          <a:xfrm>
            <a:off x="8554553" y="5224861"/>
            <a:ext cx="2189018" cy="603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var3 , 10</a:t>
            </a:r>
            <a:endParaRPr lang="en-PK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A9805F-1194-4D28-8044-5A6007595C73}"/>
              </a:ext>
            </a:extLst>
          </p:cNvPr>
          <p:cNvSpPr/>
          <p:nvPr/>
        </p:nvSpPr>
        <p:spPr>
          <a:xfrm>
            <a:off x="8554553" y="3563468"/>
            <a:ext cx="2189018" cy="1044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var3 , 6</a:t>
            </a:r>
          </a:p>
          <a:p>
            <a:r>
              <a:rPr lang="en-US" dirty="0"/>
              <a:t>MOV var4 , 7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5426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30886 0.20463 " pathEditMode="relative" rAng="0" ptsTypes="AA">
                                      <p:cBhvr>
                                        <p:cTn id="129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43" y="10231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-0.30886 -0.2456 " pathEditMode="relative" rAng="0" ptsTypes="AA">
                                      <p:cBhvr>
                                        <p:cTn id="134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43" y="-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Compound Expression with AND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implementing the logical AND operator, consider that HLLs use short-circuit evaluation</a:t>
            </a:r>
          </a:p>
          <a:p>
            <a:pPr algn="just"/>
            <a:r>
              <a:rPr lang="en-US" dirty="0"/>
              <a:t>In the following example, if the first expression is false, the second expression is skipped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646111" y="2872509"/>
            <a:ext cx="2817525" cy="3158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if(al &gt; bl &amp;&amp; bl &gt; cl)</a:t>
            </a:r>
          </a:p>
          <a:p>
            <a:r>
              <a:rPr lang="en-US" dirty="0"/>
              <a:t>	X = 1;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3602180" y="4170217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5BA0F-7C4F-47D4-8A6B-6612FED1472A}"/>
              </a:ext>
            </a:extLst>
          </p:cNvPr>
          <p:cNvSpPr/>
          <p:nvPr/>
        </p:nvSpPr>
        <p:spPr>
          <a:xfrm>
            <a:off x="4368797" y="2872509"/>
            <a:ext cx="3260439" cy="3158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al,bl</a:t>
            </a:r>
            <a:r>
              <a:rPr lang="en-US" dirty="0"/>
              <a:t> ;1</a:t>
            </a:r>
            <a:r>
              <a:rPr lang="en-US" baseline="30000" dirty="0"/>
              <a:t>st</a:t>
            </a:r>
            <a:r>
              <a:rPr lang="en-US" dirty="0"/>
              <a:t> expression</a:t>
            </a:r>
          </a:p>
          <a:p>
            <a:r>
              <a:rPr lang="en-US" dirty="0"/>
              <a:t>     ja L1</a:t>
            </a:r>
          </a:p>
          <a:p>
            <a:r>
              <a:rPr lang="en-US" dirty="0"/>
              <a:t>     </a:t>
            </a:r>
            <a:r>
              <a:rPr lang="en-US" dirty="0" err="1"/>
              <a:t>jmp</a:t>
            </a:r>
            <a:r>
              <a:rPr lang="en-US" dirty="0"/>
              <a:t> next</a:t>
            </a:r>
          </a:p>
          <a:p>
            <a:r>
              <a:rPr lang="en-US" dirty="0"/>
              <a:t>L1:</a:t>
            </a:r>
          </a:p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bl,cl</a:t>
            </a:r>
            <a:r>
              <a:rPr lang="en-US" dirty="0"/>
              <a:t> ;2</a:t>
            </a:r>
            <a:r>
              <a:rPr lang="en-US" baseline="30000" dirty="0"/>
              <a:t>nd</a:t>
            </a:r>
            <a:r>
              <a:rPr lang="en-US" dirty="0"/>
              <a:t> expression</a:t>
            </a:r>
          </a:p>
          <a:p>
            <a:r>
              <a:rPr lang="en-US" dirty="0"/>
              <a:t>     ja L2</a:t>
            </a:r>
          </a:p>
          <a:p>
            <a:r>
              <a:rPr lang="en-US" dirty="0"/>
              <a:t>     </a:t>
            </a:r>
            <a:r>
              <a:rPr lang="en-US" dirty="0" err="1"/>
              <a:t>jmp</a:t>
            </a:r>
            <a:r>
              <a:rPr lang="en-US" dirty="0"/>
              <a:t> next</a:t>
            </a:r>
          </a:p>
          <a:p>
            <a:r>
              <a:rPr lang="en-US" dirty="0"/>
              <a:t>L2: ; both are true</a:t>
            </a:r>
          </a:p>
          <a:p>
            <a:r>
              <a:rPr lang="en-US" dirty="0"/>
              <a:t>     mov X,1    ; set X to 1</a:t>
            </a:r>
          </a:p>
          <a:p>
            <a:r>
              <a:rPr lang="en-US" dirty="0"/>
              <a:t>next: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6DF1894-4586-42DC-B279-0BD8368D1B4F}"/>
              </a:ext>
            </a:extLst>
          </p:cNvPr>
          <p:cNvSpPr/>
          <p:nvPr/>
        </p:nvSpPr>
        <p:spPr>
          <a:xfrm>
            <a:off x="7781633" y="4170217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DD2B57-484F-410C-9406-0C433824E531}"/>
              </a:ext>
            </a:extLst>
          </p:cNvPr>
          <p:cNvSpPr/>
          <p:nvPr/>
        </p:nvSpPr>
        <p:spPr>
          <a:xfrm>
            <a:off x="8562103" y="2872508"/>
            <a:ext cx="3260439" cy="3158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al,bl</a:t>
            </a:r>
            <a:r>
              <a:rPr lang="en-US" dirty="0"/>
              <a:t> ;1</a:t>
            </a:r>
            <a:r>
              <a:rPr lang="en-US" baseline="30000" dirty="0"/>
              <a:t>st</a:t>
            </a:r>
            <a:r>
              <a:rPr lang="en-US" dirty="0"/>
              <a:t> expression</a:t>
            </a:r>
          </a:p>
          <a:p>
            <a:r>
              <a:rPr lang="en-US" dirty="0"/>
              <a:t>     </a:t>
            </a:r>
            <a:r>
              <a:rPr lang="en-US" dirty="0" err="1"/>
              <a:t>jbe</a:t>
            </a:r>
            <a:r>
              <a:rPr lang="en-US" dirty="0"/>
              <a:t> next</a:t>
            </a:r>
          </a:p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bl,cl</a:t>
            </a:r>
            <a:r>
              <a:rPr lang="en-US" dirty="0"/>
              <a:t> ;2</a:t>
            </a:r>
            <a:r>
              <a:rPr lang="en-US" baseline="30000" dirty="0"/>
              <a:t>nd</a:t>
            </a:r>
            <a:r>
              <a:rPr lang="en-US" dirty="0"/>
              <a:t> expression</a:t>
            </a:r>
          </a:p>
          <a:p>
            <a:r>
              <a:rPr lang="en-US" dirty="0"/>
              <a:t>     </a:t>
            </a:r>
            <a:r>
              <a:rPr lang="en-US" dirty="0" err="1"/>
              <a:t>jbe</a:t>
            </a:r>
            <a:r>
              <a:rPr lang="en-US" dirty="0"/>
              <a:t> next</a:t>
            </a:r>
          </a:p>
          <a:p>
            <a:r>
              <a:rPr lang="en-US" dirty="0"/>
              <a:t>     mov X,1    ; set X to 1</a:t>
            </a:r>
          </a:p>
          <a:p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093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33763 -0.05556 " pathEditMode="relative" rAng="0" ptsTypes="AA">
                                      <p:cBhvr>
                                        <p:cTn id="114" dur="2000" spd="-100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88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-0.34063 0.0213 " pathEditMode="relative" rAng="0" ptsTypes="AA">
                                      <p:cBhvr>
                                        <p:cTn id="121" dur="2000" spd="-100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31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Compound Expression with OR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the following example, if the first expression is true, the second expression is skipped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646111" y="2198261"/>
            <a:ext cx="2817525" cy="3158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if(al &gt; bl || bl &gt; cl)</a:t>
            </a:r>
          </a:p>
          <a:p>
            <a:r>
              <a:rPr lang="en-US" dirty="0"/>
              <a:t>	X = 1;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3602180" y="3495969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5BA0F-7C4F-47D4-8A6B-6612FED1472A}"/>
              </a:ext>
            </a:extLst>
          </p:cNvPr>
          <p:cNvSpPr/>
          <p:nvPr/>
        </p:nvSpPr>
        <p:spPr>
          <a:xfrm>
            <a:off x="4368797" y="2198261"/>
            <a:ext cx="3260439" cy="3158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al,bl</a:t>
            </a:r>
            <a:r>
              <a:rPr lang="en-US" dirty="0"/>
              <a:t> ;1</a:t>
            </a:r>
            <a:r>
              <a:rPr lang="en-US" baseline="30000" dirty="0"/>
              <a:t>st</a:t>
            </a:r>
            <a:r>
              <a:rPr lang="en-US" dirty="0"/>
              <a:t> expression</a:t>
            </a:r>
          </a:p>
          <a:p>
            <a:r>
              <a:rPr lang="en-US" dirty="0"/>
              <a:t>     </a:t>
            </a:r>
            <a:r>
              <a:rPr lang="en-US" dirty="0" err="1"/>
              <a:t>jbe</a:t>
            </a:r>
            <a:r>
              <a:rPr lang="en-US" dirty="0"/>
              <a:t> L1</a:t>
            </a:r>
          </a:p>
          <a:p>
            <a:r>
              <a:rPr lang="en-US" dirty="0"/>
              <a:t>     </a:t>
            </a:r>
            <a:r>
              <a:rPr lang="en-US" dirty="0" err="1"/>
              <a:t>jmp</a:t>
            </a:r>
            <a:r>
              <a:rPr lang="en-US" dirty="0"/>
              <a:t> L2</a:t>
            </a:r>
          </a:p>
          <a:p>
            <a:r>
              <a:rPr lang="en-US" dirty="0"/>
              <a:t>L1:</a:t>
            </a:r>
          </a:p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bl,cl</a:t>
            </a:r>
            <a:r>
              <a:rPr lang="en-US" dirty="0"/>
              <a:t> ;2</a:t>
            </a:r>
            <a:r>
              <a:rPr lang="en-US" baseline="30000" dirty="0"/>
              <a:t>nd</a:t>
            </a:r>
            <a:r>
              <a:rPr lang="en-US" dirty="0"/>
              <a:t> expression</a:t>
            </a:r>
          </a:p>
          <a:p>
            <a:r>
              <a:rPr lang="en-US" dirty="0"/>
              <a:t>     </a:t>
            </a:r>
            <a:r>
              <a:rPr lang="en-US" dirty="0" err="1"/>
              <a:t>jbe</a:t>
            </a:r>
            <a:r>
              <a:rPr lang="en-US" dirty="0"/>
              <a:t> next</a:t>
            </a:r>
          </a:p>
          <a:p>
            <a:r>
              <a:rPr lang="en-US" dirty="0"/>
              <a:t>L2: ; both are true</a:t>
            </a:r>
          </a:p>
          <a:p>
            <a:r>
              <a:rPr lang="en-US" dirty="0"/>
              <a:t>     mov X,1    ; set X to 1</a:t>
            </a:r>
          </a:p>
          <a:p>
            <a:r>
              <a:rPr lang="en-US" dirty="0"/>
              <a:t>next: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6DF1894-4586-42DC-B279-0BD8368D1B4F}"/>
              </a:ext>
            </a:extLst>
          </p:cNvPr>
          <p:cNvSpPr/>
          <p:nvPr/>
        </p:nvSpPr>
        <p:spPr>
          <a:xfrm>
            <a:off x="7781633" y="3495969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DD2B57-484F-410C-9406-0C433824E531}"/>
              </a:ext>
            </a:extLst>
          </p:cNvPr>
          <p:cNvSpPr/>
          <p:nvPr/>
        </p:nvSpPr>
        <p:spPr>
          <a:xfrm>
            <a:off x="8562103" y="2198260"/>
            <a:ext cx="3260439" cy="3158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al,bl</a:t>
            </a:r>
            <a:r>
              <a:rPr lang="en-US" dirty="0"/>
              <a:t> ;1</a:t>
            </a:r>
            <a:r>
              <a:rPr lang="en-US" baseline="30000" dirty="0"/>
              <a:t>st</a:t>
            </a:r>
            <a:r>
              <a:rPr lang="en-US" dirty="0"/>
              <a:t> expression</a:t>
            </a:r>
          </a:p>
          <a:p>
            <a:r>
              <a:rPr lang="en-US" dirty="0"/>
              <a:t>     ja L1</a:t>
            </a:r>
          </a:p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bl,cl</a:t>
            </a:r>
            <a:r>
              <a:rPr lang="en-US" dirty="0"/>
              <a:t> ;2</a:t>
            </a:r>
            <a:r>
              <a:rPr lang="en-US" baseline="30000" dirty="0"/>
              <a:t>nd</a:t>
            </a:r>
            <a:r>
              <a:rPr lang="en-US" dirty="0"/>
              <a:t> expression</a:t>
            </a:r>
          </a:p>
          <a:p>
            <a:r>
              <a:rPr lang="en-US" dirty="0"/>
              <a:t>     </a:t>
            </a:r>
            <a:r>
              <a:rPr lang="en-US" dirty="0" err="1"/>
              <a:t>jbe</a:t>
            </a:r>
            <a:r>
              <a:rPr lang="en-US" dirty="0"/>
              <a:t> next</a:t>
            </a:r>
          </a:p>
          <a:p>
            <a:r>
              <a:rPr lang="en-US" dirty="0"/>
              <a:t>L1:</a:t>
            </a:r>
          </a:p>
          <a:p>
            <a:r>
              <a:rPr lang="en-US" dirty="0"/>
              <a:t>     mov X,1    ; set X to 1</a:t>
            </a:r>
          </a:p>
          <a:p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72685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3528 -0.0412 " pathEditMode="relative" rAng="0" ptsTypes="AA">
                                      <p:cBhvr>
                                        <p:cTn id="113" dur="2000" spd="-100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33841 0.04097 " pathEditMode="relative" rAng="0" ptsTypes="AA">
                                      <p:cBhvr>
                                        <p:cTn id="120" dur="2000" spd="-100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Exercise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Implement the following pseudocode in assembly language, all values are unsigned: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if( </a:t>
            </a:r>
            <a:r>
              <a:rPr lang="en-US" dirty="0" err="1"/>
              <a:t>ebx</a:t>
            </a:r>
            <a:r>
              <a:rPr lang="en-US" dirty="0"/>
              <a:t> &lt;= </a:t>
            </a:r>
            <a:r>
              <a:rPr lang="en-US" dirty="0" err="1"/>
              <a:t>ecx</a:t>
            </a:r>
            <a:r>
              <a:rPr lang="en-US" dirty="0"/>
              <a:t> &amp;&amp; </a:t>
            </a:r>
            <a:r>
              <a:rPr lang="en-US" dirty="0" err="1"/>
              <a:t>ecx</a:t>
            </a:r>
            <a:r>
              <a:rPr lang="en-US" dirty="0"/>
              <a:t> &gt; </a:t>
            </a:r>
            <a:r>
              <a:rPr lang="en-US" dirty="0" err="1"/>
              <a:t>edx</a:t>
            </a:r>
            <a:r>
              <a:rPr lang="en-US" dirty="0"/>
              <a:t>)</a:t>
            </a:r>
          </a:p>
          <a:p>
            <a:r>
              <a:rPr lang="en-US" dirty="0"/>
              <a:t>{	</a:t>
            </a:r>
          </a:p>
          <a:p>
            <a:r>
              <a:rPr lang="en-US" dirty="0"/>
              <a:t>	</a:t>
            </a:r>
            <a:r>
              <a:rPr lang="en-US" dirty="0" err="1"/>
              <a:t>eax</a:t>
            </a:r>
            <a:r>
              <a:rPr lang="en-US" dirty="0"/>
              <a:t> = 5;</a:t>
            </a:r>
          </a:p>
          <a:p>
            <a:r>
              <a:rPr lang="en-US" dirty="0"/>
              <a:t>	</a:t>
            </a:r>
            <a:r>
              <a:rPr lang="en-US" dirty="0" err="1"/>
              <a:t>edx</a:t>
            </a:r>
            <a:r>
              <a:rPr lang="en-US" dirty="0"/>
              <a:t> = 6;</a:t>
            </a:r>
          </a:p>
          <a:p>
            <a:r>
              <a:rPr lang="en-US" dirty="0"/>
              <a:t>}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5467927" y="3705410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6314236" y="2327564"/>
            <a:ext cx="2475345" cy="3077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6457399" y="2482817"/>
            <a:ext cx="2189018" cy="1415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EBX, ECX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 endif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ECX, EDX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JBE endif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6457399" y="4067732"/>
            <a:ext cx="2189018" cy="93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EAX , 5</a:t>
            </a:r>
          </a:p>
          <a:p>
            <a:r>
              <a:rPr lang="en-US" dirty="0"/>
              <a:t>MOV EDX , 6</a:t>
            </a:r>
          </a:p>
        </p:txBody>
      </p:sp>
    </p:spTree>
    <p:extLst>
      <p:ext uri="{BB962C8B-B14F-4D97-AF65-F5344CB8AC3E}">
        <p14:creationId xmlns:p14="http://schemas.microsoft.com/office/powerpoint/2010/main" val="33846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While Loop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WHILE loop is really an IF statement followed by the body of the loop followed by an unconditional jump to the top of the loop</a:t>
            </a:r>
          </a:p>
          <a:p>
            <a:pPr algn="just"/>
            <a:r>
              <a:rPr lang="en-US" dirty="0"/>
              <a:t>Consider the following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while( </a:t>
            </a:r>
            <a:r>
              <a:rPr lang="en-US" dirty="0" err="1"/>
              <a:t>eax</a:t>
            </a:r>
            <a:r>
              <a:rPr lang="en-US" dirty="0"/>
              <a:t> &lt; 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eax</a:t>
            </a:r>
            <a:r>
              <a:rPr lang="en-US" dirty="0"/>
              <a:t> = </a:t>
            </a:r>
            <a:r>
              <a:rPr lang="en-US" dirty="0" err="1"/>
              <a:t>eax</a:t>
            </a:r>
            <a:r>
              <a:rPr lang="en-US" dirty="0"/>
              <a:t> + 1;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5467927" y="3705410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6314236" y="2327564"/>
            <a:ext cx="2475345" cy="3077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_While: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Jmp</a:t>
            </a:r>
            <a:r>
              <a:rPr lang="en-US" dirty="0"/>
              <a:t> _while</a:t>
            </a:r>
          </a:p>
          <a:p>
            <a:r>
              <a:rPr lang="en-US" dirty="0"/>
              <a:t>_</a:t>
            </a:r>
            <a:r>
              <a:rPr lang="en-US" dirty="0" err="1"/>
              <a:t>endwhile</a:t>
            </a:r>
            <a:r>
              <a:rPr lang="en-US" dirty="0"/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6457399" y="2706255"/>
            <a:ext cx="2189018" cy="1192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EAX, EBX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JAE _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endwhile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6457399" y="4067732"/>
            <a:ext cx="2189018" cy="53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Inc EAX</a:t>
            </a:r>
          </a:p>
        </p:txBody>
      </p:sp>
    </p:spTree>
    <p:extLst>
      <p:ext uri="{BB962C8B-B14F-4D97-AF65-F5344CB8AC3E}">
        <p14:creationId xmlns:p14="http://schemas.microsoft.com/office/powerpoint/2010/main" val="40229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While Loop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WHILE loop is really an IF statement followed by the body of the loop followed by an unconditional jump to the top of the loop</a:t>
            </a:r>
          </a:p>
          <a:p>
            <a:pPr algn="just"/>
            <a:r>
              <a:rPr lang="en-US" dirty="0"/>
              <a:t>Consider the following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while( </a:t>
            </a:r>
            <a:r>
              <a:rPr lang="en-US" dirty="0" err="1"/>
              <a:t>eax</a:t>
            </a:r>
            <a:r>
              <a:rPr lang="en-US" dirty="0"/>
              <a:t> &lt; 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eax</a:t>
            </a:r>
            <a:r>
              <a:rPr lang="en-US" dirty="0"/>
              <a:t> = </a:t>
            </a:r>
            <a:r>
              <a:rPr lang="en-US" dirty="0" err="1"/>
              <a:t>eax</a:t>
            </a:r>
            <a:r>
              <a:rPr lang="en-US" dirty="0"/>
              <a:t> + 1;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5467927" y="3705410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6314236" y="2327564"/>
            <a:ext cx="2475345" cy="3077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_While: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Jmp</a:t>
            </a:r>
            <a:r>
              <a:rPr lang="en-US" dirty="0"/>
              <a:t> _while</a:t>
            </a:r>
          </a:p>
          <a:p>
            <a:r>
              <a:rPr lang="en-US" dirty="0"/>
              <a:t>_</a:t>
            </a:r>
            <a:r>
              <a:rPr lang="en-US" dirty="0" err="1"/>
              <a:t>endwhile</a:t>
            </a:r>
            <a:r>
              <a:rPr lang="en-US" dirty="0"/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6457399" y="2706255"/>
            <a:ext cx="2189018" cy="1192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EAX, EBX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JAE _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endwhile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6457399" y="4067732"/>
            <a:ext cx="2189018" cy="53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Inc EAX</a:t>
            </a:r>
          </a:p>
        </p:txBody>
      </p:sp>
    </p:spTree>
    <p:extLst>
      <p:ext uri="{BB962C8B-B14F-4D97-AF65-F5344CB8AC3E}">
        <p14:creationId xmlns:p14="http://schemas.microsoft.com/office/powerpoint/2010/main" val="25426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Exercise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Implement the following loop, using unsigned 32-bit integer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while( </a:t>
            </a:r>
            <a:r>
              <a:rPr lang="en-US" dirty="0" err="1"/>
              <a:t>ebx</a:t>
            </a:r>
            <a:r>
              <a:rPr lang="en-US" dirty="0"/>
              <a:t> &lt;= val1)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eax</a:t>
            </a:r>
            <a:r>
              <a:rPr lang="en-US" dirty="0"/>
              <a:t>++;</a:t>
            </a:r>
          </a:p>
          <a:p>
            <a:r>
              <a:rPr lang="en-US" dirty="0"/>
              <a:t>	if (</a:t>
            </a:r>
            <a:r>
              <a:rPr lang="en-US" dirty="0" err="1"/>
              <a:t>ebx</a:t>
            </a:r>
            <a:r>
              <a:rPr lang="en-US" dirty="0"/>
              <a:t> == </a:t>
            </a:r>
            <a:r>
              <a:rPr lang="en-US" dirty="0" err="1"/>
              <a:t>ecx</a:t>
            </a:r>
            <a:r>
              <a:rPr lang="en-US" dirty="0"/>
              <a:t>)</a:t>
            </a:r>
          </a:p>
          <a:p>
            <a:r>
              <a:rPr lang="en-US" dirty="0"/>
              <a:t>		X=2;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X=3;</a:t>
            </a:r>
          </a:p>
          <a:p>
            <a:r>
              <a:rPr lang="en-US" dirty="0"/>
              <a:t>}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5467927" y="3705410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6314236" y="2105890"/>
            <a:ext cx="2475345" cy="4498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_While: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Jmp</a:t>
            </a:r>
            <a:r>
              <a:rPr lang="en-US" dirty="0"/>
              <a:t> _while</a:t>
            </a:r>
          </a:p>
          <a:p>
            <a:r>
              <a:rPr lang="en-US" dirty="0"/>
              <a:t>_</a:t>
            </a:r>
            <a:r>
              <a:rPr lang="en-US" dirty="0" err="1"/>
              <a:t>endwhile</a:t>
            </a:r>
            <a:r>
              <a:rPr lang="en-US" dirty="0"/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6457399" y="2618511"/>
            <a:ext cx="2189018" cy="65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EbX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, val1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 _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endwhile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6457399" y="3565236"/>
            <a:ext cx="2189018" cy="2281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INC EAX</a:t>
            </a:r>
          </a:p>
          <a:p>
            <a:r>
              <a:rPr lang="en-US" dirty="0"/>
              <a:t>CMP EBX, ECX</a:t>
            </a:r>
          </a:p>
          <a:p>
            <a:r>
              <a:rPr lang="en-US" dirty="0"/>
              <a:t>JNE else</a:t>
            </a:r>
          </a:p>
          <a:p>
            <a:r>
              <a:rPr lang="en-US" dirty="0"/>
              <a:t>MOV X, 2</a:t>
            </a:r>
          </a:p>
          <a:p>
            <a:r>
              <a:rPr lang="en-US" dirty="0" err="1"/>
              <a:t>Jmp</a:t>
            </a:r>
            <a:r>
              <a:rPr lang="en-US" dirty="0"/>
              <a:t> _while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MOV X, 3</a:t>
            </a:r>
          </a:p>
        </p:txBody>
      </p:sp>
    </p:spTree>
    <p:extLst>
      <p:ext uri="{BB962C8B-B14F-4D97-AF65-F5344CB8AC3E}">
        <p14:creationId xmlns:p14="http://schemas.microsoft.com/office/powerpoint/2010/main" val="24620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0.38515 -0.04375 " pathEditMode="relative" rAng="0" ptsTypes="AA">
                                      <p:cBhvr>
                                        <p:cTn id="25" dur="2000" spd="-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58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-0.3767 -0.05417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37826 -0.13264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19" y="-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-0.3457 -0.09398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uiExpand="1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Do Loop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DO loop is really an IF statement, here the body of the loop followed by an IF statement to unconditional jump </a:t>
            </a:r>
          </a:p>
          <a:p>
            <a:pPr algn="just"/>
            <a:r>
              <a:rPr lang="en-US" dirty="0"/>
              <a:t>Consider the following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 </a:t>
            </a:r>
            <a:r>
              <a:rPr lang="en-US" dirty="0" err="1"/>
              <a:t>eax</a:t>
            </a:r>
            <a:r>
              <a:rPr lang="en-US" dirty="0"/>
              <a:t> = </a:t>
            </a:r>
            <a:r>
              <a:rPr lang="en-US" dirty="0" err="1"/>
              <a:t>eax</a:t>
            </a:r>
            <a:r>
              <a:rPr lang="en-US" dirty="0"/>
              <a:t> + 1;</a:t>
            </a:r>
          </a:p>
          <a:p>
            <a:r>
              <a:rPr lang="en-US" dirty="0"/>
              <a:t>}while( </a:t>
            </a:r>
            <a:r>
              <a:rPr lang="en-US" dirty="0" err="1"/>
              <a:t>eax</a:t>
            </a:r>
            <a:r>
              <a:rPr lang="en-US" dirty="0"/>
              <a:t> &lt; 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5467927" y="3705410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6314236" y="2327564"/>
            <a:ext cx="2475345" cy="3077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_do: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Jmp</a:t>
            </a:r>
            <a:r>
              <a:rPr lang="en-US" dirty="0"/>
              <a:t> _do</a:t>
            </a:r>
          </a:p>
          <a:p>
            <a:r>
              <a:rPr lang="en-US" dirty="0"/>
              <a:t>_</a:t>
            </a:r>
            <a:r>
              <a:rPr lang="en-US" dirty="0" err="1"/>
              <a:t>enddo</a:t>
            </a:r>
            <a:r>
              <a:rPr lang="en-US" dirty="0"/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6457399" y="3716900"/>
            <a:ext cx="2189018" cy="83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EAX, EBX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JAE _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enddo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6457399" y="2947507"/>
            <a:ext cx="2189018" cy="56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Inc EAX</a:t>
            </a:r>
          </a:p>
        </p:txBody>
      </p:sp>
    </p:spTree>
    <p:extLst>
      <p:ext uri="{BB962C8B-B14F-4D97-AF65-F5344CB8AC3E}">
        <p14:creationId xmlns:p14="http://schemas.microsoft.com/office/powerpoint/2010/main" val="301891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Status Flags (Revision)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6" y="1401096"/>
            <a:ext cx="11828206" cy="484730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• The Zero flag is set when the result of an operation equals zero.</a:t>
            </a:r>
          </a:p>
          <a:p>
            <a:pPr algn="just"/>
            <a:r>
              <a:rPr lang="en-US" sz="2400" b="1" dirty="0"/>
              <a:t> • The Carry flag is set when an instruction generates a result that is too large (or too small) for the destination operand. </a:t>
            </a:r>
          </a:p>
          <a:p>
            <a:pPr algn="just"/>
            <a:r>
              <a:rPr lang="en-US" sz="2400" b="1" dirty="0"/>
              <a:t>• The Sign flag is set if the destination operand is negative, and it is clear if the destination operand is positive. </a:t>
            </a:r>
          </a:p>
          <a:p>
            <a:pPr algn="just"/>
            <a:r>
              <a:rPr lang="en-US" sz="2400" b="1" dirty="0"/>
              <a:t>• The Overflow flag is set when an instruction generates an invalid signed result. </a:t>
            </a:r>
          </a:p>
          <a:p>
            <a:pPr algn="just"/>
            <a:r>
              <a:rPr lang="en-US" sz="2400" b="1" dirty="0"/>
              <a:t>• The Parity flag is set when an instruction generates an even number of 1 bits in the low byte of the destination operand. </a:t>
            </a:r>
          </a:p>
          <a:p>
            <a:pPr algn="just"/>
            <a:r>
              <a:rPr lang="en-US" sz="2400" b="1" dirty="0"/>
              <a:t>• The Auxiliary Carry flag is set when an operation produces a carry out from bit 3 to bit 4.</a:t>
            </a:r>
          </a:p>
        </p:txBody>
      </p:sp>
    </p:spTree>
    <p:extLst>
      <p:ext uri="{BB962C8B-B14F-4D97-AF65-F5344CB8AC3E}">
        <p14:creationId xmlns:p14="http://schemas.microsoft.com/office/powerpoint/2010/main" val="934386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LOOPZ and LOOPE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Syntax: </a:t>
            </a:r>
            <a:endParaRPr lang="en-US" dirty="0"/>
          </a:p>
          <a:p>
            <a:pPr marL="400050" lvl="1" indent="1120775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LOOPE destination</a:t>
            </a:r>
          </a:p>
          <a:p>
            <a:pPr marL="400050" lvl="1" indent="1120775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LOOPZ destination</a:t>
            </a:r>
            <a:endParaRPr lang="en-US" dirty="0"/>
          </a:p>
          <a:p>
            <a:pPr algn="just"/>
            <a:r>
              <a:rPr lang="en-US" b="1" dirty="0"/>
              <a:t>Logic: </a:t>
            </a:r>
          </a:p>
          <a:p>
            <a:pPr lvl="1" algn="just"/>
            <a:r>
              <a:rPr lang="en-US" dirty="0"/>
              <a:t>ECX ← ECX – 1</a:t>
            </a:r>
          </a:p>
          <a:p>
            <a:pPr lvl="1" algn="just"/>
            <a:r>
              <a:rPr lang="en-US" dirty="0"/>
              <a:t>if ECX != 0 and ZF=1, jump to destination</a:t>
            </a:r>
          </a:p>
          <a:p>
            <a:pPr algn="just"/>
            <a:r>
              <a:rPr lang="en-US" dirty="0"/>
              <a:t>The destination label must be between -128 and +127 bytes from the location of the</a:t>
            </a:r>
          </a:p>
          <a:p>
            <a:pPr marL="0" indent="0" algn="just">
              <a:buNone/>
            </a:pPr>
            <a:r>
              <a:rPr lang="en-US" dirty="0"/>
              <a:t> following instruction</a:t>
            </a:r>
          </a:p>
          <a:p>
            <a:pPr algn="just"/>
            <a:r>
              <a:rPr lang="en-US" dirty="0"/>
              <a:t>Useful when scanning an array for the first element that meets some condition</a:t>
            </a:r>
          </a:p>
        </p:txBody>
      </p:sp>
    </p:spTree>
    <p:extLst>
      <p:ext uri="{BB962C8B-B14F-4D97-AF65-F5344CB8AC3E}">
        <p14:creationId xmlns:p14="http://schemas.microsoft.com/office/powerpoint/2010/main" val="1872397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LOOPNZ and LOOPNE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Syntax: </a:t>
            </a:r>
            <a:endParaRPr lang="en-US" dirty="0"/>
          </a:p>
          <a:p>
            <a:pPr marL="400050" lvl="1" indent="1120775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LOOPNE destination</a:t>
            </a:r>
          </a:p>
          <a:p>
            <a:pPr marL="400050" lvl="1" indent="1120775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LOOPNZ destination</a:t>
            </a:r>
            <a:endParaRPr lang="en-US" dirty="0"/>
          </a:p>
          <a:p>
            <a:pPr algn="just"/>
            <a:r>
              <a:rPr lang="en-US" b="1" dirty="0"/>
              <a:t>Logic: </a:t>
            </a:r>
          </a:p>
          <a:p>
            <a:pPr lvl="1" algn="just"/>
            <a:r>
              <a:rPr lang="en-US" dirty="0"/>
              <a:t>ECX ← ECX – 1</a:t>
            </a:r>
          </a:p>
          <a:p>
            <a:pPr lvl="1" algn="just"/>
            <a:r>
              <a:rPr lang="en-US" dirty="0"/>
              <a:t>if ECX != 0 and ZF=0, jump to destination</a:t>
            </a:r>
          </a:p>
          <a:p>
            <a:pPr algn="just"/>
            <a:r>
              <a:rPr lang="en-US" dirty="0"/>
              <a:t>The destination label must be between -128 and +127 bytes from the location of the</a:t>
            </a:r>
          </a:p>
          <a:p>
            <a:pPr marL="0" indent="0" algn="just">
              <a:buNone/>
            </a:pPr>
            <a:r>
              <a:rPr lang="en-US" dirty="0"/>
              <a:t> following instruction</a:t>
            </a:r>
          </a:p>
          <a:p>
            <a:pPr algn="just"/>
            <a:r>
              <a:rPr lang="en-US" dirty="0"/>
              <a:t>Useful when scanning an array for the first element that meets some condition</a:t>
            </a:r>
          </a:p>
        </p:txBody>
      </p:sp>
    </p:spTree>
    <p:extLst>
      <p:ext uri="{BB962C8B-B14F-4D97-AF65-F5344CB8AC3E}">
        <p14:creationId xmlns:p14="http://schemas.microsoft.com/office/powerpoint/2010/main" val="1300892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Examples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following code finds the first positive value in an array:</a:t>
            </a:r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array SWORD -3,-6,-1,-10,10,30,40,4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sentinel SWORD 0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esi , OFFSET array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ecx , LENGTHOF array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next: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test WORD PTR [esi] , 8000h 			; test sign bit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pushfd 							; push flags on stack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add esi , TYPE array	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popfd 							; pop flags from stack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loopnz next 							; continue loop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jnz quit 								; none found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 esi,TYPE array 						; ESI points to value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10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Examples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Locate the first nonzero value in the array. If none is found, let ESI point to the sentinel value</a:t>
            </a:r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array SWORD 50 DUP (?)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sentinel SWORD 0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esi , OFFSET array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ecx , LENGTHOF array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next: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cmp WORD PTR [esi] , 0 				; check for zero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pushfd 							; push flags on stack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add esi , TYPE array	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popfd 							; pop flags from stack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loopnz next 							; continue loop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jnz quit 								; none found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 esi,TYPE array 						; ESI points to value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54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BT (Bit Test) Instruction</a:t>
            </a:r>
            <a:endParaRPr lang="en-PK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62C81F-BB00-4890-9DAF-BC1F3E055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977" y="1331259"/>
                <a:ext cx="11164186" cy="507402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Copies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bit from an operand into the Carry flag</a:t>
                </a:r>
              </a:p>
              <a:p>
                <a:pPr algn="just"/>
                <a:r>
                  <a:rPr lang="en-US" dirty="0"/>
                  <a:t>Syntax:</a:t>
                </a:r>
              </a:p>
              <a:p>
                <a:pPr marL="0" indent="1528763" algn="just">
                  <a:buNone/>
                </a:pPr>
                <a:r>
                  <a:rPr lang="da-DK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BT reg/mem16 , reg16/reg32/imm</a:t>
                </a:r>
              </a:p>
              <a:p>
                <a:pPr marL="0" indent="1528763" algn="just">
                  <a:buNone/>
                </a:pPr>
                <a:r>
                  <a:rPr lang="da-DK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BT reg/mem32 , reg16/reg32/imm</a:t>
                </a:r>
                <a:endParaRPr lang="en-US" dirty="0"/>
              </a:p>
              <a:p>
                <a:pPr algn="just"/>
                <a:r>
                  <a:rPr lang="en-US" dirty="0"/>
                  <a:t>Example: jump to label L1 if bit 9 is set in the AX register</a:t>
                </a:r>
              </a:p>
              <a:p>
                <a:pPr marL="0" indent="1528763" algn="just">
                  <a:buNone/>
                </a:pPr>
                <a:r>
                  <a:rPr lang="en-US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bt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AX , 9 					; CF = bit 9</a:t>
                </a:r>
              </a:p>
              <a:p>
                <a:pPr marL="0" indent="1528763" algn="just">
                  <a:buNone/>
                </a:pPr>
                <a:r>
                  <a:rPr lang="en-US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jc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L1 						; jump if Carry</a:t>
                </a:r>
                <a:endParaRPr lang="en-US" dirty="0"/>
              </a:p>
              <a:p>
                <a:pPr algn="just"/>
                <a:r>
                  <a:rPr lang="en-US" dirty="0"/>
                  <a:t>There are three more BT instructions:</a:t>
                </a:r>
              </a:p>
              <a:p>
                <a:pPr lvl="1" algn="just"/>
                <a:r>
                  <a:rPr lang="en-US" dirty="0"/>
                  <a:t>BTC </a:t>
                </a:r>
                <a:r>
                  <a:rPr lang="en-US" dirty="0" err="1"/>
                  <a:t>bitBase</a:t>
                </a:r>
                <a:r>
                  <a:rPr lang="en-US" dirty="0"/>
                  <a:t>, n			; bit test and complement</a:t>
                </a:r>
              </a:p>
              <a:p>
                <a:pPr lvl="1" algn="just"/>
                <a:r>
                  <a:rPr lang="en-US" dirty="0"/>
                  <a:t>BTR </a:t>
                </a:r>
                <a:r>
                  <a:rPr lang="en-US" dirty="0" err="1"/>
                  <a:t>bitBase</a:t>
                </a:r>
                <a:r>
                  <a:rPr lang="en-US" dirty="0"/>
                  <a:t>, n				; bit test and reset (clear)</a:t>
                </a:r>
              </a:p>
              <a:p>
                <a:pPr lvl="1" algn="just"/>
                <a:r>
                  <a:rPr lang="en-US" dirty="0"/>
                  <a:t>BTS </a:t>
                </a:r>
                <a:r>
                  <a:rPr lang="en-US" dirty="0" err="1"/>
                  <a:t>bitBase</a:t>
                </a:r>
                <a:r>
                  <a:rPr lang="en-US" dirty="0"/>
                  <a:t>, n				; bit test and set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62C81F-BB00-4890-9DAF-BC1F3E055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977" y="1331259"/>
                <a:ext cx="11164186" cy="5074023"/>
              </a:xfrm>
              <a:blipFill>
                <a:blip r:embed="rId2"/>
                <a:stretch>
                  <a:fillRect l="-218" t="-48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90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Make Any Question Essential with Three Easy Steps – Wabisabi Learning">
            <a:extLst>
              <a:ext uri="{FF2B5EF4-FFF2-40B4-BE49-F238E27FC236}">
                <a16:creationId xmlns:a16="http://schemas.microsoft.com/office/drawing/2014/main" id="{161E9A55-2B15-4846-A60B-5B4EB55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7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4"/>
    </mc:Choice>
    <mc:Fallback xmlns="">
      <p:transition spd="slow" advTm="1060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A06A7F3-78AE-41E4-99FC-21C70577B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45672"/>
              </p:ext>
            </p:extLst>
          </p:nvPr>
        </p:nvGraphicFramePr>
        <p:xfrm>
          <a:off x="1159596" y="4551362"/>
          <a:ext cx="54578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Bitmap Image" r:id="rId3" imgW="5457960" imgH="1209600" progId="Paint.Picture.1">
                  <p:embed/>
                </p:oleObj>
              </mc:Choice>
              <mc:Fallback>
                <p:oleObj name="Bitmap Image" r:id="rId3" imgW="5457960" imgH="12096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9596" y="4551362"/>
                        <a:ext cx="54578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NOT Instruction</a:t>
            </a:r>
            <a:endParaRPr lang="en-PK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4A09-3172-4E10-83B3-0AB51443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Performs a bitwise Boolean </a:t>
            </a:r>
            <a:r>
              <a:rPr lang="en-US" b="1" dirty="0"/>
              <a:t>NOT</a:t>
            </a:r>
            <a:r>
              <a:rPr lang="en-US" dirty="0"/>
              <a:t> operation on a single destination operand</a:t>
            </a:r>
          </a:p>
          <a:p>
            <a:pPr algn="just"/>
            <a:r>
              <a:rPr lang="en-US" dirty="0"/>
              <a:t>Syntax: (no flag affected)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destination</a:t>
            </a:r>
            <a:endParaRPr lang="en-US" dirty="0"/>
          </a:p>
          <a:p>
            <a:pPr algn="just"/>
            <a:r>
              <a:rPr lang="en-US" dirty="0"/>
              <a:t>Example: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al 11110000b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al</a:t>
            </a:r>
          </a:p>
          <a:p>
            <a:pPr marL="0" indent="1528763" algn="just">
              <a:buNone/>
            </a:pPr>
            <a:endParaRPr lang="da-D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73872-83EC-4A26-A3CF-8AFB9A6EF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596" y="4551362"/>
            <a:ext cx="54578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6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AND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Performs a bitwise Boolean </a:t>
            </a:r>
            <a:r>
              <a:rPr lang="en-US" b="1" dirty="0"/>
              <a:t>AND</a:t>
            </a:r>
            <a:r>
              <a:rPr lang="en-US" dirty="0"/>
              <a:t> operation between each pair of matching bits in two operands</a:t>
            </a:r>
          </a:p>
          <a:p>
            <a:pPr algn="just"/>
            <a:r>
              <a:rPr lang="en-US" dirty="0"/>
              <a:t>AND instruction always clears Overflow and Carry flag. Also can modify Sign, Zero, and Parity in a way that is consistent with the value assigned to the destination operand. </a:t>
            </a:r>
          </a:p>
          <a:p>
            <a:pPr algn="just"/>
            <a:r>
              <a:rPr lang="en-US" dirty="0"/>
              <a:t>Syntax: </a:t>
            </a: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destination, source </a:t>
            </a:r>
            <a:endParaRPr lang="en-US" dirty="0"/>
          </a:p>
          <a:p>
            <a:pPr algn="just"/>
            <a:r>
              <a:rPr lang="en-US" dirty="0"/>
              <a:t>Example: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al, 00111011b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	al, 00001111b</a:t>
            </a:r>
          </a:p>
          <a:p>
            <a:pPr marL="0" indent="1528763" algn="just">
              <a:buNone/>
            </a:pPr>
            <a:endParaRPr lang="da-D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253E31-2021-4EA3-8EF0-4E4DDE5C45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0019"/>
              </p:ext>
            </p:extLst>
          </p:nvPr>
        </p:nvGraphicFramePr>
        <p:xfrm>
          <a:off x="2724727" y="4432500"/>
          <a:ext cx="5918345" cy="197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Bitmap Image" r:id="rId3" imgW="8086680" imgH="2695680" progId="Paint.Picture.1">
                  <p:embed/>
                </p:oleObj>
              </mc:Choice>
              <mc:Fallback>
                <p:oleObj name="Bitmap Image" r:id="rId3" imgW="8086680" imgH="2695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4727" y="4432500"/>
                        <a:ext cx="5918345" cy="1972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35B1AD7-4460-4854-A64E-6A5BE0569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727" y="4432500"/>
            <a:ext cx="5918345" cy="19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OR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Performs a bitwise Boolean </a:t>
            </a:r>
            <a:r>
              <a:rPr lang="en-US" b="1" dirty="0"/>
              <a:t>OR</a:t>
            </a:r>
            <a:r>
              <a:rPr lang="en-US" dirty="0"/>
              <a:t> operation between each pair of matching bits in two operands</a:t>
            </a:r>
          </a:p>
          <a:p>
            <a:pPr algn="just"/>
            <a:r>
              <a:rPr lang="en-US" dirty="0"/>
              <a:t>Syntax: Clears Overflow, Cary . Modifies Sign, Zero, and Parity in a way that is consistent with the value assigned to the destination operand</a:t>
            </a:r>
          </a:p>
          <a:p>
            <a:pPr algn="just"/>
            <a:r>
              <a:rPr lang="en-US" dirty="0"/>
              <a:t>Syntax: </a:t>
            </a: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destination, source </a:t>
            </a:r>
            <a:endParaRPr lang="en-US" dirty="0"/>
          </a:p>
          <a:p>
            <a:pPr algn="just"/>
            <a:r>
              <a:rPr lang="en-US" dirty="0"/>
              <a:t>Example: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al, 00111011b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    	al, 00001111b</a:t>
            </a:r>
          </a:p>
          <a:p>
            <a:pPr marL="0" indent="1528763" algn="just">
              <a:buNone/>
            </a:pPr>
            <a:endParaRPr lang="da-D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BCF4DFF-12BA-42EA-A7EB-7E35D3944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669145"/>
              </p:ext>
            </p:extLst>
          </p:nvPr>
        </p:nvGraphicFramePr>
        <p:xfrm>
          <a:off x="2389299" y="4432500"/>
          <a:ext cx="5918345" cy="197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Bitmap Image" r:id="rId3" imgW="8086680" imgH="2695680" progId="Paint.Picture.1">
                  <p:embed/>
                </p:oleObj>
              </mc:Choice>
              <mc:Fallback>
                <p:oleObj name="Bitmap Image" r:id="rId3" imgW="8086680" imgH="2695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9299" y="4432500"/>
                        <a:ext cx="5918345" cy="1972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CA07D3B-B176-4151-B79E-FACE27713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107388"/>
              </p:ext>
            </p:extLst>
          </p:nvPr>
        </p:nvGraphicFramePr>
        <p:xfrm>
          <a:off x="2389299" y="4432500"/>
          <a:ext cx="5918345" cy="197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Bitmap Image" r:id="rId5" imgW="8086680" imgH="2695680" progId="Paint.Picture.1">
                  <p:embed/>
                </p:oleObj>
              </mc:Choice>
              <mc:Fallback>
                <p:oleObj name="Bitmap Image" r:id="rId5" imgW="8086680" imgH="2695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9299" y="4432500"/>
                        <a:ext cx="5918345" cy="1972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51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XOR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Performs a bitwise Boolean X</a:t>
            </a:r>
            <a:r>
              <a:rPr lang="en-US" b="1" dirty="0"/>
              <a:t>OR</a:t>
            </a:r>
            <a:r>
              <a:rPr lang="en-US" dirty="0"/>
              <a:t> operation between each pair of matching bits in two operands</a:t>
            </a:r>
          </a:p>
          <a:p>
            <a:pPr algn="just"/>
            <a:r>
              <a:rPr lang="en-US" dirty="0"/>
              <a:t>The XOR instruction always clears the Overflow and Carry flags. </a:t>
            </a:r>
          </a:p>
          <a:p>
            <a:pPr algn="just"/>
            <a:r>
              <a:rPr lang="en-US" dirty="0"/>
              <a:t>Syntax: </a:t>
            </a: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XOR destination, source </a:t>
            </a:r>
            <a:endParaRPr lang="en-US" dirty="0"/>
          </a:p>
          <a:p>
            <a:pPr algn="just"/>
            <a:r>
              <a:rPr lang="en-US" dirty="0"/>
              <a:t>Example: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al, 00111011b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xor     	al, 00001111b</a:t>
            </a:r>
          </a:p>
          <a:p>
            <a:pPr marL="0" indent="1528763" algn="just">
              <a:buNone/>
            </a:pPr>
            <a:endParaRPr lang="da-D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7C4862-841F-4F4F-BE8A-B70750674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639360"/>
              </p:ext>
            </p:extLst>
          </p:nvPr>
        </p:nvGraphicFramePr>
        <p:xfrm>
          <a:off x="2389299" y="4432500"/>
          <a:ext cx="5918346" cy="197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Bitmap Image" r:id="rId3" imgW="8086680" imgH="2695680" progId="Paint.Picture.1">
                  <p:embed/>
                </p:oleObj>
              </mc:Choice>
              <mc:Fallback>
                <p:oleObj name="Bitmap Image" r:id="rId3" imgW="8086680" imgH="2695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9299" y="4432500"/>
                        <a:ext cx="5918346" cy="1972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46BA864-0CBF-4314-9C69-650B3839E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56316"/>
              </p:ext>
            </p:extLst>
          </p:nvPr>
        </p:nvGraphicFramePr>
        <p:xfrm>
          <a:off x="2389299" y="4432500"/>
          <a:ext cx="5918346" cy="197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Bitmap Image" r:id="rId5" imgW="8086680" imgH="2695680" progId="Paint.Picture.1">
                  <p:embed/>
                </p:oleObj>
              </mc:Choice>
              <mc:Fallback>
                <p:oleObj name="Bitmap Image" r:id="rId5" imgW="8086680" imgH="2695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9299" y="4432500"/>
                        <a:ext cx="5918346" cy="1972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E9B77A-E5DB-4EB1-BA6D-9719B0F134C9}"/>
              </a:ext>
            </a:extLst>
          </p:cNvPr>
          <p:cNvSpPr txBox="1"/>
          <p:nvPr/>
        </p:nvSpPr>
        <p:spPr>
          <a:xfrm>
            <a:off x="8320566" y="4957226"/>
            <a:ext cx="411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XOR is a useful way to invert the bits in an operand and data encryption</a:t>
            </a:r>
            <a:endParaRPr lang="en-PK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74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Applications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Convert the character in AL to upper case</a:t>
            </a:r>
          </a:p>
          <a:p>
            <a:pPr algn="just"/>
            <a:r>
              <a:rPr lang="en-US" b="1" dirty="0"/>
              <a:t>Solution: </a:t>
            </a:r>
            <a:r>
              <a:rPr lang="en-US" dirty="0"/>
              <a:t>Use the AND instruction to clear bit 5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al , 'a’ 				; AL = 01100001b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	al , 11011111b 		; AL = 01000001b</a:t>
            </a:r>
            <a:endParaRPr lang="en-US" dirty="0"/>
          </a:p>
          <a:p>
            <a:pPr algn="just"/>
            <a:r>
              <a:rPr lang="en-US" dirty="0"/>
              <a:t>Convert a binary decimal byte into its equivalent ASCII decimal digit</a:t>
            </a:r>
          </a:p>
          <a:p>
            <a:pPr algn="just"/>
            <a:r>
              <a:rPr lang="en-US" b="1" dirty="0"/>
              <a:t>Solution: </a:t>
            </a:r>
            <a:r>
              <a:rPr lang="en-US" dirty="0"/>
              <a:t>Use the OR instruction to set bits 4 and 5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al , 6 				; AL = 00000110b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		al , 00110000b 		; AL = 00110110b</a:t>
            </a:r>
            <a:endParaRPr lang="en-US" dirty="0"/>
          </a:p>
          <a:p>
            <a:pPr algn="just"/>
            <a:r>
              <a:rPr lang="en-US" dirty="0"/>
              <a:t>Jump to a label if an integer is even</a:t>
            </a:r>
          </a:p>
          <a:p>
            <a:pPr algn="just"/>
            <a:r>
              <a:rPr lang="en-US" b="1" dirty="0"/>
              <a:t>Solution: </a:t>
            </a:r>
            <a:r>
              <a:rPr lang="en-US" dirty="0"/>
              <a:t>AND the lowest bit with a 1, If the result is Zero, the number was even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ax ,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wordVal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	ax , 1 				; low bit set?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EvenValue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	; jump if Zero flag</a:t>
            </a:r>
            <a:endParaRPr lang="da-D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5600</TotalTime>
  <Words>2981</Words>
  <Application>Microsoft Office PowerPoint</Application>
  <PresentationFormat>Widescreen</PresentationFormat>
  <Paragraphs>640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Century Gothic</vt:lpstr>
      <vt:lpstr>Wingdings 3</vt:lpstr>
      <vt:lpstr>Ion</vt:lpstr>
      <vt:lpstr>Bitmap Image</vt:lpstr>
      <vt:lpstr>EE-2003  Computer Organization &amp; Assembly Language</vt:lpstr>
      <vt:lpstr>Chapter No: 06</vt:lpstr>
      <vt:lpstr>PowerPoint Presentation</vt:lpstr>
      <vt:lpstr>Status Flags (Revision)</vt:lpstr>
      <vt:lpstr>NOT Instruction</vt:lpstr>
      <vt:lpstr>AND Instruction</vt:lpstr>
      <vt:lpstr>OR Instruction</vt:lpstr>
      <vt:lpstr>XOR Instruction</vt:lpstr>
      <vt:lpstr>Applications</vt:lpstr>
      <vt:lpstr>Applications</vt:lpstr>
      <vt:lpstr>PowerPoint Presentation</vt:lpstr>
      <vt:lpstr>TEST Instruction</vt:lpstr>
      <vt:lpstr>CMP Instruction</vt:lpstr>
      <vt:lpstr>CMP Instruction</vt:lpstr>
      <vt:lpstr>Conditions and Output</vt:lpstr>
      <vt:lpstr>Setting and Clearing Individual Flags</vt:lpstr>
      <vt:lpstr>PowerPoint Presentation</vt:lpstr>
      <vt:lpstr>Conditional Structures</vt:lpstr>
      <vt:lpstr>Jcond Instructions</vt:lpstr>
      <vt:lpstr>Jumps Based on Specific Flags</vt:lpstr>
      <vt:lpstr>Jumps Based on Equality</vt:lpstr>
      <vt:lpstr>Jumps Based on Un-signed Comparison</vt:lpstr>
      <vt:lpstr>Jumps Based on Signed Comparison</vt:lpstr>
      <vt:lpstr>EXAMPLES</vt:lpstr>
      <vt:lpstr>EXAMPLES (Signed CMP)</vt:lpstr>
      <vt:lpstr>Examples</vt:lpstr>
      <vt:lpstr>Examples</vt:lpstr>
      <vt:lpstr>PowerPoint Presentation</vt:lpstr>
      <vt:lpstr>If Statements</vt:lpstr>
      <vt:lpstr>Block-structured If Statements</vt:lpstr>
      <vt:lpstr>Exercise</vt:lpstr>
      <vt:lpstr>Exercise</vt:lpstr>
      <vt:lpstr>Compound Expression with AND</vt:lpstr>
      <vt:lpstr>Compound Expression with OR</vt:lpstr>
      <vt:lpstr>Exercise</vt:lpstr>
      <vt:lpstr>While Loop</vt:lpstr>
      <vt:lpstr>While Loop</vt:lpstr>
      <vt:lpstr>Exercise</vt:lpstr>
      <vt:lpstr>Do Loop</vt:lpstr>
      <vt:lpstr>LOOPZ and LOOPE Instruction</vt:lpstr>
      <vt:lpstr>LOOPNZ and LOOPNE Instruction</vt:lpstr>
      <vt:lpstr>Examples</vt:lpstr>
      <vt:lpstr>Examples</vt:lpstr>
      <vt:lpstr>BT (Bit Test) Instruction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EE-2003  Computer Organization &amp; Assembly Language</dc:title>
  <dc:creator>Aashir Mahboob</dc:creator>
  <cp:lastModifiedBy>Aashir Mahboob</cp:lastModifiedBy>
  <cp:revision>196</cp:revision>
  <dcterms:created xsi:type="dcterms:W3CDTF">2021-08-30T19:27:23Z</dcterms:created>
  <dcterms:modified xsi:type="dcterms:W3CDTF">2022-10-14T08:32:08Z</dcterms:modified>
</cp:coreProperties>
</file>