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8"/>
  </p:notesMasterIdLst>
  <p:sldIdLst>
    <p:sldId id="541" r:id="rId2"/>
    <p:sldId id="542" r:id="rId3"/>
    <p:sldId id="512" r:id="rId4"/>
    <p:sldId id="543" r:id="rId5"/>
    <p:sldId id="467" r:id="rId6"/>
    <p:sldId id="532" r:id="rId7"/>
    <p:sldId id="544" r:id="rId8"/>
    <p:sldId id="545" r:id="rId9"/>
    <p:sldId id="533" r:id="rId10"/>
    <p:sldId id="546" r:id="rId11"/>
    <p:sldId id="547" r:id="rId12"/>
    <p:sldId id="534" r:id="rId13"/>
    <p:sldId id="548" r:id="rId14"/>
    <p:sldId id="549" r:id="rId15"/>
    <p:sldId id="535" r:id="rId16"/>
    <p:sldId id="536" r:id="rId17"/>
    <p:sldId id="550" r:id="rId18"/>
    <p:sldId id="551" r:id="rId19"/>
    <p:sldId id="538"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 id="572" r:id="rId41"/>
    <p:sldId id="579" r:id="rId42"/>
    <p:sldId id="573" r:id="rId43"/>
    <p:sldId id="574" r:id="rId44"/>
    <p:sldId id="575" r:id="rId45"/>
    <p:sldId id="576" r:id="rId46"/>
    <p:sldId id="577" r:id="rId47"/>
    <p:sldId id="578" r:id="rId48"/>
    <p:sldId id="580" r:id="rId49"/>
    <p:sldId id="581" r:id="rId50"/>
    <p:sldId id="582" r:id="rId51"/>
    <p:sldId id="583" r:id="rId52"/>
    <p:sldId id="584" r:id="rId53"/>
    <p:sldId id="587" r:id="rId54"/>
    <p:sldId id="586" r:id="rId55"/>
    <p:sldId id="585" r:id="rId56"/>
    <p:sldId id="27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4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2BBB8-8556-4E28-A092-78D44613A909}" type="datetimeFigureOut">
              <a:rPr lang="en-PK" smtClean="0"/>
              <a:t>26/10/2022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282AE-D552-4696-B0E0-3D1D23BE6439}" type="slidenum">
              <a:rPr lang="en-PK" smtClean="0"/>
              <a:t>‹#›</a:t>
            </a:fld>
            <a:endParaRPr lang="en-PK"/>
          </a:p>
        </p:txBody>
      </p:sp>
    </p:spTree>
    <p:extLst>
      <p:ext uri="{BB962C8B-B14F-4D97-AF65-F5344CB8AC3E}">
        <p14:creationId xmlns:p14="http://schemas.microsoft.com/office/powerpoint/2010/main" val="148174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26/10/2022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26/10/2022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26/10/2022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26/10/2022</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26/10/2022</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26/10/2022</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5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1755807" y="3429000"/>
            <a:ext cx="7734650" cy="2954655"/>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Office: Room No: 16, Opposite HoD (CS) Office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3908864896"/>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marL="0" indent="0" algn="just">
              <a:buNone/>
            </a:pPr>
            <a:endParaRPr lang="en-US" dirty="0"/>
          </a:p>
        </p:txBody>
      </p:sp>
      <p:pic>
        <p:nvPicPr>
          <p:cNvPr id="4" name="Picture 3"/>
          <p:cNvPicPr>
            <a:picLocks noChangeAspect="1"/>
          </p:cNvPicPr>
          <p:nvPr/>
        </p:nvPicPr>
        <p:blipFill>
          <a:blip r:embed="rId2"/>
          <a:stretch>
            <a:fillRect/>
          </a:stretch>
        </p:blipFill>
        <p:spPr>
          <a:xfrm>
            <a:off x="101799" y="1100426"/>
            <a:ext cx="10543868" cy="2009775"/>
          </a:xfrm>
          <a:prstGeom prst="rect">
            <a:avLst/>
          </a:prstGeom>
        </p:spPr>
      </p:pic>
      <p:sp>
        <p:nvSpPr>
          <p:cNvPr id="5" name="Rectangle 4"/>
          <p:cNvSpPr/>
          <p:nvPr/>
        </p:nvSpPr>
        <p:spPr>
          <a:xfrm>
            <a:off x="646111" y="3341034"/>
            <a:ext cx="11054230" cy="461665"/>
          </a:xfrm>
          <a:prstGeom prst="rect">
            <a:avLst/>
          </a:prstGeom>
        </p:spPr>
        <p:txBody>
          <a:bodyPr wrap="square">
            <a:spAutoFit/>
          </a:bodyPr>
          <a:lstStyle/>
          <a:p>
            <a:r>
              <a:rPr lang="en-US" sz="2400" b="1" dirty="0"/>
              <a:t>The following lists the types of operands permitted by this instruction:</a:t>
            </a:r>
          </a:p>
        </p:txBody>
      </p:sp>
      <p:pic>
        <p:nvPicPr>
          <p:cNvPr id="8" name="Picture 7"/>
          <p:cNvPicPr>
            <a:picLocks noChangeAspect="1"/>
          </p:cNvPicPr>
          <p:nvPr/>
        </p:nvPicPr>
        <p:blipFill>
          <a:blip r:embed="rId3"/>
          <a:stretch>
            <a:fillRect/>
          </a:stretch>
        </p:blipFill>
        <p:spPr>
          <a:xfrm>
            <a:off x="4420150" y="3802699"/>
            <a:ext cx="2961839" cy="1937799"/>
          </a:xfrm>
          <a:prstGeom prst="rect">
            <a:avLst/>
          </a:prstGeom>
        </p:spPr>
      </p:pic>
      <p:sp>
        <p:nvSpPr>
          <p:cNvPr id="9" name="Rectangle 8"/>
          <p:cNvSpPr/>
          <p:nvPr/>
        </p:nvSpPr>
        <p:spPr>
          <a:xfrm>
            <a:off x="101799" y="5740498"/>
            <a:ext cx="11859142" cy="830997"/>
          </a:xfrm>
          <a:prstGeom prst="rect">
            <a:avLst/>
          </a:prstGeom>
        </p:spPr>
        <p:txBody>
          <a:bodyPr wrap="square">
            <a:spAutoFit/>
          </a:bodyPr>
          <a:lstStyle/>
          <a:p>
            <a:r>
              <a:rPr lang="en-US" sz="2400" b="1" dirty="0"/>
              <a:t>x86 processors permit imm8 to be any integer between 0 and 255.</a:t>
            </a:r>
          </a:p>
          <a:p>
            <a:r>
              <a:rPr lang="en-US" sz="2400" b="1" dirty="0"/>
              <a:t>Alternatively, the CL register can contain a shift count.</a:t>
            </a:r>
          </a:p>
        </p:txBody>
      </p:sp>
    </p:spTree>
    <p:extLst>
      <p:ext uri="{BB962C8B-B14F-4D97-AF65-F5344CB8AC3E}">
        <p14:creationId xmlns:p14="http://schemas.microsoft.com/office/powerpoint/2010/main" val="383526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2908"/>
          </a:xfrm>
        </p:spPr>
        <p:txBody>
          <a:bodyPr/>
          <a:lstStyle/>
          <a:p>
            <a:pPr algn="ctr"/>
            <a:r>
              <a:rPr lang="en-US" b="1" dirty="0"/>
              <a:t>EXAMPLE</a:t>
            </a:r>
          </a:p>
        </p:txBody>
      </p:sp>
      <p:pic>
        <p:nvPicPr>
          <p:cNvPr id="4" name="Picture 3"/>
          <p:cNvPicPr>
            <a:picLocks noChangeAspect="1"/>
          </p:cNvPicPr>
          <p:nvPr/>
        </p:nvPicPr>
        <p:blipFill>
          <a:blip r:embed="rId2"/>
          <a:stretch>
            <a:fillRect/>
          </a:stretch>
        </p:blipFill>
        <p:spPr>
          <a:xfrm>
            <a:off x="249261" y="1489587"/>
            <a:ext cx="10999457" cy="1111967"/>
          </a:xfrm>
          <a:prstGeom prst="rect">
            <a:avLst/>
          </a:prstGeom>
        </p:spPr>
      </p:pic>
      <p:pic>
        <p:nvPicPr>
          <p:cNvPr id="5" name="Picture 4"/>
          <p:cNvPicPr>
            <a:picLocks noChangeAspect="1"/>
          </p:cNvPicPr>
          <p:nvPr/>
        </p:nvPicPr>
        <p:blipFill>
          <a:blip r:embed="rId3"/>
          <a:stretch>
            <a:fillRect/>
          </a:stretch>
        </p:blipFill>
        <p:spPr>
          <a:xfrm>
            <a:off x="249262" y="2766328"/>
            <a:ext cx="11004710" cy="991286"/>
          </a:xfrm>
          <a:prstGeom prst="rect">
            <a:avLst/>
          </a:prstGeom>
        </p:spPr>
      </p:pic>
    </p:spTree>
    <p:extLst>
      <p:ext uri="{BB962C8B-B14F-4D97-AF65-F5344CB8AC3E}">
        <p14:creationId xmlns:p14="http://schemas.microsoft.com/office/powerpoint/2010/main" val="10297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Application</a:t>
            </a:r>
            <a:endParaRPr lang="en-PK" cap="small" dirty="0"/>
          </a:p>
        </p:txBody>
      </p:sp>
      <p:sp>
        <p:nvSpPr>
          <p:cNvPr id="7" name="Content Placeholder 2">
            <a:extLst>
              <a:ext uri="{FF2B5EF4-FFF2-40B4-BE49-F238E27FC236}">
                <a16:creationId xmlns:a16="http://schemas.microsoft.com/office/drawing/2014/main" id="{5662C81F-BB00-4890-9DAF-BC1F3E0552FD}"/>
              </a:ext>
            </a:extLst>
          </p:cNvPr>
          <p:cNvSpPr>
            <a:spLocks noGrp="1"/>
          </p:cNvSpPr>
          <p:nvPr>
            <p:ph idx="1"/>
          </p:nvPr>
        </p:nvSpPr>
        <p:spPr>
          <a:xfrm>
            <a:off x="318977" y="1331259"/>
            <a:ext cx="11164186" cy="5074023"/>
          </a:xfrm>
        </p:spPr>
        <p:txBody>
          <a:bodyPr>
            <a:normAutofit/>
          </a:bodyPr>
          <a:lstStyle/>
          <a:p>
            <a:pPr algn="just"/>
            <a:r>
              <a:rPr lang="en-US" b="1" dirty="0"/>
              <a:t>Bitwise multiplication is performed when you shift a number’s bits in leftward direction (toward the MSB).</a:t>
            </a:r>
          </a:p>
          <a:p>
            <a:pPr algn="just"/>
            <a:r>
              <a:rPr lang="en-US" b="1" dirty="0"/>
              <a:t>Example: </a:t>
            </a:r>
            <a:endParaRPr lang="en-US" dirty="0"/>
          </a:p>
          <a:p>
            <a:pPr marL="400050" lvl="1" indent="1120775" algn="just">
              <a:buNone/>
            </a:pPr>
            <a:endParaRPr lang="en-US" dirty="0">
              <a:solidFill>
                <a:schemeClr val="accent2">
                  <a:lumMod val="60000"/>
                  <a:lumOff val="40000"/>
                </a:schemeClr>
              </a:solidFill>
            </a:endParaRPr>
          </a:p>
          <a:p>
            <a:pPr algn="just"/>
            <a:endParaRPr lang="en-US" dirty="0"/>
          </a:p>
          <a:p>
            <a:pPr algn="just"/>
            <a:r>
              <a:rPr lang="en-US" b="1" dirty="0"/>
              <a:t>•SHL can perform multiplication by powers of 2. </a:t>
            </a:r>
          </a:p>
          <a:p>
            <a:pPr algn="just"/>
            <a:r>
              <a:rPr lang="en-US" b="1" dirty="0"/>
              <a:t>•Shifting any operand left by n bits multiplies the operand by 2^n. </a:t>
            </a:r>
          </a:p>
          <a:p>
            <a:pPr algn="just"/>
            <a:r>
              <a:rPr lang="en-US" b="1" dirty="0"/>
              <a:t>•For example, shifting the integer 5 left by 1 bit yields the product of 5 X 2^1 = 10. </a:t>
            </a:r>
          </a:p>
          <a:p>
            <a:pPr algn="just"/>
            <a:r>
              <a:rPr lang="en-US" b="1" dirty="0"/>
              <a:t>•If binary 00001010 (decimal 10) is shifted left by two bits, the result is the same as multiplying 10 by 2^2 </a:t>
            </a:r>
          </a:p>
          <a:p>
            <a:pPr algn="just"/>
            <a:endParaRPr lang="en-US" b="1" dirty="0">
              <a:solidFill>
                <a:schemeClr val="accent2">
                  <a:lumMod val="60000"/>
                  <a:lumOff val="40000"/>
                </a:schemeClr>
              </a:solidFill>
            </a:endParaRPr>
          </a:p>
        </p:txBody>
      </p:sp>
      <p:pic>
        <p:nvPicPr>
          <p:cNvPr id="3" name="Picture 2"/>
          <p:cNvPicPr>
            <a:picLocks noChangeAspect="1"/>
          </p:cNvPicPr>
          <p:nvPr/>
        </p:nvPicPr>
        <p:blipFill>
          <a:blip r:embed="rId2"/>
          <a:stretch>
            <a:fillRect/>
          </a:stretch>
        </p:blipFill>
        <p:spPr>
          <a:xfrm>
            <a:off x="2373906" y="2138517"/>
            <a:ext cx="6270587" cy="1143460"/>
          </a:xfrm>
          <a:prstGeom prst="rect">
            <a:avLst/>
          </a:prstGeom>
        </p:spPr>
      </p:pic>
      <p:pic>
        <p:nvPicPr>
          <p:cNvPr id="4" name="Picture 3"/>
          <p:cNvPicPr>
            <a:picLocks noChangeAspect="1"/>
          </p:cNvPicPr>
          <p:nvPr/>
        </p:nvPicPr>
        <p:blipFill>
          <a:blip r:embed="rId3"/>
          <a:stretch>
            <a:fillRect/>
          </a:stretch>
        </p:blipFill>
        <p:spPr>
          <a:xfrm>
            <a:off x="1775430" y="5522810"/>
            <a:ext cx="8714009" cy="959089"/>
          </a:xfrm>
          <a:prstGeom prst="rect">
            <a:avLst/>
          </a:prstGeom>
        </p:spPr>
      </p:pic>
    </p:spTree>
    <p:extLst>
      <p:ext uri="{BB962C8B-B14F-4D97-AF65-F5344CB8AC3E}">
        <p14:creationId xmlns:p14="http://schemas.microsoft.com/office/powerpoint/2010/main" val="2083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marL="0" indent="0" algn="just">
              <a:buNone/>
            </a:pPr>
            <a:endParaRPr lang="en-US" dirty="0"/>
          </a:p>
        </p:txBody>
      </p:sp>
      <p:sp>
        <p:nvSpPr>
          <p:cNvPr id="5" name="Rectangle 4"/>
          <p:cNvSpPr/>
          <p:nvPr/>
        </p:nvSpPr>
        <p:spPr>
          <a:xfrm>
            <a:off x="314611" y="1254642"/>
            <a:ext cx="11054230" cy="1200329"/>
          </a:xfrm>
          <a:prstGeom prst="rect">
            <a:avLst/>
          </a:prstGeom>
        </p:spPr>
        <p:txBody>
          <a:bodyPr wrap="square">
            <a:spAutoFit/>
          </a:bodyPr>
          <a:lstStyle/>
          <a:p>
            <a:pPr algn="just"/>
            <a:r>
              <a:rPr lang="en-US" sz="2400" b="1" dirty="0"/>
              <a:t>SHR Instruction performs a logical right shift on the destination operand, replacing the highest bit with a 0.</a:t>
            </a:r>
          </a:p>
          <a:p>
            <a:pPr algn="just"/>
            <a:r>
              <a:rPr lang="en-US" sz="2400" b="1" dirty="0"/>
              <a:t>The lowest bit is copied into the Carry flag.</a:t>
            </a:r>
          </a:p>
        </p:txBody>
      </p:sp>
      <p:sp>
        <p:nvSpPr>
          <p:cNvPr id="9" name="Rectangle 8"/>
          <p:cNvSpPr/>
          <p:nvPr/>
        </p:nvSpPr>
        <p:spPr>
          <a:xfrm>
            <a:off x="101799" y="5740498"/>
            <a:ext cx="11859142" cy="461665"/>
          </a:xfrm>
          <a:prstGeom prst="rect">
            <a:avLst/>
          </a:prstGeom>
        </p:spPr>
        <p:txBody>
          <a:bodyPr wrap="square">
            <a:spAutoFit/>
          </a:bodyPr>
          <a:lstStyle/>
          <a:p>
            <a:endParaRPr lang="en-US" sz="2400" b="1" dirty="0"/>
          </a:p>
        </p:txBody>
      </p:sp>
      <p:pic>
        <p:nvPicPr>
          <p:cNvPr id="6" name="Picture 5"/>
          <p:cNvPicPr>
            <a:picLocks noChangeAspect="1"/>
          </p:cNvPicPr>
          <p:nvPr/>
        </p:nvPicPr>
        <p:blipFill>
          <a:blip r:embed="rId2"/>
          <a:stretch>
            <a:fillRect/>
          </a:stretch>
        </p:blipFill>
        <p:spPr>
          <a:xfrm>
            <a:off x="1174678" y="2623131"/>
            <a:ext cx="8347587" cy="1396807"/>
          </a:xfrm>
          <a:prstGeom prst="rect">
            <a:avLst/>
          </a:prstGeom>
        </p:spPr>
      </p:pic>
      <p:pic>
        <p:nvPicPr>
          <p:cNvPr id="7" name="Picture 6"/>
          <p:cNvPicPr>
            <a:picLocks noChangeAspect="1"/>
          </p:cNvPicPr>
          <p:nvPr/>
        </p:nvPicPr>
        <p:blipFill>
          <a:blip r:embed="rId3"/>
          <a:stretch>
            <a:fillRect/>
          </a:stretch>
        </p:blipFill>
        <p:spPr>
          <a:xfrm>
            <a:off x="1174678" y="4200303"/>
            <a:ext cx="8700645" cy="1033740"/>
          </a:xfrm>
          <a:prstGeom prst="rect">
            <a:avLst/>
          </a:prstGeom>
        </p:spPr>
      </p:pic>
      <p:pic>
        <p:nvPicPr>
          <p:cNvPr id="10" name="Picture 9"/>
          <p:cNvPicPr>
            <a:picLocks noChangeAspect="1"/>
          </p:cNvPicPr>
          <p:nvPr/>
        </p:nvPicPr>
        <p:blipFill>
          <a:blip r:embed="rId4"/>
          <a:stretch>
            <a:fillRect/>
          </a:stretch>
        </p:blipFill>
        <p:spPr>
          <a:xfrm>
            <a:off x="1174678" y="5406991"/>
            <a:ext cx="8652154" cy="1118813"/>
          </a:xfrm>
          <a:prstGeom prst="rect">
            <a:avLst/>
          </a:prstGeom>
        </p:spPr>
      </p:pic>
    </p:spTree>
    <p:extLst>
      <p:ext uri="{BB962C8B-B14F-4D97-AF65-F5344CB8AC3E}">
        <p14:creationId xmlns:p14="http://schemas.microsoft.com/office/powerpoint/2010/main" val="353820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nodePh="1">
                                  <p:stCondLst>
                                    <p:cond delay="0"/>
                                  </p:stCondLst>
                                  <p:endCondLst>
                                    <p:cond evt="begin" delay="0">
                                      <p:tn val="13"/>
                                    </p:cond>
                                  </p:end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Application</a:t>
            </a:r>
            <a:endParaRPr lang="en-PK" cap="small" dirty="0"/>
          </a:p>
        </p:txBody>
      </p:sp>
      <p:sp>
        <p:nvSpPr>
          <p:cNvPr id="7" name="Content Placeholder 2">
            <a:extLst>
              <a:ext uri="{FF2B5EF4-FFF2-40B4-BE49-F238E27FC236}">
                <a16:creationId xmlns:a16="http://schemas.microsoft.com/office/drawing/2014/main" id="{5662C81F-BB00-4890-9DAF-BC1F3E0552FD}"/>
              </a:ext>
            </a:extLst>
          </p:cNvPr>
          <p:cNvSpPr>
            <a:spLocks noGrp="1"/>
          </p:cNvSpPr>
          <p:nvPr>
            <p:ph idx="1"/>
          </p:nvPr>
        </p:nvSpPr>
        <p:spPr>
          <a:xfrm>
            <a:off x="318977" y="1331259"/>
            <a:ext cx="11164186" cy="5074023"/>
          </a:xfrm>
        </p:spPr>
        <p:txBody>
          <a:bodyPr>
            <a:normAutofit/>
          </a:bodyPr>
          <a:lstStyle/>
          <a:p>
            <a:pPr algn="just"/>
            <a:r>
              <a:rPr lang="en-US" b="1" dirty="0"/>
              <a:t>Bitwise division is performed when you shift a number’s bits in rightward direction (toward the LSB).</a:t>
            </a:r>
            <a:endParaRPr lang="en-US" dirty="0"/>
          </a:p>
          <a:p>
            <a:pPr algn="just"/>
            <a:r>
              <a:rPr lang="en-US" b="1" dirty="0"/>
              <a:t>Shifting an unsigned integer right by n bits divides the operand by 2^n . </a:t>
            </a:r>
          </a:p>
          <a:p>
            <a:pPr algn="just"/>
            <a:r>
              <a:rPr lang="en-US" b="1" dirty="0"/>
              <a:t>In the following statements, we divide 32 by 2^1 , producing 16.</a:t>
            </a:r>
          </a:p>
          <a:p>
            <a:pPr algn="just"/>
            <a:endParaRPr lang="en-US" b="1"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1592825" y="3122045"/>
            <a:ext cx="7816645" cy="1392235"/>
          </a:xfrm>
          <a:prstGeom prst="rect">
            <a:avLst/>
          </a:prstGeom>
        </p:spPr>
      </p:pic>
      <p:pic>
        <p:nvPicPr>
          <p:cNvPr id="6" name="Picture 5"/>
          <p:cNvPicPr>
            <a:picLocks noChangeAspect="1"/>
          </p:cNvPicPr>
          <p:nvPr/>
        </p:nvPicPr>
        <p:blipFill>
          <a:blip r:embed="rId3"/>
          <a:stretch>
            <a:fillRect/>
          </a:stretch>
        </p:blipFill>
        <p:spPr>
          <a:xfrm>
            <a:off x="318978" y="4807976"/>
            <a:ext cx="11597720" cy="1066814"/>
          </a:xfrm>
          <a:prstGeom prst="rect">
            <a:avLst/>
          </a:prstGeom>
        </p:spPr>
      </p:pic>
    </p:spTree>
    <p:extLst>
      <p:ext uri="{BB962C8B-B14F-4D97-AF65-F5344CB8AC3E}">
        <p14:creationId xmlns:p14="http://schemas.microsoft.com/office/powerpoint/2010/main" val="15603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SAL &amp; SAR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SAL (shift arithmetic left) is identical to SHL.</a:t>
            </a:r>
          </a:p>
          <a:p>
            <a:pPr algn="just"/>
            <a:r>
              <a:rPr lang="en-US" b="1" dirty="0"/>
              <a:t>SAR (shift arithmetic right) performs a right arithmetic shift on the destination operand</a:t>
            </a:r>
          </a:p>
          <a:p>
            <a:pPr lvl="1" algn="just"/>
            <a:r>
              <a:rPr lang="en-US" b="1" dirty="0"/>
              <a:t>An arithmetic shift preserves the number s sign 's sign</a:t>
            </a:r>
          </a:p>
          <a:p>
            <a:pPr algn="just"/>
            <a:endParaRPr lang="en-US" dirty="0"/>
          </a:p>
          <a:p>
            <a:pPr algn="just"/>
            <a:endParaRPr lang="en-US" dirty="0"/>
          </a:p>
          <a:p>
            <a:pPr marL="0" indent="0" algn="just">
              <a:buNone/>
            </a:pPr>
            <a:r>
              <a:rPr lang="en-US" b="1" dirty="0"/>
              <a:t> </a:t>
            </a:r>
            <a:endParaRPr lang="en-US" dirty="0"/>
          </a:p>
        </p:txBody>
      </p:sp>
      <p:pic>
        <p:nvPicPr>
          <p:cNvPr id="4" name="Picture 3">
            <a:extLst>
              <a:ext uri="{FF2B5EF4-FFF2-40B4-BE49-F238E27FC236}">
                <a16:creationId xmlns:a16="http://schemas.microsoft.com/office/drawing/2014/main" id="{4824F4ED-FDD6-4932-8264-156ACF6A481A}"/>
              </a:ext>
            </a:extLst>
          </p:cNvPr>
          <p:cNvPicPr>
            <a:picLocks noChangeAspect="1"/>
          </p:cNvPicPr>
          <p:nvPr/>
        </p:nvPicPr>
        <p:blipFill>
          <a:blip r:embed="rId2"/>
          <a:stretch>
            <a:fillRect/>
          </a:stretch>
        </p:blipFill>
        <p:spPr>
          <a:xfrm>
            <a:off x="2338387" y="2517335"/>
            <a:ext cx="7515225" cy="1352550"/>
          </a:xfrm>
          <a:prstGeom prst="rect">
            <a:avLst/>
          </a:prstGeom>
        </p:spPr>
      </p:pic>
      <p:pic>
        <p:nvPicPr>
          <p:cNvPr id="5" name="Picture 4"/>
          <p:cNvPicPr>
            <a:picLocks noChangeAspect="1"/>
          </p:cNvPicPr>
          <p:nvPr/>
        </p:nvPicPr>
        <p:blipFill>
          <a:blip r:embed="rId3"/>
          <a:stretch>
            <a:fillRect/>
          </a:stretch>
        </p:blipFill>
        <p:spPr>
          <a:xfrm>
            <a:off x="1345122" y="4008345"/>
            <a:ext cx="9501753" cy="822098"/>
          </a:xfrm>
          <a:prstGeom prst="rect">
            <a:avLst/>
          </a:prstGeom>
        </p:spPr>
      </p:pic>
      <p:pic>
        <p:nvPicPr>
          <p:cNvPr id="6" name="Picture 5"/>
          <p:cNvPicPr>
            <a:picLocks noChangeAspect="1"/>
          </p:cNvPicPr>
          <p:nvPr/>
        </p:nvPicPr>
        <p:blipFill>
          <a:blip r:embed="rId4"/>
          <a:stretch>
            <a:fillRect/>
          </a:stretch>
        </p:blipFill>
        <p:spPr>
          <a:xfrm>
            <a:off x="1345121" y="4983718"/>
            <a:ext cx="9501753" cy="1571625"/>
          </a:xfrm>
          <a:prstGeom prst="rect">
            <a:avLst/>
          </a:prstGeom>
        </p:spPr>
      </p:pic>
    </p:spTree>
    <p:extLst>
      <p:ext uri="{BB962C8B-B14F-4D97-AF65-F5344CB8AC3E}">
        <p14:creationId xmlns:p14="http://schemas.microsoft.com/office/powerpoint/2010/main" val="7440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dirty="0"/>
              <a:t>ROL (rotate) shifts each bit to the left</a:t>
            </a:r>
          </a:p>
          <a:p>
            <a:pPr lvl="1" algn="just"/>
            <a:r>
              <a:rPr lang="en-US" dirty="0"/>
              <a:t>The highest bit is copied into both the Carry flag and into the lowest bit</a:t>
            </a:r>
          </a:p>
          <a:p>
            <a:pPr lvl="1" algn="just"/>
            <a:r>
              <a:rPr lang="en-US" dirty="0"/>
              <a:t>No bits are los shift preserves the number s sign 's sign</a:t>
            </a:r>
          </a:p>
          <a:p>
            <a:pPr algn="just"/>
            <a:endParaRPr lang="en-US" dirty="0"/>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1A6141AF-4D0B-4752-9993-121B4D305475}"/>
              </a:ext>
            </a:extLst>
          </p:cNvPr>
          <p:cNvPicPr>
            <a:picLocks noChangeAspect="1"/>
          </p:cNvPicPr>
          <p:nvPr/>
        </p:nvPicPr>
        <p:blipFill>
          <a:blip r:embed="rId2"/>
          <a:stretch>
            <a:fillRect/>
          </a:stretch>
        </p:blipFill>
        <p:spPr>
          <a:xfrm>
            <a:off x="2435384" y="2752635"/>
            <a:ext cx="6931371" cy="1267303"/>
          </a:xfrm>
          <a:prstGeom prst="rect">
            <a:avLst/>
          </a:prstGeom>
        </p:spPr>
      </p:pic>
      <p:pic>
        <p:nvPicPr>
          <p:cNvPr id="4" name="Picture 3"/>
          <p:cNvPicPr>
            <a:picLocks noChangeAspect="1"/>
          </p:cNvPicPr>
          <p:nvPr/>
        </p:nvPicPr>
        <p:blipFill>
          <a:blip r:embed="rId3"/>
          <a:stretch>
            <a:fillRect/>
          </a:stretch>
        </p:blipFill>
        <p:spPr>
          <a:xfrm>
            <a:off x="2173325" y="4225569"/>
            <a:ext cx="7455488" cy="1374683"/>
          </a:xfrm>
          <a:prstGeom prst="rect">
            <a:avLst/>
          </a:prstGeom>
        </p:spPr>
      </p:pic>
      <p:sp>
        <p:nvSpPr>
          <p:cNvPr id="7" name="Rectangle 6"/>
          <p:cNvSpPr/>
          <p:nvPr/>
        </p:nvSpPr>
        <p:spPr>
          <a:xfrm>
            <a:off x="191729" y="5805883"/>
            <a:ext cx="11754465" cy="830997"/>
          </a:xfrm>
          <a:prstGeom prst="rect">
            <a:avLst/>
          </a:prstGeom>
        </p:spPr>
        <p:txBody>
          <a:bodyPr wrap="square">
            <a:spAutoFit/>
          </a:bodyPr>
          <a:lstStyle/>
          <a:p>
            <a:r>
              <a:rPr lang="en-US" sz="2400" b="1" dirty="0"/>
              <a:t>•When using a rotation count greater than 1, the Carry flag contains the last bit rotated out of the MSB position.</a:t>
            </a:r>
          </a:p>
        </p:txBody>
      </p:sp>
    </p:spTree>
    <p:extLst>
      <p:ext uri="{BB962C8B-B14F-4D97-AF65-F5344CB8AC3E}">
        <p14:creationId xmlns:p14="http://schemas.microsoft.com/office/powerpoint/2010/main" val="408737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ROR Instruction shifts each bit to the right and copies the lowest bit into the Carry flag and the highest bit position (MSB). </a:t>
            </a:r>
          </a:p>
          <a:p>
            <a:pPr algn="just"/>
            <a:endParaRPr lang="en-US" dirty="0"/>
          </a:p>
          <a:p>
            <a:pPr algn="just"/>
            <a:endParaRPr lang="en-US" dirty="0"/>
          </a:p>
          <a:p>
            <a:pPr algn="just"/>
            <a:endParaRPr lang="en-US" dirty="0"/>
          </a:p>
        </p:txBody>
      </p:sp>
      <p:pic>
        <p:nvPicPr>
          <p:cNvPr id="6" name="Picture 5"/>
          <p:cNvPicPr>
            <a:picLocks noChangeAspect="1"/>
          </p:cNvPicPr>
          <p:nvPr/>
        </p:nvPicPr>
        <p:blipFill>
          <a:blip r:embed="rId2"/>
          <a:stretch>
            <a:fillRect/>
          </a:stretch>
        </p:blipFill>
        <p:spPr>
          <a:xfrm>
            <a:off x="2669458" y="2348259"/>
            <a:ext cx="5769416" cy="1279305"/>
          </a:xfrm>
          <a:prstGeom prst="rect">
            <a:avLst/>
          </a:prstGeom>
        </p:spPr>
      </p:pic>
      <p:pic>
        <p:nvPicPr>
          <p:cNvPr id="8" name="Picture 7"/>
          <p:cNvPicPr>
            <a:picLocks noChangeAspect="1"/>
          </p:cNvPicPr>
          <p:nvPr/>
        </p:nvPicPr>
        <p:blipFill>
          <a:blip r:embed="rId3"/>
          <a:stretch>
            <a:fillRect/>
          </a:stretch>
        </p:blipFill>
        <p:spPr>
          <a:xfrm>
            <a:off x="1445263" y="3956621"/>
            <a:ext cx="8849112" cy="1375885"/>
          </a:xfrm>
          <a:prstGeom prst="rect">
            <a:avLst/>
          </a:prstGeom>
        </p:spPr>
      </p:pic>
      <p:pic>
        <p:nvPicPr>
          <p:cNvPr id="9" name="Picture 8"/>
          <p:cNvPicPr>
            <a:picLocks noChangeAspect="1"/>
          </p:cNvPicPr>
          <p:nvPr/>
        </p:nvPicPr>
        <p:blipFill>
          <a:blip r:embed="rId4"/>
          <a:stretch>
            <a:fillRect/>
          </a:stretch>
        </p:blipFill>
        <p:spPr>
          <a:xfrm>
            <a:off x="1445263" y="5444579"/>
            <a:ext cx="8849112" cy="988637"/>
          </a:xfrm>
          <a:prstGeom prst="rect">
            <a:avLst/>
          </a:prstGeom>
        </p:spPr>
      </p:pic>
    </p:spTree>
    <p:extLst>
      <p:ext uri="{BB962C8B-B14F-4D97-AF65-F5344CB8AC3E}">
        <p14:creationId xmlns:p14="http://schemas.microsoft.com/office/powerpoint/2010/main" val="38381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ROL (rotate) shifts each bit to the left.</a:t>
            </a:r>
          </a:p>
          <a:p>
            <a:pPr algn="just"/>
            <a:r>
              <a:rPr lang="en-US" b="1" dirty="0"/>
              <a:t>The highest bit is copied into both the Carry flag and into the lowest bit.</a:t>
            </a:r>
          </a:p>
          <a:p>
            <a:pPr algn="just"/>
            <a:r>
              <a:rPr lang="en-US" b="1" dirty="0"/>
              <a:t>No bits are lost.</a:t>
            </a:r>
            <a:endParaRPr lang="en-US" dirty="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976284" y="2714544"/>
            <a:ext cx="7772400" cy="1436205"/>
          </a:xfrm>
          <a:prstGeom prst="rect">
            <a:avLst/>
          </a:prstGeom>
        </p:spPr>
      </p:pic>
      <p:pic>
        <p:nvPicPr>
          <p:cNvPr id="5" name="Picture 4"/>
          <p:cNvPicPr>
            <a:picLocks noChangeAspect="1"/>
          </p:cNvPicPr>
          <p:nvPr/>
        </p:nvPicPr>
        <p:blipFill>
          <a:blip r:embed="rId3"/>
          <a:stretch>
            <a:fillRect/>
          </a:stretch>
        </p:blipFill>
        <p:spPr>
          <a:xfrm>
            <a:off x="1976284" y="4524151"/>
            <a:ext cx="7928333" cy="2019765"/>
          </a:xfrm>
          <a:prstGeom prst="rect">
            <a:avLst/>
          </a:prstGeom>
        </p:spPr>
      </p:pic>
    </p:spTree>
    <p:extLst>
      <p:ext uri="{BB962C8B-B14F-4D97-AF65-F5344CB8AC3E}">
        <p14:creationId xmlns:p14="http://schemas.microsoft.com/office/powerpoint/2010/main" val="26614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RCL &amp; RCR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RCL (rotate carry left) shifts each bit to the left</a:t>
            </a:r>
          </a:p>
          <a:p>
            <a:pPr algn="just"/>
            <a:r>
              <a:rPr lang="en-US" b="1" dirty="0"/>
              <a:t>Copies the Carry flag to the least significant bit</a:t>
            </a:r>
          </a:p>
          <a:p>
            <a:pPr algn="just"/>
            <a:r>
              <a:rPr lang="en-US" b="1" dirty="0"/>
              <a:t>Copies the most significant bit to the Carry flag</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2271251" y="2831463"/>
            <a:ext cx="6876589" cy="1347861"/>
          </a:xfrm>
          <a:prstGeom prst="rect">
            <a:avLst/>
          </a:prstGeom>
        </p:spPr>
      </p:pic>
      <p:pic>
        <p:nvPicPr>
          <p:cNvPr id="6" name="Picture 5"/>
          <p:cNvPicPr>
            <a:picLocks noChangeAspect="1"/>
          </p:cNvPicPr>
          <p:nvPr/>
        </p:nvPicPr>
        <p:blipFill>
          <a:blip r:embed="rId3"/>
          <a:stretch>
            <a:fillRect/>
          </a:stretch>
        </p:blipFill>
        <p:spPr>
          <a:xfrm>
            <a:off x="1791892" y="4435646"/>
            <a:ext cx="8258942" cy="1799668"/>
          </a:xfrm>
          <a:prstGeom prst="rect">
            <a:avLst/>
          </a:prstGeom>
        </p:spPr>
      </p:pic>
    </p:spTree>
    <p:extLst>
      <p:ext uri="{BB962C8B-B14F-4D97-AF65-F5344CB8AC3E}">
        <p14:creationId xmlns:p14="http://schemas.microsoft.com/office/powerpoint/2010/main" val="410579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206478"/>
            <a:ext cx="11267767" cy="6041922"/>
          </a:xfrm>
        </p:spPr>
        <p:txBody>
          <a:bodyPr>
            <a:normAutofit/>
          </a:bodyPr>
          <a:lstStyle/>
          <a:p>
            <a:pPr marL="0" indent="0" algn="ctr">
              <a:buNone/>
            </a:pPr>
            <a:endParaRPr lang="en-US" sz="4800" b="1" dirty="0"/>
          </a:p>
          <a:p>
            <a:pPr marL="0" indent="0" algn="ctr">
              <a:buNone/>
            </a:pPr>
            <a:r>
              <a:rPr lang="en-US" sz="4800" b="1" dirty="0"/>
              <a:t>CHAPTER No: 7</a:t>
            </a:r>
          </a:p>
          <a:p>
            <a:pPr marL="0" indent="0" algn="ctr">
              <a:buNone/>
            </a:pPr>
            <a:r>
              <a:rPr lang="en-US" sz="8000" b="1" dirty="0"/>
              <a:t>  </a:t>
            </a:r>
            <a:r>
              <a:rPr lang="en-US" sz="6600" b="1" dirty="0"/>
              <a:t>INTEGER ARITHMETIC</a:t>
            </a:r>
            <a:endParaRPr lang="en-US" sz="8000" b="1" dirty="0"/>
          </a:p>
        </p:txBody>
      </p:sp>
    </p:spTree>
    <p:extLst>
      <p:ext uri="{BB962C8B-B14F-4D97-AF65-F5344CB8AC3E}">
        <p14:creationId xmlns:p14="http://schemas.microsoft.com/office/powerpoint/2010/main" val="302623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RCL &amp; RCR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RCR (rotate carry right) shifts each bit to the right</a:t>
            </a:r>
          </a:p>
          <a:p>
            <a:pPr algn="just"/>
            <a:r>
              <a:rPr lang="en-US" b="1" dirty="0"/>
              <a:t> Copies the Carry flag to the most significant bit</a:t>
            </a:r>
          </a:p>
          <a:p>
            <a:pPr algn="just"/>
            <a:r>
              <a:rPr lang="en-US" b="1" dirty="0"/>
              <a:t> Copies the least significant bit to the Carry flag</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4" name="Picture 3"/>
          <p:cNvPicPr>
            <a:picLocks noChangeAspect="1"/>
          </p:cNvPicPr>
          <p:nvPr/>
        </p:nvPicPr>
        <p:blipFill>
          <a:blip r:embed="rId2"/>
          <a:stretch>
            <a:fillRect/>
          </a:stretch>
        </p:blipFill>
        <p:spPr>
          <a:xfrm>
            <a:off x="2349020" y="2846439"/>
            <a:ext cx="7179360" cy="1547966"/>
          </a:xfrm>
          <a:prstGeom prst="rect">
            <a:avLst/>
          </a:prstGeom>
        </p:spPr>
      </p:pic>
      <p:pic>
        <p:nvPicPr>
          <p:cNvPr id="7" name="Picture 6"/>
          <p:cNvPicPr>
            <a:picLocks noChangeAspect="1"/>
          </p:cNvPicPr>
          <p:nvPr/>
        </p:nvPicPr>
        <p:blipFill>
          <a:blip r:embed="rId3"/>
          <a:stretch>
            <a:fillRect/>
          </a:stretch>
        </p:blipFill>
        <p:spPr>
          <a:xfrm>
            <a:off x="1989676" y="4613927"/>
            <a:ext cx="8304699" cy="1295658"/>
          </a:xfrm>
          <a:prstGeom prst="rect">
            <a:avLst/>
          </a:prstGeom>
        </p:spPr>
      </p:pic>
    </p:spTree>
    <p:extLst>
      <p:ext uri="{BB962C8B-B14F-4D97-AF65-F5344CB8AC3E}">
        <p14:creationId xmlns:p14="http://schemas.microsoft.com/office/powerpoint/2010/main" val="14510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SHLD (shift left double) instruction shifts a destination operand a given number of bits to the left.</a:t>
            </a:r>
          </a:p>
          <a:p>
            <a:pPr algn="just"/>
            <a:r>
              <a:rPr lang="en-US" b="1" dirty="0"/>
              <a:t>The bit positions opened up by the shift are filled by the most significant bits of the source operand. </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3819834" y="2918625"/>
            <a:ext cx="3842722" cy="762788"/>
          </a:xfrm>
          <a:prstGeom prst="rect">
            <a:avLst/>
          </a:prstGeom>
        </p:spPr>
      </p:pic>
      <p:pic>
        <p:nvPicPr>
          <p:cNvPr id="6" name="Picture 5"/>
          <p:cNvPicPr>
            <a:picLocks noChangeAspect="1"/>
          </p:cNvPicPr>
          <p:nvPr/>
        </p:nvPicPr>
        <p:blipFill>
          <a:blip r:embed="rId3"/>
          <a:stretch>
            <a:fillRect/>
          </a:stretch>
        </p:blipFill>
        <p:spPr>
          <a:xfrm>
            <a:off x="1666566" y="3894791"/>
            <a:ext cx="8583561" cy="2747975"/>
          </a:xfrm>
          <a:prstGeom prst="rect">
            <a:avLst/>
          </a:prstGeom>
        </p:spPr>
      </p:pic>
    </p:spTree>
    <p:extLst>
      <p:ext uri="{BB962C8B-B14F-4D97-AF65-F5344CB8AC3E}">
        <p14:creationId xmlns:p14="http://schemas.microsoft.com/office/powerpoint/2010/main" val="4141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SHRD (shift right double) instruction shifts a destination operand a given number of bits to the right.</a:t>
            </a:r>
          </a:p>
          <a:p>
            <a:pPr algn="just"/>
            <a:r>
              <a:rPr lang="en-US" b="1" dirty="0"/>
              <a:t>The bit positions opened up by the shift are filled by the least significant bits of the source operand:</a:t>
            </a:r>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4" name="Picture 3"/>
          <p:cNvPicPr>
            <a:picLocks noChangeAspect="1"/>
          </p:cNvPicPr>
          <p:nvPr/>
        </p:nvPicPr>
        <p:blipFill>
          <a:blip r:embed="rId2"/>
          <a:stretch>
            <a:fillRect/>
          </a:stretch>
        </p:blipFill>
        <p:spPr>
          <a:xfrm>
            <a:off x="3819832" y="2861804"/>
            <a:ext cx="3893113" cy="571190"/>
          </a:xfrm>
          <a:prstGeom prst="rect">
            <a:avLst/>
          </a:prstGeom>
        </p:spPr>
      </p:pic>
      <p:pic>
        <p:nvPicPr>
          <p:cNvPr id="7" name="Picture 6"/>
          <p:cNvPicPr>
            <a:picLocks noChangeAspect="1"/>
          </p:cNvPicPr>
          <p:nvPr/>
        </p:nvPicPr>
        <p:blipFill>
          <a:blip r:embed="rId3"/>
          <a:stretch>
            <a:fillRect/>
          </a:stretch>
        </p:blipFill>
        <p:spPr>
          <a:xfrm>
            <a:off x="1461806" y="3682816"/>
            <a:ext cx="8878528" cy="3025802"/>
          </a:xfrm>
          <a:prstGeom prst="rect">
            <a:avLst/>
          </a:prstGeom>
        </p:spPr>
      </p:pic>
    </p:spTree>
    <p:extLst>
      <p:ext uri="{BB962C8B-B14F-4D97-AF65-F5344CB8AC3E}">
        <p14:creationId xmlns:p14="http://schemas.microsoft.com/office/powerpoint/2010/main" val="6866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sp>
        <p:nvSpPr>
          <p:cNvPr id="5" name="Rectangle 4"/>
          <p:cNvSpPr/>
          <p:nvPr/>
        </p:nvSpPr>
        <p:spPr>
          <a:xfrm>
            <a:off x="128125" y="1331259"/>
            <a:ext cx="11545889" cy="707886"/>
          </a:xfrm>
          <a:prstGeom prst="rect">
            <a:avLst/>
          </a:prstGeom>
        </p:spPr>
        <p:txBody>
          <a:bodyPr wrap="square">
            <a:spAutoFit/>
          </a:bodyPr>
          <a:lstStyle/>
          <a:p>
            <a:r>
              <a:rPr lang="en-US" sz="2000" b="1" dirty="0"/>
              <a:t>The source operand is not affected, but the Sign, Zero, Auxiliary, Parity, and Carry flags are affected.</a:t>
            </a:r>
          </a:p>
        </p:txBody>
      </p:sp>
      <p:sp>
        <p:nvSpPr>
          <p:cNvPr id="6" name="Rectangle 5"/>
          <p:cNvSpPr/>
          <p:nvPr/>
        </p:nvSpPr>
        <p:spPr>
          <a:xfrm>
            <a:off x="150036" y="2258667"/>
            <a:ext cx="11523978" cy="400110"/>
          </a:xfrm>
          <a:prstGeom prst="rect">
            <a:avLst/>
          </a:prstGeom>
        </p:spPr>
        <p:txBody>
          <a:bodyPr wrap="square">
            <a:spAutoFit/>
          </a:bodyPr>
          <a:lstStyle/>
          <a:p>
            <a:r>
              <a:rPr lang="en-US" sz="2000" b="1" dirty="0"/>
              <a:t>The following instruction formats apply to both SHLD and SHRD:</a:t>
            </a:r>
          </a:p>
        </p:txBody>
      </p:sp>
      <p:pic>
        <p:nvPicPr>
          <p:cNvPr id="8" name="Picture 7"/>
          <p:cNvPicPr>
            <a:picLocks noChangeAspect="1"/>
          </p:cNvPicPr>
          <p:nvPr/>
        </p:nvPicPr>
        <p:blipFill>
          <a:blip r:embed="rId2"/>
          <a:stretch>
            <a:fillRect/>
          </a:stretch>
        </p:blipFill>
        <p:spPr>
          <a:xfrm>
            <a:off x="2420917" y="2878299"/>
            <a:ext cx="5855110" cy="3160723"/>
          </a:xfrm>
          <a:prstGeom prst="rect">
            <a:avLst/>
          </a:prstGeom>
        </p:spPr>
      </p:pic>
    </p:spTree>
    <p:extLst>
      <p:ext uri="{BB962C8B-B14F-4D97-AF65-F5344CB8AC3E}">
        <p14:creationId xmlns:p14="http://schemas.microsoft.com/office/powerpoint/2010/main" val="361070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SHLD example</a:t>
            </a:r>
          </a:p>
        </p:txBody>
      </p:sp>
      <p:sp>
        <p:nvSpPr>
          <p:cNvPr id="4" name="Rectangle 3"/>
          <p:cNvSpPr/>
          <p:nvPr/>
        </p:nvSpPr>
        <p:spPr>
          <a:xfrm>
            <a:off x="353961" y="1601500"/>
            <a:ext cx="12093678" cy="461665"/>
          </a:xfrm>
          <a:prstGeom prst="rect">
            <a:avLst/>
          </a:prstGeom>
        </p:spPr>
        <p:txBody>
          <a:bodyPr wrap="square">
            <a:spAutoFit/>
          </a:bodyPr>
          <a:lstStyle/>
          <a:p>
            <a:r>
              <a:rPr lang="en-US" sz="2400" b="1" dirty="0"/>
              <a:t>Shift wval 4 bits to the left and replace its lowest 4 bits with the high 4 bits of AX: </a:t>
            </a:r>
          </a:p>
        </p:txBody>
      </p:sp>
      <p:pic>
        <p:nvPicPr>
          <p:cNvPr id="5" name="Picture 4"/>
          <p:cNvPicPr>
            <a:picLocks noChangeAspect="1"/>
          </p:cNvPicPr>
          <p:nvPr/>
        </p:nvPicPr>
        <p:blipFill>
          <a:blip r:embed="rId2"/>
          <a:stretch>
            <a:fillRect/>
          </a:stretch>
        </p:blipFill>
        <p:spPr>
          <a:xfrm>
            <a:off x="646111" y="2286123"/>
            <a:ext cx="3819833" cy="2600356"/>
          </a:xfrm>
          <a:prstGeom prst="rect">
            <a:avLst/>
          </a:prstGeom>
        </p:spPr>
      </p:pic>
      <p:sp>
        <p:nvSpPr>
          <p:cNvPr id="6" name="Right Arrow 5"/>
          <p:cNvSpPr/>
          <p:nvPr/>
        </p:nvSpPr>
        <p:spPr>
          <a:xfrm>
            <a:off x="4763729" y="3410480"/>
            <a:ext cx="1637071" cy="572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651522" y="2507226"/>
            <a:ext cx="5369395" cy="2379253"/>
          </a:xfrm>
          <a:prstGeom prst="rect">
            <a:avLst/>
          </a:prstGeom>
        </p:spPr>
      </p:pic>
    </p:spTree>
    <p:extLst>
      <p:ext uri="{BB962C8B-B14F-4D97-AF65-F5344CB8AC3E}">
        <p14:creationId xmlns:p14="http://schemas.microsoft.com/office/powerpoint/2010/main" val="292882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SHRD example</a:t>
            </a:r>
          </a:p>
        </p:txBody>
      </p:sp>
      <p:sp>
        <p:nvSpPr>
          <p:cNvPr id="4" name="Rectangle 3"/>
          <p:cNvSpPr/>
          <p:nvPr/>
        </p:nvSpPr>
        <p:spPr>
          <a:xfrm>
            <a:off x="353961" y="1601500"/>
            <a:ext cx="12093678" cy="461665"/>
          </a:xfrm>
          <a:prstGeom prst="rect">
            <a:avLst/>
          </a:prstGeom>
        </p:spPr>
        <p:txBody>
          <a:bodyPr wrap="square">
            <a:spAutoFit/>
          </a:bodyPr>
          <a:lstStyle/>
          <a:p>
            <a:r>
              <a:rPr lang="en-US" sz="2400" b="1" dirty="0"/>
              <a:t>Shift AX 4 bits to the right and replace its highest 4 bits with the low 4 bits of DX:</a:t>
            </a:r>
            <a:endParaRPr lang="en-US" sz="2000" b="1" dirty="0"/>
          </a:p>
        </p:txBody>
      </p:sp>
      <p:sp>
        <p:nvSpPr>
          <p:cNvPr id="6" name="Right Arrow 5"/>
          <p:cNvSpPr/>
          <p:nvPr/>
        </p:nvSpPr>
        <p:spPr>
          <a:xfrm>
            <a:off x="4763729" y="3410480"/>
            <a:ext cx="1637071" cy="572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46111" y="2918902"/>
            <a:ext cx="3734159" cy="1555900"/>
          </a:xfrm>
          <a:prstGeom prst="rect">
            <a:avLst/>
          </a:prstGeom>
        </p:spPr>
      </p:pic>
      <p:pic>
        <p:nvPicPr>
          <p:cNvPr id="8" name="Picture 7"/>
          <p:cNvPicPr>
            <a:picLocks noChangeAspect="1"/>
          </p:cNvPicPr>
          <p:nvPr/>
        </p:nvPicPr>
        <p:blipFill>
          <a:blip r:embed="rId3"/>
          <a:stretch>
            <a:fillRect/>
          </a:stretch>
        </p:blipFill>
        <p:spPr>
          <a:xfrm>
            <a:off x="6651523" y="2646347"/>
            <a:ext cx="4601497" cy="2156523"/>
          </a:xfrm>
          <a:prstGeom prst="rect">
            <a:avLst/>
          </a:prstGeom>
        </p:spPr>
      </p:pic>
    </p:spTree>
    <p:extLst>
      <p:ext uri="{BB962C8B-B14F-4D97-AF65-F5344CB8AC3E}">
        <p14:creationId xmlns:p14="http://schemas.microsoft.com/office/powerpoint/2010/main" val="227059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3630"/>
          </a:xfrm>
        </p:spPr>
        <p:txBody>
          <a:bodyPr/>
          <a:lstStyle/>
          <a:p>
            <a:pPr algn="ctr"/>
            <a:r>
              <a:rPr lang="en-US" b="1" dirty="0"/>
              <a:t>Shift and rotate applications</a:t>
            </a:r>
          </a:p>
        </p:txBody>
      </p:sp>
      <p:sp>
        <p:nvSpPr>
          <p:cNvPr id="3" name="Content Placeholder 2"/>
          <p:cNvSpPr>
            <a:spLocks noGrp="1"/>
          </p:cNvSpPr>
          <p:nvPr>
            <p:ph idx="1"/>
          </p:nvPr>
        </p:nvSpPr>
        <p:spPr>
          <a:xfrm>
            <a:off x="646112" y="1268362"/>
            <a:ext cx="10016972" cy="4980038"/>
          </a:xfrm>
        </p:spPr>
        <p:txBody>
          <a:bodyPr>
            <a:normAutofit/>
          </a:bodyPr>
          <a:lstStyle/>
          <a:p>
            <a:r>
              <a:rPr lang="en-US" sz="2800" b="1" dirty="0"/>
              <a:t>Shifting Multiple Doublewords</a:t>
            </a:r>
          </a:p>
          <a:p>
            <a:endParaRPr lang="en-US" sz="2800" b="1" dirty="0"/>
          </a:p>
          <a:p>
            <a:r>
              <a:rPr lang="en-US" sz="2800" b="1" dirty="0"/>
              <a:t>Binary Multiplication</a:t>
            </a:r>
          </a:p>
          <a:p>
            <a:endParaRPr lang="en-US" sz="2800" b="1" dirty="0"/>
          </a:p>
          <a:p>
            <a:r>
              <a:rPr lang="en-US" sz="2800" b="1" dirty="0"/>
              <a:t>Displaying Binary Bits</a:t>
            </a:r>
          </a:p>
          <a:p>
            <a:endParaRPr lang="en-US" sz="2800" b="1" dirty="0"/>
          </a:p>
          <a:p>
            <a:r>
              <a:rPr lang="en-US" sz="2800" b="1" dirty="0"/>
              <a:t>Isolating a Bit String</a:t>
            </a:r>
          </a:p>
        </p:txBody>
      </p:sp>
    </p:spTree>
    <p:extLst>
      <p:ext uri="{BB962C8B-B14F-4D97-AF65-F5344CB8AC3E}">
        <p14:creationId xmlns:p14="http://schemas.microsoft.com/office/powerpoint/2010/main" val="32024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1398"/>
          </a:xfrm>
        </p:spPr>
        <p:txBody>
          <a:bodyPr/>
          <a:lstStyle/>
          <a:p>
            <a:pPr algn="ctr"/>
            <a:r>
              <a:rPr lang="en-US" b="1" dirty="0"/>
              <a:t>Shifting multiple doublewords</a:t>
            </a:r>
          </a:p>
        </p:txBody>
      </p:sp>
      <p:sp>
        <p:nvSpPr>
          <p:cNvPr id="4" name="Rectangle 3"/>
          <p:cNvSpPr/>
          <p:nvPr/>
        </p:nvSpPr>
        <p:spPr>
          <a:xfrm>
            <a:off x="235974" y="1563695"/>
            <a:ext cx="11488994" cy="1015663"/>
          </a:xfrm>
          <a:prstGeom prst="rect">
            <a:avLst/>
          </a:prstGeom>
        </p:spPr>
        <p:txBody>
          <a:bodyPr wrap="square">
            <a:spAutoFit/>
          </a:bodyPr>
          <a:lstStyle/>
          <a:p>
            <a:pPr algn="just"/>
            <a:r>
              <a:rPr lang="en-US" sz="2000" b="1" dirty="0"/>
              <a:t>Programs sometimes need to shift all bits within an array as one might when moving a within an array, as one might when moving a bitmapped graphic image from one screen location to another.</a:t>
            </a:r>
          </a:p>
        </p:txBody>
      </p:sp>
      <p:sp>
        <p:nvSpPr>
          <p:cNvPr id="5" name="Rectangle 4"/>
          <p:cNvSpPr/>
          <p:nvPr/>
        </p:nvSpPr>
        <p:spPr>
          <a:xfrm>
            <a:off x="235974" y="2718882"/>
            <a:ext cx="12521381" cy="400110"/>
          </a:xfrm>
          <a:prstGeom prst="rect">
            <a:avLst/>
          </a:prstGeom>
        </p:spPr>
        <p:txBody>
          <a:bodyPr wrap="square">
            <a:spAutoFit/>
          </a:bodyPr>
          <a:lstStyle/>
          <a:p>
            <a:r>
              <a:rPr lang="en-US" sz="2000" b="1" dirty="0"/>
              <a:t>The following shifts an array of 3 doublewords 1 bit to the right:</a:t>
            </a:r>
          </a:p>
        </p:txBody>
      </p:sp>
      <p:pic>
        <p:nvPicPr>
          <p:cNvPr id="6" name="Picture 5"/>
          <p:cNvPicPr>
            <a:picLocks noChangeAspect="1"/>
          </p:cNvPicPr>
          <p:nvPr/>
        </p:nvPicPr>
        <p:blipFill>
          <a:blip r:embed="rId2"/>
          <a:stretch>
            <a:fillRect/>
          </a:stretch>
        </p:blipFill>
        <p:spPr>
          <a:xfrm>
            <a:off x="1637071" y="3421711"/>
            <a:ext cx="8686799" cy="1405466"/>
          </a:xfrm>
          <a:prstGeom prst="rect">
            <a:avLst/>
          </a:prstGeom>
        </p:spPr>
      </p:pic>
      <p:pic>
        <p:nvPicPr>
          <p:cNvPr id="7" name="Picture 6"/>
          <p:cNvPicPr>
            <a:picLocks noChangeAspect="1"/>
          </p:cNvPicPr>
          <p:nvPr/>
        </p:nvPicPr>
        <p:blipFill>
          <a:blip r:embed="rId3"/>
          <a:stretch>
            <a:fillRect/>
          </a:stretch>
        </p:blipFill>
        <p:spPr>
          <a:xfrm>
            <a:off x="1757224" y="5129896"/>
            <a:ext cx="8566646" cy="1026771"/>
          </a:xfrm>
          <a:prstGeom prst="rect">
            <a:avLst/>
          </a:prstGeom>
        </p:spPr>
      </p:pic>
    </p:spTree>
    <p:extLst>
      <p:ext uri="{BB962C8B-B14F-4D97-AF65-F5344CB8AC3E}">
        <p14:creationId xmlns:p14="http://schemas.microsoft.com/office/powerpoint/2010/main" val="200927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2908"/>
          </a:xfrm>
        </p:spPr>
        <p:txBody>
          <a:bodyPr/>
          <a:lstStyle/>
          <a:p>
            <a:pPr algn="ctr"/>
            <a:r>
              <a:rPr lang="en-US" b="1" dirty="0"/>
              <a:t>Binary multiplication</a:t>
            </a:r>
          </a:p>
        </p:txBody>
      </p:sp>
      <p:sp>
        <p:nvSpPr>
          <p:cNvPr id="4" name="Rectangle 3"/>
          <p:cNvSpPr/>
          <p:nvPr/>
        </p:nvSpPr>
        <p:spPr>
          <a:xfrm>
            <a:off x="103238" y="1418755"/>
            <a:ext cx="12088761" cy="369332"/>
          </a:xfrm>
          <a:prstGeom prst="rect">
            <a:avLst/>
          </a:prstGeom>
        </p:spPr>
        <p:txBody>
          <a:bodyPr wrap="square">
            <a:spAutoFit/>
          </a:bodyPr>
          <a:lstStyle/>
          <a:p>
            <a:r>
              <a:rPr lang="en-US" b="1" dirty="0"/>
              <a:t>We already know that SHL performs unsigned multiplication efficiently when the multiplier is a power of 2.</a:t>
            </a:r>
          </a:p>
        </p:txBody>
      </p:sp>
      <p:pic>
        <p:nvPicPr>
          <p:cNvPr id="7" name="Picture 6"/>
          <p:cNvPicPr>
            <a:picLocks noChangeAspect="1"/>
          </p:cNvPicPr>
          <p:nvPr/>
        </p:nvPicPr>
        <p:blipFill>
          <a:blip r:embed="rId2"/>
          <a:stretch>
            <a:fillRect/>
          </a:stretch>
        </p:blipFill>
        <p:spPr>
          <a:xfrm>
            <a:off x="1459922" y="2071216"/>
            <a:ext cx="8590912" cy="1831565"/>
          </a:xfrm>
          <a:prstGeom prst="rect">
            <a:avLst/>
          </a:prstGeom>
        </p:spPr>
      </p:pic>
      <p:pic>
        <p:nvPicPr>
          <p:cNvPr id="8" name="Picture 7"/>
          <p:cNvPicPr>
            <a:picLocks noChangeAspect="1"/>
          </p:cNvPicPr>
          <p:nvPr/>
        </p:nvPicPr>
        <p:blipFill>
          <a:blip r:embed="rId3"/>
          <a:stretch>
            <a:fillRect/>
          </a:stretch>
        </p:blipFill>
        <p:spPr>
          <a:xfrm>
            <a:off x="1802683" y="4483510"/>
            <a:ext cx="4960858" cy="1648285"/>
          </a:xfrm>
          <a:prstGeom prst="rect">
            <a:avLst/>
          </a:prstGeom>
        </p:spPr>
      </p:pic>
      <p:pic>
        <p:nvPicPr>
          <p:cNvPr id="9" name="Picture 8"/>
          <p:cNvPicPr>
            <a:picLocks noChangeAspect="1"/>
          </p:cNvPicPr>
          <p:nvPr/>
        </p:nvPicPr>
        <p:blipFill>
          <a:blip r:embed="rId4"/>
          <a:stretch>
            <a:fillRect/>
          </a:stretch>
        </p:blipFill>
        <p:spPr>
          <a:xfrm>
            <a:off x="7274026" y="4185910"/>
            <a:ext cx="3094089" cy="2492461"/>
          </a:xfrm>
          <a:prstGeom prst="rect">
            <a:avLst/>
          </a:prstGeom>
        </p:spPr>
      </p:pic>
    </p:spTree>
    <p:extLst>
      <p:ext uri="{BB962C8B-B14F-4D97-AF65-F5344CB8AC3E}">
        <p14:creationId xmlns:p14="http://schemas.microsoft.com/office/powerpoint/2010/main" val="404555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8159"/>
          </a:xfrm>
        </p:spPr>
        <p:txBody>
          <a:bodyPr/>
          <a:lstStyle/>
          <a:p>
            <a:pPr algn="ctr"/>
            <a:r>
              <a:rPr lang="en-US" b="1" dirty="0"/>
              <a:t>Displaying binary bits</a:t>
            </a:r>
          </a:p>
        </p:txBody>
      </p:sp>
      <p:sp>
        <p:nvSpPr>
          <p:cNvPr id="4" name="Rectangle 3"/>
          <p:cNvSpPr/>
          <p:nvPr/>
        </p:nvSpPr>
        <p:spPr>
          <a:xfrm>
            <a:off x="294966" y="1611161"/>
            <a:ext cx="11533239" cy="1200329"/>
          </a:xfrm>
          <a:prstGeom prst="rect">
            <a:avLst/>
          </a:prstGeom>
        </p:spPr>
        <p:txBody>
          <a:bodyPr wrap="square">
            <a:spAutoFit/>
          </a:bodyPr>
          <a:lstStyle/>
          <a:p>
            <a:pPr algn="just"/>
            <a:r>
              <a:rPr lang="en-US" sz="2400" b="1" dirty="0"/>
              <a:t>Algorithm: Shift MSB into the Carry flag; If CF = 1,</a:t>
            </a:r>
          </a:p>
          <a:p>
            <a:pPr algn="just"/>
            <a:r>
              <a:rPr lang="en-US" sz="2400" b="1" dirty="0"/>
              <a:t>append a “1” character to a string; otherwise append a "0" character. Repeat in a loop, 32 times.</a:t>
            </a:r>
          </a:p>
        </p:txBody>
      </p:sp>
      <p:pic>
        <p:nvPicPr>
          <p:cNvPr id="5" name="Picture 4"/>
          <p:cNvPicPr>
            <a:picLocks noChangeAspect="1"/>
          </p:cNvPicPr>
          <p:nvPr/>
        </p:nvPicPr>
        <p:blipFill>
          <a:blip r:embed="rId2"/>
          <a:stretch>
            <a:fillRect/>
          </a:stretch>
        </p:blipFill>
        <p:spPr>
          <a:xfrm>
            <a:off x="2064775" y="2811490"/>
            <a:ext cx="7315200" cy="3998485"/>
          </a:xfrm>
          <a:prstGeom prst="rect">
            <a:avLst/>
          </a:prstGeom>
        </p:spPr>
      </p:pic>
    </p:spTree>
    <p:extLst>
      <p:ext uri="{BB962C8B-B14F-4D97-AF65-F5344CB8AC3E}">
        <p14:creationId xmlns:p14="http://schemas.microsoft.com/office/powerpoint/2010/main" val="405141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6B4BD-F79F-4453-9914-79484D5D01F5}"/>
              </a:ext>
            </a:extLst>
          </p:cNvPr>
          <p:cNvSpPr>
            <a:spLocks noGrp="1"/>
          </p:cNvSpPr>
          <p:nvPr>
            <p:ph idx="1"/>
          </p:nvPr>
        </p:nvSpPr>
        <p:spPr>
          <a:xfrm>
            <a:off x="1622729" y="2198614"/>
            <a:ext cx="8946541" cy="2460771"/>
          </a:xfrm>
        </p:spPr>
        <p:txBody>
          <a:bodyPr>
            <a:normAutofit/>
          </a:bodyPr>
          <a:lstStyle/>
          <a:p>
            <a:pPr marL="0" indent="0" algn="ctr">
              <a:buNone/>
            </a:pPr>
            <a:endParaRPr lang="en-US" dirty="0"/>
          </a:p>
          <a:p>
            <a:pPr marL="0" indent="0" algn="ctr">
              <a:buNone/>
            </a:pPr>
            <a:r>
              <a:rPr lang="en-US" dirty="0"/>
              <a:t> </a:t>
            </a:r>
            <a:endParaRPr lang="en-PK" sz="2100" dirty="0"/>
          </a:p>
        </p:txBody>
      </p:sp>
      <p:sp>
        <p:nvSpPr>
          <p:cNvPr id="2" name="Rectangle 1"/>
          <p:cNvSpPr/>
          <p:nvPr/>
        </p:nvSpPr>
        <p:spPr>
          <a:xfrm>
            <a:off x="265471" y="206476"/>
            <a:ext cx="11926529" cy="5047536"/>
          </a:xfrm>
          <a:prstGeom prst="rect">
            <a:avLst/>
          </a:prstGeom>
        </p:spPr>
        <p:txBody>
          <a:bodyPr wrap="square">
            <a:spAutoFit/>
          </a:bodyPr>
          <a:lstStyle/>
          <a:p>
            <a:r>
              <a:rPr lang="en-US" sz="3200" b="1"/>
              <a:t>OUTLINE</a:t>
            </a:r>
            <a:endParaRPr lang="en-US" sz="3200" b="1" dirty="0"/>
          </a:p>
          <a:p>
            <a:endParaRPr lang="en-US" sz="3200" b="1" dirty="0"/>
          </a:p>
          <a:p>
            <a:endParaRPr lang="en-US" sz="3200" b="1" dirty="0"/>
          </a:p>
          <a:p>
            <a:endParaRPr lang="en-US" sz="3200" b="1" dirty="0"/>
          </a:p>
          <a:p>
            <a:endParaRPr lang="en-US" sz="3200" b="1" dirty="0"/>
          </a:p>
          <a:p>
            <a:r>
              <a:rPr lang="en-US" sz="5400" b="1" dirty="0"/>
              <a:t>•Shift and Rotate Instructions </a:t>
            </a:r>
          </a:p>
          <a:p>
            <a:endParaRPr lang="en-US" sz="5400" b="1" dirty="0"/>
          </a:p>
          <a:p>
            <a:r>
              <a:rPr lang="en-US" sz="5400" b="1" dirty="0"/>
              <a:t>•</a:t>
            </a:r>
            <a:r>
              <a:rPr lang="en-US" sz="4800" b="1" dirty="0"/>
              <a:t>Multiplication and Division Instructions</a:t>
            </a:r>
            <a:endParaRPr lang="en-US" sz="5400" b="1" dirty="0"/>
          </a:p>
        </p:txBody>
      </p:sp>
    </p:spTree>
    <p:extLst>
      <p:ext uri="{BB962C8B-B14F-4D97-AF65-F5344CB8AC3E}">
        <p14:creationId xmlns:p14="http://schemas.microsoft.com/office/powerpoint/2010/main" val="2095972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888"/>
          </a:xfrm>
        </p:spPr>
        <p:txBody>
          <a:bodyPr/>
          <a:lstStyle/>
          <a:p>
            <a:pPr algn="ctr"/>
            <a:r>
              <a:rPr lang="en-US" b="1" dirty="0"/>
              <a:t>Isolating a bit string</a:t>
            </a:r>
          </a:p>
        </p:txBody>
      </p:sp>
      <p:sp>
        <p:nvSpPr>
          <p:cNvPr id="4" name="Rectangle 3"/>
          <p:cNvSpPr/>
          <p:nvPr/>
        </p:nvSpPr>
        <p:spPr>
          <a:xfrm>
            <a:off x="290051" y="1312606"/>
            <a:ext cx="11901949" cy="830997"/>
          </a:xfrm>
          <a:prstGeom prst="rect">
            <a:avLst/>
          </a:prstGeom>
        </p:spPr>
        <p:txBody>
          <a:bodyPr wrap="square">
            <a:spAutoFit/>
          </a:bodyPr>
          <a:lstStyle/>
          <a:p>
            <a:r>
              <a:rPr lang="en-US" sz="2400" b="1" dirty="0"/>
              <a:t>The MS-DOS file date field packs the year (relative to 1980), month and , a day into 16 bits:</a:t>
            </a:r>
          </a:p>
        </p:txBody>
      </p:sp>
      <p:pic>
        <p:nvPicPr>
          <p:cNvPr id="5" name="Picture 4"/>
          <p:cNvPicPr>
            <a:picLocks noChangeAspect="1"/>
          </p:cNvPicPr>
          <p:nvPr/>
        </p:nvPicPr>
        <p:blipFill>
          <a:blip r:embed="rId2"/>
          <a:stretch>
            <a:fillRect/>
          </a:stretch>
        </p:blipFill>
        <p:spPr>
          <a:xfrm>
            <a:off x="1991034" y="2554882"/>
            <a:ext cx="7809078" cy="2383984"/>
          </a:xfrm>
          <a:prstGeom prst="rect">
            <a:avLst/>
          </a:prstGeom>
        </p:spPr>
      </p:pic>
    </p:spTree>
    <p:extLst>
      <p:ext uri="{BB962C8B-B14F-4D97-AF65-F5344CB8AC3E}">
        <p14:creationId xmlns:p14="http://schemas.microsoft.com/office/powerpoint/2010/main" val="92796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888"/>
          </a:xfrm>
        </p:spPr>
        <p:txBody>
          <a:bodyPr/>
          <a:lstStyle/>
          <a:p>
            <a:pPr algn="ctr"/>
            <a:r>
              <a:rPr lang="en-US" b="1" dirty="0"/>
              <a:t>Isolating a bit string</a:t>
            </a:r>
          </a:p>
        </p:txBody>
      </p:sp>
      <p:pic>
        <p:nvPicPr>
          <p:cNvPr id="3" name="Picture 2"/>
          <p:cNvPicPr>
            <a:picLocks noChangeAspect="1"/>
          </p:cNvPicPr>
          <p:nvPr/>
        </p:nvPicPr>
        <p:blipFill>
          <a:blip r:embed="rId2"/>
          <a:stretch>
            <a:fillRect/>
          </a:stretch>
        </p:blipFill>
        <p:spPr>
          <a:xfrm>
            <a:off x="1047135" y="1238072"/>
            <a:ext cx="8409959" cy="1355953"/>
          </a:xfrm>
          <a:prstGeom prst="rect">
            <a:avLst/>
          </a:prstGeom>
        </p:spPr>
      </p:pic>
      <p:pic>
        <p:nvPicPr>
          <p:cNvPr id="6" name="Picture 5"/>
          <p:cNvPicPr>
            <a:picLocks noChangeAspect="1"/>
          </p:cNvPicPr>
          <p:nvPr/>
        </p:nvPicPr>
        <p:blipFill>
          <a:blip r:embed="rId3"/>
          <a:stretch>
            <a:fillRect/>
          </a:stretch>
        </p:blipFill>
        <p:spPr>
          <a:xfrm>
            <a:off x="1047136" y="2635591"/>
            <a:ext cx="8409958" cy="1487575"/>
          </a:xfrm>
          <a:prstGeom prst="rect">
            <a:avLst/>
          </a:prstGeom>
        </p:spPr>
      </p:pic>
      <p:pic>
        <p:nvPicPr>
          <p:cNvPr id="7" name="Picture 6"/>
          <p:cNvPicPr>
            <a:picLocks noChangeAspect="1"/>
          </p:cNvPicPr>
          <p:nvPr/>
        </p:nvPicPr>
        <p:blipFill>
          <a:blip r:embed="rId4"/>
          <a:stretch>
            <a:fillRect/>
          </a:stretch>
        </p:blipFill>
        <p:spPr>
          <a:xfrm>
            <a:off x="1047134" y="4164732"/>
            <a:ext cx="8409959" cy="1818370"/>
          </a:xfrm>
          <a:prstGeom prst="rect">
            <a:avLst/>
          </a:prstGeom>
        </p:spPr>
      </p:pic>
    </p:spTree>
    <p:extLst>
      <p:ext uri="{BB962C8B-B14F-4D97-AF65-F5344CB8AC3E}">
        <p14:creationId xmlns:p14="http://schemas.microsoft.com/office/powerpoint/2010/main" val="1021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3914"/>
          </a:xfrm>
        </p:spPr>
        <p:txBody>
          <a:bodyPr/>
          <a:lstStyle/>
          <a:p>
            <a:pPr algn="ctr"/>
            <a:r>
              <a:rPr lang="en-US" sz="3200" b="1" dirty="0"/>
              <a:t>MULTIPLICATION AND DIVISION INSTRUCTIONS</a:t>
            </a:r>
            <a:endParaRPr lang="en-US" b="1" dirty="0"/>
          </a:p>
        </p:txBody>
      </p:sp>
      <p:sp>
        <p:nvSpPr>
          <p:cNvPr id="4" name="Rectangle 3"/>
          <p:cNvSpPr/>
          <p:nvPr/>
        </p:nvSpPr>
        <p:spPr>
          <a:xfrm>
            <a:off x="762000" y="1439267"/>
            <a:ext cx="10977716" cy="707886"/>
          </a:xfrm>
          <a:prstGeom prst="rect">
            <a:avLst/>
          </a:prstGeom>
        </p:spPr>
        <p:txBody>
          <a:bodyPr wrap="square">
            <a:spAutoFit/>
          </a:bodyPr>
          <a:lstStyle/>
          <a:p>
            <a:r>
              <a:rPr lang="en-US" sz="2000" b="1" dirty="0"/>
              <a:t>In 32-bit mode, integer multiplication can be performed as a 32-bit, 16-bit, or 8-bit operation.</a:t>
            </a:r>
            <a:r>
              <a:rPr lang="en-US" dirty="0"/>
              <a:t> </a:t>
            </a:r>
          </a:p>
        </p:txBody>
      </p:sp>
      <p:sp>
        <p:nvSpPr>
          <p:cNvPr id="5" name="Rectangle 4"/>
          <p:cNvSpPr/>
          <p:nvPr/>
        </p:nvSpPr>
        <p:spPr>
          <a:xfrm>
            <a:off x="840658" y="2297894"/>
            <a:ext cx="10899058" cy="707886"/>
          </a:xfrm>
          <a:prstGeom prst="rect">
            <a:avLst/>
          </a:prstGeom>
        </p:spPr>
        <p:txBody>
          <a:bodyPr wrap="square">
            <a:spAutoFit/>
          </a:bodyPr>
          <a:lstStyle/>
          <a:p>
            <a:r>
              <a:rPr lang="en-US" sz="2000" b="1" dirty="0"/>
              <a:t>The process of multiplication and division is different for signed and unsigned numbers, so there are different Instructions for signed and unsigned multiplication and division.</a:t>
            </a:r>
          </a:p>
        </p:txBody>
      </p:sp>
      <p:sp>
        <p:nvSpPr>
          <p:cNvPr id="6" name="Rectangle 5"/>
          <p:cNvSpPr/>
          <p:nvPr/>
        </p:nvSpPr>
        <p:spPr>
          <a:xfrm>
            <a:off x="860322" y="3603437"/>
            <a:ext cx="10859729" cy="707886"/>
          </a:xfrm>
          <a:prstGeom prst="rect">
            <a:avLst/>
          </a:prstGeom>
        </p:spPr>
        <p:txBody>
          <a:bodyPr wrap="square">
            <a:spAutoFit/>
          </a:bodyPr>
          <a:lstStyle/>
          <a:p>
            <a:r>
              <a:rPr lang="en-US" sz="2000" b="1" dirty="0"/>
              <a:t>The MUL and IMUL instructions perform unsigned and signed integer multiplication, respectively.</a:t>
            </a:r>
          </a:p>
        </p:txBody>
      </p:sp>
      <p:sp>
        <p:nvSpPr>
          <p:cNvPr id="7" name="Rectangle 6"/>
          <p:cNvSpPr/>
          <p:nvPr/>
        </p:nvSpPr>
        <p:spPr>
          <a:xfrm>
            <a:off x="860323" y="4831396"/>
            <a:ext cx="10982632" cy="707886"/>
          </a:xfrm>
          <a:prstGeom prst="rect">
            <a:avLst/>
          </a:prstGeom>
        </p:spPr>
        <p:txBody>
          <a:bodyPr wrap="square">
            <a:spAutoFit/>
          </a:bodyPr>
          <a:lstStyle/>
          <a:p>
            <a:r>
              <a:rPr lang="en-US" sz="2000" b="1" dirty="0"/>
              <a:t>The DIV instruction performs unsigned integer division, and IDIV performs signed integer division.</a:t>
            </a:r>
          </a:p>
        </p:txBody>
      </p:sp>
    </p:spTree>
    <p:extLst>
      <p:ext uri="{BB962C8B-B14F-4D97-AF65-F5344CB8AC3E}">
        <p14:creationId xmlns:p14="http://schemas.microsoft.com/office/powerpoint/2010/main" val="21493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1398"/>
          </a:xfrm>
        </p:spPr>
        <p:txBody>
          <a:bodyPr/>
          <a:lstStyle/>
          <a:p>
            <a:pPr algn="ctr"/>
            <a:r>
              <a:rPr lang="en-US" b="1" dirty="0"/>
              <a:t>Signed Vs Unsigned Multiplication</a:t>
            </a:r>
          </a:p>
        </p:txBody>
      </p:sp>
      <p:sp>
        <p:nvSpPr>
          <p:cNvPr id="4" name="Rectangle 3"/>
          <p:cNvSpPr/>
          <p:nvPr/>
        </p:nvSpPr>
        <p:spPr>
          <a:xfrm>
            <a:off x="646111" y="1498260"/>
            <a:ext cx="10651154" cy="400110"/>
          </a:xfrm>
          <a:prstGeom prst="rect">
            <a:avLst/>
          </a:prstGeom>
        </p:spPr>
        <p:txBody>
          <a:bodyPr wrap="square">
            <a:spAutoFit/>
          </a:bodyPr>
          <a:lstStyle/>
          <a:p>
            <a:pPr algn="just"/>
            <a:r>
              <a:rPr lang="en-US" sz="2000" b="1" dirty="0"/>
              <a:t>Suppose we want to multiply the eight-bit numbers 10000000 and 11111111.</a:t>
            </a:r>
          </a:p>
        </p:txBody>
      </p:sp>
      <p:sp>
        <p:nvSpPr>
          <p:cNvPr id="5" name="Rectangle 4"/>
          <p:cNvSpPr/>
          <p:nvPr/>
        </p:nvSpPr>
        <p:spPr>
          <a:xfrm>
            <a:off x="646110" y="2418735"/>
            <a:ext cx="10326689" cy="707886"/>
          </a:xfrm>
          <a:prstGeom prst="rect">
            <a:avLst/>
          </a:prstGeom>
        </p:spPr>
        <p:txBody>
          <a:bodyPr wrap="square">
            <a:spAutoFit/>
          </a:bodyPr>
          <a:lstStyle/>
          <a:p>
            <a:pPr algn="just"/>
            <a:r>
              <a:rPr lang="en-US" sz="2000" b="1" dirty="0"/>
              <a:t>Interpreted as unsigned numbers, they represent 128 and 255; respectively. The product is 32,640. </a:t>
            </a:r>
          </a:p>
        </p:txBody>
      </p:sp>
      <p:sp>
        <p:nvSpPr>
          <p:cNvPr id="6" name="Rectangle 5"/>
          <p:cNvSpPr/>
          <p:nvPr/>
        </p:nvSpPr>
        <p:spPr>
          <a:xfrm>
            <a:off x="646111" y="3339210"/>
            <a:ext cx="10533166" cy="707886"/>
          </a:xfrm>
          <a:prstGeom prst="rect">
            <a:avLst/>
          </a:prstGeom>
        </p:spPr>
        <p:txBody>
          <a:bodyPr wrap="square">
            <a:spAutoFit/>
          </a:bodyPr>
          <a:lstStyle/>
          <a:p>
            <a:pPr algn="just"/>
            <a:r>
              <a:rPr lang="en-US" sz="2000" b="1" dirty="0"/>
              <a:t>However, taken as signed numbers, they represent-128 and -1, respectively; and the product is 128.</a:t>
            </a:r>
          </a:p>
        </p:txBody>
      </p:sp>
      <p:sp>
        <p:nvSpPr>
          <p:cNvPr id="7" name="Rectangle 6"/>
          <p:cNvSpPr/>
          <p:nvPr/>
        </p:nvSpPr>
        <p:spPr>
          <a:xfrm>
            <a:off x="646111" y="4447938"/>
            <a:ext cx="10651154" cy="400110"/>
          </a:xfrm>
          <a:prstGeom prst="rect">
            <a:avLst/>
          </a:prstGeom>
        </p:spPr>
        <p:txBody>
          <a:bodyPr wrap="square">
            <a:spAutoFit/>
          </a:bodyPr>
          <a:lstStyle/>
          <a:p>
            <a:pPr algn="just"/>
            <a:r>
              <a:rPr lang="en-US" sz="2000" b="1" dirty="0"/>
              <a:t>Thus signed and unsigned numbers must be treated differently.</a:t>
            </a:r>
          </a:p>
        </p:txBody>
      </p:sp>
    </p:spTree>
    <p:extLst>
      <p:ext uri="{BB962C8B-B14F-4D97-AF65-F5344CB8AC3E}">
        <p14:creationId xmlns:p14="http://schemas.microsoft.com/office/powerpoint/2010/main" val="36216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9166"/>
          </a:xfrm>
        </p:spPr>
        <p:txBody>
          <a:bodyPr/>
          <a:lstStyle/>
          <a:p>
            <a:pPr algn="ctr"/>
            <a:r>
              <a:rPr lang="en-US" b="1" dirty="0"/>
              <a:t>MUL INSTRUCTION</a:t>
            </a:r>
          </a:p>
        </p:txBody>
      </p:sp>
      <p:sp>
        <p:nvSpPr>
          <p:cNvPr id="4" name="Rectangle 3"/>
          <p:cNvSpPr/>
          <p:nvPr/>
        </p:nvSpPr>
        <p:spPr>
          <a:xfrm>
            <a:off x="511276" y="1247538"/>
            <a:ext cx="10063317" cy="400110"/>
          </a:xfrm>
          <a:prstGeom prst="rect">
            <a:avLst/>
          </a:prstGeom>
        </p:spPr>
        <p:txBody>
          <a:bodyPr wrap="square">
            <a:spAutoFit/>
          </a:bodyPr>
          <a:lstStyle/>
          <a:p>
            <a:pPr algn="just"/>
            <a:r>
              <a:rPr lang="en-US" sz="2000" b="1" dirty="0"/>
              <a:t>•In 32-bit mode, the MUL (unsigned multiply) instruction comes in three versions:</a:t>
            </a:r>
          </a:p>
        </p:txBody>
      </p:sp>
      <p:sp>
        <p:nvSpPr>
          <p:cNvPr id="5" name="Rectangle 4"/>
          <p:cNvSpPr/>
          <p:nvPr/>
        </p:nvSpPr>
        <p:spPr>
          <a:xfrm>
            <a:off x="511276" y="2224152"/>
            <a:ext cx="10166555" cy="1015663"/>
          </a:xfrm>
          <a:prstGeom prst="rect">
            <a:avLst/>
          </a:prstGeom>
        </p:spPr>
        <p:txBody>
          <a:bodyPr wrap="square">
            <a:spAutoFit/>
          </a:bodyPr>
          <a:lstStyle/>
          <a:p>
            <a:pPr marL="342900" indent="-342900" algn="just">
              <a:buAutoNum type="arabicPeriod"/>
            </a:pPr>
            <a:r>
              <a:rPr lang="en-US" sz="2000" b="1" dirty="0"/>
              <a:t>The first version multiplies an 8-bit operand by the AL register. </a:t>
            </a:r>
          </a:p>
          <a:p>
            <a:pPr marL="342900" indent="-342900" algn="just">
              <a:buAutoNum type="arabicPeriod"/>
            </a:pPr>
            <a:r>
              <a:rPr lang="en-US" sz="2000" b="1" dirty="0"/>
              <a:t> The second version multiplies a 16-bit operand by the AX register</a:t>
            </a:r>
          </a:p>
          <a:p>
            <a:pPr marL="342900" indent="-342900" algn="just">
              <a:buAutoNum type="arabicPeriod"/>
            </a:pPr>
            <a:r>
              <a:rPr lang="en-US" sz="2000" b="1" dirty="0"/>
              <a:t>  Third version multiplies a 32-bit operand by the EAX register. </a:t>
            </a:r>
          </a:p>
        </p:txBody>
      </p:sp>
      <p:sp>
        <p:nvSpPr>
          <p:cNvPr id="6" name="Rectangle 5"/>
          <p:cNvSpPr/>
          <p:nvPr/>
        </p:nvSpPr>
        <p:spPr>
          <a:xfrm>
            <a:off x="511276" y="3754764"/>
            <a:ext cx="10520517" cy="707886"/>
          </a:xfrm>
          <a:prstGeom prst="rect">
            <a:avLst/>
          </a:prstGeom>
        </p:spPr>
        <p:txBody>
          <a:bodyPr wrap="square">
            <a:spAutoFit/>
          </a:bodyPr>
          <a:lstStyle/>
          <a:p>
            <a:r>
              <a:rPr lang="en-US" sz="2000" b="1" dirty="0"/>
              <a:t>•The multiplier and multiplicand must always be the same size, and the product is twice their size.</a:t>
            </a:r>
          </a:p>
        </p:txBody>
      </p:sp>
      <p:pic>
        <p:nvPicPr>
          <p:cNvPr id="7" name="Picture 6"/>
          <p:cNvPicPr>
            <a:picLocks noChangeAspect="1"/>
          </p:cNvPicPr>
          <p:nvPr/>
        </p:nvPicPr>
        <p:blipFill>
          <a:blip r:embed="rId2"/>
          <a:stretch>
            <a:fillRect/>
          </a:stretch>
        </p:blipFill>
        <p:spPr>
          <a:xfrm>
            <a:off x="3005321" y="4505213"/>
            <a:ext cx="6330407" cy="1827069"/>
          </a:xfrm>
          <a:prstGeom prst="rect">
            <a:avLst/>
          </a:prstGeom>
        </p:spPr>
      </p:pic>
    </p:spTree>
    <p:extLst>
      <p:ext uri="{BB962C8B-B14F-4D97-AF65-F5344CB8AC3E}">
        <p14:creationId xmlns:p14="http://schemas.microsoft.com/office/powerpoint/2010/main" val="3770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901"/>
          </a:xfrm>
        </p:spPr>
        <p:txBody>
          <a:bodyPr/>
          <a:lstStyle/>
          <a:p>
            <a:pPr algn="ctr"/>
            <a:r>
              <a:rPr lang="en-US" b="1" dirty="0"/>
              <a:t>MUL INSTRUCTION</a:t>
            </a:r>
            <a:endParaRPr lang="en-US" dirty="0"/>
          </a:p>
        </p:txBody>
      </p:sp>
      <p:pic>
        <p:nvPicPr>
          <p:cNvPr id="4" name="Picture 3"/>
          <p:cNvPicPr>
            <a:picLocks noChangeAspect="1"/>
          </p:cNvPicPr>
          <p:nvPr/>
        </p:nvPicPr>
        <p:blipFill>
          <a:blip r:embed="rId2"/>
          <a:stretch>
            <a:fillRect/>
          </a:stretch>
        </p:blipFill>
        <p:spPr>
          <a:xfrm>
            <a:off x="2810028" y="1194619"/>
            <a:ext cx="5823124" cy="1592826"/>
          </a:xfrm>
          <a:prstGeom prst="rect">
            <a:avLst/>
          </a:prstGeom>
        </p:spPr>
      </p:pic>
      <p:sp>
        <p:nvSpPr>
          <p:cNvPr id="5" name="Rectangle 4"/>
          <p:cNvSpPr/>
          <p:nvPr/>
        </p:nvSpPr>
        <p:spPr>
          <a:xfrm>
            <a:off x="324464" y="2967335"/>
            <a:ext cx="12078929" cy="707886"/>
          </a:xfrm>
          <a:prstGeom prst="rect">
            <a:avLst/>
          </a:prstGeom>
        </p:spPr>
        <p:txBody>
          <a:bodyPr wrap="square">
            <a:spAutoFit/>
          </a:bodyPr>
          <a:lstStyle/>
          <a:p>
            <a:r>
              <a:rPr lang="en-US" sz="2000" b="1" dirty="0"/>
              <a:t>When AX is multiplied by a 16-bit operand, for example, the product is stored in the combined DX and AX registers.</a:t>
            </a:r>
          </a:p>
        </p:txBody>
      </p:sp>
      <p:sp>
        <p:nvSpPr>
          <p:cNvPr id="6" name="Rectangle 5"/>
          <p:cNvSpPr/>
          <p:nvPr/>
        </p:nvSpPr>
        <p:spPr>
          <a:xfrm>
            <a:off x="324464" y="3675221"/>
            <a:ext cx="11533239" cy="369332"/>
          </a:xfrm>
          <a:prstGeom prst="rect">
            <a:avLst/>
          </a:prstGeom>
        </p:spPr>
        <p:txBody>
          <a:bodyPr wrap="square">
            <a:spAutoFit/>
          </a:bodyPr>
          <a:lstStyle/>
          <a:p>
            <a:r>
              <a:rPr lang="en-US" b="1" dirty="0"/>
              <a:t>          • the high 16 bits of the product are stored in DX, and the low 16 bits are stored in AX.</a:t>
            </a:r>
          </a:p>
        </p:txBody>
      </p:sp>
      <p:sp>
        <p:nvSpPr>
          <p:cNvPr id="7" name="Rectangle 6"/>
          <p:cNvSpPr/>
          <p:nvPr/>
        </p:nvSpPr>
        <p:spPr>
          <a:xfrm>
            <a:off x="368710" y="4398496"/>
            <a:ext cx="11488993" cy="707886"/>
          </a:xfrm>
          <a:prstGeom prst="rect">
            <a:avLst/>
          </a:prstGeom>
        </p:spPr>
        <p:txBody>
          <a:bodyPr wrap="square">
            <a:spAutoFit/>
          </a:bodyPr>
          <a:lstStyle/>
          <a:p>
            <a:r>
              <a:rPr lang="en-US" sz="2000" b="1" dirty="0"/>
              <a:t>The Carry flag is set if DX is not equal to zero, which lets us know that the product will not fit into the lower half of the implied destination operand.</a:t>
            </a:r>
          </a:p>
        </p:txBody>
      </p:sp>
      <p:sp>
        <p:nvSpPr>
          <p:cNvPr id="8" name="Rectangle 7"/>
          <p:cNvSpPr/>
          <p:nvPr/>
        </p:nvSpPr>
        <p:spPr>
          <a:xfrm>
            <a:off x="1179871" y="5260270"/>
            <a:ext cx="9601199" cy="400110"/>
          </a:xfrm>
          <a:prstGeom prst="rect">
            <a:avLst/>
          </a:prstGeom>
        </p:spPr>
        <p:txBody>
          <a:bodyPr wrap="square">
            <a:spAutoFit/>
          </a:bodyPr>
          <a:lstStyle/>
          <a:p>
            <a:pPr algn="just"/>
            <a:r>
              <a:rPr lang="en-US" sz="2000" b="1" dirty="0"/>
              <a:t>•After MUL, CF/OF=0; if upper half of the result is zero; 1 otherwise.</a:t>
            </a:r>
          </a:p>
        </p:txBody>
      </p:sp>
    </p:spTree>
    <p:extLst>
      <p:ext uri="{BB962C8B-B14F-4D97-AF65-F5344CB8AC3E}">
        <p14:creationId xmlns:p14="http://schemas.microsoft.com/office/powerpoint/2010/main" val="1508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EXAMPLES</a:t>
            </a:r>
          </a:p>
        </p:txBody>
      </p:sp>
      <p:pic>
        <p:nvPicPr>
          <p:cNvPr id="4" name="Picture 3"/>
          <p:cNvPicPr>
            <a:picLocks noChangeAspect="1"/>
          </p:cNvPicPr>
          <p:nvPr/>
        </p:nvPicPr>
        <p:blipFill>
          <a:blip r:embed="rId2"/>
          <a:stretch>
            <a:fillRect/>
          </a:stretch>
        </p:blipFill>
        <p:spPr>
          <a:xfrm>
            <a:off x="1111434" y="1268362"/>
            <a:ext cx="8474076" cy="2433484"/>
          </a:xfrm>
          <a:prstGeom prst="rect">
            <a:avLst/>
          </a:prstGeom>
        </p:spPr>
      </p:pic>
      <p:pic>
        <p:nvPicPr>
          <p:cNvPr id="5" name="Picture 4"/>
          <p:cNvPicPr>
            <a:picLocks noChangeAspect="1"/>
          </p:cNvPicPr>
          <p:nvPr/>
        </p:nvPicPr>
        <p:blipFill>
          <a:blip r:embed="rId3"/>
          <a:stretch>
            <a:fillRect/>
          </a:stretch>
        </p:blipFill>
        <p:spPr>
          <a:xfrm>
            <a:off x="1111434" y="3970724"/>
            <a:ext cx="8474075" cy="2118518"/>
          </a:xfrm>
          <a:prstGeom prst="rect">
            <a:avLst/>
          </a:prstGeom>
        </p:spPr>
      </p:pic>
    </p:spTree>
    <p:extLst>
      <p:ext uri="{BB962C8B-B14F-4D97-AF65-F5344CB8AC3E}">
        <p14:creationId xmlns:p14="http://schemas.microsoft.com/office/powerpoint/2010/main" val="3220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FC05-4F64-42E9-97C6-AC0D4C6C4AE5}"/>
              </a:ext>
            </a:extLst>
          </p:cNvPr>
          <p:cNvSpPr>
            <a:spLocks noGrp="1"/>
          </p:cNvSpPr>
          <p:nvPr>
            <p:ph type="title"/>
          </p:nvPr>
        </p:nvSpPr>
        <p:spPr>
          <a:xfrm>
            <a:off x="646111" y="452718"/>
            <a:ext cx="9404723" cy="658630"/>
          </a:xfrm>
        </p:spPr>
        <p:txBody>
          <a:bodyPr/>
          <a:lstStyle/>
          <a:p>
            <a:pPr algn="ctr"/>
            <a:r>
              <a:rPr lang="en-US" b="1" dirty="0"/>
              <a:t>IMUL INSTRUCTION </a:t>
            </a:r>
            <a:endParaRPr lang="en-PK" b="1" dirty="0"/>
          </a:p>
        </p:txBody>
      </p:sp>
      <p:sp>
        <p:nvSpPr>
          <p:cNvPr id="4" name="Rectangle 3">
            <a:extLst>
              <a:ext uri="{FF2B5EF4-FFF2-40B4-BE49-F238E27FC236}">
                <a16:creationId xmlns:a16="http://schemas.microsoft.com/office/drawing/2014/main" id="{7BE1CD5E-7B95-4E30-A706-97458A4813B9}"/>
              </a:ext>
            </a:extLst>
          </p:cNvPr>
          <p:cNvSpPr/>
          <p:nvPr/>
        </p:nvSpPr>
        <p:spPr>
          <a:xfrm>
            <a:off x="487680" y="1111348"/>
            <a:ext cx="10935286" cy="400110"/>
          </a:xfrm>
          <a:prstGeom prst="rect">
            <a:avLst/>
          </a:prstGeom>
        </p:spPr>
        <p:txBody>
          <a:bodyPr wrap="square">
            <a:spAutoFit/>
          </a:bodyPr>
          <a:lstStyle/>
          <a:p>
            <a:pPr algn="just"/>
            <a:r>
              <a:rPr lang="en-US" sz="2000" b="1" dirty="0"/>
              <a:t>•The IMUL (signed multiply) instruction performs signed integer multiplication.</a:t>
            </a:r>
            <a:endParaRPr lang="en-PK" sz="2000" b="1" dirty="0"/>
          </a:p>
        </p:txBody>
      </p:sp>
      <p:sp>
        <p:nvSpPr>
          <p:cNvPr id="5" name="Rectangle 4">
            <a:extLst>
              <a:ext uri="{FF2B5EF4-FFF2-40B4-BE49-F238E27FC236}">
                <a16:creationId xmlns:a16="http://schemas.microsoft.com/office/drawing/2014/main" id="{CCB48D68-B878-4D4D-B3D2-B20984CE31C2}"/>
              </a:ext>
            </a:extLst>
          </p:cNvPr>
          <p:cNvSpPr/>
          <p:nvPr/>
        </p:nvSpPr>
        <p:spPr>
          <a:xfrm>
            <a:off x="361071" y="1750953"/>
            <a:ext cx="8497889" cy="400110"/>
          </a:xfrm>
          <a:prstGeom prst="rect">
            <a:avLst/>
          </a:prstGeom>
        </p:spPr>
        <p:txBody>
          <a:bodyPr wrap="square">
            <a:spAutoFit/>
          </a:bodyPr>
          <a:lstStyle/>
          <a:p>
            <a:r>
              <a:rPr lang="en-US" sz="2000" b="1" dirty="0"/>
              <a:t>•Unlike the MUL instruction, IMUL preserves the sign of the product.</a:t>
            </a:r>
            <a:endParaRPr lang="en-PK" sz="2000" b="1" dirty="0"/>
          </a:p>
        </p:txBody>
      </p:sp>
      <p:sp>
        <p:nvSpPr>
          <p:cNvPr id="6" name="Rectangle 5">
            <a:extLst>
              <a:ext uri="{FF2B5EF4-FFF2-40B4-BE49-F238E27FC236}">
                <a16:creationId xmlns:a16="http://schemas.microsoft.com/office/drawing/2014/main" id="{D9E82277-4A2F-4C72-9C0E-818FCE21DF26}"/>
              </a:ext>
            </a:extLst>
          </p:cNvPr>
          <p:cNvSpPr/>
          <p:nvPr/>
        </p:nvSpPr>
        <p:spPr>
          <a:xfrm>
            <a:off x="487680" y="2390559"/>
            <a:ext cx="10354824" cy="707886"/>
          </a:xfrm>
          <a:prstGeom prst="rect">
            <a:avLst/>
          </a:prstGeom>
        </p:spPr>
        <p:txBody>
          <a:bodyPr wrap="square">
            <a:spAutoFit/>
          </a:bodyPr>
          <a:lstStyle/>
          <a:p>
            <a:pPr algn="just"/>
            <a:r>
              <a:rPr lang="en-US" sz="2000" b="1" dirty="0"/>
              <a:t>•It does this by sign extending the highest bit of the lower half of the product into the upper bits of the product.</a:t>
            </a:r>
            <a:endParaRPr lang="en-PK" sz="2000" b="1" dirty="0"/>
          </a:p>
        </p:txBody>
      </p:sp>
      <p:sp>
        <p:nvSpPr>
          <p:cNvPr id="7" name="Rectangle 6">
            <a:extLst>
              <a:ext uri="{FF2B5EF4-FFF2-40B4-BE49-F238E27FC236}">
                <a16:creationId xmlns:a16="http://schemas.microsoft.com/office/drawing/2014/main" id="{CB659D66-FD51-4DA1-A460-204EC604573F}"/>
              </a:ext>
            </a:extLst>
          </p:cNvPr>
          <p:cNvSpPr/>
          <p:nvPr/>
        </p:nvSpPr>
        <p:spPr>
          <a:xfrm>
            <a:off x="487680" y="3429000"/>
            <a:ext cx="10513253" cy="707886"/>
          </a:xfrm>
          <a:prstGeom prst="rect">
            <a:avLst/>
          </a:prstGeom>
        </p:spPr>
        <p:txBody>
          <a:bodyPr wrap="square">
            <a:spAutoFit/>
          </a:bodyPr>
          <a:lstStyle/>
          <a:p>
            <a:r>
              <a:rPr lang="en-US" sz="2000" b="1" dirty="0"/>
              <a:t>•The x86 instruction set supports three formats for the IMUL instruction: one operand, two operands, and three operands. </a:t>
            </a:r>
            <a:endParaRPr lang="en-PK" sz="2000" b="1" dirty="0"/>
          </a:p>
        </p:txBody>
      </p:sp>
    </p:spTree>
    <p:extLst>
      <p:ext uri="{BB962C8B-B14F-4D97-AF65-F5344CB8AC3E}">
        <p14:creationId xmlns:p14="http://schemas.microsoft.com/office/powerpoint/2010/main" val="39781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4D164D-A8BE-46DB-B34E-51F344C9D3E8}"/>
              </a:ext>
            </a:extLst>
          </p:cNvPr>
          <p:cNvSpPr/>
          <p:nvPr/>
        </p:nvSpPr>
        <p:spPr>
          <a:xfrm>
            <a:off x="646111" y="1389577"/>
            <a:ext cx="9580099" cy="400110"/>
          </a:xfrm>
          <a:prstGeom prst="rect">
            <a:avLst/>
          </a:prstGeom>
        </p:spPr>
        <p:txBody>
          <a:bodyPr wrap="square">
            <a:spAutoFit/>
          </a:bodyPr>
          <a:lstStyle/>
          <a:p>
            <a:pPr algn="just"/>
            <a:r>
              <a:rPr lang="en-US" sz="2000" b="1" dirty="0"/>
              <a:t>•The one-operand formats store the product in AX, DX:AX, or EDX : EAX</a:t>
            </a:r>
            <a:endParaRPr lang="en-PK" sz="2000" b="1" dirty="0"/>
          </a:p>
        </p:txBody>
      </p:sp>
      <p:pic>
        <p:nvPicPr>
          <p:cNvPr id="6" name="Picture 5">
            <a:extLst>
              <a:ext uri="{FF2B5EF4-FFF2-40B4-BE49-F238E27FC236}">
                <a16:creationId xmlns:a16="http://schemas.microsoft.com/office/drawing/2014/main" id="{B059F5F4-DE69-4622-8E7B-24C707A361C7}"/>
              </a:ext>
            </a:extLst>
          </p:cNvPr>
          <p:cNvPicPr>
            <a:picLocks noChangeAspect="1"/>
          </p:cNvPicPr>
          <p:nvPr/>
        </p:nvPicPr>
        <p:blipFill>
          <a:blip r:embed="rId2"/>
          <a:stretch>
            <a:fillRect/>
          </a:stretch>
        </p:blipFill>
        <p:spPr>
          <a:xfrm>
            <a:off x="1331702" y="1865215"/>
            <a:ext cx="8190734" cy="1563785"/>
          </a:xfrm>
          <a:prstGeom prst="rect">
            <a:avLst/>
          </a:prstGeom>
        </p:spPr>
      </p:pic>
      <p:sp>
        <p:nvSpPr>
          <p:cNvPr id="7" name="Rectangle 6">
            <a:extLst>
              <a:ext uri="{FF2B5EF4-FFF2-40B4-BE49-F238E27FC236}">
                <a16:creationId xmlns:a16="http://schemas.microsoft.com/office/drawing/2014/main" id="{1257E41E-DB7A-487E-B492-AAE82B7BB5F6}"/>
              </a:ext>
            </a:extLst>
          </p:cNvPr>
          <p:cNvSpPr/>
          <p:nvPr/>
        </p:nvSpPr>
        <p:spPr>
          <a:xfrm>
            <a:off x="208670" y="3667538"/>
            <a:ext cx="11774659" cy="1015663"/>
          </a:xfrm>
          <a:prstGeom prst="rect">
            <a:avLst/>
          </a:prstGeom>
        </p:spPr>
        <p:txBody>
          <a:bodyPr wrap="square">
            <a:spAutoFit/>
          </a:bodyPr>
          <a:lstStyle/>
          <a:p>
            <a:pPr algn="just"/>
            <a:r>
              <a:rPr lang="en-US" sz="2000" b="1" dirty="0"/>
              <a:t>. Two-Operand Formats (32-Bit Mode): stores the product in the first operand, which must be a register. The second operand (the multiplier) can be a register, a memory operand, or an immediate value: </a:t>
            </a:r>
            <a:endParaRPr lang="en-PK" sz="2000" b="1" dirty="0"/>
          </a:p>
        </p:txBody>
      </p:sp>
      <p:pic>
        <p:nvPicPr>
          <p:cNvPr id="8" name="Picture 7">
            <a:extLst>
              <a:ext uri="{FF2B5EF4-FFF2-40B4-BE49-F238E27FC236}">
                <a16:creationId xmlns:a16="http://schemas.microsoft.com/office/drawing/2014/main" id="{F9455052-2E15-4BA7-881D-AB4BA29CECC5}"/>
              </a:ext>
            </a:extLst>
          </p:cNvPr>
          <p:cNvPicPr>
            <a:picLocks noChangeAspect="1"/>
          </p:cNvPicPr>
          <p:nvPr/>
        </p:nvPicPr>
        <p:blipFill>
          <a:blip r:embed="rId3"/>
          <a:stretch>
            <a:fillRect/>
          </a:stretch>
        </p:blipFill>
        <p:spPr>
          <a:xfrm>
            <a:off x="3221501" y="4374013"/>
            <a:ext cx="5162843" cy="2238375"/>
          </a:xfrm>
          <a:prstGeom prst="rect">
            <a:avLst/>
          </a:prstGeom>
        </p:spPr>
      </p:pic>
      <p:sp>
        <p:nvSpPr>
          <p:cNvPr id="9" name="Title 1">
            <a:extLst>
              <a:ext uri="{FF2B5EF4-FFF2-40B4-BE49-F238E27FC236}">
                <a16:creationId xmlns:a16="http://schemas.microsoft.com/office/drawing/2014/main" id="{7D59E982-445F-4B81-AF58-B32B1314F348}"/>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Tree>
    <p:extLst>
      <p:ext uri="{BB962C8B-B14F-4D97-AF65-F5344CB8AC3E}">
        <p14:creationId xmlns:p14="http://schemas.microsoft.com/office/powerpoint/2010/main" val="369840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966089-2BFD-41BC-B826-970C67E3C054}"/>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
        <p:nvSpPr>
          <p:cNvPr id="5" name="Rectangle 4">
            <a:extLst>
              <a:ext uri="{FF2B5EF4-FFF2-40B4-BE49-F238E27FC236}">
                <a16:creationId xmlns:a16="http://schemas.microsoft.com/office/drawing/2014/main" id="{D5E8FE26-9DDB-452C-AEA7-93F2B4F4D30A}"/>
              </a:ext>
            </a:extLst>
          </p:cNvPr>
          <p:cNvSpPr/>
          <p:nvPr/>
        </p:nvSpPr>
        <p:spPr>
          <a:xfrm>
            <a:off x="314178" y="1322363"/>
            <a:ext cx="11563643" cy="707886"/>
          </a:xfrm>
          <a:prstGeom prst="rect">
            <a:avLst/>
          </a:prstGeom>
        </p:spPr>
        <p:txBody>
          <a:bodyPr wrap="square">
            <a:spAutoFit/>
          </a:bodyPr>
          <a:lstStyle/>
          <a:p>
            <a:pPr algn="just"/>
            <a:r>
              <a:rPr lang="en-US" sz="2000" b="1" dirty="0"/>
              <a:t>The two-operand formats truncate the product to the length of the destination. If significant digits are lost, the Overflow and Carry flags are set. </a:t>
            </a:r>
            <a:endParaRPr lang="en-PK" sz="2000" b="1" dirty="0"/>
          </a:p>
        </p:txBody>
      </p:sp>
      <p:sp>
        <p:nvSpPr>
          <p:cNvPr id="6" name="Rectangle 5">
            <a:extLst>
              <a:ext uri="{FF2B5EF4-FFF2-40B4-BE49-F238E27FC236}">
                <a16:creationId xmlns:a16="http://schemas.microsoft.com/office/drawing/2014/main" id="{C7BC144C-2A37-4830-8144-85CA1542F97D}"/>
              </a:ext>
            </a:extLst>
          </p:cNvPr>
          <p:cNvSpPr/>
          <p:nvPr/>
        </p:nvSpPr>
        <p:spPr>
          <a:xfrm>
            <a:off x="436097" y="2690336"/>
            <a:ext cx="11441724" cy="1015663"/>
          </a:xfrm>
          <a:prstGeom prst="rect">
            <a:avLst/>
          </a:prstGeom>
        </p:spPr>
        <p:txBody>
          <a:bodyPr wrap="square">
            <a:spAutoFit/>
          </a:bodyPr>
          <a:lstStyle/>
          <a:p>
            <a:pPr algn="just"/>
            <a:r>
              <a:rPr lang="en-US" sz="2000" b="1" dirty="0"/>
              <a:t>•The three-operand formats in 32-bit mode store the product in the first operand. The second operand can be a 16-bit register or memory operand, which is multiplied by the third operand, an 8- or 16-bit immediate value: </a:t>
            </a:r>
            <a:endParaRPr lang="en-PK" sz="2000" b="1" dirty="0"/>
          </a:p>
        </p:txBody>
      </p:sp>
      <p:pic>
        <p:nvPicPr>
          <p:cNvPr id="7" name="Picture 6">
            <a:extLst>
              <a:ext uri="{FF2B5EF4-FFF2-40B4-BE49-F238E27FC236}">
                <a16:creationId xmlns:a16="http://schemas.microsoft.com/office/drawing/2014/main" id="{102E497A-B2A1-43FC-9155-1720C68E38C1}"/>
              </a:ext>
            </a:extLst>
          </p:cNvPr>
          <p:cNvPicPr>
            <a:picLocks noChangeAspect="1"/>
          </p:cNvPicPr>
          <p:nvPr/>
        </p:nvPicPr>
        <p:blipFill>
          <a:blip r:embed="rId2"/>
          <a:stretch>
            <a:fillRect/>
          </a:stretch>
        </p:blipFill>
        <p:spPr>
          <a:xfrm>
            <a:off x="2926080" y="3961316"/>
            <a:ext cx="6077243" cy="2443966"/>
          </a:xfrm>
          <a:prstGeom prst="rect">
            <a:avLst/>
          </a:prstGeom>
        </p:spPr>
      </p:pic>
    </p:spTree>
    <p:extLst>
      <p:ext uri="{BB962C8B-B14F-4D97-AF65-F5344CB8AC3E}">
        <p14:creationId xmlns:p14="http://schemas.microsoft.com/office/powerpoint/2010/main" val="342358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471" y="1053265"/>
            <a:ext cx="11474245" cy="4401205"/>
          </a:xfrm>
          <a:prstGeom prst="rect">
            <a:avLst/>
          </a:prstGeom>
        </p:spPr>
        <p:txBody>
          <a:bodyPr wrap="square">
            <a:spAutoFit/>
          </a:bodyPr>
          <a:lstStyle/>
          <a:p>
            <a:pPr algn="just"/>
            <a:r>
              <a:rPr lang="en-US" sz="2800" b="1" dirty="0"/>
              <a:t>•Bit manipulation is an intrinsic part of computer graphics, data encryption, and hardware manipulation. </a:t>
            </a:r>
          </a:p>
          <a:p>
            <a:pPr algn="just"/>
            <a:endParaRPr lang="en-US" sz="2800" b="1" dirty="0"/>
          </a:p>
          <a:p>
            <a:pPr algn="just"/>
            <a:endParaRPr lang="en-US" sz="2800" b="1" dirty="0"/>
          </a:p>
          <a:p>
            <a:pPr algn="just"/>
            <a:r>
              <a:rPr lang="en-US" sz="2800" b="1" dirty="0"/>
              <a:t>•Bit shifting means to move bits right and left inside an operand.</a:t>
            </a:r>
          </a:p>
          <a:p>
            <a:pPr algn="just"/>
            <a:endParaRPr lang="en-US" sz="2800" b="1" dirty="0"/>
          </a:p>
          <a:p>
            <a:pPr algn="just"/>
            <a:endParaRPr lang="en-US" sz="2800" b="1" dirty="0"/>
          </a:p>
          <a:p>
            <a:pPr algn="just"/>
            <a:r>
              <a:rPr lang="en-US" sz="2800" b="1" dirty="0"/>
              <a:t> •Shift and Rotate instructions affect the </a:t>
            </a:r>
            <a:r>
              <a:rPr lang="en-US" sz="2800" b="1" i="1" dirty="0">
                <a:solidFill>
                  <a:srgbClr val="FF0000"/>
                </a:solidFill>
              </a:rPr>
              <a:t>overflow</a:t>
            </a:r>
            <a:r>
              <a:rPr lang="en-US" sz="2800" b="1" dirty="0"/>
              <a:t> and </a:t>
            </a:r>
            <a:r>
              <a:rPr lang="en-US" sz="2800" b="1" i="1" dirty="0">
                <a:solidFill>
                  <a:srgbClr val="FF0000"/>
                </a:solidFill>
              </a:rPr>
              <a:t>carry</a:t>
            </a:r>
            <a:r>
              <a:rPr lang="en-US" sz="2800" b="1" dirty="0"/>
              <a:t> flags.</a:t>
            </a:r>
          </a:p>
          <a:p>
            <a:pPr algn="just"/>
            <a:endParaRPr lang="en-US" sz="2800" b="1" dirty="0"/>
          </a:p>
          <a:p>
            <a:pPr algn="just"/>
            <a:r>
              <a:rPr lang="en-US" sz="2800" dirty="0"/>
              <a:t> </a:t>
            </a:r>
            <a:endParaRPr lang="en-US" sz="2800" b="1" dirty="0"/>
          </a:p>
        </p:txBody>
      </p:sp>
    </p:spTree>
    <p:extLst>
      <p:ext uri="{BB962C8B-B14F-4D97-AF65-F5344CB8AC3E}">
        <p14:creationId xmlns:p14="http://schemas.microsoft.com/office/powerpoint/2010/main" val="1376733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988D93-52EC-464F-A934-EF9A0340879A}"/>
              </a:ext>
            </a:extLst>
          </p:cNvPr>
          <p:cNvSpPr/>
          <p:nvPr/>
        </p:nvSpPr>
        <p:spPr>
          <a:xfrm>
            <a:off x="178190" y="1560565"/>
            <a:ext cx="11910646" cy="707886"/>
          </a:xfrm>
          <a:prstGeom prst="rect">
            <a:avLst/>
          </a:prstGeom>
        </p:spPr>
        <p:txBody>
          <a:bodyPr wrap="square">
            <a:spAutoFit/>
          </a:bodyPr>
          <a:lstStyle/>
          <a:p>
            <a:pPr algn="just"/>
            <a:r>
              <a:rPr lang="en-US" sz="2000" b="1" dirty="0"/>
              <a:t>•After IMUL, CF/OF = 0, if the upper half of the result is the sign extension of the lower half; CF/OF = 1 otherwise </a:t>
            </a:r>
            <a:endParaRPr lang="en-PK" sz="2000" b="1" dirty="0"/>
          </a:p>
        </p:txBody>
      </p:sp>
      <p:sp>
        <p:nvSpPr>
          <p:cNvPr id="6" name="Rectangle 5">
            <a:extLst>
              <a:ext uri="{FF2B5EF4-FFF2-40B4-BE49-F238E27FC236}">
                <a16:creationId xmlns:a16="http://schemas.microsoft.com/office/drawing/2014/main" id="{C2D66794-2F88-454B-8AB4-78722A03F59D}"/>
              </a:ext>
            </a:extLst>
          </p:cNvPr>
          <p:cNvSpPr/>
          <p:nvPr/>
        </p:nvSpPr>
        <p:spPr>
          <a:xfrm>
            <a:off x="356381" y="2517613"/>
            <a:ext cx="11479237" cy="400110"/>
          </a:xfrm>
          <a:prstGeom prst="rect">
            <a:avLst/>
          </a:prstGeom>
        </p:spPr>
        <p:txBody>
          <a:bodyPr wrap="square">
            <a:spAutoFit/>
          </a:bodyPr>
          <a:lstStyle/>
          <a:p>
            <a:pPr algn="just"/>
            <a:r>
              <a:rPr lang="en-US" sz="2000" b="1" dirty="0"/>
              <a:t>• This means that the bits of the upper half are the same as the sign bit of the lower half.</a:t>
            </a:r>
            <a:endParaRPr lang="en-PK" sz="2000" b="1" dirty="0"/>
          </a:p>
        </p:txBody>
      </p:sp>
      <p:sp>
        <p:nvSpPr>
          <p:cNvPr id="7" name="Title 1">
            <a:extLst>
              <a:ext uri="{FF2B5EF4-FFF2-40B4-BE49-F238E27FC236}">
                <a16:creationId xmlns:a16="http://schemas.microsoft.com/office/drawing/2014/main" id="{C6DF8EFE-F8A1-4E60-BF14-6ABF432A21D6}"/>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pic>
        <p:nvPicPr>
          <p:cNvPr id="8" name="Picture 7">
            <a:extLst>
              <a:ext uri="{FF2B5EF4-FFF2-40B4-BE49-F238E27FC236}">
                <a16:creationId xmlns:a16="http://schemas.microsoft.com/office/drawing/2014/main" id="{BCEB95CB-A456-47A5-84DA-C7D4A6CEE5B1}"/>
              </a:ext>
            </a:extLst>
          </p:cNvPr>
          <p:cNvPicPr>
            <a:picLocks noChangeAspect="1"/>
          </p:cNvPicPr>
          <p:nvPr/>
        </p:nvPicPr>
        <p:blipFill>
          <a:blip r:embed="rId2"/>
          <a:stretch>
            <a:fillRect/>
          </a:stretch>
        </p:blipFill>
        <p:spPr>
          <a:xfrm>
            <a:off x="970671" y="3040275"/>
            <a:ext cx="9696170" cy="1423291"/>
          </a:xfrm>
          <a:prstGeom prst="rect">
            <a:avLst/>
          </a:prstGeom>
        </p:spPr>
      </p:pic>
      <p:pic>
        <p:nvPicPr>
          <p:cNvPr id="9" name="Picture 8">
            <a:extLst>
              <a:ext uri="{FF2B5EF4-FFF2-40B4-BE49-F238E27FC236}">
                <a16:creationId xmlns:a16="http://schemas.microsoft.com/office/drawing/2014/main" id="{29CCC009-3B15-49A4-840D-5399F6A1C19D}"/>
              </a:ext>
            </a:extLst>
          </p:cNvPr>
          <p:cNvPicPr>
            <a:picLocks noChangeAspect="1"/>
          </p:cNvPicPr>
          <p:nvPr/>
        </p:nvPicPr>
        <p:blipFill>
          <a:blip r:embed="rId3"/>
          <a:stretch>
            <a:fillRect/>
          </a:stretch>
        </p:blipFill>
        <p:spPr>
          <a:xfrm>
            <a:off x="970671" y="4673172"/>
            <a:ext cx="9696170" cy="1711957"/>
          </a:xfrm>
          <a:prstGeom prst="rect">
            <a:avLst/>
          </a:prstGeom>
        </p:spPr>
      </p:pic>
    </p:spTree>
    <p:extLst>
      <p:ext uri="{BB962C8B-B14F-4D97-AF65-F5344CB8AC3E}">
        <p14:creationId xmlns:p14="http://schemas.microsoft.com/office/powerpoint/2010/main" val="52472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F8EFE-F8A1-4E60-BF14-6ABF432A21D6}"/>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
        <p:nvSpPr>
          <p:cNvPr id="2" name="Rectangle 1">
            <a:extLst>
              <a:ext uri="{FF2B5EF4-FFF2-40B4-BE49-F238E27FC236}">
                <a16:creationId xmlns:a16="http://schemas.microsoft.com/office/drawing/2014/main" id="{C56F8A5E-D22B-4771-88BE-13A7413CB13D}"/>
              </a:ext>
            </a:extLst>
          </p:cNvPr>
          <p:cNvSpPr/>
          <p:nvPr/>
        </p:nvSpPr>
        <p:spPr>
          <a:xfrm>
            <a:off x="322555" y="1546498"/>
            <a:ext cx="10748720" cy="830997"/>
          </a:xfrm>
          <a:prstGeom prst="rect">
            <a:avLst/>
          </a:prstGeom>
        </p:spPr>
        <p:txBody>
          <a:bodyPr wrap="square">
            <a:spAutoFit/>
          </a:bodyPr>
          <a:lstStyle/>
          <a:p>
            <a:pPr algn="just"/>
            <a:r>
              <a:rPr lang="en-US" sz="2400" b="1" dirty="0"/>
              <a:t>• The following instructions multiply 48 by 4, producing +192 in DX:AX. DX is a sign extension of AX, so the Overflow flag is clear: </a:t>
            </a:r>
            <a:endParaRPr lang="en-PK" sz="2400" b="1" dirty="0"/>
          </a:p>
        </p:txBody>
      </p:sp>
      <p:pic>
        <p:nvPicPr>
          <p:cNvPr id="3" name="Picture 2">
            <a:extLst>
              <a:ext uri="{FF2B5EF4-FFF2-40B4-BE49-F238E27FC236}">
                <a16:creationId xmlns:a16="http://schemas.microsoft.com/office/drawing/2014/main" id="{36FDA0E5-7685-4D76-B7BE-53A9D83B87D1}"/>
              </a:ext>
            </a:extLst>
          </p:cNvPr>
          <p:cNvPicPr>
            <a:picLocks noChangeAspect="1"/>
          </p:cNvPicPr>
          <p:nvPr/>
        </p:nvPicPr>
        <p:blipFill>
          <a:blip r:embed="rId2"/>
          <a:stretch>
            <a:fillRect/>
          </a:stretch>
        </p:blipFill>
        <p:spPr>
          <a:xfrm>
            <a:off x="140678" y="2722255"/>
            <a:ext cx="11511924" cy="1854505"/>
          </a:xfrm>
          <a:prstGeom prst="rect">
            <a:avLst/>
          </a:prstGeom>
        </p:spPr>
      </p:pic>
    </p:spTree>
    <p:extLst>
      <p:ext uri="{BB962C8B-B14F-4D97-AF65-F5344CB8AC3E}">
        <p14:creationId xmlns:p14="http://schemas.microsoft.com/office/powerpoint/2010/main" val="36898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E4B0-089D-4C63-8D2A-D2AFF4AB5588}"/>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sp>
        <p:nvSpPr>
          <p:cNvPr id="4" name="Rectangle 3">
            <a:extLst>
              <a:ext uri="{FF2B5EF4-FFF2-40B4-BE49-F238E27FC236}">
                <a16:creationId xmlns:a16="http://schemas.microsoft.com/office/drawing/2014/main" id="{9A52A859-EADA-493E-B942-71040F56B96E}"/>
              </a:ext>
            </a:extLst>
          </p:cNvPr>
          <p:cNvSpPr/>
          <p:nvPr/>
        </p:nvSpPr>
        <p:spPr>
          <a:xfrm>
            <a:off x="295421" y="1448025"/>
            <a:ext cx="11226019" cy="707886"/>
          </a:xfrm>
          <a:prstGeom prst="rect">
            <a:avLst/>
          </a:prstGeom>
        </p:spPr>
        <p:txBody>
          <a:bodyPr wrap="square">
            <a:spAutoFit/>
          </a:bodyPr>
          <a:lstStyle/>
          <a:p>
            <a:r>
              <a:rPr lang="en-US" sz="2000" b="1" dirty="0"/>
              <a:t>•In 32-bit mode, the DIV (unsigned divide) instruction performs 8-bit, 16-bit, and 32-bit unsigned integer division.</a:t>
            </a:r>
            <a:endParaRPr lang="en-PK" sz="2000" b="1" dirty="0"/>
          </a:p>
        </p:txBody>
      </p:sp>
      <p:pic>
        <p:nvPicPr>
          <p:cNvPr id="5" name="Picture 4">
            <a:extLst>
              <a:ext uri="{FF2B5EF4-FFF2-40B4-BE49-F238E27FC236}">
                <a16:creationId xmlns:a16="http://schemas.microsoft.com/office/drawing/2014/main" id="{C27A8FBB-29D7-4563-B45F-34C766DCF497}"/>
              </a:ext>
            </a:extLst>
          </p:cNvPr>
          <p:cNvPicPr>
            <a:picLocks noChangeAspect="1"/>
          </p:cNvPicPr>
          <p:nvPr/>
        </p:nvPicPr>
        <p:blipFill>
          <a:blip r:embed="rId2"/>
          <a:stretch>
            <a:fillRect/>
          </a:stretch>
        </p:blipFill>
        <p:spPr>
          <a:xfrm>
            <a:off x="3910818" y="2155911"/>
            <a:ext cx="3156365" cy="1860215"/>
          </a:xfrm>
          <a:prstGeom prst="rect">
            <a:avLst/>
          </a:prstGeom>
        </p:spPr>
      </p:pic>
      <p:sp>
        <p:nvSpPr>
          <p:cNvPr id="6" name="Rectangle 5">
            <a:extLst>
              <a:ext uri="{FF2B5EF4-FFF2-40B4-BE49-F238E27FC236}">
                <a16:creationId xmlns:a16="http://schemas.microsoft.com/office/drawing/2014/main" id="{8CAF6CE0-6D95-49F8-95C5-10A80F07EFF8}"/>
              </a:ext>
            </a:extLst>
          </p:cNvPr>
          <p:cNvSpPr/>
          <p:nvPr/>
        </p:nvSpPr>
        <p:spPr>
          <a:xfrm>
            <a:off x="295421" y="4016126"/>
            <a:ext cx="5969904" cy="400110"/>
          </a:xfrm>
          <a:prstGeom prst="rect">
            <a:avLst/>
          </a:prstGeom>
        </p:spPr>
        <p:txBody>
          <a:bodyPr wrap="none">
            <a:spAutoFit/>
          </a:bodyPr>
          <a:lstStyle/>
          <a:p>
            <a:pPr algn="just"/>
            <a:r>
              <a:rPr lang="en-US" sz="2000" b="1" dirty="0"/>
              <a:t>•Where the single reg/mem operand is divisor.</a:t>
            </a:r>
            <a:endParaRPr lang="en-PK" sz="2000" b="1" dirty="0"/>
          </a:p>
        </p:txBody>
      </p:sp>
      <p:sp>
        <p:nvSpPr>
          <p:cNvPr id="7" name="Rectangle 6">
            <a:extLst>
              <a:ext uri="{FF2B5EF4-FFF2-40B4-BE49-F238E27FC236}">
                <a16:creationId xmlns:a16="http://schemas.microsoft.com/office/drawing/2014/main" id="{2BA9F552-FC5C-4983-8078-FEDFF012EEC0}"/>
              </a:ext>
            </a:extLst>
          </p:cNvPr>
          <p:cNvSpPr/>
          <p:nvPr/>
        </p:nvSpPr>
        <p:spPr>
          <a:xfrm>
            <a:off x="295421" y="4677234"/>
            <a:ext cx="12013810" cy="400110"/>
          </a:xfrm>
          <a:prstGeom prst="rect">
            <a:avLst/>
          </a:prstGeom>
        </p:spPr>
        <p:txBody>
          <a:bodyPr wrap="square">
            <a:spAutoFit/>
          </a:bodyPr>
          <a:lstStyle/>
          <a:p>
            <a:pPr algn="just"/>
            <a:r>
              <a:rPr lang="en-US" dirty="0"/>
              <a:t>•</a:t>
            </a:r>
            <a:r>
              <a:rPr lang="en-US" sz="2000" b="1" dirty="0"/>
              <a:t>When division is performed, we obtain two results, the quotient and the remainder.</a:t>
            </a:r>
            <a:endParaRPr lang="en-PK" b="1" dirty="0"/>
          </a:p>
        </p:txBody>
      </p:sp>
      <p:sp>
        <p:nvSpPr>
          <p:cNvPr id="8" name="Rectangle 7">
            <a:extLst>
              <a:ext uri="{FF2B5EF4-FFF2-40B4-BE49-F238E27FC236}">
                <a16:creationId xmlns:a16="http://schemas.microsoft.com/office/drawing/2014/main" id="{60CC8F32-A42E-4E4E-9ECA-0C719F7B624D}"/>
              </a:ext>
            </a:extLst>
          </p:cNvPr>
          <p:cNvSpPr/>
          <p:nvPr/>
        </p:nvSpPr>
        <p:spPr>
          <a:xfrm>
            <a:off x="295420" y="5301797"/>
            <a:ext cx="11113477" cy="400110"/>
          </a:xfrm>
          <a:prstGeom prst="rect">
            <a:avLst/>
          </a:prstGeom>
        </p:spPr>
        <p:txBody>
          <a:bodyPr wrap="square">
            <a:spAutoFit/>
          </a:bodyPr>
          <a:lstStyle/>
          <a:p>
            <a:pPr algn="just"/>
            <a:r>
              <a:rPr lang="en-US" sz="2000" b="1" dirty="0"/>
              <a:t>• Quotient and remainder have the same size as the divisor. </a:t>
            </a:r>
            <a:endParaRPr lang="en-PK" sz="2000" b="1" dirty="0"/>
          </a:p>
        </p:txBody>
      </p:sp>
    </p:spTree>
    <p:extLst>
      <p:ext uri="{BB962C8B-B14F-4D97-AF65-F5344CB8AC3E}">
        <p14:creationId xmlns:p14="http://schemas.microsoft.com/office/powerpoint/2010/main" val="15715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721FF-FC91-4CC8-A6F6-FAB7C42BFF90}"/>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pic>
        <p:nvPicPr>
          <p:cNvPr id="5" name="Picture 4">
            <a:extLst>
              <a:ext uri="{FF2B5EF4-FFF2-40B4-BE49-F238E27FC236}">
                <a16:creationId xmlns:a16="http://schemas.microsoft.com/office/drawing/2014/main" id="{F64A6E68-0743-41E2-8E09-D80B84574F2F}"/>
              </a:ext>
            </a:extLst>
          </p:cNvPr>
          <p:cNvPicPr>
            <a:picLocks noChangeAspect="1"/>
          </p:cNvPicPr>
          <p:nvPr/>
        </p:nvPicPr>
        <p:blipFill>
          <a:blip r:embed="rId2"/>
          <a:stretch>
            <a:fillRect/>
          </a:stretch>
        </p:blipFill>
        <p:spPr>
          <a:xfrm>
            <a:off x="1772529" y="1260189"/>
            <a:ext cx="7469945" cy="2070117"/>
          </a:xfrm>
          <a:prstGeom prst="rect">
            <a:avLst/>
          </a:prstGeom>
        </p:spPr>
      </p:pic>
      <p:pic>
        <p:nvPicPr>
          <p:cNvPr id="6" name="Picture 5">
            <a:extLst>
              <a:ext uri="{FF2B5EF4-FFF2-40B4-BE49-F238E27FC236}">
                <a16:creationId xmlns:a16="http://schemas.microsoft.com/office/drawing/2014/main" id="{E4A6E2C1-855F-436F-9DA8-D360524177F0}"/>
              </a:ext>
            </a:extLst>
          </p:cNvPr>
          <p:cNvPicPr>
            <a:picLocks noChangeAspect="1"/>
          </p:cNvPicPr>
          <p:nvPr/>
        </p:nvPicPr>
        <p:blipFill>
          <a:blip r:embed="rId3"/>
          <a:stretch>
            <a:fillRect/>
          </a:stretch>
        </p:blipFill>
        <p:spPr>
          <a:xfrm>
            <a:off x="1998564" y="3646170"/>
            <a:ext cx="2314575" cy="1028700"/>
          </a:xfrm>
          <a:prstGeom prst="rect">
            <a:avLst/>
          </a:prstGeom>
        </p:spPr>
      </p:pic>
      <p:pic>
        <p:nvPicPr>
          <p:cNvPr id="7" name="Picture 6">
            <a:extLst>
              <a:ext uri="{FF2B5EF4-FFF2-40B4-BE49-F238E27FC236}">
                <a16:creationId xmlns:a16="http://schemas.microsoft.com/office/drawing/2014/main" id="{BBAA9ADA-33BE-4284-BC31-7E7E2FCB71E3}"/>
              </a:ext>
            </a:extLst>
          </p:cNvPr>
          <p:cNvPicPr>
            <a:picLocks noChangeAspect="1"/>
          </p:cNvPicPr>
          <p:nvPr/>
        </p:nvPicPr>
        <p:blipFill>
          <a:blip r:embed="rId4"/>
          <a:stretch>
            <a:fillRect/>
          </a:stretch>
        </p:blipFill>
        <p:spPr>
          <a:xfrm>
            <a:off x="4707038" y="3627120"/>
            <a:ext cx="3171825" cy="1047750"/>
          </a:xfrm>
          <a:prstGeom prst="rect">
            <a:avLst/>
          </a:prstGeom>
        </p:spPr>
      </p:pic>
      <p:pic>
        <p:nvPicPr>
          <p:cNvPr id="8" name="Picture 7">
            <a:extLst>
              <a:ext uri="{FF2B5EF4-FFF2-40B4-BE49-F238E27FC236}">
                <a16:creationId xmlns:a16="http://schemas.microsoft.com/office/drawing/2014/main" id="{01D92736-B24F-45B6-A3ED-BB3032B82E66}"/>
              </a:ext>
            </a:extLst>
          </p:cNvPr>
          <p:cNvPicPr>
            <a:picLocks noChangeAspect="1"/>
          </p:cNvPicPr>
          <p:nvPr/>
        </p:nvPicPr>
        <p:blipFill>
          <a:blip r:embed="rId5"/>
          <a:stretch>
            <a:fillRect/>
          </a:stretch>
        </p:blipFill>
        <p:spPr>
          <a:xfrm>
            <a:off x="2090443" y="4900215"/>
            <a:ext cx="6266644" cy="1762129"/>
          </a:xfrm>
          <a:prstGeom prst="rect">
            <a:avLst/>
          </a:prstGeom>
        </p:spPr>
      </p:pic>
    </p:spTree>
    <p:extLst>
      <p:ext uri="{BB962C8B-B14F-4D97-AF65-F5344CB8AC3E}">
        <p14:creationId xmlns:p14="http://schemas.microsoft.com/office/powerpoint/2010/main" val="16612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5F11F8-5909-48A5-86B9-C7DCC47E58BF}"/>
              </a:ext>
            </a:extLst>
          </p:cNvPr>
          <p:cNvSpPr/>
          <p:nvPr/>
        </p:nvSpPr>
        <p:spPr>
          <a:xfrm>
            <a:off x="140676" y="1363618"/>
            <a:ext cx="11437033" cy="707886"/>
          </a:xfrm>
          <a:prstGeom prst="rect">
            <a:avLst/>
          </a:prstGeom>
        </p:spPr>
        <p:txBody>
          <a:bodyPr wrap="square">
            <a:spAutoFit/>
          </a:bodyPr>
          <a:lstStyle/>
          <a:p>
            <a:r>
              <a:rPr lang="en-US" sz="2000" b="1" dirty="0"/>
              <a:t>•In word (16-bit) division, the dividend is in DX:AX even if the actual dividend will fit in AX. In this case DX should be cleared:</a:t>
            </a:r>
            <a:endParaRPr lang="en-PK" sz="2000" b="1" dirty="0"/>
          </a:p>
        </p:txBody>
      </p:sp>
      <p:sp>
        <p:nvSpPr>
          <p:cNvPr id="5" name="Title 1">
            <a:extLst>
              <a:ext uri="{FF2B5EF4-FFF2-40B4-BE49-F238E27FC236}">
                <a16:creationId xmlns:a16="http://schemas.microsoft.com/office/drawing/2014/main" id="{B8746350-52B4-44C2-904E-EE6B8234EBC5}"/>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pic>
        <p:nvPicPr>
          <p:cNvPr id="6" name="Picture 5">
            <a:extLst>
              <a:ext uri="{FF2B5EF4-FFF2-40B4-BE49-F238E27FC236}">
                <a16:creationId xmlns:a16="http://schemas.microsoft.com/office/drawing/2014/main" id="{6AABCA4A-C59D-4272-9D94-923918EEF07C}"/>
              </a:ext>
            </a:extLst>
          </p:cNvPr>
          <p:cNvPicPr>
            <a:picLocks noChangeAspect="1"/>
          </p:cNvPicPr>
          <p:nvPr/>
        </p:nvPicPr>
        <p:blipFill>
          <a:blip r:embed="rId2"/>
          <a:stretch>
            <a:fillRect/>
          </a:stretch>
        </p:blipFill>
        <p:spPr>
          <a:xfrm>
            <a:off x="1573144" y="2267504"/>
            <a:ext cx="8477690" cy="1797562"/>
          </a:xfrm>
          <a:prstGeom prst="rect">
            <a:avLst/>
          </a:prstGeom>
        </p:spPr>
      </p:pic>
      <p:pic>
        <p:nvPicPr>
          <p:cNvPr id="7" name="Picture 6">
            <a:extLst>
              <a:ext uri="{FF2B5EF4-FFF2-40B4-BE49-F238E27FC236}">
                <a16:creationId xmlns:a16="http://schemas.microsoft.com/office/drawing/2014/main" id="{2C4CE4DA-DF64-460B-8734-C62426343D83}"/>
              </a:ext>
            </a:extLst>
          </p:cNvPr>
          <p:cNvPicPr>
            <a:picLocks noChangeAspect="1"/>
          </p:cNvPicPr>
          <p:nvPr/>
        </p:nvPicPr>
        <p:blipFill>
          <a:blip r:embed="rId3"/>
          <a:stretch>
            <a:fillRect/>
          </a:stretch>
        </p:blipFill>
        <p:spPr>
          <a:xfrm>
            <a:off x="1573144" y="4235398"/>
            <a:ext cx="8477690" cy="2156347"/>
          </a:xfrm>
          <a:prstGeom prst="rect">
            <a:avLst/>
          </a:prstGeom>
        </p:spPr>
      </p:pic>
    </p:spTree>
    <p:extLst>
      <p:ext uri="{BB962C8B-B14F-4D97-AF65-F5344CB8AC3E}">
        <p14:creationId xmlns:p14="http://schemas.microsoft.com/office/powerpoint/2010/main" val="288851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F5A-4463-4EF5-81BD-A60117417985}"/>
              </a:ext>
            </a:extLst>
          </p:cNvPr>
          <p:cNvSpPr>
            <a:spLocks noGrp="1"/>
          </p:cNvSpPr>
          <p:nvPr>
            <p:ph type="title"/>
          </p:nvPr>
        </p:nvSpPr>
        <p:spPr>
          <a:xfrm>
            <a:off x="646111" y="452718"/>
            <a:ext cx="9404723" cy="714900"/>
          </a:xfrm>
        </p:spPr>
        <p:txBody>
          <a:bodyPr/>
          <a:lstStyle/>
          <a:p>
            <a:pPr algn="ctr"/>
            <a:r>
              <a:rPr lang="en-US" b="1"/>
              <a:t>SIGNED INTEGER DIVISION </a:t>
            </a:r>
            <a:endParaRPr lang="en-PK" b="1" dirty="0"/>
          </a:p>
        </p:txBody>
      </p:sp>
      <p:sp>
        <p:nvSpPr>
          <p:cNvPr id="6" name="Rectangle 5">
            <a:extLst>
              <a:ext uri="{FF2B5EF4-FFF2-40B4-BE49-F238E27FC236}">
                <a16:creationId xmlns:a16="http://schemas.microsoft.com/office/drawing/2014/main" id="{966CF24F-3DFE-4D84-BF55-CB9576C4C493}"/>
              </a:ext>
            </a:extLst>
          </p:cNvPr>
          <p:cNvSpPr/>
          <p:nvPr/>
        </p:nvSpPr>
        <p:spPr>
          <a:xfrm>
            <a:off x="646111" y="1502118"/>
            <a:ext cx="9404723" cy="707886"/>
          </a:xfrm>
          <a:prstGeom prst="rect">
            <a:avLst/>
          </a:prstGeom>
        </p:spPr>
        <p:txBody>
          <a:bodyPr wrap="square">
            <a:spAutoFit/>
          </a:bodyPr>
          <a:lstStyle/>
          <a:p>
            <a:pPr algn="just"/>
            <a:r>
              <a:rPr lang="en-US" sz="2000" b="1" dirty="0"/>
              <a:t>Signed integers must be sign-extended before division takes place.</a:t>
            </a:r>
          </a:p>
          <a:p>
            <a:pPr algn="just"/>
            <a:endParaRPr lang="en-PK" sz="2000" b="1" dirty="0"/>
          </a:p>
        </p:txBody>
      </p:sp>
      <p:sp>
        <p:nvSpPr>
          <p:cNvPr id="7" name="Rectangle 6">
            <a:extLst>
              <a:ext uri="{FF2B5EF4-FFF2-40B4-BE49-F238E27FC236}">
                <a16:creationId xmlns:a16="http://schemas.microsoft.com/office/drawing/2014/main" id="{A06EA902-1299-4D68-8257-BD87208CF211}"/>
              </a:ext>
            </a:extLst>
          </p:cNvPr>
          <p:cNvSpPr/>
          <p:nvPr/>
        </p:nvSpPr>
        <p:spPr>
          <a:xfrm>
            <a:off x="646111" y="2025338"/>
            <a:ext cx="10917531" cy="707886"/>
          </a:xfrm>
          <a:prstGeom prst="rect">
            <a:avLst/>
          </a:prstGeom>
        </p:spPr>
        <p:txBody>
          <a:bodyPr wrap="square">
            <a:spAutoFit/>
          </a:bodyPr>
          <a:lstStyle/>
          <a:p>
            <a:pPr algn="just"/>
            <a:r>
              <a:rPr lang="en-US" sz="2000" b="1" dirty="0"/>
              <a:t>fill high byte/word/doubleword with a copy of the low byte/word/doubleword's sign bit.</a:t>
            </a:r>
            <a:endParaRPr lang="en-PK" sz="2000" b="1" dirty="0"/>
          </a:p>
        </p:txBody>
      </p:sp>
      <p:sp>
        <p:nvSpPr>
          <p:cNvPr id="8" name="Rectangle 7">
            <a:extLst>
              <a:ext uri="{FF2B5EF4-FFF2-40B4-BE49-F238E27FC236}">
                <a16:creationId xmlns:a16="http://schemas.microsoft.com/office/drawing/2014/main" id="{2550F114-C283-4F9A-BED7-6682E07A444D}"/>
              </a:ext>
            </a:extLst>
          </p:cNvPr>
          <p:cNvSpPr/>
          <p:nvPr/>
        </p:nvSpPr>
        <p:spPr>
          <a:xfrm>
            <a:off x="857126" y="2733224"/>
            <a:ext cx="10917531" cy="400110"/>
          </a:xfrm>
          <a:prstGeom prst="rect">
            <a:avLst/>
          </a:prstGeom>
        </p:spPr>
        <p:txBody>
          <a:bodyPr wrap="square">
            <a:spAutoFit/>
          </a:bodyPr>
          <a:lstStyle/>
          <a:p>
            <a:pPr algn="just"/>
            <a:r>
              <a:rPr lang="en-US" sz="2000" b="1" dirty="0"/>
              <a:t>• For example, the high byte contains a copy of the sign bit from the low byte:</a:t>
            </a:r>
            <a:endParaRPr lang="en-PK" sz="2000" b="1" dirty="0"/>
          </a:p>
        </p:txBody>
      </p:sp>
      <p:pic>
        <p:nvPicPr>
          <p:cNvPr id="9" name="Picture 8">
            <a:extLst>
              <a:ext uri="{FF2B5EF4-FFF2-40B4-BE49-F238E27FC236}">
                <a16:creationId xmlns:a16="http://schemas.microsoft.com/office/drawing/2014/main" id="{75F408DC-B2D6-4E67-AB08-AEF3B814979A}"/>
              </a:ext>
            </a:extLst>
          </p:cNvPr>
          <p:cNvPicPr>
            <a:picLocks noChangeAspect="1"/>
          </p:cNvPicPr>
          <p:nvPr/>
        </p:nvPicPr>
        <p:blipFill>
          <a:blip r:embed="rId2"/>
          <a:stretch>
            <a:fillRect/>
          </a:stretch>
        </p:blipFill>
        <p:spPr>
          <a:xfrm>
            <a:off x="3277773" y="3429000"/>
            <a:ext cx="5092504" cy="2939379"/>
          </a:xfrm>
          <a:prstGeom prst="rect">
            <a:avLst/>
          </a:prstGeom>
        </p:spPr>
      </p:pic>
    </p:spTree>
    <p:extLst>
      <p:ext uri="{BB962C8B-B14F-4D97-AF65-F5344CB8AC3E}">
        <p14:creationId xmlns:p14="http://schemas.microsoft.com/office/powerpoint/2010/main" val="9942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F2A-1FA4-4D7F-BC98-02ADF6DB3F83}"/>
              </a:ext>
            </a:extLst>
          </p:cNvPr>
          <p:cNvSpPr>
            <a:spLocks noGrp="1"/>
          </p:cNvSpPr>
          <p:nvPr>
            <p:ph type="title"/>
          </p:nvPr>
        </p:nvSpPr>
        <p:spPr>
          <a:xfrm>
            <a:off x="646111" y="452718"/>
            <a:ext cx="9404723" cy="714900"/>
          </a:xfrm>
        </p:spPr>
        <p:txBody>
          <a:bodyPr/>
          <a:lstStyle/>
          <a:p>
            <a:pPr algn="ctr"/>
            <a:r>
              <a:rPr lang="en-US" b="1" dirty="0"/>
              <a:t>CBW, CWD, CDQ instructions</a:t>
            </a:r>
            <a:endParaRPr lang="en-PK" b="1" dirty="0"/>
          </a:p>
        </p:txBody>
      </p:sp>
      <p:sp>
        <p:nvSpPr>
          <p:cNvPr id="4" name="Rectangle 3">
            <a:extLst>
              <a:ext uri="{FF2B5EF4-FFF2-40B4-BE49-F238E27FC236}">
                <a16:creationId xmlns:a16="http://schemas.microsoft.com/office/drawing/2014/main" id="{63D2BB2D-87E5-4B3D-9E9E-9FE3D1683A7B}"/>
              </a:ext>
            </a:extLst>
          </p:cNvPr>
          <p:cNvSpPr/>
          <p:nvPr/>
        </p:nvSpPr>
        <p:spPr>
          <a:xfrm>
            <a:off x="646111" y="1614660"/>
            <a:ext cx="10592973" cy="400110"/>
          </a:xfrm>
          <a:prstGeom prst="rect">
            <a:avLst/>
          </a:prstGeom>
        </p:spPr>
        <p:txBody>
          <a:bodyPr wrap="square">
            <a:spAutoFit/>
          </a:bodyPr>
          <a:lstStyle/>
          <a:p>
            <a:pPr algn="just"/>
            <a:r>
              <a:rPr lang="en-US" sz="2000" b="1" dirty="0"/>
              <a:t>The CBW, CWD, and CDQ instructions provide important sign-extension operations:</a:t>
            </a:r>
            <a:endParaRPr lang="en-PK" sz="2000" b="1" dirty="0"/>
          </a:p>
        </p:txBody>
      </p:sp>
      <p:sp>
        <p:nvSpPr>
          <p:cNvPr id="5" name="Rectangle 4">
            <a:extLst>
              <a:ext uri="{FF2B5EF4-FFF2-40B4-BE49-F238E27FC236}">
                <a16:creationId xmlns:a16="http://schemas.microsoft.com/office/drawing/2014/main" id="{65775B35-AA66-4471-A98A-A1D770992E39}"/>
              </a:ext>
            </a:extLst>
          </p:cNvPr>
          <p:cNvSpPr/>
          <p:nvPr/>
        </p:nvSpPr>
        <p:spPr>
          <a:xfrm>
            <a:off x="646110" y="2461812"/>
            <a:ext cx="10592973" cy="400110"/>
          </a:xfrm>
          <a:prstGeom prst="rect">
            <a:avLst/>
          </a:prstGeom>
        </p:spPr>
        <p:txBody>
          <a:bodyPr wrap="square">
            <a:spAutoFit/>
          </a:bodyPr>
          <a:lstStyle/>
          <a:p>
            <a:r>
              <a:rPr lang="en-US" sz="2000" b="1" dirty="0"/>
              <a:t>•The CBW instruction (convert byte to word) extends the sign bit of AL into AH.</a:t>
            </a:r>
            <a:endParaRPr lang="en-PK" sz="2000" b="1" dirty="0"/>
          </a:p>
        </p:txBody>
      </p:sp>
      <p:sp>
        <p:nvSpPr>
          <p:cNvPr id="6" name="Rectangle 5">
            <a:extLst>
              <a:ext uri="{FF2B5EF4-FFF2-40B4-BE49-F238E27FC236}">
                <a16:creationId xmlns:a16="http://schemas.microsoft.com/office/drawing/2014/main" id="{A2406288-E925-4F4A-91BD-13CF1C19C9CE}"/>
              </a:ext>
            </a:extLst>
          </p:cNvPr>
          <p:cNvSpPr/>
          <p:nvPr/>
        </p:nvSpPr>
        <p:spPr>
          <a:xfrm>
            <a:off x="612283" y="3400048"/>
            <a:ext cx="10626799" cy="707886"/>
          </a:xfrm>
          <a:prstGeom prst="rect">
            <a:avLst/>
          </a:prstGeom>
        </p:spPr>
        <p:txBody>
          <a:bodyPr wrap="square">
            <a:spAutoFit/>
          </a:bodyPr>
          <a:lstStyle/>
          <a:p>
            <a:r>
              <a:rPr lang="en-US" sz="2000" b="1" dirty="0"/>
              <a:t>•The CWD (convert word to doubleword) instruction extends the sign bit of AX into DX.</a:t>
            </a:r>
            <a:endParaRPr lang="en-PK" sz="2000" b="1" dirty="0"/>
          </a:p>
        </p:txBody>
      </p:sp>
      <p:sp>
        <p:nvSpPr>
          <p:cNvPr id="7" name="Rectangle 6">
            <a:extLst>
              <a:ext uri="{FF2B5EF4-FFF2-40B4-BE49-F238E27FC236}">
                <a16:creationId xmlns:a16="http://schemas.microsoft.com/office/drawing/2014/main" id="{985526AF-4E1E-410C-8B81-C7ED0DC593A1}"/>
              </a:ext>
            </a:extLst>
          </p:cNvPr>
          <p:cNvSpPr/>
          <p:nvPr/>
        </p:nvSpPr>
        <p:spPr>
          <a:xfrm>
            <a:off x="612283" y="4338284"/>
            <a:ext cx="10881021" cy="707886"/>
          </a:xfrm>
          <a:prstGeom prst="rect">
            <a:avLst/>
          </a:prstGeom>
        </p:spPr>
        <p:txBody>
          <a:bodyPr wrap="square">
            <a:spAutoFit/>
          </a:bodyPr>
          <a:lstStyle/>
          <a:p>
            <a:r>
              <a:rPr lang="en-US" sz="2000" b="1" dirty="0"/>
              <a:t>•The CDQ (convert doubleword to quadword) instruction extends the sign bit of EAX into EDX. </a:t>
            </a:r>
            <a:endParaRPr lang="en-PK" sz="2000" b="1" dirty="0"/>
          </a:p>
        </p:txBody>
      </p:sp>
      <p:pic>
        <p:nvPicPr>
          <p:cNvPr id="8" name="Picture 7">
            <a:extLst>
              <a:ext uri="{FF2B5EF4-FFF2-40B4-BE49-F238E27FC236}">
                <a16:creationId xmlns:a16="http://schemas.microsoft.com/office/drawing/2014/main" id="{55C99A09-E1E6-448A-B581-B81CF6BC55FF}"/>
              </a:ext>
            </a:extLst>
          </p:cNvPr>
          <p:cNvPicPr>
            <a:picLocks noChangeAspect="1"/>
          </p:cNvPicPr>
          <p:nvPr/>
        </p:nvPicPr>
        <p:blipFill>
          <a:blip r:embed="rId2"/>
          <a:stretch>
            <a:fillRect/>
          </a:stretch>
        </p:blipFill>
        <p:spPr>
          <a:xfrm>
            <a:off x="2496044" y="5128240"/>
            <a:ext cx="7554790" cy="1244944"/>
          </a:xfrm>
          <a:prstGeom prst="rect">
            <a:avLst/>
          </a:prstGeom>
        </p:spPr>
      </p:pic>
    </p:spTree>
    <p:extLst>
      <p:ext uri="{BB962C8B-B14F-4D97-AF65-F5344CB8AC3E}">
        <p14:creationId xmlns:p14="http://schemas.microsoft.com/office/powerpoint/2010/main" val="22239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D9D3B8-E294-441A-8B27-E6373B74D98C}"/>
              </a:ext>
            </a:extLst>
          </p:cNvPr>
          <p:cNvSpPr txBox="1">
            <a:spLocks/>
          </p:cNvSpPr>
          <p:nvPr/>
        </p:nvSpPr>
        <p:spPr>
          <a:xfrm>
            <a:off x="646111" y="452718"/>
            <a:ext cx="9404723" cy="7149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IDIV INSTRUCTION</a:t>
            </a:r>
            <a:endParaRPr lang="en-PK" b="1" dirty="0"/>
          </a:p>
        </p:txBody>
      </p:sp>
      <p:sp>
        <p:nvSpPr>
          <p:cNvPr id="5" name="Rectangle 4">
            <a:extLst>
              <a:ext uri="{FF2B5EF4-FFF2-40B4-BE49-F238E27FC236}">
                <a16:creationId xmlns:a16="http://schemas.microsoft.com/office/drawing/2014/main" id="{7EC842DD-8844-48BB-ADF9-77E50D0F6003}"/>
              </a:ext>
            </a:extLst>
          </p:cNvPr>
          <p:cNvSpPr/>
          <p:nvPr/>
        </p:nvSpPr>
        <p:spPr>
          <a:xfrm>
            <a:off x="154744" y="1319238"/>
            <a:ext cx="11296357" cy="707886"/>
          </a:xfrm>
          <a:prstGeom prst="rect">
            <a:avLst/>
          </a:prstGeom>
        </p:spPr>
        <p:txBody>
          <a:bodyPr wrap="square">
            <a:spAutoFit/>
          </a:bodyPr>
          <a:lstStyle/>
          <a:p>
            <a:pPr algn="just"/>
            <a:r>
              <a:rPr lang="en-US" sz="2000" b="1" dirty="0"/>
              <a:t>The IDIV (signed divide) instruction performs signed integer division, using the same operands as DIV.</a:t>
            </a:r>
            <a:endParaRPr lang="en-PK" sz="2000" b="1" dirty="0"/>
          </a:p>
        </p:txBody>
      </p:sp>
      <p:sp>
        <p:nvSpPr>
          <p:cNvPr id="6" name="Rectangle 5">
            <a:extLst>
              <a:ext uri="{FF2B5EF4-FFF2-40B4-BE49-F238E27FC236}">
                <a16:creationId xmlns:a16="http://schemas.microsoft.com/office/drawing/2014/main" id="{4FAF7F2A-EBD7-401C-A775-0B6F4DC5436E}"/>
              </a:ext>
            </a:extLst>
          </p:cNvPr>
          <p:cNvSpPr/>
          <p:nvPr/>
        </p:nvSpPr>
        <p:spPr>
          <a:xfrm>
            <a:off x="154744" y="2178744"/>
            <a:ext cx="11408899" cy="400110"/>
          </a:xfrm>
          <a:prstGeom prst="rect">
            <a:avLst/>
          </a:prstGeom>
        </p:spPr>
        <p:txBody>
          <a:bodyPr wrap="square">
            <a:spAutoFit/>
          </a:bodyPr>
          <a:lstStyle/>
          <a:p>
            <a:pPr algn="just"/>
            <a:r>
              <a:rPr lang="en-US" sz="2000" b="1" dirty="0"/>
              <a:t>•Before executing 8-bit division, the dividend (AX) must be completely sign-extended.</a:t>
            </a:r>
            <a:endParaRPr lang="en-PK" sz="2000" b="1" dirty="0"/>
          </a:p>
        </p:txBody>
      </p:sp>
      <p:sp>
        <p:nvSpPr>
          <p:cNvPr id="7" name="Rectangle 6">
            <a:extLst>
              <a:ext uri="{FF2B5EF4-FFF2-40B4-BE49-F238E27FC236}">
                <a16:creationId xmlns:a16="http://schemas.microsoft.com/office/drawing/2014/main" id="{FF69935C-BDEF-4964-9E21-FE9B6B3D0964}"/>
              </a:ext>
            </a:extLst>
          </p:cNvPr>
          <p:cNvSpPr/>
          <p:nvPr/>
        </p:nvSpPr>
        <p:spPr>
          <a:xfrm>
            <a:off x="280377" y="2920778"/>
            <a:ext cx="3951723" cy="369332"/>
          </a:xfrm>
          <a:prstGeom prst="rect">
            <a:avLst/>
          </a:prstGeom>
        </p:spPr>
        <p:txBody>
          <a:bodyPr wrap="none">
            <a:spAutoFit/>
          </a:bodyPr>
          <a:lstStyle/>
          <a:p>
            <a:r>
              <a:rPr lang="en-US" b="1" dirty="0"/>
              <a:t>Example: 8-bit division of –48 by 5</a:t>
            </a:r>
            <a:endParaRPr lang="en-PK" b="1" dirty="0"/>
          </a:p>
        </p:txBody>
      </p:sp>
      <p:pic>
        <p:nvPicPr>
          <p:cNvPr id="8" name="Picture 7">
            <a:extLst>
              <a:ext uri="{FF2B5EF4-FFF2-40B4-BE49-F238E27FC236}">
                <a16:creationId xmlns:a16="http://schemas.microsoft.com/office/drawing/2014/main" id="{97213F57-71B8-4525-98DE-E1A700E72901}"/>
              </a:ext>
            </a:extLst>
          </p:cNvPr>
          <p:cNvPicPr>
            <a:picLocks noChangeAspect="1"/>
          </p:cNvPicPr>
          <p:nvPr/>
        </p:nvPicPr>
        <p:blipFill>
          <a:blip r:embed="rId2"/>
          <a:stretch>
            <a:fillRect/>
          </a:stretch>
        </p:blipFill>
        <p:spPr>
          <a:xfrm>
            <a:off x="248298" y="3443989"/>
            <a:ext cx="5627427" cy="1670316"/>
          </a:xfrm>
          <a:prstGeom prst="rect">
            <a:avLst/>
          </a:prstGeom>
        </p:spPr>
      </p:pic>
      <p:pic>
        <p:nvPicPr>
          <p:cNvPr id="9" name="Picture 8">
            <a:extLst>
              <a:ext uri="{FF2B5EF4-FFF2-40B4-BE49-F238E27FC236}">
                <a16:creationId xmlns:a16="http://schemas.microsoft.com/office/drawing/2014/main" id="{D6FA8F62-2F1F-4F95-A1AD-95E54FB20584}"/>
              </a:ext>
            </a:extLst>
          </p:cNvPr>
          <p:cNvPicPr>
            <a:picLocks noChangeAspect="1"/>
          </p:cNvPicPr>
          <p:nvPr/>
        </p:nvPicPr>
        <p:blipFill>
          <a:blip r:embed="rId3"/>
          <a:stretch>
            <a:fillRect/>
          </a:stretch>
        </p:blipFill>
        <p:spPr>
          <a:xfrm>
            <a:off x="6082323" y="3178351"/>
            <a:ext cx="5829300" cy="2314575"/>
          </a:xfrm>
          <a:prstGeom prst="rect">
            <a:avLst/>
          </a:prstGeom>
        </p:spPr>
      </p:pic>
    </p:spTree>
    <p:extLst>
      <p:ext uri="{BB962C8B-B14F-4D97-AF65-F5344CB8AC3E}">
        <p14:creationId xmlns:p14="http://schemas.microsoft.com/office/powerpoint/2010/main" val="35894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D9D3B8-E294-441A-8B27-E6373B74D98C}"/>
              </a:ext>
            </a:extLst>
          </p:cNvPr>
          <p:cNvSpPr txBox="1">
            <a:spLocks/>
          </p:cNvSpPr>
          <p:nvPr/>
        </p:nvSpPr>
        <p:spPr>
          <a:xfrm>
            <a:off x="646111" y="452718"/>
            <a:ext cx="9404723" cy="7149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IDIV INSTRUCTION</a:t>
            </a:r>
            <a:endParaRPr lang="en-PK" b="1" dirty="0"/>
          </a:p>
        </p:txBody>
      </p:sp>
      <p:sp>
        <p:nvSpPr>
          <p:cNvPr id="2" name="Rectangle 1">
            <a:extLst>
              <a:ext uri="{FF2B5EF4-FFF2-40B4-BE49-F238E27FC236}">
                <a16:creationId xmlns:a16="http://schemas.microsoft.com/office/drawing/2014/main" id="{D6E50084-5550-41B6-ABD2-FE9DDABF58C8}"/>
              </a:ext>
            </a:extLst>
          </p:cNvPr>
          <p:cNvSpPr/>
          <p:nvPr/>
        </p:nvSpPr>
        <p:spPr>
          <a:xfrm>
            <a:off x="371002" y="1167618"/>
            <a:ext cx="4517583" cy="400110"/>
          </a:xfrm>
          <a:prstGeom prst="rect">
            <a:avLst/>
          </a:prstGeom>
        </p:spPr>
        <p:txBody>
          <a:bodyPr wrap="none">
            <a:spAutoFit/>
          </a:bodyPr>
          <a:lstStyle/>
          <a:p>
            <a:r>
              <a:rPr lang="en-US" sz="2000" b="1" dirty="0"/>
              <a:t>Example: 16-bit division of –48 by 5</a:t>
            </a:r>
            <a:endParaRPr lang="en-PK" sz="2000" b="1" dirty="0"/>
          </a:p>
        </p:txBody>
      </p:sp>
      <p:pic>
        <p:nvPicPr>
          <p:cNvPr id="3" name="Picture 2">
            <a:extLst>
              <a:ext uri="{FF2B5EF4-FFF2-40B4-BE49-F238E27FC236}">
                <a16:creationId xmlns:a16="http://schemas.microsoft.com/office/drawing/2014/main" id="{08D6D0B1-1325-4E3C-ADF3-A849C3CCCF91}"/>
              </a:ext>
            </a:extLst>
          </p:cNvPr>
          <p:cNvPicPr>
            <a:picLocks noChangeAspect="1"/>
          </p:cNvPicPr>
          <p:nvPr/>
        </p:nvPicPr>
        <p:blipFill>
          <a:blip r:embed="rId2"/>
          <a:stretch>
            <a:fillRect/>
          </a:stretch>
        </p:blipFill>
        <p:spPr>
          <a:xfrm>
            <a:off x="1772529" y="1567728"/>
            <a:ext cx="6749708" cy="1550609"/>
          </a:xfrm>
          <a:prstGeom prst="rect">
            <a:avLst/>
          </a:prstGeom>
        </p:spPr>
      </p:pic>
      <p:sp>
        <p:nvSpPr>
          <p:cNvPr id="9" name="Rectangle 8">
            <a:extLst>
              <a:ext uri="{FF2B5EF4-FFF2-40B4-BE49-F238E27FC236}">
                <a16:creationId xmlns:a16="http://schemas.microsoft.com/office/drawing/2014/main" id="{93297F1C-2333-4B8B-9639-8CB9CDBE649C}"/>
              </a:ext>
            </a:extLst>
          </p:cNvPr>
          <p:cNvSpPr/>
          <p:nvPr/>
        </p:nvSpPr>
        <p:spPr>
          <a:xfrm>
            <a:off x="371001" y="3539609"/>
            <a:ext cx="4517583" cy="400110"/>
          </a:xfrm>
          <a:prstGeom prst="rect">
            <a:avLst/>
          </a:prstGeom>
        </p:spPr>
        <p:txBody>
          <a:bodyPr wrap="none">
            <a:spAutoFit/>
          </a:bodyPr>
          <a:lstStyle/>
          <a:p>
            <a:pPr algn="just"/>
            <a:r>
              <a:rPr lang="en-US" sz="2000" b="1" dirty="0"/>
              <a:t>Example: 32-bit division of –48 by 5</a:t>
            </a:r>
            <a:endParaRPr lang="en-PK" sz="2000" b="1" dirty="0"/>
          </a:p>
        </p:txBody>
      </p:sp>
      <p:pic>
        <p:nvPicPr>
          <p:cNvPr id="10" name="Picture 9">
            <a:extLst>
              <a:ext uri="{FF2B5EF4-FFF2-40B4-BE49-F238E27FC236}">
                <a16:creationId xmlns:a16="http://schemas.microsoft.com/office/drawing/2014/main" id="{B571B727-778B-4F14-B535-82049F8FDDEF}"/>
              </a:ext>
            </a:extLst>
          </p:cNvPr>
          <p:cNvPicPr>
            <a:picLocks noChangeAspect="1"/>
          </p:cNvPicPr>
          <p:nvPr/>
        </p:nvPicPr>
        <p:blipFill>
          <a:blip r:embed="rId3"/>
          <a:stretch>
            <a:fillRect/>
          </a:stretch>
        </p:blipFill>
        <p:spPr>
          <a:xfrm>
            <a:off x="1772529" y="4079001"/>
            <a:ext cx="7382569" cy="1682539"/>
          </a:xfrm>
          <a:prstGeom prst="rect">
            <a:avLst/>
          </a:prstGeom>
        </p:spPr>
      </p:pic>
    </p:spTree>
    <p:extLst>
      <p:ext uri="{BB962C8B-B14F-4D97-AF65-F5344CB8AC3E}">
        <p14:creationId xmlns:p14="http://schemas.microsoft.com/office/powerpoint/2010/main" val="394051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9F7-BC0E-4011-BD2A-ABA2528BBE72}"/>
              </a:ext>
            </a:extLst>
          </p:cNvPr>
          <p:cNvSpPr>
            <a:spLocks noGrp="1"/>
          </p:cNvSpPr>
          <p:nvPr>
            <p:ph type="title"/>
          </p:nvPr>
        </p:nvSpPr>
        <p:spPr>
          <a:xfrm>
            <a:off x="646111" y="452718"/>
            <a:ext cx="9820252" cy="616427"/>
          </a:xfrm>
        </p:spPr>
        <p:txBody>
          <a:bodyPr/>
          <a:lstStyle/>
          <a:p>
            <a:r>
              <a:rPr lang="en-US" b="1" dirty="0"/>
              <a:t>WHY SIGN EXTENSION IS NECESSARY </a:t>
            </a:r>
            <a:endParaRPr lang="en-PK" b="1" dirty="0"/>
          </a:p>
        </p:txBody>
      </p:sp>
      <p:sp>
        <p:nvSpPr>
          <p:cNvPr id="5" name="Title 1">
            <a:extLst>
              <a:ext uri="{FF2B5EF4-FFF2-40B4-BE49-F238E27FC236}">
                <a16:creationId xmlns:a16="http://schemas.microsoft.com/office/drawing/2014/main" id="{7D6D8785-D5B9-41F3-84BB-D872F275600E}"/>
              </a:ext>
            </a:extLst>
          </p:cNvPr>
          <p:cNvSpPr txBox="1">
            <a:spLocks/>
          </p:cNvSpPr>
          <p:nvPr/>
        </p:nvSpPr>
        <p:spPr>
          <a:xfrm>
            <a:off x="928468" y="4299800"/>
            <a:ext cx="9820252" cy="61642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PK" b="1" dirty="0"/>
          </a:p>
        </p:txBody>
      </p:sp>
      <p:pic>
        <p:nvPicPr>
          <p:cNvPr id="7" name="Picture 6">
            <a:extLst>
              <a:ext uri="{FF2B5EF4-FFF2-40B4-BE49-F238E27FC236}">
                <a16:creationId xmlns:a16="http://schemas.microsoft.com/office/drawing/2014/main" id="{A2C070B9-B2F0-4C1F-A12A-E27E31FDFF57}"/>
              </a:ext>
            </a:extLst>
          </p:cNvPr>
          <p:cNvPicPr>
            <a:picLocks noChangeAspect="1"/>
          </p:cNvPicPr>
          <p:nvPr/>
        </p:nvPicPr>
        <p:blipFill>
          <a:blip r:embed="rId2"/>
          <a:stretch>
            <a:fillRect/>
          </a:stretch>
        </p:blipFill>
        <p:spPr>
          <a:xfrm>
            <a:off x="1547448" y="1299525"/>
            <a:ext cx="8169206" cy="2517350"/>
          </a:xfrm>
          <a:prstGeom prst="rect">
            <a:avLst/>
          </a:prstGeom>
        </p:spPr>
      </p:pic>
      <p:pic>
        <p:nvPicPr>
          <p:cNvPr id="8" name="Picture 7">
            <a:extLst>
              <a:ext uri="{FF2B5EF4-FFF2-40B4-BE49-F238E27FC236}">
                <a16:creationId xmlns:a16="http://schemas.microsoft.com/office/drawing/2014/main" id="{79C71056-58A7-4201-A7F1-F5283F4F0801}"/>
              </a:ext>
            </a:extLst>
          </p:cNvPr>
          <p:cNvPicPr>
            <a:picLocks noChangeAspect="1"/>
          </p:cNvPicPr>
          <p:nvPr/>
        </p:nvPicPr>
        <p:blipFill>
          <a:blip r:embed="rId3"/>
          <a:stretch>
            <a:fillRect/>
          </a:stretch>
        </p:blipFill>
        <p:spPr>
          <a:xfrm>
            <a:off x="1871004" y="3940146"/>
            <a:ext cx="7301132" cy="2763044"/>
          </a:xfrm>
          <a:prstGeom prst="rect">
            <a:avLst/>
          </a:prstGeom>
        </p:spPr>
      </p:pic>
    </p:spTree>
    <p:extLst>
      <p:ext uri="{BB962C8B-B14F-4D97-AF65-F5344CB8AC3E}">
        <p14:creationId xmlns:p14="http://schemas.microsoft.com/office/powerpoint/2010/main" val="41036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Shift and Rotate Instructions </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Logical vs Arithmetic Shifts</a:t>
            </a:r>
          </a:p>
          <a:p>
            <a:pPr algn="just"/>
            <a:endParaRPr lang="en-US" b="1" dirty="0"/>
          </a:p>
          <a:p>
            <a:pPr algn="just"/>
            <a:r>
              <a:rPr lang="en-US" b="1" dirty="0"/>
              <a:t>SHL and SHR Instruction</a:t>
            </a:r>
          </a:p>
          <a:p>
            <a:pPr algn="just"/>
            <a:endParaRPr lang="en-US" b="1" dirty="0"/>
          </a:p>
          <a:p>
            <a:pPr algn="just"/>
            <a:r>
              <a:rPr lang="en-US" b="1" dirty="0"/>
              <a:t>SAL and SAR Instructions</a:t>
            </a:r>
          </a:p>
          <a:p>
            <a:pPr algn="just"/>
            <a:endParaRPr lang="en-US" b="1" dirty="0"/>
          </a:p>
          <a:p>
            <a:pPr algn="just"/>
            <a:r>
              <a:rPr lang="en-US" b="1" dirty="0"/>
              <a:t>ROL and ROR Instruction</a:t>
            </a:r>
          </a:p>
          <a:p>
            <a:pPr algn="just"/>
            <a:endParaRPr lang="en-US" b="1" dirty="0"/>
          </a:p>
          <a:p>
            <a:pPr algn="just"/>
            <a:r>
              <a:rPr lang="en-US" b="1" dirty="0"/>
              <a:t>RCL and RCR Instructions</a:t>
            </a:r>
          </a:p>
          <a:p>
            <a:pPr algn="just"/>
            <a:endParaRPr lang="en-US" b="1" dirty="0"/>
          </a:p>
          <a:p>
            <a:pPr algn="just"/>
            <a:r>
              <a:rPr lang="en-US" b="1" dirty="0"/>
              <a:t>SHLD/SHRD Instructions</a:t>
            </a:r>
          </a:p>
        </p:txBody>
      </p:sp>
    </p:spTree>
    <p:extLst>
      <p:ext uri="{BB962C8B-B14F-4D97-AF65-F5344CB8AC3E}">
        <p14:creationId xmlns:p14="http://schemas.microsoft.com/office/powerpoint/2010/main" val="3974398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E7D4-3C23-4C11-A237-412AE458F46B}"/>
              </a:ext>
            </a:extLst>
          </p:cNvPr>
          <p:cNvSpPr>
            <a:spLocks noGrp="1"/>
          </p:cNvSpPr>
          <p:nvPr>
            <p:ph type="title"/>
          </p:nvPr>
        </p:nvSpPr>
        <p:spPr>
          <a:xfrm>
            <a:off x="646111" y="452718"/>
            <a:ext cx="9404723" cy="757104"/>
          </a:xfrm>
        </p:spPr>
        <p:txBody>
          <a:bodyPr/>
          <a:lstStyle/>
          <a:p>
            <a:pPr algn="ctr"/>
            <a:r>
              <a:rPr lang="en-US" b="1" dirty="0"/>
              <a:t>Divide overflow</a:t>
            </a:r>
            <a:endParaRPr lang="en-PK" b="1" dirty="0"/>
          </a:p>
        </p:txBody>
      </p:sp>
      <p:sp>
        <p:nvSpPr>
          <p:cNvPr id="4" name="Rectangle 3">
            <a:extLst>
              <a:ext uri="{FF2B5EF4-FFF2-40B4-BE49-F238E27FC236}">
                <a16:creationId xmlns:a16="http://schemas.microsoft.com/office/drawing/2014/main" id="{C73CEBA5-895F-47FB-B4EE-53DBC2EF8F79}"/>
              </a:ext>
            </a:extLst>
          </p:cNvPr>
          <p:cNvSpPr/>
          <p:nvPr/>
        </p:nvSpPr>
        <p:spPr>
          <a:xfrm>
            <a:off x="422030" y="1518362"/>
            <a:ext cx="10888394" cy="400110"/>
          </a:xfrm>
          <a:prstGeom prst="rect">
            <a:avLst/>
          </a:prstGeom>
        </p:spPr>
        <p:txBody>
          <a:bodyPr wrap="square">
            <a:spAutoFit/>
          </a:bodyPr>
          <a:lstStyle/>
          <a:p>
            <a:pPr algn="just"/>
            <a:r>
              <a:rPr lang="en-US" sz="2000" b="1" dirty="0"/>
              <a:t>• Divide overflow happens when the quotient is too large to fit into the destination.</a:t>
            </a:r>
            <a:endParaRPr lang="en-PK" sz="2000" b="1" dirty="0"/>
          </a:p>
        </p:txBody>
      </p:sp>
      <p:pic>
        <p:nvPicPr>
          <p:cNvPr id="5" name="Picture 4">
            <a:extLst>
              <a:ext uri="{FF2B5EF4-FFF2-40B4-BE49-F238E27FC236}">
                <a16:creationId xmlns:a16="http://schemas.microsoft.com/office/drawing/2014/main" id="{A0DE6C7A-7AA2-4F03-8FA1-10D77DE391B3}"/>
              </a:ext>
            </a:extLst>
          </p:cNvPr>
          <p:cNvPicPr>
            <a:picLocks noChangeAspect="1"/>
          </p:cNvPicPr>
          <p:nvPr/>
        </p:nvPicPr>
        <p:blipFill>
          <a:blip r:embed="rId2"/>
          <a:stretch>
            <a:fillRect/>
          </a:stretch>
        </p:blipFill>
        <p:spPr>
          <a:xfrm>
            <a:off x="3685737" y="2227012"/>
            <a:ext cx="4199132" cy="1916677"/>
          </a:xfrm>
          <a:prstGeom prst="rect">
            <a:avLst/>
          </a:prstGeom>
        </p:spPr>
      </p:pic>
      <p:sp>
        <p:nvSpPr>
          <p:cNvPr id="7" name="Rectangle 6">
            <a:extLst>
              <a:ext uri="{FF2B5EF4-FFF2-40B4-BE49-F238E27FC236}">
                <a16:creationId xmlns:a16="http://schemas.microsoft.com/office/drawing/2014/main" id="{94060A0F-F125-42D6-87FB-907CBF17F852}"/>
              </a:ext>
            </a:extLst>
          </p:cNvPr>
          <p:cNvSpPr/>
          <p:nvPr/>
        </p:nvSpPr>
        <p:spPr>
          <a:xfrm>
            <a:off x="646111" y="4693307"/>
            <a:ext cx="10453298" cy="707886"/>
          </a:xfrm>
          <a:prstGeom prst="rect">
            <a:avLst/>
          </a:prstGeom>
        </p:spPr>
        <p:txBody>
          <a:bodyPr wrap="square">
            <a:spAutoFit/>
          </a:bodyPr>
          <a:lstStyle/>
          <a:p>
            <a:pPr algn="just"/>
            <a:r>
              <a:rPr lang="en-US" sz="2000" b="1" dirty="0"/>
              <a:t>It causes a CPU interrupt and halts the program. (divided by zero cause similar results).</a:t>
            </a:r>
            <a:endParaRPr lang="en-PK" sz="2000" b="1" dirty="0"/>
          </a:p>
        </p:txBody>
      </p:sp>
    </p:spTree>
    <p:extLst>
      <p:ext uri="{BB962C8B-B14F-4D97-AF65-F5344CB8AC3E}">
        <p14:creationId xmlns:p14="http://schemas.microsoft.com/office/powerpoint/2010/main" val="9672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CC6-4D57-49B0-B50F-B4CD96A70F1A}"/>
              </a:ext>
            </a:extLst>
          </p:cNvPr>
          <p:cNvSpPr>
            <a:spLocks noGrp="1"/>
          </p:cNvSpPr>
          <p:nvPr>
            <p:ph type="title"/>
          </p:nvPr>
        </p:nvSpPr>
        <p:spPr>
          <a:xfrm>
            <a:off x="646111" y="452718"/>
            <a:ext cx="9404723" cy="686765"/>
          </a:xfrm>
        </p:spPr>
        <p:txBody>
          <a:bodyPr/>
          <a:lstStyle/>
          <a:p>
            <a:pPr algn="ctr"/>
            <a:r>
              <a:rPr lang="en-US" b="1" dirty="0"/>
              <a:t>Extended addition and subtraction</a:t>
            </a:r>
            <a:endParaRPr lang="en-PK" b="1" dirty="0"/>
          </a:p>
        </p:txBody>
      </p:sp>
      <p:sp>
        <p:nvSpPr>
          <p:cNvPr id="4" name="Rectangle 3">
            <a:extLst>
              <a:ext uri="{FF2B5EF4-FFF2-40B4-BE49-F238E27FC236}">
                <a16:creationId xmlns:a16="http://schemas.microsoft.com/office/drawing/2014/main" id="{C3A0B5AA-D3E7-4AA2-B261-77B6F2454FC9}"/>
              </a:ext>
            </a:extLst>
          </p:cNvPr>
          <p:cNvSpPr/>
          <p:nvPr/>
        </p:nvSpPr>
        <p:spPr>
          <a:xfrm>
            <a:off x="1025552" y="1373331"/>
            <a:ext cx="2964273" cy="523220"/>
          </a:xfrm>
          <a:prstGeom prst="rect">
            <a:avLst/>
          </a:prstGeom>
        </p:spPr>
        <p:txBody>
          <a:bodyPr wrap="none">
            <a:spAutoFit/>
          </a:bodyPr>
          <a:lstStyle/>
          <a:p>
            <a:r>
              <a:rPr lang="en-US" sz="2800" b="1" dirty="0"/>
              <a:t>ADC Instruction </a:t>
            </a:r>
            <a:endParaRPr lang="en-PK" sz="2800" b="1" dirty="0"/>
          </a:p>
        </p:txBody>
      </p:sp>
      <p:sp>
        <p:nvSpPr>
          <p:cNvPr id="5" name="Rectangle 4">
            <a:extLst>
              <a:ext uri="{FF2B5EF4-FFF2-40B4-BE49-F238E27FC236}">
                <a16:creationId xmlns:a16="http://schemas.microsoft.com/office/drawing/2014/main" id="{1AFC2E67-FE47-4F9E-B1E1-24D4F95045F8}"/>
              </a:ext>
            </a:extLst>
          </p:cNvPr>
          <p:cNvSpPr/>
          <p:nvPr/>
        </p:nvSpPr>
        <p:spPr>
          <a:xfrm>
            <a:off x="478301" y="2130399"/>
            <a:ext cx="11029071" cy="707886"/>
          </a:xfrm>
          <a:prstGeom prst="rect">
            <a:avLst/>
          </a:prstGeom>
        </p:spPr>
        <p:txBody>
          <a:bodyPr wrap="square">
            <a:spAutoFit/>
          </a:bodyPr>
          <a:lstStyle/>
          <a:p>
            <a:pPr algn="just"/>
            <a:r>
              <a:rPr lang="en-US" sz="2000" b="1" dirty="0"/>
              <a:t>•The ADC (add with carry) instruction adds both a source operand and the contents of the Carry flag to a destination operand.</a:t>
            </a:r>
            <a:endParaRPr lang="en-PK" sz="2000" b="1" dirty="0"/>
          </a:p>
        </p:txBody>
      </p:sp>
      <p:sp>
        <p:nvSpPr>
          <p:cNvPr id="6" name="Rectangle 5">
            <a:extLst>
              <a:ext uri="{FF2B5EF4-FFF2-40B4-BE49-F238E27FC236}">
                <a16:creationId xmlns:a16="http://schemas.microsoft.com/office/drawing/2014/main" id="{0354449C-629F-4B22-A086-B4FABA2FCB86}"/>
              </a:ext>
            </a:extLst>
          </p:cNvPr>
          <p:cNvSpPr/>
          <p:nvPr/>
        </p:nvSpPr>
        <p:spPr>
          <a:xfrm>
            <a:off x="478301" y="3105835"/>
            <a:ext cx="11127545" cy="707886"/>
          </a:xfrm>
          <a:prstGeom prst="rect">
            <a:avLst/>
          </a:prstGeom>
        </p:spPr>
        <p:txBody>
          <a:bodyPr wrap="square">
            <a:spAutoFit/>
          </a:bodyPr>
          <a:lstStyle/>
          <a:p>
            <a:pPr algn="just"/>
            <a:r>
              <a:rPr lang="en-US" sz="2000" b="1" dirty="0"/>
              <a:t>•The instruction formats are the same as for the ADD instruction, and the operands must be the same size: </a:t>
            </a:r>
            <a:endParaRPr lang="en-PK" sz="2000" b="1" dirty="0"/>
          </a:p>
        </p:txBody>
      </p:sp>
      <p:pic>
        <p:nvPicPr>
          <p:cNvPr id="7" name="Picture 6">
            <a:extLst>
              <a:ext uri="{FF2B5EF4-FFF2-40B4-BE49-F238E27FC236}">
                <a16:creationId xmlns:a16="http://schemas.microsoft.com/office/drawing/2014/main" id="{1E34AAE6-7794-4B05-961B-23F9338577EB}"/>
              </a:ext>
            </a:extLst>
          </p:cNvPr>
          <p:cNvPicPr>
            <a:picLocks noChangeAspect="1"/>
          </p:cNvPicPr>
          <p:nvPr/>
        </p:nvPicPr>
        <p:blipFill>
          <a:blip r:embed="rId2"/>
          <a:stretch>
            <a:fillRect/>
          </a:stretch>
        </p:blipFill>
        <p:spPr>
          <a:xfrm>
            <a:off x="4104580" y="3813721"/>
            <a:ext cx="3407568" cy="2708580"/>
          </a:xfrm>
          <a:prstGeom prst="rect">
            <a:avLst/>
          </a:prstGeom>
        </p:spPr>
      </p:pic>
    </p:spTree>
    <p:extLst>
      <p:ext uri="{BB962C8B-B14F-4D97-AF65-F5344CB8AC3E}">
        <p14:creationId xmlns:p14="http://schemas.microsoft.com/office/powerpoint/2010/main" val="75681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D92-58C1-4805-A7FD-F8EDEE2BA451}"/>
              </a:ext>
            </a:extLst>
          </p:cNvPr>
          <p:cNvSpPr>
            <a:spLocks noGrp="1"/>
          </p:cNvSpPr>
          <p:nvPr>
            <p:ph type="title"/>
          </p:nvPr>
        </p:nvSpPr>
        <p:spPr>
          <a:xfrm>
            <a:off x="646111" y="452718"/>
            <a:ext cx="9404723" cy="757104"/>
          </a:xfrm>
        </p:spPr>
        <p:txBody>
          <a:bodyPr/>
          <a:lstStyle/>
          <a:p>
            <a:pPr algn="ctr"/>
            <a:r>
              <a:rPr lang="en-US" sz="4400" b="1" dirty="0"/>
              <a:t>ADC Instruction </a:t>
            </a:r>
            <a:br>
              <a:rPr lang="en-PK" sz="4400" b="1" dirty="0"/>
            </a:br>
            <a:endParaRPr lang="en-PK" dirty="0"/>
          </a:p>
        </p:txBody>
      </p:sp>
      <p:pic>
        <p:nvPicPr>
          <p:cNvPr id="4" name="Picture 3">
            <a:extLst>
              <a:ext uri="{FF2B5EF4-FFF2-40B4-BE49-F238E27FC236}">
                <a16:creationId xmlns:a16="http://schemas.microsoft.com/office/drawing/2014/main" id="{1CD48241-5752-47B0-97F3-476F79CFEB5C}"/>
              </a:ext>
            </a:extLst>
          </p:cNvPr>
          <p:cNvPicPr>
            <a:picLocks noChangeAspect="1"/>
          </p:cNvPicPr>
          <p:nvPr/>
        </p:nvPicPr>
        <p:blipFill>
          <a:blip r:embed="rId2"/>
          <a:stretch>
            <a:fillRect/>
          </a:stretch>
        </p:blipFill>
        <p:spPr>
          <a:xfrm>
            <a:off x="1221159" y="1209822"/>
            <a:ext cx="8829675" cy="1585086"/>
          </a:xfrm>
          <a:prstGeom prst="rect">
            <a:avLst/>
          </a:prstGeom>
        </p:spPr>
      </p:pic>
      <p:pic>
        <p:nvPicPr>
          <p:cNvPr id="5" name="Picture 4">
            <a:extLst>
              <a:ext uri="{FF2B5EF4-FFF2-40B4-BE49-F238E27FC236}">
                <a16:creationId xmlns:a16="http://schemas.microsoft.com/office/drawing/2014/main" id="{B25460BD-47B5-464E-BE78-10CE2505A89B}"/>
              </a:ext>
            </a:extLst>
          </p:cNvPr>
          <p:cNvPicPr>
            <a:picLocks noChangeAspect="1"/>
          </p:cNvPicPr>
          <p:nvPr/>
        </p:nvPicPr>
        <p:blipFill>
          <a:blip r:embed="rId3"/>
          <a:stretch>
            <a:fillRect/>
          </a:stretch>
        </p:blipFill>
        <p:spPr>
          <a:xfrm>
            <a:off x="804861" y="2794908"/>
            <a:ext cx="10058895" cy="2035859"/>
          </a:xfrm>
          <a:prstGeom prst="rect">
            <a:avLst/>
          </a:prstGeom>
        </p:spPr>
      </p:pic>
      <p:pic>
        <p:nvPicPr>
          <p:cNvPr id="6" name="Picture 5">
            <a:extLst>
              <a:ext uri="{FF2B5EF4-FFF2-40B4-BE49-F238E27FC236}">
                <a16:creationId xmlns:a16="http://schemas.microsoft.com/office/drawing/2014/main" id="{5B6631CB-3BE7-4FF4-9DF6-E47E70BE024E}"/>
              </a:ext>
            </a:extLst>
          </p:cNvPr>
          <p:cNvPicPr>
            <a:picLocks noChangeAspect="1"/>
          </p:cNvPicPr>
          <p:nvPr/>
        </p:nvPicPr>
        <p:blipFill>
          <a:blip r:embed="rId4"/>
          <a:stretch>
            <a:fillRect/>
          </a:stretch>
        </p:blipFill>
        <p:spPr>
          <a:xfrm>
            <a:off x="2457450" y="4830767"/>
            <a:ext cx="7277100" cy="1914525"/>
          </a:xfrm>
          <a:prstGeom prst="rect">
            <a:avLst/>
          </a:prstGeom>
        </p:spPr>
      </p:pic>
    </p:spTree>
    <p:extLst>
      <p:ext uri="{BB962C8B-B14F-4D97-AF65-F5344CB8AC3E}">
        <p14:creationId xmlns:p14="http://schemas.microsoft.com/office/powerpoint/2010/main" val="38930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4C4E-9EC9-48E0-9E1A-3A0528920F71}"/>
              </a:ext>
            </a:extLst>
          </p:cNvPr>
          <p:cNvSpPr>
            <a:spLocks noGrp="1"/>
          </p:cNvSpPr>
          <p:nvPr>
            <p:ph type="title"/>
          </p:nvPr>
        </p:nvSpPr>
        <p:spPr>
          <a:xfrm>
            <a:off x="646111" y="452718"/>
            <a:ext cx="9404723" cy="799307"/>
          </a:xfrm>
        </p:spPr>
        <p:txBody>
          <a:bodyPr/>
          <a:lstStyle/>
          <a:p>
            <a:pPr algn="ctr"/>
            <a:r>
              <a:rPr lang="en-US" b="1" dirty="0"/>
              <a:t>SBB INSTRUCTION</a:t>
            </a:r>
            <a:endParaRPr lang="en-PK" b="1" dirty="0"/>
          </a:p>
        </p:txBody>
      </p:sp>
      <p:sp>
        <p:nvSpPr>
          <p:cNvPr id="4" name="Rectangle 3">
            <a:extLst>
              <a:ext uri="{FF2B5EF4-FFF2-40B4-BE49-F238E27FC236}">
                <a16:creationId xmlns:a16="http://schemas.microsoft.com/office/drawing/2014/main" id="{05867FB1-1774-4E66-B728-7DE4F0CDBC22}"/>
              </a:ext>
            </a:extLst>
          </p:cNvPr>
          <p:cNvSpPr/>
          <p:nvPr/>
        </p:nvSpPr>
        <p:spPr>
          <a:xfrm>
            <a:off x="182881" y="1462092"/>
            <a:ext cx="11141612" cy="707886"/>
          </a:xfrm>
          <a:prstGeom prst="rect">
            <a:avLst/>
          </a:prstGeom>
        </p:spPr>
        <p:txBody>
          <a:bodyPr wrap="square">
            <a:spAutoFit/>
          </a:bodyPr>
          <a:lstStyle/>
          <a:p>
            <a:pPr algn="just"/>
            <a:r>
              <a:rPr lang="en-US" sz="2000" b="1" dirty="0"/>
              <a:t>•The SBB (subtract with borrow) instruction subtracts both a source operand and the value of the Carry flag from a destination operand. </a:t>
            </a:r>
            <a:endParaRPr lang="en-PK" sz="2000" b="1" dirty="0"/>
          </a:p>
        </p:txBody>
      </p:sp>
      <p:sp>
        <p:nvSpPr>
          <p:cNvPr id="5" name="Rectangle 4">
            <a:extLst>
              <a:ext uri="{FF2B5EF4-FFF2-40B4-BE49-F238E27FC236}">
                <a16:creationId xmlns:a16="http://schemas.microsoft.com/office/drawing/2014/main" id="{BA29C042-05DF-47FD-9BB5-40D06C596625}"/>
              </a:ext>
            </a:extLst>
          </p:cNvPr>
          <p:cNvSpPr/>
          <p:nvPr/>
        </p:nvSpPr>
        <p:spPr>
          <a:xfrm>
            <a:off x="182881" y="2380045"/>
            <a:ext cx="9642871" cy="400110"/>
          </a:xfrm>
          <a:prstGeom prst="rect">
            <a:avLst/>
          </a:prstGeom>
        </p:spPr>
        <p:txBody>
          <a:bodyPr wrap="square">
            <a:spAutoFit/>
          </a:bodyPr>
          <a:lstStyle/>
          <a:p>
            <a:pPr algn="just"/>
            <a:r>
              <a:rPr lang="en-US" sz="2000" b="1" dirty="0"/>
              <a:t>•The possible operands are the same as for the ADC instruction </a:t>
            </a:r>
            <a:endParaRPr lang="en-PK" sz="2000" b="1" dirty="0"/>
          </a:p>
        </p:txBody>
      </p:sp>
      <p:pic>
        <p:nvPicPr>
          <p:cNvPr id="6" name="Picture 5">
            <a:extLst>
              <a:ext uri="{FF2B5EF4-FFF2-40B4-BE49-F238E27FC236}">
                <a16:creationId xmlns:a16="http://schemas.microsoft.com/office/drawing/2014/main" id="{C32DD2A6-44CB-4709-BC12-FDA5081CC397}"/>
              </a:ext>
            </a:extLst>
          </p:cNvPr>
          <p:cNvPicPr>
            <a:picLocks noChangeAspect="1"/>
          </p:cNvPicPr>
          <p:nvPr/>
        </p:nvPicPr>
        <p:blipFill>
          <a:blip r:embed="rId2"/>
          <a:stretch>
            <a:fillRect/>
          </a:stretch>
        </p:blipFill>
        <p:spPr>
          <a:xfrm>
            <a:off x="1650682" y="2780155"/>
            <a:ext cx="8524875" cy="1590675"/>
          </a:xfrm>
          <a:prstGeom prst="rect">
            <a:avLst/>
          </a:prstGeom>
        </p:spPr>
      </p:pic>
      <p:pic>
        <p:nvPicPr>
          <p:cNvPr id="7" name="Picture 6">
            <a:extLst>
              <a:ext uri="{FF2B5EF4-FFF2-40B4-BE49-F238E27FC236}">
                <a16:creationId xmlns:a16="http://schemas.microsoft.com/office/drawing/2014/main" id="{C8CA5AB3-BD9D-4FD4-B563-6D4DBCB34588}"/>
              </a:ext>
            </a:extLst>
          </p:cNvPr>
          <p:cNvPicPr>
            <a:picLocks noChangeAspect="1"/>
          </p:cNvPicPr>
          <p:nvPr/>
        </p:nvPicPr>
        <p:blipFill>
          <a:blip r:embed="rId3"/>
          <a:stretch>
            <a:fillRect/>
          </a:stretch>
        </p:blipFill>
        <p:spPr>
          <a:xfrm>
            <a:off x="284104" y="4563549"/>
            <a:ext cx="3816648" cy="1050786"/>
          </a:xfrm>
          <a:prstGeom prst="rect">
            <a:avLst/>
          </a:prstGeom>
        </p:spPr>
      </p:pic>
      <p:pic>
        <p:nvPicPr>
          <p:cNvPr id="8" name="Picture 7">
            <a:extLst>
              <a:ext uri="{FF2B5EF4-FFF2-40B4-BE49-F238E27FC236}">
                <a16:creationId xmlns:a16="http://schemas.microsoft.com/office/drawing/2014/main" id="{EF559751-D56E-45D0-B0B3-5259AB79511E}"/>
              </a:ext>
            </a:extLst>
          </p:cNvPr>
          <p:cNvPicPr>
            <a:picLocks noChangeAspect="1"/>
          </p:cNvPicPr>
          <p:nvPr/>
        </p:nvPicPr>
        <p:blipFill>
          <a:blip r:embed="rId4"/>
          <a:stretch>
            <a:fillRect/>
          </a:stretch>
        </p:blipFill>
        <p:spPr>
          <a:xfrm>
            <a:off x="4526133" y="4520395"/>
            <a:ext cx="6798359" cy="1694663"/>
          </a:xfrm>
          <a:prstGeom prst="rect">
            <a:avLst/>
          </a:prstGeom>
        </p:spPr>
      </p:pic>
      <p:pic>
        <p:nvPicPr>
          <p:cNvPr id="9" name="Picture 8">
            <a:extLst>
              <a:ext uri="{FF2B5EF4-FFF2-40B4-BE49-F238E27FC236}">
                <a16:creationId xmlns:a16="http://schemas.microsoft.com/office/drawing/2014/main" id="{EDC9F101-278C-4A68-9759-59DCC5EF3457}"/>
              </a:ext>
            </a:extLst>
          </p:cNvPr>
          <p:cNvPicPr>
            <a:picLocks noChangeAspect="1"/>
          </p:cNvPicPr>
          <p:nvPr/>
        </p:nvPicPr>
        <p:blipFill>
          <a:blip r:embed="rId5"/>
          <a:stretch>
            <a:fillRect/>
          </a:stretch>
        </p:blipFill>
        <p:spPr>
          <a:xfrm>
            <a:off x="284104" y="5647423"/>
            <a:ext cx="3816648" cy="1013602"/>
          </a:xfrm>
          <a:prstGeom prst="rect">
            <a:avLst/>
          </a:prstGeom>
        </p:spPr>
      </p:pic>
    </p:spTree>
    <p:extLst>
      <p:ext uri="{BB962C8B-B14F-4D97-AF65-F5344CB8AC3E}">
        <p14:creationId xmlns:p14="http://schemas.microsoft.com/office/powerpoint/2010/main" val="147634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C22C44-A331-4EBA-A6AB-80FF0FA013D6}"/>
              </a:ext>
            </a:extLst>
          </p:cNvPr>
          <p:cNvPicPr>
            <a:picLocks noGrp="1" noChangeAspect="1"/>
          </p:cNvPicPr>
          <p:nvPr>
            <p:ph idx="1"/>
          </p:nvPr>
        </p:nvPicPr>
        <p:blipFill>
          <a:blip r:embed="rId2"/>
          <a:stretch>
            <a:fillRect/>
          </a:stretch>
        </p:blipFill>
        <p:spPr>
          <a:xfrm>
            <a:off x="1547445" y="1125415"/>
            <a:ext cx="8074856" cy="5547323"/>
          </a:xfrm>
          <a:prstGeom prst="rect">
            <a:avLst/>
          </a:prstGeom>
        </p:spPr>
      </p:pic>
      <p:sp>
        <p:nvSpPr>
          <p:cNvPr id="4" name="Title 1">
            <a:extLst>
              <a:ext uri="{FF2B5EF4-FFF2-40B4-BE49-F238E27FC236}">
                <a16:creationId xmlns:a16="http://schemas.microsoft.com/office/drawing/2014/main" id="{0C48F59C-2347-496F-A6F8-A705BEEA0A87}"/>
              </a:ext>
            </a:extLst>
          </p:cNvPr>
          <p:cNvSpPr txBox="1">
            <a:spLocks/>
          </p:cNvSpPr>
          <p:nvPr/>
        </p:nvSpPr>
        <p:spPr>
          <a:xfrm>
            <a:off x="646111" y="452718"/>
            <a:ext cx="9404723" cy="67269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Extended addition example</a:t>
            </a:r>
            <a:endParaRPr lang="en-PK" b="1" dirty="0"/>
          </a:p>
        </p:txBody>
      </p:sp>
    </p:spTree>
    <p:extLst>
      <p:ext uri="{BB962C8B-B14F-4D97-AF65-F5344CB8AC3E}">
        <p14:creationId xmlns:p14="http://schemas.microsoft.com/office/powerpoint/2010/main" val="7568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98BF-9422-4C52-B825-9A5AEAC8F4B4}"/>
              </a:ext>
            </a:extLst>
          </p:cNvPr>
          <p:cNvSpPr>
            <a:spLocks noGrp="1"/>
          </p:cNvSpPr>
          <p:nvPr>
            <p:ph type="title"/>
          </p:nvPr>
        </p:nvSpPr>
        <p:spPr>
          <a:xfrm>
            <a:off x="646111" y="452718"/>
            <a:ext cx="9404723" cy="672697"/>
          </a:xfrm>
        </p:spPr>
        <p:txBody>
          <a:bodyPr/>
          <a:lstStyle/>
          <a:p>
            <a:pPr algn="ctr"/>
            <a:r>
              <a:rPr lang="en-US" b="1" dirty="0"/>
              <a:t>Extended addition example</a:t>
            </a:r>
            <a:endParaRPr lang="en-PK" b="1" dirty="0"/>
          </a:p>
        </p:txBody>
      </p:sp>
      <p:pic>
        <p:nvPicPr>
          <p:cNvPr id="3" name="Picture 2">
            <a:extLst>
              <a:ext uri="{FF2B5EF4-FFF2-40B4-BE49-F238E27FC236}">
                <a16:creationId xmlns:a16="http://schemas.microsoft.com/office/drawing/2014/main" id="{8D58244F-97F5-4599-BE0D-26396020BA28}"/>
              </a:ext>
            </a:extLst>
          </p:cNvPr>
          <p:cNvPicPr>
            <a:picLocks noChangeAspect="1"/>
          </p:cNvPicPr>
          <p:nvPr/>
        </p:nvPicPr>
        <p:blipFill>
          <a:blip r:embed="rId2"/>
          <a:stretch>
            <a:fillRect/>
          </a:stretch>
        </p:blipFill>
        <p:spPr>
          <a:xfrm>
            <a:off x="1885071" y="1151722"/>
            <a:ext cx="7613991" cy="5482074"/>
          </a:xfrm>
          <a:prstGeom prst="rect">
            <a:avLst/>
          </a:prstGeom>
        </p:spPr>
      </p:pic>
    </p:spTree>
    <p:extLst>
      <p:ext uri="{BB962C8B-B14F-4D97-AF65-F5344CB8AC3E}">
        <p14:creationId xmlns:p14="http://schemas.microsoft.com/office/powerpoint/2010/main" val="381236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Logical vs Arithmetic shifts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A logical shift fills the newly created bit position with zero.</a:t>
            </a:r>
          </a:p>
          <a:p>
            <a:pPr algn="just"/>
            <a:r>
              <a:rPr lang="en-US" b="1" dirty="0"/>
              <a:t> each bit is moved to the next lowest bit position, and the newly created bit position is filled with zero.</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CAE657A1-9A91-4DC6-A3B5-8E1CC290F546}"/>
              </a:ext>
            </a:extLst>
          </p:cNvPr>
          <p:cNvPicPr>
            <a:picLocks noChangeAspect="1"/>
          </p:cNvPicPr>
          <p:nvPr/>
        </p:nvPicPr>
        <p:blipFill>
          <a:blip r:embed="rId2"/>
          <a:stretch>
            <a:fillRect/>
          </a:stretch>
        </p:blipFill>
        <p:spPr>
          <a:xfrm>
            <a:off x="2214895" y="2511724"/>
            <a:ext cx="7315200" cy="1219200"/>
          </a:xfrm>
          <a:prstGeom prst="rect">
            <a:avLst/>
          </a:prstGeom>
        </p:spPr>
      </p:pic>
      <p:pic>
        <p:nvPicPr>
          <p:cNvPr id="6" name="Picture 5"/>
          <p:cNvPicPr>
            <a:picLocks noChangeAspect="1"/>
          </p:cNvPicPr>
          <p:nvPr/>
        </p:nvPicPr>
        <p:blipFill>
          <a:blip r:embed="rId3"/>
          <a:stretch>
            <a:fillRect/>
          </a:stretch>
        </p:blipFill>
        <p:spPr>
          <a:xfrm>
            <a:off x="2214895" y="3868270"/>
            <a:ext cx="7421997" cy="2674358"/>
          </a:xfrm>
          <a:prstGeom prst="rect">
            <a:avLst/>
          </a:prstGeom>
        </p:spPr>
      </p:pic>
    </p:spTree>
    <p:extLst>
      <p:ext uri="{BB962C8B-B14F-4D97-AF65-F5344CB8AC3E}">
        <p14:creationId xmlns:p14="http://schemas.microsoft.com/office/powerpoint/2010/main" val="16636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Logical vs Arithmetic shifts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An arithmetic shift fills the newly created bit position with a copy of number s sign bit:.</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p:cNvPicPr>
            <a:picLocks noChangeAspect="1"/>
          </p:cNvPicPr>
          <p:nvPr/>
        </p:nvPicPr>
        <p:blipFill>
          <a:blip r:embed="rId2"/>
          <a:stretch>
            <a:fillRect/>
          </a:stretch>
        </p:blipFill>
        <p:spPr>
          <a:xfrm>
            <a:off x="2190071" y="2050026"/>
            <a:ext cx="7421997" cy="1457018"/>
          </a:xfrm>
          <a:prstGeom prst="rect">
            <a:avLst/>
          </a:prstGeom>
        </p:spPr>
      </p:pic>
      <p:pic>
        <p:nvPicPr>
          <p:cNvPr id="7" name="Picture 6"/>
          <p:cNvPicPr>
            <a:picLocks noChangeAspect="1"/>
          </p:cNvPicPr>
          <p:nvPr/>
        </p:nvPicPr>
        <p:blipFill>
          <a:blip r:embed="rId3"/>
          <a:stretch>
            <a:fillRect/>
          </a:stretch>
        </p:blipFill>
        <p:spPr>
          <a:xfrm>
            <a:off x="2096843" y="3643449"/>
            <a:ext cx="7515225" cy="2838450"/>
          </a:xfrm>
          <a:prstGeom prst="rect">
            <a:avLst/>
          </a:prstGeom>
        </p:spPr>
      </p:pic>
    </p:spTree>
    <p:extLst>
      <p:ext uri="{BB962C8B-B14F-4D97-AF65-F5344CB8AC3E}">
        <p14:creationId xmlns:p14="http://schemas.microsoft.com/office/powerpoint/2010/main" val="421895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650"/>
          </a:xfrm>
        </p:spPr>
        <p:txBody>
          <a:bodyPr/>
          <a:lstStyle/>
          <a:p>
            <a:pPr algn="ctr"/>
            <a:r>
              <a:rPr lang="en-US" b="1" dirty="0"/>
              <a:t>SHIFT &amp; ROTATE INSTRUCTIONS</a:t>
            </a:r>
          </a:p>
        </p:txBody>
      </p:sp>
      <p:pic>
        <p:nvPicPr>
          <p:cNvPr id="4" name="Content Placeholder 3"/>
          <p:cNvPicPr>
            <a:picLocks noGrp="1" noChangeAspect="1"/>
          </p:cNvPicPr>
          <p:nvPr>
            <p:ph idx="1"/>
          </p:nvPr>
        </p:nvPicPr>
        <p:blipFill>
          <a:blip r:embed="rId2"/>
          <a:stretch>
            <a:fillRect/>
          </a:stretch>
        </p:blipFill>
        <p:spPr>
          <a:xfrm>
            <a:off x="2713703" y="1347627"/>
            <a:ext cx="5766619" cy="5318727"/>
          </a:xfrm>
          <a:prstGeom prst="rect">
            <a:avLst/>
          </a:prstGeom>
        </p:spPr>
      </p:pic>
    </p:spTree>
    <p:extLst>
      <p:ext uri="{BB962C8B-B14F-4D97-AF65-F5344CB8AC3E}">
        <p14:creationId xmlns:p14="http://schemas.microsoft.com/office/powerpoint/2010/main" val="3889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SHL (shift left) instruction performs a logical left shift on the destination operand, filling the lowest bit with 0</a:t>
            </a:r>
          </a:p>
          <a:p>
            <a:pPr algn="just"/>
            <a:endParaRPr lang="en-US" dirty="0"/>
          </a:p>
          <a:p>
            <a:pPr algn="just"/>
            <a:endParaRPr lang="en-US" dirty="0"/>
          </a:p>
          <a:p>
            <a:pPr algn="just"/>
            <a:endParaRPr lang="en-US" dirty="0"/>
          </a:p>
          <a:p>
            <a:pPr algn="just"/>
            <a:endParaRPr lang="en-US" b="1" dirty="0"/>
          </a:p>
          <a:p>
            <a:pPr algn="just"/>
            <a:r>
              <a:rPr lang="en-US" b="1" dirty="0"/>
              <a:t>The SHR (shift right) instruction performs a logical right shift on the destination operand, the highest bit position is filled with a zero</a:t>
            </a:r>
          </a:p>
          <a:p>
            <a:pPr algn="just"/>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C0733303-8ED5-4A16-BB83-5A3B7F053637}"/>
              </a:ext>
            </a:extLst>
          </p:cNvPr>
          <p:cNvPicPr>
            <a:picLocks noChangeAspect="1"/>
          </p:cNvPicPr>
          <p:nvPr/>
        </p:nvPicPr>
        <p:blipFill>
          <a:blip r:embed="rId2"/>
          <a:stretch>
            <a:fillRect/>
          </a:stretch>
        </p:blipFill>
        <p:spPr>
          <a:xfrm>
            <a:off x="2105357" y="2099413"/>
            <a:ext cx="7591425" cy="1228725"/>
          </a:xfrm>
          <a:prstGeom prst="rect">
            <a:avLst/>
          </a:prstGeom>
        </p:spPr>
      </p:pic>
      <p:pic>
        <p:nvPicPr>
          <p:cNvPr id="7" name="Picture 6">
            <a:extLst>
              <a:ext uri="{FF2B5EF4-FFF2-40B4-BE49-F238E27FC236}">
                <a16:creationId xmlns:a16="http://schemas.microsoft.com/office/drawing/2014/main" id="{8F92F05D-5551-4A29-BD3D-4E742F7064B2}"/>
              </a:ext>
            </a:extLst>
          </p:cNvPr>
          <p:cNvPicPr>
            <a:picLocks noChangeAspect="1"/>
          </p:cNvPicPr>
          <p:nvPr/>
        </p:nvPicPr>
        <p:blipFill>
          <a:blip r:embed="rId3"/>
          <a:stretch>
            <a:fillRect/>
          </a:stretch>
        </p:blipFill>
        <p:spPr>
          <a:xfrm>
            <a:off x="2067256" y="4686227"/>
            <a:ext cx="7667625" cy="1276350"/>
          </a:xfrm>
          <a:prstGeom prst="rect">
            <a:avLst/>
          </a:prstGeom>
        </p:spPr>
      </p:pic>
    </p:spTree>
    <p:extLst>
      <p:ext uri="{BB962C8B-B14F-4D97-AF65-F5344CB8AC3E}">
        <p14:creationId xmlns:p14="http://schemas.microsoft.com/office/powerpoint/2010/main" val="30612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6297</TotalTime>
  <Words>2118</Words>
  <Application>Microsoft Office PowerPoint</Application>
  <PresentationFormat>Widescreen</PresentationFormat>
  <Paragraphs>249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Century Gothic</vt:lpstr>
      <vt:lpstr>Wingdings 3</vt:lpstr>
      <vt:lpstr>Ion</vt:lpstr>
      <vt:lpstr>EE-2003  Computer Organization &amp; Assembly Language</vt:lpstr>
      <vt:lpstr>PowerPoint Presentation</vt:lpstr>
      <vt:lpstr>PowerPoint Presentation</vt:lpstr>
      <vt:lpstr>PowerPoint Presentation</vt:lpstr>
      <vt:lpstr>Shift and Rotate Instructions </vt:lpstr>
      <vt:lpstr>Logical vs Arithmetic shifts</vt:lpstr>
      <vt:lpstr>Logical vs Arithmetic shifts</vt:lpstr>
      <vt:lpstr>SHIFT &amp; ROTATE INSTRUCTIONS</vt:lpstr>
      <vt:lpstr>SHL &amp; SHR Instruction</vt:lpstr>
      <vt:lpstr>SHL &amp; SHR Instruction</vt:lpstr>
      <vt:lpstr>EXAMPLE</vt:lpstr>
      <vt:lpstr>Application</vt:lpstr>
      <vt:lpstr>SHL &amp; SHR Instruction</vt:lpstr>
      <vt:lpstr>Application</vt:lpstr>
      <vt:lpstr>SAL &amp; SAR Instruction</vt:lpstr>
      <vt:lpstr>ROL &amp; ROR Instruction</vt:lpstr>
      <vt:lpstr>ROL &amp; ROR Instruction</vt:lpstr>
      <vt:lpstr>ROL &amp; ROR Instruction</vt:lpstr>
      <vt:lpstr>RCL &amp; RCR Instruction</vt:lpstr>
      <vt:lpstr>RCL &amp; RCR Instruction</vt:lpstr>
      <vt:lpstr>SHLD AND SHRD INSTRUCTIONS</vt:lpstr>
      <vt:lpstr>SHLD AND SHRD INSTRUCTIONS</vt:lpstr>
      <vt:lpstr>SHLD AND SHRD INSTRUCTIONS</vt:lpstr>
      <vt:lpstr>SHLD example</vt:lpstr>
      <vt:lpstr>SHRD example</vt:lpstr>
      <vt:lpstr>Shift and rotate applications</vt:lpstr>
      <vt:lpstr>Shifting multiple doublewords</vt:lpstr>
      <vt:lpstr>Binary multiplication</vt:lpstr>
      <vt:lpstr>Displaying binary bits</vt:lpstr>
      <vt:lpstr>Isolating a bit string</vt:lpstr>
      <vt:lpstr>Isolating a bit string</vt:lpstr>
      <vt:lpstr>MULTIPLICATION AND DIVISION INSTRUCTIONS</vt:lpstr>
      <vt:lpstr>Signed Vs Unsigned Multiplication</vt:lpstr>
      <vt:lpstr>MUL INSTRUCTION</vt:lpstr>
      <vt:lpstr>MUL INSTRUCTION</vt:lpstr>
      <vt:lpstr>EXAMPLES</vt:lpstr>
      <vt:lpstr>IMUL INSTRUCTION </vt:lpstr>
      <vt:lpstr>PowerPoint Presentation</vt:lpstr>
      <vt:lpstr>PowerPoint Presentation</vt:lpstr>
      <vt:lpstr>PowerPoint Presentation</vt:lpstr>
      <vt:lpstr>PowerPoint Presentation</vt:lpstr>
      <vt:lpstr>DIV INSTRUCTION</vt:lpstr>
      <vt:lpstr>DIV INSTRUCTION</vt:lpstr>
      <vt:lpstr>DIV INSTRUCTION</vt:lpstr>
      <vt:lpstr>SIGNED INTEGER DIVISION </vt:lpstr>
      <vt:lpstr>CBW, CWD, CDQ instructions</vt:lpstr>
      <vt:lpstr>PowerPoint Presentation</vt:lpstr>
      <vt:lpstr>PowerPoint Presentation</vt:lpstr>
      <vt:lpstr>WHY SIGN EXTENSION IS NECESSARY </vt:lpstr>
      <vt:lpstr>Divide overflow</vt:lpstr>
      <vt:lpstr>Extended addition and subtraction</vt:lpstr>
      <vt:lpstr>ADC Instruction  </vt:lpstr>
      <vt:lpstr>SBB INSTRUCTION</vt:lpstr>
      <vt:lpstr>PowerPoint Presentation</vt:lpstr>
      <vt:lpstr>Extended addition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283</cp:revision>
  <dcterms:created xsi:type="dcterms:W3CDTF">2021-08-30T19:27:23Z</dcterms:created>
  <dcterms:modified xsi:type="dcterms:W3CDTF">2022-10-26T07:56:31Z</dcterms:modified>
</cp:coreProperties>
</file>