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notesMasterIdLst>
    <p:notesMasterId r:id="rId59"/>
  </p:notesMasterIdLst>
  <p:sldIdLst>
    <p:sldId id="541" r:id="rId2"/>
    <p:sldId id="542" r:id="rId3"/>
    <p:sldId id="543" r:id="rId4"/>
    <p:sldId id="544" r:id="rId5"/>
    <p:sldId id="545" r:id="rId6"/>
    <p:sldId id="280" r:id="rId7"/>
    <p:sldId id="414" r:id="rId8"/>
    <p:sldId id="310" r:id="rId9"/>
    <p:sldId id="328" r:id="rId10"/>
    <p:sldId id="326" r:id="rId11"/>
    <p:sldId id="327" r:id="rId12"/>
    <p:sldId id="315" r:id="rId13"/>
    <p:sldId id="428" r:id="rId14"/>
    <p:sldId id="435" r:id="rId15"/>
    <p:sldId id="317" r:id="rId16"/>
    <p:sldId id="307" r:id="rId17"/>
    <p:sldId id="318" r:id="rId18"/>
    <p:sldId id="319" r:id="rId19"/>
    <p:sldId id="329" r:id="rId20"/>
    <p:sldId id="337" r:id="rId21"/>
    <p:sldId id="320" r:id="rId22"/>
    <p:sldId id="479" r:id="rId23"/>
    <p:sldId id="480" r:id="rId24"/>
    <p:sldId id="481" r:id="rId25"/>
    <p:sldId id="546" r:id="rId26"/>
    <p:sldId id="547" r:id="rId27"/>
    <p:sldId id="548" r:id="rId28"/>
    <p:sldId id="549" r:id="rId29"/>
    <p:sldId id="550" r:id="rId30"/>
    <p:sldId id="551" r:id="rId31"/>
    <p:sldId id="552" r:id="rId32"/>
    <p:sldId id="553" r:id="rId33"/>
    <p:sldId id="554" r:id="rId34"/>
    <p:sldId id="561" r:id="rId35"/>
    <p:sldId id="562" r:id="rId36"/>
    <p:sldId id="563" r:id="rId37"/>
    <p:sldId id="564" r:id="rId38"/>
    <p:sldId id="565" r:id="rId39"/>
    <p:sldId id="566" r:id="rId40"/>
    <p:sldId id="567" r:id="rId41"/>
    <p:sldId id="591" r:id="rId42"/>
    <p:sldId id="592" r:id="rId43"/>
    <p:sldId id="590" r:id="rId44"/>
    <p:sldId id="587" r:id="rId45"/>
    <p:sldId id="593" r:id="rId46"/>
    <p:sldId id="594" r:id="rId47"/>
    <p:sldId id="588" r:id="rId48"/>
    <p:sldId id="595" r:id="rId49"/>
    <p:sldId id="589" r:id="rId50"/>
    <p:sldId id="572" r:id="rId51"/>
    <p:sldId id="568" r:id="rId52"/>
    <p:sldId id="569" r:id="rId53"/>
    <p:sldId id="570" r:id="rId54"/>
    <p:sldId id="558" r:id="rId55"/>
    <p:sldId id="559" r:id="rId56"/>
    <p:sldId id="560" r:id="rId57"/>
    <p:sldId id="273"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6340" autoAdjust="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02BBB8-8556-4E28-A092-78D44613A909}" type="datetimeFigureOut">
              <a:rPr lang="en-PK" smtClean="0"/>
              <a:t>07/11/2022</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6282AE-D552-4696-B0E0-3D1D23BE6439}" type="slidenum">
              <a:rPr lang="en-PK" smtClean="0"/>
              <a:t>‹#›</a:t>
            </a:fld>
            <a:endParaRPr lang="en-PK"/>
          </a:p>
        </p:txBody>
      </p:sp>
    </p:spTree>
    <p:extLst>
      <p:ext uri="{BB962C8B-B14F-4D97-AF65-F5344CB8AC3E}">
        <p14:creationId xmlns:p14="http://schemas.microsoft.com/office/powerpoint/2010/main" val="1481743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D22BE7-ABD7-41AF-83C8-5AF8D5AEF966}" type="datetimeFigureOut">
              <a:rPr lang="en-PK" smtClean="0"/>
              <a:t>07/11/2022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982300F-B408-4C2B-9408-2319A05315D0}" type="slidenum">
              <a:rPr lang="en-PK" smtClean="0"/>
              <a:t>‹#›</a:t>
            </a:fld>
            <a:endParaRPr lang="en-PK"/>
          </a:p>
        </p:txBody>
      </p:sp>
    </p:spTree>
    <p:extLst>
      <p:ext uri="{BB962C8B-B14F-4D97-AF65-F5344CB8AC3E}">
        <p14:creationId xmlns:p14="http://schemas.microsoft.com/office/powerpoint/2010/main" val="2365686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D22BE7-ABD7-41AF-83C8-5AF8D5AEF966}" type="datetimeFigureOut">
              <a:rPr lang="en-PK" smtClean="0"/>
              <a:t>07/11/2022</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3982300F-B408-4C2B-9408-2319A05315D0}" type="slidenum">
              <a:rPr lang="en-PK" smtClean="0"/>
              <a:t>‹#›</a:t>
            </a:fld>
            <a:endParaRPr lang="en-PK"/>
          </a:p>
        </p:txBody>
      </p:sp>
    </p:spTree>
    <p:extLst>
      <p:ext uri="{BB962C8B-B14F-4D97-AF65-F5344CB8AC3E}">
        <p14:creationId xmlns:p14="http://schemas.microsoft.com/office/powerpoint/2010/main" val="3935033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9D22BE7-ABD7-41AF-83C8-5AF8D5AEF966}" type="datetimeFigureOut">
              <a:rPr lang="en-PK" smtClean="0"/>
              <a:t>07/11/2022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982300F-B408-4C2B-9408-2319A05315D0}" type="slidenum">
              <a:rPr lang="en-PK" smtClean="0"/>
              <a:t>‹#›</a:t>
            </a:fld>
            <a:endParaRPr lang="en-PK"/>
          </a:p>
        </p:txBody>
      </p:sp>
    </p:spTree>
    <p:extLst>
      <p:ext uri="{BB962C8B-B14F-4D97-AF65-F5344CB8AC3E}">
        <p14:creationId xmlns:p14="http://schemas.microsoft.com/office/powerpoint/2010/main" val="5914230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9D22BE7-ABD7-41AF-83C8-5AF8D5AEF966}" type="datetimeFigureOut">
              <a:rPr lang="en-PK" smtClean="0"/>
              <a:t>07/11/2022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982300F-B408-4C2B-9408-2319A05315D0}" type="slidenum">
              <a:rPr lang="en-PK" smtClean="0"/>
              <a:t>‹#›</a:t>
            </a:fld>
            <a:endParaRPr lang="en-PK"/>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408338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D22BE7-ABD7-41AF-83C8-5AF8D5AEF966}" type="datetimeFigureOut">
              <a:rPr lang="en-PK" smtClean="0"/>
              <a:t>07/11/2022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982300F-B408-4C2B-9408-2319A05315D0}" type="slidenum">
              <a:rPr lang="en-PK" smtClean="0"/>
              <a:t>‹#›</a:t>
            </a:fld>
            <a:endParaRPr lang="en-PK"/>
          </a:p>
        </p:txBody>
      </p:sp>
    </p:spTree>
    <p:extLst>
      <p:ext uri="{BB962C8B-B14F-4D97-AF65-F5344CB8AC3E}">
        <p14:creationId xmlns:p14="http://schemas.microsoft.com/office/powerpoint/2010/main" val="12375669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9D22BE7-ABD7-41AF-83C8-5AF8D5AEF966}" type="datetimeFigureOut">
              <a:rPr lang="en-PK" smtClean="0"/>
              <a:t>07/11/2022</a:t>
            </a:fld>
            <a:endParaRPr lang="en-PK"/>
          </a:p>
        </p:txBody>
      </p:sp>
      <p:sp>
        <p:nvSpPr>
          <p:cNvPr id="4"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982300F-B408-4C2B-9408-2319A05315D0}" type="slidenum">
              <a:rPr lang="en-PK" smtClean="0"/>
              <a:t>‹#›</a:t>
            </a:fld>
            <a:endParaRPr lang="en-PK"/>
          </a:p>
        </p:txBody>
      </p:sp>
    </p:spTree>
    <p:extLst>
      <p:ext uri="{BB962C8B-B14F-4D97-AF65-F5344CB8AC3E}">
        <p14:creationId xmlns:p14="http://schemas.microsoft.com/office/powerpoint/2010/main" val="32868297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9D22BE7-ABD7-41AF-83C8-5AF8D5AEF966}" type="datetimeFigureOut">
              <a:rPr lang="en-PK" smtClean="0"/>
              <a:t>07/11/2022</a:t>
            </a:fld>
            <a:endParaRPr lang="en-PK"/>
          </a:p>
        </p:txBody>
      </p:sp>
      <p:sp>
        <p:nvSpPr>
          <p:cNvPr id="4"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982300F-B408-4C2B-9408-2319A05315D0}" type="slidenum">
              <a:rPr lang="en-PK" smtClean="0"/>
              <a:t>‹#›</a:t>
            </a:fld>
            <a:endParaRPr lang="en-PK"/>
          </a:p>
        </p:txBody>
      </p:sp>
    </p:spTree>
    <p:extLst>
      <p:ext uri="{BB962C8B-B14F-4D97-AF65-F5344CB8AC3E}">
        <p14:creationId xmlns:p14="http://schemas.microsoft.com/office/powerpoint/2010/main" val="894569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D22BE7-ABD7-41AF-83C8-5AF8D5AEF966}" type="datetimeFigureOut">
              <a:rPr lang="en-PK" smtClean="0"/>
              <a:t>07/11/2022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982300F-B408-4C2B-9408-2319A05315D0}" type="slidenum">
              <a:rPr lang="en-PK" smtClean="0"/>
              <a:t>‹#›</a:t>
            </a:fld>
            <a:endParaRPr lang="en-PK"/>
          </a:p>
        </p:txBody>
      </p:sp>
    </p:spTree>
    <p:extLst>
      <p:ext uri="{BB962C8B-B14F-4D97-AF65-F5344CB8AC3E}">
        <p14:creationId xmlns:p14="http://schemas.microsoft.com/office/powerpoint/2010/main" val="11114659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D22BE7-ABD7-41AF-83C8-5AF8D5AEF966}" type="datetimeFigureOut">
              <a:rPr lang="en-PK" smtClean="0"/>
              <a:t>07/11/2022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982300F-B408-4C2B-9408-2319A05315D0}" type="slidenum">
              <a:rPr lang="en-PK" smtClean="0"/>
              <a:t>‹#›</a:t>
            </a:fld>
            <a:endParaRPr lang="en-PK"/>
          </a:p>
        </p:txBody>
      </p:sp>
    </p:spTree>
    <p:extLst>
      <p:ext uri="{BB962C8B-B14F-4D97-AF65-F5344CB8AC3E}">
        <p14:creationId xmlns:p14="http://schemas.microsoft.com/office/powerpoint/2010/main" val="2270180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D22BE7-ABD7-41AF-83C8-5AF8D5AEF966}" type="datetimeFigureOut">
              <a:rPr lang="en-PK" smtClean="0"/>
              <a:t>07/11/2022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982300F-B408-4C2B-9408-2319A05315D0}" type="slidenum">
              <a:rPr lang="en-PK" smtClean="0"/>
              <a:t>‹#›</a:t>
            </a:fld>
            <a:endParaRPr lang="en-PK"/>
          </a:p>
        </p:txBody>
      </p:sp>
    </p:spTree>
    <p:extLst>
      <p:ext uri="{BB962C8B-B14F-4D97-AF65-F5344CB8AC3E}">
        <p14:creationId xmlns:p14="http://schemas.microsoft.com/office/powerpoint/2010/main" val="419677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D22BE7-ABD7-41AF-83C8-5AF8D5AEF966}" type="datetimeFigureOut">
              <a:rPr lang="en-PK" smtClean="0"/>
              <a:t>07/11/2022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982300F-B408-4C2B-9408-2319A05315D0}" type="slidenum">
              <a:rPr lang="en-PK" smtClean="0"/>
              <a:t>‹#›</a:t>
            </a:fld>
            <a:endParaRPr lang="en-PK"/>
          </a:p>
        </p:txBody>
      </p:sp>
    </p:spTree>
    <p:extLst>
      <p:ext uri="{BB962C8B-B14F-4D97-AF65-F5344CB8AC3E}">
        <p14:creationId xmlns:p14="http://schemas.microsoft.com/office/powerpoint/2010/main" val="3873351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D22BE7-ABD7-41AF-83C8-5AF8D5AEF966}" type="datetimeFigureOut">
              <a:rPr lang="en-PK" smtClean="0"/>
              <a:t>07/11/2022</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3982300F-B408-4C2B-9408-2319A05315D0}" type="slidenum">
              <a:rPr lang="en-PK" smtClean="0"/>
              <a:t>‹#›</a:t>
            </a:fld>
            <a:endParaRPr lang="en-PK"/>
          </a:p>
        </p:txBody>
      </p:sp>
    </p:spTree>
    <p:extLst>
      <p:ext uri="{BB962C8B-B14F-4D97-AF65-F5344CB8AC3E}">
        <p14:creationId xmlns:p14="http://schemas.microsoft.com/office/powerpoint/2010/main" val="3942313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D22BE7-ABD7-41AF-83C8-5AF8D5AEF966}" type="datetimeFigureOut">
              <a:rPr lang="en-PK" smtClean="0"/>
              <a:t>07/11/2022</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3982300F-B408-4C2B-9408-2319A05315D0}" type="slidenum">
              <a:rPr lang="en-PK" smtClean="0"/>
              <a:t>‹#›</a:t>
            </a:fld>
            <a:endParaRPr lang="en-PK"/>
          </a:p>
        </p:txBody>
      </p:sp>
    </p:spTree>
    <p:extLst>
      <p:ext uri="{BB962C8B-B14F-4D97-AF65-F5344CB8AC3E}">
        <p14:creationId xmlns:p14="http://schemas.microsoft.com/office/powerpoint/2010/main" val="3734969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9D22BE7-ABD7-41AF-83C8-5AF8D5AEF966}" type="datetimeFigureOut">
              <a:rPr lang="en-PK" smtClean="0"/>
              <a:t>07/11/2022</a:t>
            </a:fld>
            <a:endParaRPr lang="en-PK"/>
          </a:p>
        </p:txBody>
      </p:sp>
      <p:sp>
        <p:nvSpPr>
          <p:cNvPr id="5" name="Footer Placeholder 3"/>
          <p:cNvSpPr>
            <a:spLocks noGrp="1"/>
          </p:cNvSpPr>
          <p:nvPr>
            <p:ph type="ftr" sz="quarter" idx="11"/>
          </p:nvPr>
        </p:nvSpPr>
        <p:spPr/>
        <p:txBody>
          <a:bodyPr/>
          <a:lstStyle/>
          <a:p>
            <a:endParaRPr lang="en-PK"/>
          </a:p>
        </p:txBody>
      </p:sp>
      <p:sp>
        <p:nvSpPr>
          <p:cNvPr id="6" name="Slide Number Placeholder 4"/>
          <p:cNvSpPr>
            <a:spLocks noGrp="1"/>
          </p:cNvSpPr>
          <p:nvPr>
            <p:ph type="sldNum" sz="quarter" idx="12"/>
          </p:nvPr>
        </p:nvSpPr>
        <p:spPr/>
        <p:txBody>
          <a:bodyPr/>
          <a:lstStyle/>
          <a:p>
            <a:fld id="{3982300F-B408-4C2B-9408-2319A05315D0}" type="slidenum">
              <a:rPr lang="en-PK" smtClean="0"/>
              <a:t>‹#›</a:t>
            </a:fld>
            <a:endParaRPr lang="en-PK"/>
          </a:p>
        </p:txBody>
      </p:sp>
    </p:spTree>
    <p:extLst>
      <p:ext uri="{BB962C8B-B14F-4D97-AF65-F5344CB8AC3E}">
        <p14:creationId xmlns:p14="http://schemas.microsoft.com/office/powerpoint/2010/main" val="2643070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9D22BE7-ABD7-41AF-83C8-5AF8D5AEF966}" type="datetimeFigureOut">
              <a:rPr lang="en-PK" smtClean="0"/>
              <a:t>07/11/2022</a:t>
            </a:fld>
            <a:endParaRPr lang="en-PK"/>
          </a:p>
        </p:txBody>
      </p:sp>
      <p:sp>
        <p:nvSpPr>
          <p:cNvPr id="5" name="Footer Placeholder 2"/>
          <p:cNvSpPr>
            <a:spLocks noGrp="1"/>
          </p:cNvSpPr>
          <p:nvPr>
            <p:ph type="ftr" sz="quarter" idx="11"/>
          </p:nvPr>
        </p:nvSpPr>
        <p:spPr/>
        <p:txBody>
          <a:bodyPr/>
          <a:lstStyle/>
          <a:p>
            <a:endParaRPr lang="en-PK"/>
          </a:p>
        </p:txBody>
      </p:sp>
      <p:sp>
        <p:nvSpPr>
          <p:cNvPr id="6" name="Slide Number Placeholder 3"/>
          <p:cNvSpPr>
            <a:spLocks noGrp="1"/>
          </p:cNvSpPr>
          <p:nvPr>
            <p:ph type="sldNum" sz="quarter" idx="12"/>
          </p:nvPr>
        </p:nvSpPr>
        <p:spPr/>
        <p:txBody>
          <a:bodyPr/>
          <a:lstStyle/>
          <a:p>
            <a:fld id="{3982300F-B408-4C2B-9408-2319A05315D0}" type="slidenum">
              <a:rPr lang="en-PK" smtClean="0"/>
              <a:t>‹#›</a:t>
            </a:fld>
            <a:endParaRPr lang="en-PK"/>
          </a:p>
        </p:txBody>
      </p:sp>
    </p:spTree>
    <p:extLst>
      <p:ext uri="{BB962C8B-B14F-4D97-AF65-F5344CB8AC3E}">
        <p14:creationId xmlns:p14="http://schemas.microsoft.com/office/powerpoint/2010/main" val="840008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9D22BE7-ABD7-41AF-83C8-5AF8D5AEF966}" type="datetimeFigureOut">
              <a:rPr lang="en-PK" smtClean="0"/>
              <a:t>07/11/2022</a:t>
            </a:fld>
            <a:endParaRPr lang="en-PK"/>
          </a:p>
        </p:txBody>
      </p:sp>
      <p:sp>
        <p:nvSpPr>
          <p:cNvPr id="5" name="Footer Placeholder 5"/>
          <p:cNvSpPr>
            <a:spLocks noGrp="1"/>
          </p:cNvSpPr>
          <p:nvPr>
            <p:ph type="ftr" sz="quarter" idx="11"/>
          </p:nvPr>
        </p:nvSpPr>
        <p:spPr/>
        <p:txBody>
          <a:bodyPr/>
          <a:lstStyle/>
          <a:p>
            <a:endParaRPr lang="en-PK"/>
          </a:p>
        </p:txBody>
      </p:sp>
      <p:sp>
        <p:nvSpPr>
          <p:cNvPr id="6" name="Slide Number Placeholder 6"/>
          <p:cNvSpPr>
            <a:spLocks noGrp="1"/>
          </p:cNvSpPr>
          <p:nvPr>
            <p:ph type="sldNum" sz="quarter" idx="12"/>
          </p:nvPr>
        </p:nvSpPr>
        <p:spPr/>
        <p:txBody>
          <a:bodyPr/>
          <a:lstStyle/>
          <a:p>
            <a:fld id="{3982300F-B408-4C2B-9408-2319A05315D0}" type="slidenum">
              <a:rPr lang="en-PK" smtClean="0"/>
              <a:t>‹#›</a:t>
            </a:fld>
            <a:endParaRPr lang="en-PK"/>
          </a:p>
        </p:txBody>
      </p:sp>
    </p:spTree>
    <p:extLst>
      <p:ext uri="{BB962C8B-B14F-4D97-AF65-F5344CB8AC3E}">
        <p14:creationId xmlns:p14="http://schemas.microsoft.com/office/powerpoint/2010/main" val="1620861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D22BE7-ABD7-41AF-83C8-5AF8D5AEF966}" type="datetimeFigureOut">
              <a:rPr lang="en-PK" smtClean="0"/>
              <a:t>07/11/2022</a:t>
            </a:fld>
            <a:endParaRPr lang="en-PK"/>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982300F-B408-4C2B-9408-2319A05315D0}" type="slidenum">
              <a:rPr lang="en-PK" smtClean="0"/>
              <a:t>‹#›</a:t>
            </a:fld>
            <a:endParaRPr lang="en-PK"/>
          </a:p>
        </p:txBody>
      </p:sp>
    </p:spTree>
    <p:extLst>
      <p:ext uri="{BB962C8B-B14F-4D97-AF65-F5344CB8AC3E}">
        <p14:creationId xmlns:p14="http://schemas.microsoft.com/office/powerpoint/2010/main" val="3949403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9D22BE7-ABD7-41AF-83C8-5AF8D5AEF966}" type="datetimeFigureOut">
              <a:rPr lang="en-PK" smtClean="0"/>
              <a:t>07/11/2022</a:t>
            </a:fld>
            <a:endParaRPr lang="en-PK"/>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PK"/>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982300F-B408-4C2B-9408-2319A05315D0}" type="slidenum">
              <a:rPr lang="en-PK" smtClean="0"/>
              <a:t>‹#›</a:t>
            </a:fld>
            <a:endParaRPr lang="en-PK"/>
          </a:p>
        </p:txBody>
      </p:sp>
    </p:spTree>
    <p:extLst>
      <p:ext uri="{BB962C8B-B14F-4D97-AF65-F5344CB8AC3E}">
        <p14:creationId xmlns:p14="http://schemas.microsoft.com/office/powerpoint/2010/main" val="1088828837"/>
      </p:ext>
    </p:extLst>
  </p:cSld>
  <p:clrMap bg1="dk1" tx1="lt1" bg2="dk2" tx2="lt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4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0.gi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4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5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78D72-F4B5-4700-AEC0-F224D0183366}"/>
              </a:ext>
            </a:extLst>
          </p:cNvPr>
          <p:cNvSpPr>
            <a:spLocks noGrp="1"/>
          </p:cNvSpPr>
          <p:nvPr>
            <p:ph type="ctrTitle"/>
          </p:nvPr>
        </p:nvSpPr>
        <p:spPr>
          <a:xfrm>
            <a:off x="1304596" y="298715"/>
            <a:ext cx="8637073" cy="2541431"/>
          </a:xfrm>
        </p:spPr>
        <p:txBody>
          <a:bodyPr/>
          <a:lstStyle/>
          <a:p>
            <a:pPr algn="ctr"/>
            <a:r>
              <a:rPr lang="en-US" sz="5400" b="1" dirty="0"/>
              <a:t>EE-2003 </a:t>
            </a:r>
            <a:br>
              <a:rPr lang="en-US" sz="5400" b="1" dirty="0"/>
            </a:br>
            <a:r>
              <a:rPr lang="en-US" sz="5400" b="1" dirty="0"/>
              <a:t>Computer Organization &amp; Assembly Language</a:t>
            </a:r>
            <a:endParaRPr lang="en-PK" sz="5400" b="1" dirty="0"/>
          </a:p>
        </p:txBody>
      </p:sp>
      <p:sp>
        <p:nvSpPr>
          <p:cNvPr id="4" name="Rectangle 3">
            <a:extLst>
              <a:ext uri="{FF2B5EF4-FFF2-40B4-BE49-F238E27FC236}">
                <a16:creationId xmlns:a16="http://schemas.microsoft.com/office/drawing/2014/main" id="{1B17BE75-F8AE-40A5-A370-603CDFA59F0F}"/>
              </a:ext>
            </a:extLst>
          </p:cNvPr>
          <p:cNvSpPr/>
          <p:nvPr/>
        </p:nvSpPr>
        <p:spPr>
          <a:xfrm>
            <a:off x="1755807" y="3429000"/>
            <a:ext cx="7734650" cy="2954655"/>
          </a:xfrm>
          <a:prstGeom prst="rect">
            <a:avLst/>
          </a:prstGeom>
        </p:spPr>
        <p:txBody>
          <a:bodyPr wrap="square">
            <a:spAutoFit/>
          </a:bodyPr>
          <a:lstStyle/>
          <a:p>
            <a:r>
              <a:rPr lang="en-US" sz="2400" b="1" dirty="0"/>
              <a:t>INSTRUCTOR</a:t>
            </a:r>
          </a:p>
          <a:p>
            <a:endParaRPr lang="en-US" sz="2400" b="1" dirty="0"/>
          </a:p>
          <a:p>
            <a:r>
              <a:rPr lang="en-US" sz="2400" b="1" dirty="0"/>
              <a:t>Engr. Aashir Mahboob</a:t>
            </a:r>
          </a:p>
          <a:p>
            <a:r>
              <a:rPr lang="en-US" sz="2400" b="1" dirty="0"/>
              <a:t>Lecturer, Department of Computer Science</a:t>
            </a:r>
          </a:p>
          <a:p>
            <a:r>
              <a:rPr lang="en-US" sz="2400" b="1" dirty="0"/>
              <a:t>Office: Room No: 16, Opposite HoD (CS) Office</a:t>
            </a:r>
          </a:p>
          <a:p>
            <a:r>
              <a:rPr lang="en-US" sz="2400" b="1" dirty="0"/>
              <a:t>FAST NUCES (Karachi)</a:t>
            </a:r>
          </a:p>
          <a:p>
            <a:r>
              <a:rPr lang="en-US" sz="2400" b="1" dirty="0"/>
              <a:t>Aashir.mahboob@nu.edu.pk</a:t>
            </a:r>
          </a:p>
          <a:p>
            <a:r>
              <a:rPr lang="en-US" b="1" dirty="0"/>
              <a:t> </a:t>
            </a:r>
            <a:endParaRPr lang="en-PK" dirty="0"/>
          </a:p>
        </p:txBody>
      </p:sp>
    </p:spTree>
    <p:extLst>
      <p:ext uri="{BB962C8B-B14F-4D97-AF65-F5344CB8AC3E}">
        <p14:creationId xmlns:p14="http://schemas.microsoft.com/office/powerpoint/2010/main" val="3908864896"/>
      </p:ext>
    </p:extLst>
  </p:cSld>
  <p:clrMapOvr>
    <a:masterClrMapping/>
  </p:clrMapOvr>
  <mc:AlternateContent xmlns:mc="http://schemas.openxmlformats.org/markup-compatibility/2006" xmlns:p14="http://schemas.microsoft.com/office/powerpoint/2010/main">
    <mc:Choice Requires="p14">
      <p:transition spd="slow" p14:dur="2000" advTm="69613"/>
    </mc:Choice>
    <mc:Fallback xmlns="">
      <p:transition spd="slow" advTm="6961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FF00"/>
                </a:solidFill>
              </a:rPr>
              <a:t>Arguments pushed on the stack</a:t>
            </a:r>
          </a:p>
        </p:txBody>
      </p:sp>
      <p:sp>
        <p:nvSpPr>
          <p:cNvPr id="3" name="Content Placeholder 2"/>
          <p:cNvSpPr>
            <a:spLocks noGrp="1"/>
          </p:cNvSpPr>
          <p:nvPr>
            <p:ph idx="1"/>
          </p:nvPr>
        </p:nvSpPr>
        <p:spPr>
          <a:xfrm>
            <a:off x="1104293" y="1476142"/>
            <a:ext cx="8946541" cy="4195481"/>
          </a:xfrm>
        </p:spPr>
        <p:txBody>
          <a:bodyPr/>
          <a:lstStyle/>
          <a:p>
            <a:pPr algn="just"/>
            <a:r>
              <a:rPr lang="en-US" b="1" dirty="0"/>
              <a:t>Two general types of arguments are pushed on the stack during subroutine calls: </a:t>
            </a:r>
          </a:p>
          <a:p>
            <a:pPr marL="0" indent="0" algn="just">
              <a:buNone/>
            </a:pPr>
            <a:endParaRPr lang="en-US" b="1" dirty="0"/>
          </a:p>
          <a:p>
            <a:pPr algn="just"/>
            <a:r>
              <a:rPr lang="en-US" b="1" dirty="0"/>
              <a:t>Value arguments (values of variables and constants) </a:t>
            </a:r>
          </a:p>
          <a:p>
            <a:pPr algn="just"/>
            <a:endParaRPr lang="en-US" b="1" dirty="0"/>
          </a:p>
          <a:p>
            <a:pPr algn="just"/>
            <a:r>
              <a:rPr lang="en-US" b="1" dirty="0"/>
              <a:t>Reference arguments (addresses of variables)</a:t>
            </a:r>
          </a:p>
        </p:txBody>
      </p:sp>
    </p:spTree>
    <p:extLst>
      <p:ext uri="{BB962C8B-B14F-4D97-AF65-F5344CB8AC3E}">
        <p14:creationId xmlns:p14="http://schemas.microsoft.com/office/powerpoint/2010/main" val="2326995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2031" y="627017"/>
            <a:ext cx="10931769" cy="5549946"/>
          </a:xfrm>
        </p:spPr>
        <p:txBody>
          <a:bodyPr>
            <a:normAutofit/>
          </a:bodyPr>
          <a:lstStyle/>
          <a:p>
            <a:pPr algn="just"/>
            <a:r>
              <a:rPr lang="en-US" sz="2400" b="1" dirty="0"/>
              <a:t>Passing by value:</a:t>
            </a:r>
          </a:p>
          <a:p>
            <a:pPr marL="0" indent="0" algn="just">
              <a:buNone/>
            </a:pPr>
            <a:r>
              <a:rPr lang="en-US" sz="2400" b="1" dirty="0"/>
              <a:t>When an argument is passed by value, a copy of the value is pushed on the stack.</a:t>
            </a:r>
          </a:p>
          <a:p>
            <a:pPr algn="just"/>
            <a:r>
              <a:rPr lang="en-US" sz="2400" b="1" dirty="0"/>
              <a:t>Passing by Reference </a:t>
            </a:r>
          </a:p>
          <a:p>
            <a:pPr marL="0" indent="0" algn="just">
              <a:buNone/>
            </a:pPr>
            <a:r>
              <a:rPr lang="en-US" sz="2400" b="1" dirty="0"/>
              <a:t>An argument passed by reference consists of the address (offset) of an object.</a:t>
            </a:r>
          </a:p>
          <a:p>
            <a:pPr algn="just"/>
            <a:r>
              <a:rPr lang="en-US" sz="2400" b="1" dirty="0"/>
              <a:t>Passing Arrays </a:t>
            </a:r>
          </a:p>
          <a:p>
            <a:pPr marL="0" indent="0" algn="just">
              <a:buNone/>
            </a:pPr>
            <a:r>
              <a:rPr lang="en-US" sz="2400" b="1" dirty="0"/>
              <a:t>High-level languages always pass arrays to subroutines by reference. That is, they push the address of an array on the stack. one would not want to pass an array by value, because doing so would require each array element to be pushed on the stack separately. Such an operation would be very slow, and it would use up precious stack space. </a:t>
            </a:r>
          </a:p>
        </p:txBody>
      </p:sp>
    </p:spTree>
    <p:extLst>
      <p:ext uri="{BB962C8B-B14F-4D97-AF65-F5344CB8AC3E}">
        <p14:creationId xmlns:p14="http://schemas.microsoft.com/office/powerpoint/2010/main" val="3848348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466" y="191652"/>
            <a:ext cx="10856739" cy="1400530"/>
          </a:xfrm>
        </p:spPr>
        <p:txBody>
          <a:bodyPr/>
          <a:lstStyle/>
          <a:p>
            <a:pPr algn="ctr"/>
            <a:r>
              <a:rPr lang="en-US" sz="3600" b="1" dirty="0">
                <a:solidFill>
                  <a:srgbClr val="FFFF00"/>
                </a:solidFill>
              </a:rPr>
              <a:t>Passing by value and passing by reference</a:t>
            </a:r>
          </a:p>
        </p:txBody>
      </p:sp>
      <p:pic>
        <p:nvPicPr>
          <p:cNvPr id="4" name="Content Placeholder 3"/>
          <p:cNvPicPr>
            <a:picLocks noGrp="1" noChangeAspect="1"/>
          </p:cNvPicPr>
          <p:nvPr>
            <p:ph idx="1"/>
          </p:nvPr>
        </p:nvPicPr>
        <p:blipFill>
          <a:blip r:embed="rId2"/>
          <a:stretch>
            <a:fillRect/>
          </a:stretch>
        </p:blipFill>
        <p:spPr>
          <a:xfrm>
            <a:off x="2756263" y="1447444"/>
            <a:ext cx="7870987" cy="5225369"/>
          </a:xfrm>
          <a:prstGeom prst="rect">
            <a:avLst/>
          </a:prstGeom>
        </p:spPr>
      </p:pic>
      <p:sp>
        <p:nvSpPr>
          <p:cNvPr id="3" name="Rectangle 2"/>
          <p:cNvSpPr/>
          <p:nvPr/>
        </p:nvSpPr>
        <p:spPr>
          <a:xfrm>
            <a:off x="5904411" y="2521131"/>
            <a:ext cx="195943" cy="1567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384663" y="2965269"/>
            <a:ext cx="391886" cy="378822"/>
          </a:xfrm>
          <a:prstGeom prst="rect">
            <a:avLst/>
          </a:prstGeom>
          <a:noFill/>
        </p:spPr>
        <p:txBody>
          <a:bodyPr wrap="square" rtlCol="0">
            <a:spAutoFit/>
          </a:bodyPr>
          <a:lstStyle/>
          <a:p>
            <a:endParaRPr lang="en-US" dirty="0"/>
          </a:p>
        </p:txBody>
      </p:sp>
      <p:sp>
        <p:nvSpPr>
          <p:cNvPr id="6" name="TextBox 5"/>
          <p:cNvSpPr txBox="1"/>
          <p:nvPr/>
        </p:nvSpPr>
        <p:spPr>
          <a:xfrm>
            <a:off x="5858690" y="2368675"/>
            <a:ext cx="237310" cy="461665"/>
          </a:xfrm>
          <a:prstGeom prst="rect">
            <a:avLst/>
          </a:prstGeom>
          <a:noFill/>
        </p:spPr>
        <p:txBody>
          <a:bodyPr wrap="square" rtlCol="0">
            <a:spAutoFit/>
          </a:bodyPr>
          <a:lstStyle/>
          <a:p>
            <a:r>
              <a:rPr lang="en-US" sz="2400" b="1" dirty="0"/>
              <a:t>a</a:t>
            </a:r>
          </a:p>
        </p:txBody>
      </p:sp>
      <p:sp>
        <p:nvSpPr>
          <p:cNvPr id="7" name="Rectangle 6"/>
          <p:cNvSpPr/>
          <p:nvPr/>
        </p:nvSpPr>
        <p:spPr>
          <a:xfrm>
            <a:off x="5858690" y="2521131"/>
            <a:ext cx="45721" cy="1567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1848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6986B1E6-912B-4231-91D5-3656FD555AC6}"/>
              </a:ext>
            </a:extLst>
          </p:cNvPr>
          <p:cNvSpPr>
            <a:spLocks noGrp="1" noChangeArrowheads="1"/>
          </p:cNvSpPr>
          <p:nvPr>
            <p:ph type="title"/>
          </p:nvPr>
        </p:nvSpPr>
        <p:spPr/>
        <p:txBody>
          <a:bodyPr/>
          <a:lstStyle/>
          <a:p>
            <a:pPr algn="ctr" eaLnBrk="1" hangingPunct="1"/>
            <a:r>
              <a:rPr lang="en-US" altLang="en-US" b="1" dirty="0"/>
              <a:t>Passing Parameters on the Stack</a:t>
            </a:r>
          </a:p>
        </p:txBody>
      </p:sp>
      <p:sp>
        <p:nvSpPr>
          <p:cNvPr id="8195" name="Rectangle 3">
            <a:extLst>
              <a:ext uri="{FF2B5EF4-FFF2-40B4-BE49-F238E27FC236}">
                <a16:creationId xmlns:a16="http://schemas.microsoft.com/office/drawing/2014/main" id="{92EF4E4E-2661-4F02-A22A-3B6F4683293D}"/>
              </a:ext>
            </a:extLst>
          </p:cNvPr>
          <p:cNvSpPr>
            <a:spLocks noGrp="1" noChangeArrowheads="1"/>
          </p:cNvSpPr>
          <p:nvPr>
            <p:ph type="body" idx="1"/>
          </p:nvPr>
        </p:nvSpPr>
        <p:spPr>
          <a:xfrm>
            <a:off x="1981200" y="1066801"/>
            <a:ext cx="8229600" cy="1901825"/>
          </a:xfrm>
        </p:spPr>
        <p:txBody>
          <a:bodyPr/>
          <a:lstStyle/>
          <a:p>
            <a:pPr eaLnBrk="1" hangingPunct="1"/>
            <a:r>
              <a:rPr lang="en-US" altLang="en-US" dirty="0"/>
              <a:t>Calling procedure pushes </a:t>
            </a:r>
            <a:r>
              <a:rPr lang="en-US" altLang="en-US" dirty="0">
                <a:solidFill>
                  <a:srgbClr val="FFFF00"/>
                </a:solidFill>
              </a:rPr>
              <a:t>parameters on the stack</a:t>
            </a:r>
          </a:p>
          <a:p>
            <a:pPr eaLnBrk="1" hangingPunct="1"/>
            <a:r>
              <a:rPr lang="en-US" altLang="en-US" dirty="0"/>
              <a:t>Procedure </a:t>
            </a:r>
            <a:r>
              <a:rPr lang="en-US" altLang="en-US" dirty="0">
                <a:solidFill>
                  <a:srgbClr val="000099"/>
                </a:solidFill>
              </a:rPr>
              <a:t>max </a:t>
            </a:r>
            <a:r>
              <a:rPr lang="en-US" altLang="en-US" dirty="0"/>
              <a:t>receives parameters on the stack</a:t>
            </a:r>
          </a:p>
          <a:p>
            <a:pPr lvl="1" eaLnBrk="1" hangingPunct="1"/>
            <a:r>
              <a:rPr lang="en-US" altLang="en-US" dirty="0"/>
              <a:t>Parameters are pushed in</a:t>
            </a:r>
            <a:r>
              <a:rPr lang="en-US" altLang="en-US" dirty="0">
                <a:solidFill>
                  <a:srgbClr val="FF0000"/>
                </a:solidFill>
              </a:rPr>
              <a:t> </a:t>
            </a:r>
            <a:r>
              <a:rPr lang="en-US" altLang="en-US" dirty="0">
                <a:solidFill>
                  <a:srgbClr val="FFFF00"/>
                </a:solidFill>
              </a:rPr>
              <a:t>reverse order</a:t>
            </a:r>
          </a:p>
          <a:p>
            <a:pPr lvl="1" eaLnBrk="1" hangingPunct="1"/>
            <a:r>
              <a:rPr lang="en-US" altLang="en-US" dirty="0"/>
              <a:t>Parameters are located</a:t>
            </a:r>
            <a:r>
              <a:rPr lang="en-US" altLang="en-US" dirty="0">
                <a:solidFill>
                  <a:srgbClr val="FF0000"/>
                </a:solidFill>
              </a:rPr>
              <a:t> </a:t>
            </a:r>
            <a:r>
              <a:rPr lang="en-US" altLang="en-US" dirty="0">
                <a:solidFill>
                  <a:srgbClr val="FFFF00"/>
                </a:solidFill>
              </a:rPr>
              <a:t>relative to ESP</a:t>
            </a:r>
          </a:p>
        </p:txBody>
      </p:sp>
      <p:pic>
        <p:nvPicPr>
          <p:cNvPr id="2" name="Picture 1">
            <a:extLst>
              <a:ext uri="{FF2B5EF4-FFF2-40B4-BE49-F238E27FC236}">
                <a16:creationId xmlns:a16="http://schemas.microsoft.com/office/drawing/2014/main" id="{35F4B031-DA38-4BCF-A071-5BE5E872B1EF}"/>
              </a:ext>
            </a:extLst>
          </p:cNvPr>
          <p:cNvPicPr>
            <a:picLocks noChangeAspect="1"/>
          </p:cNvPicPr>
          <p:nvPr/>
        </p:nvPicPr>
        <p:blipFill>
          <a:blip r:embed="rId2"/>
          <a:stretch>
            <a:fillRect/>
          </a:stretch>
        </p:blipFill>
        <p:spPr>
          <a:xfrm>
            <a:off x="449163" y="3012625"/>
            <a:ext cx="5449889" cy="3444868"/>
          </a:xfrm>
          <a:prstGeom prst="rect">
            <a:avLst/>
          </a:prstGeom>
        </p:spPr>
      </p:pic>
      <p:pic>
        <p:nvPicPr>
          <p:cNvPr id="3" name="Picture 2">
            <a:extLst>
              <a:ext uri="{FF2B5EF4-FFF2-40B4-BE49-F238E27FC236}">
                <a16:creationId xmlns:a16="http://schemas.microsoft.com/office/drawing/2014/main" id="{80318F95-1444-4B50-ACE7-9A5447D97607}"/>
              </a:ext>
            </a:extLst>
          </p:cNvPr>
          <p:cNvPicPr>
            <a:picLocks noChangeAspect="1"/>
          </p:cNvPicPr>
          <p:nvPr/>
        </p:nvPicPr>
        <p:blipFill>
          <a:blip r:embed="rId3"/>
          <a:stretch>
            <a:fillRect/>
          </a:stretch>
        </p:blipFill>
        <p:spPr>
          <a:xfrm>
            <a:off x="7719697" y="2287762"/>
            <a:ext cx="3826192" cy="4431124"/>
          </a:xfrm>
          <a:prstGeom prst="rect">
            <a:avLst/>
          </a:prstGeom>
        </p:spPr>
      </p:pic>
      <p:sp>
        <p:nvSpPr>
          <p:cNvPr id="4" name="Arrow: Right 3">
            <a:extLst>
              <a:ext uri="{FF2B5EF4-FFF2-40B4-BE49-F238E27FC236}">
                <a16:creationId xmlns:a16="http://schemas.microsoft.com/office/drawing/2014/main" id="{507809ED-9777-4F8C-9891-3B1CD8C7EFDB}"/>
              </a:ext>
            </a:extLst>
          </p:cNvPr>
          <p:cNvSpPr/>
          <p:nvPr/>
        </p:nvSpPr>
        <p:spPr>
          <a:xfrm>
            <a:off x="6096000" y="3910818"/>
            <a:ext cx="1514622" cy="7315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274E114B-4840-4F12-8AB2-A30A78E27CB8}"/>
              </a:ext>
            </a:extLst>
          </p:cNvPr>
          <p:cNvSpPr>
            <a:spLocks noGrp="1" noChangeArrowheads="1"/>
          </p:cNvSpPr>
          <p:nvPr>
            <p:ph type="title"/>
          </p:nvPr>
        </p:nvSpPr>
        <p:spPr/>
        <p:txBody>
          <a:bodyPr/>
          <a:lstStyle/>
          <a:p>
            <a:pPr algn="ctr" eaLnBrk="1" hangingPunct="1"/>
            <a:r>
              <a:rPr lang="en-US" altLang="en-US" b="1" dirty="0"/>
              <a:t>Using the Base Pointer Register</a:t>
            </a:r>
          </a:p>
        </p:txBody>
      </p:sp>
      <p:sp>
        <p:nvSpPr>
          <p:cNvPr id="10243" name="Rectangle 3">
            <a:extLst>
              <a:ext uri="{FF2B5EF4-FFF2-40B4-BE49-F238E27FC236}">
                <a16:creationId xmlns:a16="http://schemas.microsoft.com/office/drawing/2014/main" id="{8495CD7C-B31C-4D3E-89B9-43EA7BAB8D3B}"/>
              </a:ext>
            </a:extLst>
          </p:cNvPr>
          <p:cNvSpPr>
            <a:spLocks noGrp="1" noChangeArrowheads="1"/>
          </p:cNvSpPr>
          <p:nvPr>
            <p:ph type="body" idx="1"/>
          </p:nvPr>
        </p:nvSpPr>
        <p:spPr>
          <a:xfrm>
            <a:off x="1981200" y="1066801"/>
            <a:ext cx="8229600" cy="1901825"/>
          </a:xfrm>
        </p:spPr>
        <p:txBody>
          <a:bodyPr/>
          <a:lstStyle/>
          <a:p>
            <a:pPr eaLnBrk="1" hangingPunct="1"/>
            <a:r>
              <a:rPr lang="en-US" altLang="en-US"/>
              <a:t>EBP is used to locate parameters on the stack</a:t>
            </a:r>
          </a:p>
          <a:p>
            <a:pPr eaLnBrk="1" hangingPunct="1"/>
            <a:r>
              <a:rPr lang="en-US" altLang="en-US"/>
              <a:t>Like any other register, EBP must be saved before use</a:t>
            </a:r>
          </a:p>
        </p:txBody>
      </p:sp>
      <p:pic>
        <p:nvPicPr>
          <p:cNvPr id="2" name="Picture 1">
            <a:extLst>
              <a:ext uri="{FF2B5EF4-FFF2-40B4-BE49-F238E27FC236}">
                <a16:creationId xmlns:a16="http://schemas.microsoft.com/office/drawing/2014/main" id="{27326F35-DF31-4A15-8D36-F7DF56B3226D}"/>
              </a:ext>
            </a:extLst>
          </p:cNvPr>
          <p:cNvPicPr>
            <a:picLocks noChangeAspect="1"/>
          </p:cNvPicPr>
          <p:nvPr/>
        </p:nvPicPr>
        <p:blipFill>
          <a:blip r:embed="rId2"/>
          <a:stretch>
            <a:fillRect/>
          </a:stretch>
        </p:blipFill>
        <p:spPr>
          <a:xfrm>
            <a:off x="368691" y="2159300"/>
            <a:ext cx="5455334" cy="4198467"/>
          </a:xfrm>
          <a:prstGeom prst="rect">
            <a:avLst/>
          </a:prstGeom>
        </p:spPr>
      </p:pic>
      <p:pic>
        <p:nvPicPr>
          <p:cNvPr id="3" name="Picture 2">
            <a:extLst>
              <a:ext uri="{FF2B5EF4-FFF2-40B4-BE49-F238E27FC236}">
                <a16:creationId xmlns:a16="http://schemas.microsoft.com/office/drawing/2014/main" id="{616AD9B7-161D-4B13-8805-525423967401}"/>
              </a:ext>
            </a:extLst>
          </p:cNvPr>
          <p:cNvPicPr>
            <a:picLocks noChangeAspect="1"/>
          </p:cNvPicPr>
          <p:nvPr/>
        </p:nvPicPr>
        <p:blipFill>
          <a:blip r:embed="rId3"/>
          <a:stretch>
            <a:fillRect/>
          </a:stretch>
        </p:blipFill>
        <p:spPr>
          <a:xfrm>
            <a:off x="7301133" y="2096211"/>
            <a:ext cx="3713869" cy="433757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fontScale="90000"/>
          </a:bodyPr>
          <a:lstStyle/>
          <a:p>
            <a:pPr algn="ctr"/>
            <a:r>
              <a:rPr lang="en-US" b="1" dirty="0">
                <a:solidFill>
                  <a:srgbClr val="FFFF00"/>
                </a:solidFill>
              </a:rPr>
              <a:t>Stack Frame Example:</a:t>
            </a:r>
          </a:p>
        </p:txBody>
      </p:sp>
      <p:pic>
        <p:nvPicPr>
          <p:cNvPr id="4" name="Content Placeholder 3"/>
          <p:cNvPicPr>
            <a:picLocks noGrp="1" noChangeAspect="1"/>
          </p:cNvPicPr>
          <p:nvPr>
            <p:ph idx="1"/>
          </p:nvPr>
        </p:nvPicPr>
        <p:blipFill>
          <a:blip r:embed="rId2"/>
          <a:stretch>
            <a:fillRect/>
          </a:stretch>
        </p:blipFill>
        <p:spPr>
          <a:xfrm>
            <a:off x="120146" y="1124216"/>
            <a:ext cx="7930777" cy="5493282"/>
          </a:xfrm>
          <a:prstGeom prst="rect">
            <a:avLst/>
          </a:prstGeom>
        </p:spPr>
      </p:pic>
      <p:sp>
        <p:nvSpPr>
          <p:cNvPr id="3" name="Rectangle 2"/>
          <p:cNvSpPr/>
          <p:nvPr/>
        </p:nvSpPr>
        <p:spPr>
          <a:xfrm>
            <a:off x="8050923" y="2369122"/>
            <a:ext cx="3637534" cy="1200329"/>
          </a:xfrm>
          <a:prstGeom prst="rect">
            <a:avLst/>
          </a:prstGeom>
        </p:spPr>
        <p:txBody>
          <a:bodyPr wrap="none">
            <a:spAutoFit/>
          </a:bodyPr>
          <a:lstStyle/>
          <a:p>
            <a:r>
              <a:rPr lang="en-US" sz="2400" b="1" dirty="0" err="1"/>
              <a:t>int</a:t>
            </a:r>
            <a:r>
              <a:rPr lang="en-US" sz="2400" b="1" dirty="0"/>
              <a:t> </a:t>
            </a:r>
            <a:r>
              <a:rPr lang="en-US" sz="2400" b="1" dirty="0" err="1"/>
              <a:t>AddTwo</a:t>
            </a:r>
            <a:r>
              <a:rPr lang="en-US" sz="2400" b="1" dirty="0"/>
              <a:t>( </a:t>
            </a:r>
            <a:r>
              <a:rPr lang="en-US" sz="2400" b="1" dirty="0" err="1"/>
              <a:t>int</a:t>
            </a:r>
            <a:r>
              <a:rPr lang="en-US" sz="2400" b="1" dirty="0"/>
              <a:t> x, </a:t>
            </a:r>
            <a:r>
              <a:rPr lang="en-US" sz="2400" b="1" dirty="0" err="1"/>
              <a:t>int</a:t>
            </a:r>
            <a:r>
              <a:rPr lang="en-US" sz="2400" b="1" dirty="0"/>
              <a:t> y )</a:t>
            </a:r>
          </a:p>
          <a:p>
            <a:r>
              <a:rPr lang="en-US" sz="2400" b="1" dirty="0"/>
              <a:t> { return x + y; </a:t>
            </a:r>
          </a:p>
          <a:p>
            <a:r>
              <a:rPr lang="en-US" sz="2400" b="1" dirty="0"/>
              <a:t> }</a:t>
            </a:r>
          </a:p>
        </p:txBody>
      </p:sp>
      <p:sp>
        <p:nvSpPr>
          <p:cNvPr id="5" name="Rectangle 4"/>
          <p:cNvSpPr/>
          <p:nvPr/>
        </p:nvSpPr>
        <p:spPr>
          <a:xfrm>
            <a:off x="3500846" y="6165669"/>
            <a:ext cx="1227908" cy="4518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7147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1344"/>
          </a:xfrm>
        </p:spPr>
        <p:txBody>
          <a:bodyPr/>
          <a:lstStyle/>
          <a:p>
            <a:pPr algn="ctr"/>
            <a:r>
              <a:rPr lang="en-US" b="1" dirty="0">
                <a:solidFill>
                  <a:srgbClr val="FFFF00"/>
                </a:solidFill>
              </a:rPr>
              <a:t>Stack Frame Example:</a:t>
            </a:r>
          </a:p>
        </p:txBody>
      </p:sp>
      <p:pic>
        <p:nvPicPr>
          <p:cNvPr id="4" name="Content Placeholder 3"/>
          <p:cNvPicPr>
            <a:picLocks noGrp="1" noChangeAspect="1"/>
          </p:cNvPicPr>
          <p:nvPr>
            <p:ph idx="1"/>
          </p:nvPr>
        </p:nvPicPr>
        <p:blipFill>
          <a:blip r:embed="rId2"/>
          <a:stretch>
            <a:fillRect/>
          </a:stretch>
        </p:blipFill>
        <p:spPr>
          <a:xfrm>
            <a:off x="1841863" y="1005840"/>
            <a:ext cx="8523269" cy="5852160"/>
          </a:xfrm>
          <a:prstGeom prst="rect">
            <a:avLst/>
          </a:prstGeom>
        </p:spPr>
      </p:pic>
    </p:spTree>
    <p:extLst>
      <p:ext uri="{BB962C8B-B14F-4D97-AF65-F5344CB8AC3E}">
        <p14:creationId xmlns:p14="http://schemas.microsoft.com/office/powerpoint/2010/main" val="4069534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FF00"/>
                </a:solidFill>
              </a:rPr>
              <a:t>Base-Offset Addressing</a:t>
            </a:r>
          </a:p>
        </p:txBody>
      </p:sp>
      <p:sp>
        <p:nvSpPr>
          <p:cNvPr id="3" name="Content Placeholder 2"/>
          <p:cNvSpPr>
            <a:spLocks noGrp="1"/>
          </p:cNvSpPr>
          <p:nvPr>
            <p:ph idx="1"/>
          </p:nvPr>
        </p:nvSpPr>
        <p:spPr>
          <a:xfrm>
            <a:off x="1103312" y="1477108"/>
            <a:ext cx="9827285" cy="4771291"/>
          </a:xfrm>
        </p:spPr>
        <p:txBody>
          <a:bodyPr>
            <a:normAutofit lnSpcReduction="10000"/>
          </a:bodyPr>
          <a:lstStyle/>
          <a:p>
            <a:pPr algn="just"/>
            <a:r>
              <a:rPr lang="en-US" b="1" dirty="0"/>
              <a:t>We will use base-offset addressing to access stack parameters. EBP is the base register and the offset is a constant. 32-bit values are usually returned in EAX. The following implementation of </a:t>
            </a:r>
            <a:r>
              <a:rPr lang="en-US" b="1" dirty="0" err="1"/>
              <a:t>AddTwo</a:t>
            </a:r>
            <a:r>
              <a:rPr lang="en-US" b="1" dirty="0"/>
              <a:t> adds the parameters and returns their sum in EAX: </a:t>
            </a:r>
          </a:p>
          <a:p>
            <a:pPr marL="0" indent="0" algn="just">
              <a:buNone/>
            </a:pPr>
            <a:r>
              <a:rPr lang="en-US" sz="2200" b="1" dirty="0" err="1"/>
              <a:t>AddTwo</a:t>
            </a:r>
            <a:r>
              <a:rPr lang="en-US" sz="2200" b="1" dirty="0"/>
              <a:t> PROC </a:t>
            </a:r>
          </a:p>
          <a:p>
            <a:pPr marL="0" indent="0" algn="just">
              <a:buNone/>
            </a:pPr>
            <a:r>
              <a:rPr lang="en-US" sz="2200" b="1" dirty="0"/>
              <a:t>push </a:t>
            </a:r>
            <a:r>
              <a:rPr lang="en-US" sz="2200" b="1" dirty="0" err="1"/>
              <a:t>ebp</a:t>
            </a:r>
            <a:r>
              <a:rPr lang="en-US" sz="2200" b="1" dirty="0"/>
              <a:t> </a:t>
            </a:r>
          </a:p>
          <a:p>
            <a:pPr marL="0" indent="0" algn="just">
              <a:buNone/>
            </a:pPr>
            <a:r>
              <a:rPr lang="en-US" sz="2200" b="1" dirty="0"/>
              <a:t>mov </a:t>
            </a:r>
            <a:r>
              <a:rPr lang="en-US" sz="2200" b="1" dirty="0" err="1"/>
              <a:t>ebp,esp</a:t>
            </a:r>
            <a:r>
              <a:rPr lang="en-US" sz="2200" b="1" dirty="0"/>
              <a:t>                 ; base of stack frame </a:t>
            </a:r>
          </a:p>
          <a:p>
            <a:pPr marL="0" indent="0" algn="just">
              <a:buNone/>
            </a:pPr>
            <a:r>
              <a:rPr lang="en-US" sz="2200" b="1" dirty="0"/>
              <a:t>mov </a:t>
            </a:r>
            <a:r>
              <a:rPr lang="en-US" sz="2200" b="1" dirty="0" err="1"/>
              <a:t>eax</a:t>
            </a:r>
            <a:r>
              <a:rPr lang="en-US" sz="2200" b="1" dirty="0"/>
              <a:t>,[</a:t>
            </a:r>
            <a:r>
              <a:rPr lang="en-US" sz="2200" b="1" dirty="0" err="1"/>
              <a:t>ebp</a:t>
            </a:r>
            <a:r>
              <a:rPr lang="en-US" sz="2200" b="1" dirty="0"/>
              <a:t> + 12]      ; second parameter </a:t>
            </a:r>
          </a:p>
          <a:p>
            <a:pPr marL="0" indent="0" algn="just">
              <a:buNone/>
            </a:pPr>
            <a:r>
              <a:rPr lang="en-US" sz="2200" b="1" dirty="0"/>
              <a:t>add </a:t>
            </a:r>
            <a:r>
              <a:rPr lang="en-US" sz="2200" b="1" dirty="0" err="1"/>
              <a:t>eax</a:t>
            </a:r>
            <a:r>
              <a:rPr lang="en-US" sz="2200" b="1" dirty="0"/>
              <a:t>,[</a:t>
            </a:r>
            <a:r>
              <a:rPr lang="en-US" sz="2200" b="1" dirty="0" err="1"/>
              <a:t>ebp</a:t>
            </a:r>
            <a:r>
              <a:rPr lang="en-US" sz="2200" b="1" dirty="0"/>
              <a:t> + 8]         ; first parameter </a:t>
            </a:r>
          </a:p>
          <a:p>
            <a:pPr marL="0" indent="0" algn="just">
              <a:buNone/>
            </a:pPr>
            <a:r>
              <a:rPr lang="en-US" sz="2200" b="1" dirty="0"/>
              <a:t>pop </a:t>
            </a:r>
            <a:r>
              <a:rPr lang="en-US" sz="2200" b="1" dirty="0" err="1"/>
              <a:t>ebp</a:t>
            </a:r>
            <a:r>
              <a:rPr lang="en-US" sz="2200" b="1" dirty="0"/>
              <a:t> </a:t>
            </a:r>
          </a:p>
          <a:p>
            <a:pPr marL="0" indent="0" algn="just">
              <a:buNone/>
            </a:pPr>
            <a:r>
              <a:rPr lang="en-US" sz="2200" b="1" dirty="0"/>
              <a:t>ret </a:t>
            </a:r>
          </a:p>
          <a:p>
            <a:pPr marL="0" indent="0" algn="just">
              <a:buNone/>
            </a:pPr>
            <a:r>
              <a:rPr lang="en-US" sz="2200" b="1" dirty="0" err="1"/>
              <a:t>AddTwo</a:t>
            </a:r>
            <a:r>
              <a:rPr lang="en-US" sz="2200" b="1" dirty="0"/>
              <a:t> ENDP </a:t>
            </a:r>
          </a:p>
          <a:p>
            <a:endParaRPr lang="en-US" dirty="0"/>
          </a:p>
          <a:p>
            <a:pPr marL="0" indent="0">
              <a:buNone/>
            </a:pPr>
            <a:endParaRPr lang="en-US" dirty="0"/>
          </a:p>
        </p:txBody>
      </p:sp>
    </p:spTree>
    <p:extLst>
      <p:ext uri="{BB962C8B-B14F-4D97-AF65-F5344CB8AC3E}">
        <p14:creationId xmlns:p14="http://schemas.microsoft.com/office/powerpoint/2010/main" val="1561501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FF00"/>
                </a:solidFill>
              </a:rPr>
              <a:t>Explicit Stack Parameters</a:t>
            </a:r>
          </a:p>
        </p:txBody>
      </p:sp>
      <p:sp>
        <p:nvSpPr>
          <p:cNvPr id="3" name="Content Placeholder 2"/>
          <p:cNvSpPr>
            <a:spLocks noGrp="1"/>
          </p:cNvSpPr>
          <p:nvPr>
            <p:ph idx="1"/>
          </p:nvPr>
        </p:nvSpPr>
        <p:spPr>
          <a:xfrm>
            <a:off x="112542" y="1687158"/>
            <a:ext cx="11676185" cy="4195481"/>
          </a:xfrm>
        </p:spPr>
        <p:txBody>
          <a:bodyPr>
            <a:normAutofit/>
          </a:bodyPr>
          <a:lstStyle/>
          <a:p>
            <a:pPr algn="just"/>
            <a:r>
              <a:rPr lang="en-US" sz="3200" b="1" dirty="0"/>
              <a:t>When stack parameters are referenced with expressions such as [ebp+8] we call them explicit stack parameters . The reason for this term is that the assembly code explicitly states the offset of the parameter as a constant value.</a:t>
            </a:r>
          </a:p>
        </p:txBody>
      </p:sp>
    </p:spTree>
    <p:extLst>
      <p:ext uri="{BB962C8B-B14F-4D97-AF65-F5344CB8AC3E}">
        <p14:creationId xmlns:p14="http://schemas.microsoft.com/office/powerpoint/2010/main" val="17788128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FF00"/>
                </a:solidFill>
              </a:rPr>
              <a:t>Cleaning up the stack</a:t>
            </a:r>
          </a:p>
        </p:txBody>
      </p:sp>
      <p:sp>
        <p:nvSpPr>
          <p:cNvPr id="3" name="Content Placeholder 2"/>
          <p:cNvSpPr>
            <a:spLocks noGrp="1"/>
          </p:cNvSpPr>
          <p:nvPr>
            <p:ph idx="1"/>
          </p:nvPr>
        </p:nvSpPr>
        <p:spPr>
          <a:xfrm>
            <a:off x="838200" y="1463040"/>
            <a:ext cx="10515600" cy="4713923"/>
          </a:xfrm>
        </p:spPr>
        <p:txBody>
          <a:bodyPr>
            <a:normAutofit fontScale="77500" lnSpcReduction="20000"/>
          </a:bodyPr>
          <a:lstStyle/>
          <a:p>
            <a:pPr algn="just"/>
            <a:r>
              <a:rPr lang="en-US" sz="2300" b="1" dirty="0"/>
              <a:t>There must be a way for parameters to be removed from the stack when a subroutine returns. Otherwise, a memory leak would result, and the stack would become corrupted.</a:t>
            </a:r>
          </a:p>
          <a:p>
            <a:pPr algn="just"/>
            <a:r>
              <a:rPr lang="en-US" dirty="0">
                <a:solidFill>
                  <a:srgbClr val="00B050"/>
                </a:solidFill>
              </a:rPr>
              <a:t>Example:</a:t>
            </a:r>
          </a:p>
          <a:p>
            <a:pPr marL="457200" lvl="1" indent="0" algn="just">
              <a:buNone/>
            </a:pPr>
            <a:r>
              <a:rPr lang="en-US" sz="2600" b="1" dirty="0">
                <a:solidFill>
                  <a:srgbClr val="FFFF00"/>
                </a:solidFill>
              </a:rPr>
              <a:t>main PROC </a:t>
            </a:r>
          </a:p>
          <a:p>
            <a:pPr marL="457200" lvl="1" indent="0" algn="just">
              <a:buNone/>
            </a:pPr>
            <a:r>
              <a:rPr lang="en-US" sz="2600" b="1" dirty="0">
                <a:solidFill>
                  <a:srgbClr val="FFFF00"/>
                </a:solidFill>
              </a:rPr>
              <a:t>call Example1 </a:t>
            </a:r>
          </a:p>
          <a:p>
            <a:pPr marL="457200" lvl="1" indent="0" algn="just">
              <a:buNone/>
            </a:pPr>
            <a:r>
              <a:rPr lang="en-US" sz="2600" b="1" dirty="0">
                <a:solidFill>
                  <a:srgbClr val="FFFF00"/>
                </a:solidFill>
              </a:rPr>
              <a:t>exit </a:t>
            </a:r>
          </a:p>
          <a:p>
            <a:pPr marL="457200" lvl="1" indent="0" algn="just">
              <a:buNone/>
            </a:pPr>
            <a:r>
              <a:rPr lang="en-US" sz="2600" b="1" dirty="0">
                <a:solidFill>
                  <a:srgbClr val="FFFF00"/>
                </a:solidFill>
              </a:rPr>
              <a:t>main ENDP </a:t>
            </a:r>
          </a:p>
          <a:p>
            <a:pPr marL="457200" lvl="1" indent="0" algn="just">
              <a:buNone/>
            </a:pPr>
            <a:r>
              <a:rPr lang="en-US" sz="2600" b="1" dirty="0">
                <a:solidFill>
                  <a:srgbClr val="FFFF00"/>
                </a:solidFill>
              </a:rPr>
              <a:t>Example1 PROC </a:t>
            </a:r>
          </a:p>
          <a:p>
            <a:pPr marL="457200" lvl="1" indent="0" algn="just">
              <a:buNone/>
            </a:pPr>
            <a:r>
              <a:rPr lang="en-US" sz="2600" b="1" dirty="0">
                <a:solidFill>
                  <a:srgbClr val="FFFF00"/>
                </a:solidFill>
              </a:rPr>
              <a:t>push 6 </a:t>
            </a:r>
          </a:p>
          <a:p>
            <a:pPr marL="457200" lvl="1" indent="0" algn="just">
              <a:buNone/>
            </a:pPr>
            <a:r>
              <a:rPr lang="en-US" sz="2600" b="1" dirty="0">
                <a:solidFill>
                  <a:srgbClr val="FFFF00"/>
                </a:solidFill>
              </a:rPr>
              <a:t>push 5 </a:t>
            </a:r>
          </a:p>
          <a:p>
            <a:pPr marL="457200" lvl="1" indent="0" algn="just">
              <a:buNone/>
            </a:pPr>
            <a:r>
              <a:rPr lang="en-US" sz="2600" b="1" dirty="0">
                <a:solidFill>
                  <a:srgbClr val="FFFF00"/>
                </a:solidFill>
              </a:rPr>
              <a:t>call </a:t>
            </a:r>
            <a:r>
              <a:rPr lang="en-US" sz="2600" b="1" dirty="0" err="1">
                <a:solidFill>
                  <a:srgbClr val="FFFF00"/>
                </a:solidFill>
              </a:rPr>
              <a:t>AddTwo</a:t>
            </a:r>
            <a:r>
              <a:rPr lang="en-US" sz="2600" b="1" dirty="0">
                <a:solidFill>
                  <a:srgbClr val="FFFF00"/>
                </a:solidFill>
              </a:rPr>
              <a:t> </a:t>
            </a:r>
          </a:p>
          <a:p>
            <a:pPr marL="457200" lvl="1" indent="0" algn="just">
              <a:buNone/>
            </a:pPr>
            <a:r>
              <a:rPr lang="en-US" sz="2600" b="1" dirty="0">
                <a:solidFill>
                  <a:srgbClr val="FFFF00"/>
                </a:solidFill>
              </a:rPr>
              <a:t>ret                                   ; stack is corrupted! </a:t>
            </a:r>
          </a:p>
          <a:p>
            <a:pPr marL="457200" lvl="1" indent="0" algn="just">
              <a:buNone/>
            </a:pPr>
            <a:r>
              <a:rPr lang="en-US" sz="2600" b="1" dirty="0">
                <a:solidFill>
                  <a:srgbClr val="FFFF00"/>
                </a:solidFill>
              </a:rPr>
              <a:t>Example1 ENDP</a:t>
            </a:r>
          </a:p>
        </p:txBody>
      </p:sp>
    </p:spTree>
    <p:extLst>
      <p:ext uri="{BB962C8B-B14F-4D97-AF65-F5344CB8AC3E}">
        <p14:creationId xmlns:p14="http://schemas.microsoft.com/office/powerpoint/2010/main" val="706266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6981" y="206478"/>
            <a:ext cx="11267767" cy="6041922"/>
          </a:xfrm>
        </p:spPr>
        <p:txBody>
          <a:bodyPr>
            <a:normAutofit/>
          </a:bodyPr>
          <a:lstStyle/>
          <a:p>
            <a:pPr marL="0" indent="0" algn="ctr">
              <a:buNone/>
            </a:pPr>
            <a:endParaRPr lang="en-US" sz="4800" b="1" dirty="0"/>
          </a:p>
          <a:p>
            <a:pPr marL="0" indent="0" algn="ctr">
              <a:buNone/>
            </a:pPr>
            <a:r>
              <a:rPr lang="en-US" sz="4800" b="1" dirty="0"/>
              <a:t>CHAPTER No: 8</a:t>
            </a:r>
          </a:p>
          <a:p>
            <a:pPr marL="0" indent="0">
              <a:buNone/>
            </a:pPr>
            <a:r>
              <a:rPr lang="en-US" sz="8000" b="1" dirty="0"/>
              <a:t>  </a:t>
            </a:r>
            <a:r>
              <a:rPr lang="en-US" sz="6600" b="1" dirty="0"/>
              <a:t>ADVANCE PROCEDURES</a:t>
            </a:r>
            <a:endParaRPr lang="en-US" sz="8000" b="1" dirty="0"/>
          </a:p>
        </p:txBody>
      </p:sp>
    </p:spTree>
    <p:extLst>
      <p:ext uri="{BB962C8B-B14F-4D97-AF65-F5344CB8AC3E}">
        <p14:creationId xmlns:p14="http://schemas.microsoft.com/office/powerpoint/2010/main" val="30262342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lgn="ctr" eaLnBrk="1" hangingPunct="1"/>
            <a:r>
              <a:rPr lang="en-US" altLang="en-US" b="1" dirty="0">
                <a:solidFill>
                  <a:srgbClr val="FFFF00"/>
                </a:solidFill>
              </a:rPr>
              <a:t>Who Should Clean up the Stack?</a:t>
            </a:r>
          </a:p>
        </p:txBody>
      </p:sp>
      <p:sp>
        <p:nvSpPr>
          <p:cNvPr id="11267" name="Rectangle 3"/>
          <p:cNvSpPr>
            <a:spLocks noGrp="1" noChangeArrowheads="1"/>
          </p:cNvSpPr>
          <p:nvPr>
            <p:ph type="body" idx="1"/>
          </p:nvPr>
        </p:nvSpPr>
        <p:spPr>
          <a:xfrm>
            <a:off x="627017" y="1489711"/>
            <a:ext cx="10215154" cy="5165725"/>
          </a:xfrm>
        </p:spPr>
        <p:txBody>
          <a:bodyPr>
            <a:normAutofit/>
          </a:bodyPr>
          <a:lstStyle/>
          <a:p>
            <a:pPr algn="just">
              <a:spcBef>
                <a:spcPct val="35000"/>
              </a:spcBef>
              <a:tabLst>
                <a:tab pos="2867025" algn="l"/>
                <a:tab pos="5486400" algn="l"/>
              </a:tabLst>
            </a:pPr>
            <a:r>
              <a:rPr lang="en-US" altLang="en-US" b="1" dirty="0"/>
              <a:t>When returning for a procedure call …</a:t>
            </a:r>
          </a:p>
          <a:p>
            <a:pPr lvl="1" algn="just">
              <a:spcBef>
                <a:spcPct val="35000"/>
              </a:spcBef>
              <a:tabLst>
                <a:tab pos="2867025" algn="l"/>
                <a:tab pos="5486400" algn="l"/>
              </a:tabLst>
            </a:pPr>
            <a:r>
              <a:rPr lang="en-US" altLang="en-US" b="1" dirty="0"/>
              <a:t>Who should remove parameters and clean up the stack?</a:t>
            </a:r>
          </a:p>
          <a:p>
            <a:pPr algn="just">
              <a:spcBef>
                <a:spcPct val="35000"/>
              </a:spcBef>
              <a:tabLst>
                <a:tab pos="2867025" algn="l"/>
                <a:tab pos="5486400" algn="l"/>
              </a:tabLst>
            </a:pPr>
            <a:r>
              <a:rPr lang="en-US" altLang="en-US" b="1" dirty="0"/>
              <a:t>Clean-up can be done by the calling procedure</a:t>
            </a:r>
          </a:p>
          <a:p>
            <a:pPr lvl="1" algn="just">
              <a:spcBef>
                <a:spcPct val="35000"/>
              </a:spcBef>
              <a:tabLst>
                <a:tab pos="2867025" algn="l"/>
                <a:tab pos="5486400" algn="l"/>
              </a:tabLst>
            </a:pPr>
            <a:r>
              <a:rPr lang="en-US" altLang="en-US" b="1" dirty="0">
                <a:solidFill>
                  <a:schemeClr val="accent2">
                    <a:lumMod val="75000"/>
                  </a:schemeClr>
                </a:solidFill>
                <a:latin typeface="Courier New" panose="02070309020205020404" pitchFamily="49" charset="0"/>
                <a:cs typeface="Courier New" panose="02070309020205020404" pitchFamily="49" charset="0"/>
              </a:rPr>
              <a:t>add ESP,12</a:t>
            </a:r>
            <a:r>
              <a:rPr lang="en-US" altLang="en-US" b="1" dirty="0">
                <a:solidFill>
                  <a:srgbClr val="FF0000"/>
                </a:solidFill>
                <a:latin typeface="Courier New" panose="02070309020205020404" pitchFamily="49" charset="0"/>
                <a:cs typeface="Courier New" panose="02070309020205020404" pitchFamily="49" charset="0"/>
              </a:rPr>
              <a:t>	</a:t>
            </a:r>
            <a:r>
              <a:rPr lang="en-US" altLang="en-US" b="1" dirty="0">
                <a:solidFill>
                  <a:srgbClr val="008000"/>
                </a:solidFill>
                <a:latin typeface="Courier New" panose="02070309020205020404" pitchFamily="49" charset="0"/>
                <a:cs typeface="Courier New" panose="02070309020205020404" pitchFamily="49" charset="0"/>
              </a:rPr>
              <a:t>; will clean up stack</a:t>
            </a:r>
            <a:endParaRPr lang="en-US" altLang="en-US" b="1" dirty="0">
              <a:solidFill>
                <a:srgbClr val="008000"/>
              </a:solidFill>
            </a:endParaRPr>
          </a:p>
          <a:p>
            <a:pPr algn="just">
              <a:spcBef>
                <a:spcPct val="35000"/>
              </a:spcBef>
              <a:tabLst>
                <a:tab pos="2867025" algn="l"/>
                <a:tab pos="5486400" algn="l"/>
              </a:tabLst>
            </a:pPr>
            <a:r>
              <a:rPr lang="en-US" altLang="en-US" b="1" dirty="0"/>
              <a:t>Clean-up can be done also by the called procedure</a:t>
            </a:r>
          </a:p>
          <a:p>
            <a:pPr lvl="1" algn="just">
              <a:spcBef>
                <a:spcPct val="35000"/>
              </a:spcBef>
              <a:tabLst>
                <a:tab pos="2867025" algn="l"/>
                <a:tab pos="5486400" algn="l"/>
              </a:tabLst>
            </a:pPr>
            <a:r>
              <a:rPr lang="en-US" altLang="en-US" b="1" dirty="0"/>
              <a:t>We can specify an </a:t>
            </a:r>
            <a:r>
              <a:rPr lang="en-US" altLang="en-US" b="1" dirty="0">
                <a:solidFill>
                  <a:srgbClr val="FFFF00"/>
                </a:solidFill>
              </a:rPr>
              <a:t>optional integer </a:t>
            </a:r>
            <a:r>
              <a:rPr lang="en-US" altLang="en-US" b="1" dirty="0"/>
              <a:t>in the </a:t>
            </a:r>
            <a:r>
              <a:rPr lang="en-US" altLang="en-US" dirty="0">
                <a:solidFill>
                  <a:srgbClr val="FFFF00"/>
                </a:solidFill>
                <a:latin typeface="Courier New" panose="02070309020205020404" pitchFamily="49" charset="0"/>
              </a:rPr>
              <a:t>ret</a:t>
            </a:r>
            <a:r>
              <a:rPr lang="en-US" altLang="en-US" b="1" dirty="0"/>
              <a:t> instruction</a:t>
            </a:r>
          </a:p>
          <a:p>
            <a:pPr lvl="1" algn="just">
              <a:spcBef>
                <a:spcPct val="35000"/>
              </a:spcBef>
              <a:tabLst>
                <a:tab pos="2867025" algn="l"/>
                <a:tab pos="5486400" algn="l"/>
              </a:tabLst>
            </a:pPr>
            <a:r>
              <a:rPr lang="en-US" altLang="en-US" b="1" dirty="0">
                <a:solidFill>
                  <a:schemeClr val="accent2">
                    <a:lumMod val="75000"/>
                  </a:schemeClr>
                </a:solidFill>
                <a:latin typeface="Courier New" panose="02070309020205020404" pitchFamily="49" charset="0"/>
                <a:cs typeface="Courier New" panose="02070309020205020404" pitchFamily="49" charset="0"/>
              </a:rPr>
              <a:t>ret 12</a:t>
            </a:r>
            <a:r>
              <a:rPr lang="en-US" altLang="en-US" b="1" dirty="0">
                <a:latin typeface="Courier New" panose="02070309020205020404" pitchFamily="49" charset="0"/>
                <a:cs typeface="Courier New" panose="02070309020205020404" pitchFamily="49" charset="0"/>
              </a:rPr>
              <a:t>	</a:t>
            </a:r>
            <a:r>
              <a:rPr lang="en-US" altLang="en-US" b="1" dirty="0">
                <a:solidFill>
                  <a:srgbClr val="008000"/>
                </a:solidFill>
                <a:latin typeface="Courier New" panose="02070309020205020404" pitchFamily="49" charset="0"/>
                <a:cs typeface="Courier New" panose="02070309020205020404" pitchFamily="49" charset="0"/>
              </a:rPr>
              <a:t>; will return and clean up stack</a:t>
            </a:r>
            <a:endParaRPr lang="en-US" altLang="en-US" b="1" dirty="0"/>
          </a:p>
          <a:p>
            <a:pPr algn="just">
              <a:spcBef>
                <a:spcPct val="35000"/>
              </a:spcBef>
              <a:tabLst>
                <a:tab pos="2867025" algn="l"/>
                <a:tab pos="5486400" algn="l"/>
              </a:tabLst>
            </a:pPr>
            <a:r>
              <a:rPr lang="en-US" altLang="en-US" b="1" dirty="0"/>
              <a:t>Return instruction is used to clean up stack</a:t>
            </a:r>
          </a:p>
          <a:p>
            <a:pPr lvl="1" algn="just">
              <a:spcBef>
                <a:spcPct val="35000"/>
              </a:spcBef>
              <a:tabLst>
                <a:tab pos="2867025" algn="l"/>
                <a:tab pos="5486400" algn="l"/>
              </a:tabLst>
            </a:pPr>
            <a:r>
              <a:rPr lang="en-US" altLang="en-US" b="1" dirty="0">
                <a:solidFill>
                  <a:schemeClr val="accent2">
                    <a:lumMod val="75000"/>
                  </a:schemeClr>
                </a:solidFill>
                <a:latin typeface="Courier New" panose="02070309020205020404" pitchFamily="49" charset="0"/>
                <a:cs typeface="Courier New" panose="02070309020205020404" pitchFamily="49" charset="0"/>
              </a:rPr>
              <a:t>ret </a:t>
            </a:r>
            <a:r>
              <a:rPr lang="en-US" altLang="en-US" b="1" i="1" dirty="0">
                <a:solidFill>
                  <a:schemeClr val="accent2">
                    <a:lumMod val="75000"/>
                  </a:schemeClr>
                </a:solidFill>
                <a:latin typeface="Courier New" panose="02070309020205020404" pitchFamily="49" charset="0"/>
                <a:cs typeface="Courier New" panose="02070309020205020404" pitchFamily="49" charset="0"/>
              </a:rPr>
              <a:t>n</a:t>
            </a:r>
            <a:r>
              <a:rPr lang="en-US" altLang="en-US" b="1" i="1" dirty="0">
                <a:solidFill>
                  <a:srgbClr val="FF0000"/>
                </a:solidFill>
                <a:latin typeface="Courier New" panose="02070309020205020404" pitchFamily="49" charset="0"/>
                <a:cs typeface="Courier New" panose="02070309020205020404" pitchFamily="49" charset="0"/>
              </a:rPr>
              <a:t>	</a:t>
            </a:r>
            <a:r>
              <a:rPr lang="en-US" altLang="en-US" b="1" dirty="0">
                <a:solidFill>
                  <a:srgbClr val="008000"/>
                </a:solidFill>
                <a:latin typeface="Courier New" panose="02070309020205020404" pitchFamily="49" charset="0"/>
                <a:cs typeface="Courier New" panose="02070309020205020404" pitchFamily="49" charset="0"/>
              </a:rPr>
              <a:t>; </a:t>
            </a:r>
            <a:r>
              <a:rPr lang="en-US" altLang="en-US" b="1" i="1" dirty="0">
                <a:solidFill>
                  <a:srgbClr val="008000"/>
                </a:solidFill>
                <a:latin typeface="Courier New" panose="02070309020205020404" pitchFamily="49" charset="0"/>
                <a:cs typeface="Courier New" panose="02070309020205020404" pitchFamily="49" charset="0"/>
              </a:rPr>
              <a:t>n</a:t>
            </a:r>
            <a:r>
              <a:rPr lang="en-US" altLang="en-US" b="1" dirty="0">
                <a:solidFill>
                  <a:srgbClr val="008000"/>
                </a:solidFill>
                <a:latin typeface="Courier New" panose="02070309020205020404" pitchFamily="49" charset="0"/>
                <a:cs typeface="Courier New" panose="02070309020205020404" pitchFamily="49" charset="0"/>
              </a:rPr>
              <a:t> is an integer constant</a:t>
            </a:r>
            <a:endParaRPr lang="en-US" altLang="en-US" b="1" i="1" dirty="0">
              <a:solidFill>
                <a:srgbClr val="008000"/>
              </a:solidFill>
              <a:latin typeface="Courier New" panose="02070309020205020404" pitchFamily="49" charset="0"/>
              <a:cs typeface="Courier New" panose="02070309020205020404" pitchFamily="49" charset="0"/>
            </a:endParaRPr>
          </a:p>
          <a:p>
            <a:pPr lvl="1" algn="just">
              <a:spcBef>
                <a:spcPct val="35000"/>
              </a:spcBef>
              <a:tabLst>
                <a:tab pos="2867025" algn="l"/>
                <a:tab pos="5486400" algn="l"/>
              </a:tabLst>
            </a:pPr>
            <a:r>
              <a:rPr lang="en-US" altLang="en-US" b="1" dirty="0"/>
              <a:t>Actions taken</a:t>
            </a:r>
          </a:p>
          <a:p>
            <a:pPr lvl="2" algn="just">
              <a:spcBef>
                <a:spcPct val="35000"/>
              </a:spcBef>
              <a:tabLst>
                <a:tab pos="2867025" algn="l"/>
                <a:tab pos="5486400" algn="l"/>
              </a:tabLst>
            </a:pPr>
            <a:r>
              <a:rPr lang="en-US" altLang="en-US" b="1" dirty="0">
                <a:solidFill>
                  <a:srgbClr val="FFFF00"/>
                </a:solidFill>
              </a:rPr>
              <a:t>EIP = [ESP]</a:t>
            </a:r>
          </a:p>
          <a:p>
            <a:pPr lvl="2" algn="just">
              <a:spcBef>
                <a:spcPct val="35000"/>
              </a:spcBef>
              <a:tabLst>
                <a:tab pos="2867025" algn="l"/>
                <a:tab pos="5486400" algn="l"/>
              </a:tabLst>
            </a:pPr>
            <a:r>
              <a:rPr lang="en-US" altLang="en-US" b="1" dirty="0">
                <a:solidFill>
                  <a:srgbClr val="FFFF00"/>
                </a:solidFill>
              </a:rPr>
              <a:t>ESP = ESP + 4 + </a:t>
            </a:r>
            <a:r>
              <a:rPr lang="en-US" altLang="en-US" b="1" i="1" dirty="0">
                <a:solidFill>
                  <a:srgbClr val="FFFF00"/>
                </a:solidFill>
              </a:rPr>
              <a:t>n</a:t>
            </a:r>
          </a:p>
        </p:txBody>
      </p:sp>
    </p:spTree>
    <p:extLst>
      <p:ext uri="{BB962C8B-B14F-4D97-AF65-F5344CB8AC3E}">
        <p14:creationId xmlns:p14="http://schemas.microsoft.com/office/powerpoint/2010/main" val="5825643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FF00"/>
                </a:solidFill>
              </a:rPr>
              <a:t>Ret Instruction</a:t>
            </a:r>
          </a:p>
        </p:txBody>
      </p:sp>
      <p:sp>
        <p:nvSpPr>
          <p:cNvPr id="3" name="Content Placeholder 2"/>
          <p:cNvSpPr>
            <a:spLocks noGrp="1"/>
          </p:cNvSpPr>
          <p:nvPr>
            <p:ph idx="1"/>
          </p:nvPr>
        </p:nvSpPr>
        <p:spPr>
          <a:xfrm>
            <a:off x="976703" y="1574616"/>
            <a:ext cx="8946541" cy="4195481"/>
          </a:xfrm>
        </p:spPr>
        <p:txBody>
          <a:bodyPr>
            <a:normAutofit/>
          </a:bodyPr>
          <a:lstStyle/>
          <a:p>
            <a:r>
              <a:rPr lang="en-US" sz="2400" b="1" dirty="0">
                <a:solidFill>
                  <a:srgbClr val="FFFF00"/>
                </a:solidFill>
              </a:rPr>
              <a:t>Return from subroutine </a:t>
            </a:r>
          </a:p>
          <a:p>
            <a:r>
              <a:rPr lang="en-US" sz="2400" b="1" dirty="0"/>
              <a:t>Pops stack into the instruction pointer (EIP or IP). Control transfers to the target address. </a:t>
            </a:r>
          </a:p>
          <a:p>
            <a:r>
              <a:rPr lang="en-US" sz="2400" b="1" dirty="0"/>
              <a:t>Syntax: </a:t>
            </a:r>
          </a:p>
          <a:p>
            <a:pPr lvl="1"/>
            <a:r>
              <a:rPr lang="en-US" sz="2000" b="1" dirty="0"/>
              <a:t>RET </a:t>
            </a:r>
          </a:p>
          <a:p>
            <a:pPr lvl="1"/>
            <a:r>
              <a:rPr lang="en-US" sz="2000" b="1" dirty="0"/>
              <a:t>RET n </a:t>
            </a:r>
          </a:p>
          <a:p>
            <a:r>
              <a:rPr lang="en-US" sz="2400" b="1" dirty="0"/>
              <a:t>Optional operand n causes n bytes to be added to the stack pointer after EIP (or IP) is assigned a value.</a:t>
            </a:r>
          </a:p>
        </p:txBody>
      </p:sp>
    </p:spTree>
    <p:extLst>
      <p:ext uri="{BB962C8B-B14F-4D97-AF65-F5344CB8AC3E}">
        <p14:creationId xmlns:p14="http://schemas.microsoft.com/office/powerpoint/2010/main" val="21938001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4C42F-B944-4B16-ACDC-3013A37123F3}"/>
              </a:ext>
            </a:extLst>
          </p:cNvPr>
          <p:cNvSpPr>
            <a:spLocks noGrp="1"/>
          </p:cNvSpPr>
          <p:nvPr>
            <p:ph type="title"/>
          </p:nvPr>
        </p:nvSpPr>
        <p:spPr>
          <a:xfrm>
            <a:off x="646111" y="452718"/>
            <a:ext cx="9404723" cy="801924"/>
          </a:xfrm>
        </p:spPr>
        <p:txBody>
          <a:bodyPr/>
          <a:lstStyle/>
          <a:p>
            <a:pPr algn="ctr"/>
            <a:r>
              <a:rPr lang="en-US" sz="3200" b="1" cap="small" dirty="0"/>
              <a:t>Local Variables</a:t>
            </a:r>
            <a:endParaRPr lang="en-PK" cap="small" dirty="0"/>
          </a:p>
        </p:txBody>
      </p:sp>
      <p:sp>
        <p:nvSpPr>
          <p:cNvPr id="3" name="Content Placeholder 2">
            <a:extLst>
              <a:ext uri="{FF2B5EF4-FFF2-40B4-BE49-F238E27FC236}">
                <a16:creationId xmlns:a16="http://schemas.microsoft.com/office/drawing/2014/main" id="{67AB4A09-3172-4E10-83B3-0AB51443AAF0}"/>
              </a:ext>
            </a:extLst>
          </p:cNvPr>
          <p:cNvSpPr>
            <a:spLocks noGrp="1"/>
          </p:cNvSpPr>
          <p:nvPr>
            <p:ph idx="1"/>
          </p:nvPr>
        </p:nvSpPr>
        <p:spPr>
          <a:xfrm>
            <a:off x="318977" y="1331259"/>
            <a:ext cx="11164186" cy="5074023"/>
          </a:xfrm>
        </p:spPr>
        <p:txBody>
          <a:bodyPr>
            <a:normAutofit/>
          </a:bodyPr>
          <a:lstStyle/>
          <a:p>
            <a:pPr algn="just"/>
            <a:r>
              <a:rPr lang="en-US" dirty="0"/>
              <a:t>The variables defined in the data segment can be taken as static, global variables</a:t>
            </a:r>
          </a:p>
          <a:p>
            <a:pPr lvl="1" algn="just"/>
            <a:r>
              <a:rPr lang="en-US" dirty="0"/>
              <a:t>Visibility</a:t>
            </a:r>
          </a:p>
          <a:p>
            <a:pPr lvl="2" algn="just"/>
            <a:r>
              <a:rPr lang="en-US" dirty="0"/>
              <a:t>Static   </a:t>
            </a:r>
            <a:r>
              <a:rPr lang="en-US" dirty="0">
                <a:sym typeface="Wingdings" panose="05000000000000000000" pitchFamily="2" charset="2"/>
              </a:rPr>
              <a:t> program duration</a:t>
            </a:r>
          </a:p>
          <a:p>
            <a:pPr lvl="2" algn="just"/>
            <a:r>
              <a:rPr lang="en-US" dirty="0">
                <a:sym typeface="Wingdings" panose="05000000000000000000" pitchFamily="2" charset="2"/>
              </a:rPr>
              <a:t>Global  the whole program</a:t>
            </a:r>
            <a:endParaRPr lang="en-US" dirty="0"/>
          </a:p>
          <a:p>
            <a:pPr algn="just"/>
            <a:r>
              <a:rPr lang="en-US" dirty="0"/>
              <a:t>A local variable is created, used, and destroyed within a single procedure (block)</a:t>
            </a:r>
          </a:p>
          <a:p>
            <a:pPr algn="just"/>
            <a:r>
              <a:rPr lang="en-US" dirty="0"/>
              <a:t>Advantages of local variables:</a:t>
            </a:r>
          </a:p>
          <a:p>
            <a:pPr lvl="1" algn="just"/>
            <a:r>
              <a:rPr lang="en-US" dirty="0"/>
              <a:t>Restricted access: easy to debug, less error prone</a:t>
            </a:r>
          </a:p>
          <a:p>
            <a:pPr lvl="1" algn="just"/>
            <a:r>
              <a:rPr lang="en-US" dirty="0"/>
              <a:t>Efficient memory usage</a:t>
            </a:r>
          </a:p>
          <a:p>
            <a:pPr lvl="1" algn="just"/>
            <a:r>
              <a:rPr lang="en-US" dirty="0"/>
              <a:t>Same names can be used in two different procedures</a:t>
            </a:r>
          </a:p>
          <a:p>
            <a:pPr lvl="1" algn="just"/>
            <a:r>
              <a:rPr lang="en-US" dirty="0"/>
              <a:t>Essential for recursion</a:t>
            </a:r>
          </a:p>
        </p:txBody>
      </p:sp>
    </p:spTree>
    <p:extLst>
      <p:ext uri="{BB962C8B-B14F-4D97-AF65-F5344CB8AC3E}">
        <p14:creationId xmlns:p14="http://schemas.microsoft.com/office/powerpoint/2010/main" val="29875079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4C42F-B944-4B16-ACDC-3013A37123F3}"/>
              </a:ext>
            </a:extLst>
          </p:cNvPr>
          <p:cNvSpPr>
            <a:spLocks noGrp="1"/>
          </p:cNvSpPr>
          <p:nvPr>
            <p:ph type="title"/>
          </p:nvPr>
        </p:nvSpPr>
        <p:spPr>
          <a:xfrm>
            <a:off x="646111" y="452718"/>
            <a:ext cx="9404723" cy="801924"/>
          </a:xfrm>
        </p:spPr>
        <p:txBody>
          <a:bodyPr/>
          <a:lstStyle/>
          <a:p>
            <a:pPr algn="ctr"/>
            <a:r>
              <a:rPr lang="en-US" sz="3200" b="1" cap="small" dirty="0"/>
              <a:t>Creating Local Variable</a:t>
            </a:r>
            <a:endParaRPr lang="en-PK" cap="small" dirty="0"/>
          </a:p>
        </p:txBody>
      </p:sp>
      <p:sp>
        <p:nvSpPr>
          <p:cNvPr id="3" name="Content Placeholder 2">
            <a:extLst>
              <a:ext uri="{FF2B5EF4-FFF2-40B4-BE49-F238E27FC236}">
                <a16:creationId xmlns:a16="http://schemas.microsoft.com/office/drawing/2014/main" id="{67AB4A09-3172-4E10-83B3-0AB51443AAF0}"/>
              </a:ext>
            </a:extLst>
          </p:cNvPr>
          <p:cNvSpPr>
            <a:spLocks noGrp="1"/>
          </p:cNvSpPr>
          <p:nvPr>
            <p:ph idx="1"/>
          </p:nvPr>
        </p:nvSpPr>
        <p:spPr>
          <a:xfrm>
            <a:off x="318977" y="1331259"/>
            <a:ext cx="11164186" cy="5074023"/>
          </a:xfrm>
        </p:spPr>
        <p:txBody>
          <a:bodyPr>
            <a:normAutofit/>
          </a:bodyPr>
          <a:lstStyle/>
          <a:p>
            <a:pPr algn="just"/>
            <a:r>
              <a:rPr lang="en-US" dirty="0"/>
              <a:t>Local variables are created on the runtime stack, usually above EBP</a:t>
            </a:r>
          </a:p>
          <a:p>
            <a:pPr algn="just"/>
            <a:r>
              <a:rPr lang="en-US" dirty="0"/>
              <a:t>To explicitly create local variables, subtract their total size from ESP</a:t>
            </a:r>
          </a:p>
        </p:txBody>
      </p:sp>
      <p:pic>
        <p:nvPicPr>
          <p:cNvPr id="4" name="Picture 3">
            <a:extLst>
              <a:ext uri="{FF2B5EF4-FFF2-40B4-BE49-F238E27FC236}">
                <a16:creationId xmlns:a16="http://schemas.microsoft.com/office/drawing/2014/main" id="{E40A25B4-BC1B-41EB-8308-7E2BC5ED15F0}"/>
              </a:ext>
            </a:extLst>
          </p:cNvPr>
          <p:cNvPicPr>
            <a:picLocks noChangeAspect="1"/>
          </p:cNvPicPr>
          <p:nvPr/>
        </p:nvPicPr>
        <p:blipFill>
          <a:blip r:embed="rId2"/>
          <a:stretch>
            <a:fillRect/>
          </a:stretch>
        </p:blipFill>
        <p:spPr>
          <a:xfrm>
            <a:off x="7059739" y="2488501"/>
            <a:ext cx="3248025" cy="2905125"/>
          </a:xfrm>
          <a:prstGeom prst="rect">
            <a:avLst/>
          </a:prstGeom>
        </p:spPr>
      </p:pic>
      <p:pic>
        <p:nvPicPr>
          <p:cNvPr id="5" name="Picture 4">
            <a:extLst>
              <a:ext uri="{FF2B5EF4-FFF2-40B4-BE49-F238E27FC236}">
                <a16:creationId xmlns:a16="http://schemas.microsoft.com/office/drawing/2014/main" id="{9E54AEC1-5D9F-4A5F-B71F-F71862D31B35}"/>
              </a:ext>
            </a:extLst>
          </p:cNvPr>
          <p:cNvPicPr>
            <a:picLocks noChangeAspect="1"/>
          </p:cNvPicPr>
          <p:nvPr/>
        </p:nvPicPr>
        <p:blipFill>
          <a:blip r:embed="rId3"/>
          <a:stretch>
            <a:fillRect/>
          </a:stretch>
        </p:blipFill>
        <p:spPr>
          <a:xfrm>
            <a:off x="956310" y="2488501"/>
            <a:ext cx="4572688" cy="2905125"/>
          </a:xfrm>
          <a:prstGeom prst="rect">
            <a:avLst/>
          </a:prstGeom>
        </p:spPr>
      </p:pic>
      <p:sp>
        <p:nvSpPr>
          <p:cNvPr id="6" name="Arrow: Right 5">
            <a:extLst>
              <a:ext uri="{FF2B5EF4-FFF2-40B4-BE49-F238E27FC236}">
                <a16:creationId xmlns:a16="http://schemas.microsoft.com/office/drawing/2014/main" id="{B5DBC456-D137-4EF5-AF27-ADA0ABC404F1}"/>
              </a:ext>
            </a:extLst>
          </p:cNvPr>
          <p:cNvSpPr/>
          <p:nvPr/>
        </p:nvSpPr>
        <p:spPr>
          <a:xfrm>
            <a:off x="5884340" y="3644242"/>
            <a:ext cx="768096" cy="448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3657332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22" presetClass="entr" presetSubtype="4" fill="hold" nodeType="afterEffect">
                                  <p:stCondLst>
                                    <p:cond delay="50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4C42F-B944-4B16-ACDC-3013A37123F3}"/>
              </a:ext>
            </a:extLst>
          </p:cNvPr>
          <p:cNvSpPr>
            <a:spLocks noGrp="1"/>
          </p:cNvSpPr>
          <p:nvPr>
            <p:ph type="title"/>
          </p:nvPr>
        </p:nvSpPr>
        <p:spPr>
          <a:xfrm>
            <a:off x="646111" y="452718"/>
            <a:ext cx="9404723" cy="801924"/>
          </a:xfrm>
        </p:spPr>
        <p:txBody>
          <a:bodyPr/>
          <a:lstStyle/>
          <a:p>
            <a:pPr algn="ctr"/>
            <a:r>
              <a:rPr lang="en-US" sz="3200" b="1" cap="small" dirty="0"/>
              <a:t>Local Variable</a:t>
            </a:r>
            <a:endParaRPr lang="en-PK" cap="small" dirty="0"/>
          </a:p>
        </p:txBody>
      </p:sp>
      <p:sp>
        <p:nvSpPr>
          <p:cNvPr id="3" name="Content Placeholder 2">
            <a:extLst>
              <a:ext uri="{FF2B5EF4-FFF2-40B4-BE49-F238E27FC236}">
                <a16:creationId xmlns:a16="http://schemas.microsoft.com/office/drawing/2014/main" id="{67AB4A09-3172-4E10-83B3-0AB51443AAF0}"/>
              </a:ext>
            </a:extLst>
          </p:cNvPr>
          <p:cNvSpPr>
            <a:spLocks noGrp="1"/>
          </p:cNvSpPr>
          <p:nvPr>
            <p:ph idx="1"/>
          </p:nvPr>
        </p:nvSpPr>
        <p:spPr>
          <a:xfrm>
            <a:off x="318977" y="1331259"/>
            <a:ext cx="11164186" cy="5074023"/>
          </a:xfrm>
        </p:spPr>
        <p:txBody>
          <a:bodyPr>
            <a:normAutofit/>
          </a:bodyPr>
          <a:lstStyle/>
          <a:p>
            <a:pPr algn="just"/>
            <a:r>
              <a:rPr lang="en-US" dirty="0"/>
              <a:t> They can’t be initialized at assembly time but can be assigned to default values at runtime</a:t>
            </a:r>
          </a:p>
        </p:txBody>
      </p:sp>
      <p:pic>
        <p:nvPicPr>
          <p:cNvPr id="7" name="Picture 6">
            <a:extLst>
              <a:ext uri="{FF2B5EF4-FFF2-40B4-BE49-F238E27FC236}">
                <a16:creationId xmlns:a16="http://schemas.microsoft.com/office/drawing/2014/main" id="{ADB2A588-872D-449A-B914-8D3D7593615B}"/>
              </a:ext>
            </a:extLst>
          </p:cNvPr>
          <p:cNvPicPr>
            <a:picLocks noChangeAspect="1"/>
          </p:cNvPicPr>
          <p:nvPr/>
        </p:nvPicPr>
        <p:blipFill>
          <a:blip r:embed="rId2"/>
          <a:stretch>
            <a:fillRect/>
          </a:stretch>
        </p:blipFill>
        <p:spPr>
          <a:xfrm>
            <a:off x="449007" y="3001495"/>
            <a:ext cx="1857375" cy="1733550"/>
          </a:xfrm>
          <a:prstGeom prst="rect">
            <a:avLst/>
          </a:prstGeom>
        </p:spPr>
      </p:pic>
      <p:pic>
        <p:nvPicPr>
          <p:cNvPr id="8" name="Picture 7">
            <a:extLst>
              <a:ext uri="{FF2B5EF4-FFF2-40B4-BE49-F238E27FC236}">
                <a16:creationId xmlns:a16="http://schemas.microsoft.com/office/drawing/2014/main" id="{798B40AB-0327-4578-8645-E1894137EC58}"/>
              </a:ext>
            </a:extLst>
          </p:cNvPr>
          <p:cNvPicPr>
            <a:picLocks noChangeAspect="1"/>
          </p:cNvPicPr>
          <p:nvPr/>
        </p:nvPicPr>
        <p:blipFill>
          <a:blip r:embed="rId3"/>
          <a:stretch>
            <a:fillRect/>
          </a:stretch>
        </p:blipFill>
        <p:spPr>
          <a:xfrm>
            <a:off x="3445514" y="2308556"/>
            <a:ext cx="4678177" cy="3590925"/>
          </a:xfrm>
          <a:prstGeom prst="rect">
            <a:avLst/>
          </a:prstGeom>
        </p:spPr>
      </p:pic>
      <p:pic>
        <p:nvPicPr>
          <p:cNvPr id="9" name="Picture 8">
            <a:extLst>
              <a:ext uri="{FF2B5EF4-FFF2-40B4-BE49-F238E27FC236}">
                <a16:creationId xmlns:a16="http://schemas.microsoft.com/office/drawing/2014/main" id="{EA2F3882-8254-4DD8-BF0B-47035D2D560B}"/>
              </a:ext>
            </a:extLst>
          </p:cNvPr>
          <p:cNvPicPr>
            <a:picLocks noChangeAspect="1"/>
          </p:cNvPicPr>
          <p:nvPr/>
        </p:nvPicPr>
        <p:blipFill>
          <a:blip r:embed="rId4"/>
          <a:stretch>
            <a:fillRect/>
          </a:stretch>
        </p:blipFill>
        <p:spPr>
          <a:xfrm>
            <a:off x="9259503" y="2308556"/>
            <a:ext cx="1990725" cy="3590925"/>
          </a:xfrm>
          <a:prstGeom prst="rect">
            <a:avLst/>
          </a:prstGeom>
        </p:spPr>
      </p:pic>
      <p:sp>
        <p:nvSpPr>
          <p:cNvPr id="10" name="Arrow: Right 9">
            <a:extLst>
              <a:ext uri="{FF2B5EF4-FFF2-40B4-BE49-F238E27FC236}">
                <a16:creationId xmlns:a16="http://schemas.microsoft.com/office/drawing/2014/main" id="{0F178C24-8E30-4974-A15C-0E0453A3F145}"/>
              </a:ext>
            </a:extLst>
          </p:cNvPr>
          <p:cNvSpPr/>
          <p:nvPr/>
        </p:nvSpPr>
        <p:spPr>
          <a:xfrm>
            <a:off x="2490240" y="3644242"/>
            <a:ext cx="768096" cy="448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1" name="Arrow: Right 10">
            <a:extLst>
              <a:ext uri="{FF2B5EF4-FFF2-40B4-BE49-F238E27FC236}">
                <a16:creationId xmlns:a16="http://schemas.microsoft.com/office/drawing/2014/main" id="{8EAAEADB-906B-4541-8590-7FDF3814832A}"/>
              </a:ext>
            </a:extLst>
          </p:cNvPr>
          <p:cNvSpPr/>
          <p:nvPr/>
        </p:nvSpPr>
        <p:spPr>
          <a:xfrm>
            <a:off x="8307549" y="3879990"/>
            <a:ext cx="768096" cy="448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3363416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par>
                          <p:cTn id="23" fill="hold">
                            <p:stCondLst>
                              <p:cond delay="500"/>
                            </p:stCondLst>
                            <p:childTnLst>
                              <p:par>
                                <p:cTn id="24" presetID="22" presetClass="entr" presetSubtype="4" fill="hold"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down)">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DD125-2B49-4A43-B878-96A1F6E80EF9}"/>
              </a:ext>
            </a:extLst>
          </p:cNvPr>
          <p:cNvSpPr>
            <a:spLocks noGrp="1"/>
          </p:cNvSpPr>
          <p:nvPr>
            <p:ph type="title"/>
          </p:nvPr>
        </p:nvSpPr>
        <p:spPr>
          <a:xfrm>
            <a:off x="646111" y="452718"/>
            <a:ext cx="9404723" cy="872499"/>
          </a:xfrm>
        </p:spPr>
        <p:txBody>
          <a:bodyPr/>
          <a:lstStyle/>
          <a:p>
            <a:pPr algn="ctr"/>
            <a:r>
              <a:rPr lang="en-US" b="1" dirty="0"/>
              <a:t>LOCAL VARIABLES</a:t>
            </a:r>
            <a:endParaRPr lang="en-PK" b="1" dirty="0"/>
          </a:p>
        </p:txBody>
      </p:sp>
      <p:sp>
        <p:nvSpPr>
          <p:cNvPr id="4" name="Rectangle 3">
            <a:extLst>
              <a:ext uri="{FF2B5EF4-FFF2-40B4-BE49-F238E27FC236}">
                <a16:creationId xmlns:a16="http://schemas.microsoft.com/office/drawing/2014/main" id="{7DD91EDF-4DD2-4B84-B4EE-51F65CCE6949}"/>
              </a:ext>
            </a:extLst>
          </p:cNvPr>
          <p:cNvSpPr/>
          <p:nvPr/>
        </p:nvSpPr>
        <p:spPr>
          <a:xfrm>
            <a:off x="420824" y="1449313"/>
            <a:ext cx="10591732" cy="369332"/>
          </a:xfrm>
          <a:prstGeom prst="rect">
            <a:avLst/>
          </a:prstGeom>
        </p:spPr>
        <p:txBody>
          <a:bodyPr wrap="square">
            <a:spAutoFit/>
          </a:bodyPr>
          <a:lstStyle/>
          <a:p>
            <a:r>
              <a:rPr lang="en-US" b="1" dirty="0"/>
              <a:t>•Local variables are created on the runtime stack, usually below the base pointer (EBP).</a:t>
            </a:r>
            <a:endParaRPr lang="en-PK" b="1" dirty="0"/>
          </a:p>
        </p:txBody>
      </p:sp>
      <p:pic>
        <p:nvPicPr>
          <p:cNvPr id="5" name="Picture 4">
            <a:extLst>
              <a:ext uri="{FF2B5EF4-FFF2-40B4-BE49-F238E27FC236}">
                <a16:creationId xmlns:a16="http://schemas.microsoft.com/office/drawing/2014/main" id="{44DCC78C-1517-4B76-BBDA-E6C59D5B5495}"/>
              </a:ext>
            </a:extLst>
          </p:cNvPr>
          <p:cNvPicPr>
            <a:picLocks noChangeAspect="1"/>
          </p:cNvPicPr>
          <p:nvPr/>
        </p:nvPicPr>
        <p:blipFill>
          <a:blip r:embed="rId2"/>
          <a:stretch>
            <a:fillRect/>
          </a:stretch>
        </p:blipFill>
        <p:spPr>
          <a:xfrm>
            <a:off x="983559" y="2391914"/>
            <a:ext cx="3928564" cy="2074172"/>
          </a:xfrm>
          <a:prstGeom prst="rect">
            <a:avLst/>
          </a:prstGeom>
        </p:spPr>
      </p:pic>
      <p:pic>
        <p:nvPicPr>
          <p:cNvPr id="6" name="Picture 5">
            <a:extLst>
              <a:ext uri="{FF2B5EF4-FFF2-40B4-BE49-F238E27FC236}">
                <a16:creationId xmlns:a16="http://schemas.microsoft.com/office/drawing/2014/main" id="{A7AAA0D7-F42E-481B-9F6A-D13A7B5A7D0F}"/>
              </a:ext>
            </a:extLst>
          </p:cNvPr>
          <p:cNvPicPr>
            <a:picLocks noChangeAspect="1"/>
          </p:cNvPicPr>
          <p:nvPr/>
        </p:nvPicPr>
        <p:blipFill>
          <a:blip r:embed="rId3"/>
          <a:stretch>
            <a:fillRect/>
          </a:stretch>
        </p:blipFill>
        <p:spPr>
          <a:xfrm>
            <a:off x="5088834" y="2743769"/>
            <a:ext cx="6817163" cy="1370461"/>
          </a:xfrm>
          <a:prstGeom prst="rect">
            <a:avLst/>
          </a:prstGeom>
        </p:spPr>
      </p:pic>
    </p:spTree>
    <p:extLst>
      <p:ext uri="{BB962C8B-B14F-4D97-AF65-F5344CB8AC3E}">
        <p14:creationId xmlns:p14="http://schemas.microsoft.com/office/powerpoint/2010/main" val="26488547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6193CB0-3C20-43B3-9198-58407C503B94}"/>
              </a:ext>
            </a:extLst>
          </p:cNvPr>
          <p:cNvSpPr txBox="1">
            <a:spLocks/>
          </p:cNvSpPr>
          <p:nvPr/>
        </p:nvSpPr>
        <p:spPr>
          <a:xfrm>
            <a:off x="646111" y="452718"/>
            <a:ext cx="9404723" cy="8724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dirty="0"/>
              <a:t>LOCAL VARIABLES</a:t>
            </a:r>
            <a:endParaRPr lang="en-PK" b="1" dirty="0"/>
          </a:p>
        </p:txBody>
      </p:sp>
      <p:pic>
        <p:nvPicPr>
          <p:cNvPr id="5" name="Picture 4">
            <a:extLst>
              <a:ext uri="{FF2B5EF4-FFF2-40B4-BE49-F238E27FC236}">
                <a16:creationId xmlns:a16="http://schemas.microsoft.com/office/drawing/2014/main" id="{AA8120D5-B117-42A9-B465-3608694910FF}"/>
              </a:ext>
            </a:extLst>
          </p:cNvPr>
          <p:cNvPicPr>
            <a:picLocks noChangeAspect="1"/>
          </p:cNvPicPr>
          <p:nvPr/>
        </p:nvPicPr>
        <p:blipFill>
          <a:blip r:embed="rId2"/>
          <a:stretch>
            <a:fillRect/>
          </a:stretch>
        </p:blipFill>
        <p:spPr>
          <a:xfrm>
            <a:off x="326127" y="1224998"/>
            <a:ext cx="8067675" cy="3162300"/>
          </a:xfrm>
          <a:prstGeom prst="rect">
            <a:avLst/>
          </a:prstGeom>
        </p:spPr>
      </p:pic>
      <p:pic>
        <p:nvPicPr>
          <p:cNvPr id="6" name="Picture 5">
            <a:extLst>
              <a:ext uri="{FF2B5EF4-FFF2-40B4-BE49-F238E27FC236}">
                <a16:creationId xmlns:a16="http://schemas.microsoft.com/office/drawing/2014/main" id="{4180ED34-D59A-4149-A323-5E786E878ABB}"/>
              </a:ext>
            </a:extLst>
          </p:cNvPr>
          <p:cNvPicPr>
            <a:picLocks noChangeAspect="1"/>
          </p:cNvPicPr>
          <p:nvPr/>
        </p:nvPicPr>
        <p:blipFill>
          <a:blip r:embed="rId3"/>
          <a:stretch>
            <a:fillRect/>
          </a:stretch>
        </p:blipFill>
        <p:spPr>
          <a:xfrm>
            <a:off x="5948569" y="4432852"/>
            <a:ext cx="5410200" cy="2400300"/>
          </a:xfrm>
          <a:prstGeom prst="rect">
            <a:avLst/>
          </a:prstGeom>
        </p:spPr>
      </p:pic>
    </p:spTree>
    <p:extLst>
      <p:ext uri="{BB962C8B-B14F-4D97-AF65-F5344CB8AC3E}">
        <p14:creationId xmlns:p14="http://schemas.microsoft.com/office/powerpoint/2010/main" val="9035527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FB42A-4DF7-4D9B-968F-2C9391CE8216}"/>
              </a:ext>
            </a:extLst>
          </p:cNvPr>
          <p:cNvSpPr>
            <a:spLocks noGrp="1"/>
          </p:cNvSpPr>
          <p:nvPr>
            <p:ph type="title"/>
          </p:nvPr>
        </p:nvSpPr>
        <p:spPr>
          <a:xfrm>
            <a:off x="646111" y="452718"/>
            <a:ext cx="9404723" cy="845995"/>
          </a:xfrm>
        </p:spPr>
        <p:txBody>
          <a:bodyPr/>
          <a:lstStyle/>
          <a:p>
            <a:pPr algn="ctr"/>
            <a:r>
              <a:rPr lang="en-US" b="1" dirty="0"/>
              <a:t>ENTER AND LEAVE INSTRUCTIONS</a:t>
            </a:r>
            <a:endParaRPr lang="en-PK" b="1" dirty="0"/>
          </a:p>
        </p:txBody>
      </p:sp>
      <p:sp>
        <p:nvSpPr>
          <p:cNvPr id="4" name="Rectangle 3">
            <a:extLst>
              <a:ext uri="{FF2B5EF4-FFF2-40B4-BE49-F238E27FC236}">
                <a16:creationId xmlns:a16="http://schemas.microsoft.com/office/drawing/2014/main" id="{26ACDCC2-0B3A-4C1D-83F9-70B021338C8D}"/>
              </a:ext>
            </a:extLst>
          </p:cNvPr>
          <p:cNvSpPr/>
          <p:nvPr/>
        </p:nvSpPr>
        <p:spPr>
          <a:xfrm>
            <a:off x="646111" y="1508299"/>
            <a:ext cx="5641288" cy="369332"/>
          </a:xfrm>
          <a:prstGeom prst="rect">
            <a:avLst/>
          </a:prstGeom>
        </p:spPr>
        <p:txBody>
          <a:bodyPr wrap="none">
            <a:spAutoFit/>
          </a:bodyPr>
          <a:lstStyle/>
          <a:p>
            <a:r>
              <a:rPr lang="en-US" b="1" dirty="0"/>
              <a:t>•The ENTER instruction performs three operations:</a:t>
            </a:r>
            <a:endParaRPr lang="en-PK" b="1" dirty="0"/>
          </a:p>
        </p:txBody>
      </p:sp>
      <p:sp>
        <p:nvSpPr>
          <p:cNvPr id="5" name="Rectangle 4">
            <a:extLst>
              <a:ext uri="{FF2B5EF4-FFF2-40B4-BE49-F238E27FC236}">
                <a16:creationId xmlns:a16="http://schemas.microsoft.com/office/drawing/2014/main" id="{5D392533-4610-4163-9D8A-4B534E806338}"/>
              </a:ext>
            </a:extLst>
          </p:cNvPr>
          <p:cNvSpPr/>
          <p:nvPr/>
        </p:nvSpPr>
        <p:spPr>
          <a:xfrm>
            <a:off x="646111" y="2155784"/>
            <a:ext cx="7941298" cy="1015663"/>
          </a:xfrm>
          <a:prstGeom prst="rect">
            <a:avLst/>
          </a:prstGeom>
        </p:spPr>
        <p:txBody>
          <a:bodyPr wrap="square">
            <a:spAutoFit/>
          </a:bodyPr>
          <a:lstStyle/>
          <a:p>
            <a:pPr marL="342900" indent="-342900">
              <a:buAutoNum type="arabicPeriod"/>
            </a:pPr>
            <a:r>
              <a:rPr lang="en-US" sz="2000" b="1" dirty="0"/>
              <a:t> Pushes EBP on the stack (push </a:t>
            </a:r>
            <a:r>
              <a:rPr lang="en-US" sz="2000" b="1" dirty="0" err="1"/>
              <a:t>ebp</a:t>
            </a:r>
            <a:r>
              <a:rPr lang="en-US" sz="2000" b="1" dirty="0"/>
              <a:t>) </a:t>
            </a:r>
          </a:p>
          <a:p>
            <a:pPr marL="342900" indent="-342900">
              <a:buAutoNum type="arabicPeriod"/>
            </a:pPr>
            <a:r>
              <a:rPr lang="en-US" sz="2000" b="1" dirty="0"/>
              <a:t> Sets EBP to the base of the stack frame (mov </a:t>
            </a:r>
            <a:r>
              <a:rPr lang="en-US" sz="2000" b="1" dirty="0" err="1"/>
              <a:t>ebp</a:t>
            </a:r>
            <a:r>
              <a:rPr lang="en-US" sz="2000" b="1" dirty="0"/>
              <a:t>, </a:t>
            </a:r>
            <a:r>
              <a:rPr lang="en-US" sz="2000" b="1" dirty="0" err="1"/>
              <a:t>esp</a:t>
            </a:r>
            <a:r>
              <a:rPr lang="en-US" sz="2000" b="1" dirty="0"/>
              <a:t>) </a:t>
            </a:r>
          </a:p>
          <a:p>
            <a:r>
              <a:rPr lang="en-US" sz="2000" b="1" dirty="0"/>
              <a:t>3.   Reserves space for local variables (sub </a:t>
            </a:r>
            <a:r>
              <a:rPr lang="en-US" sz="2000" b="1" dirty="0" err="1"/>
              <a:t>esp,numbytes</a:t>
            </a:r>
            <a:r>
              <a:rPr lang="en-US" sz="2000" b="1" dirty="0"/>
              <a:t>) </a:t>
            </a:r>
            <a:endParaRPr lang="en-PK" sz="2000" b="1" dirty="0"/>
          </a:p>
        </p:txBody>
      </p:sp>
      <p:sp>
        <p:nvSpPr>
          <p:cNvPr id="6" name="Rectangle 5">
            <a:extLst>
              <a:ext uri="{FF2B5EF4-FFF2-40B4-BE49-F238E27FC236}">
                <a16:creationId xmlns:a16="http://schemas.microsoft.com/office/drawing/2014/main" id="{6B641D1D-E1E4-4DB0-BF7C-0F1830D5987B}"/>
              </a:ext>
            </a:extLst>
          </p:cNvPr>
          <p:cNvSpPr/>
          <p:nvPr/>
        </p:nvSpPr>
        <p:spPr>
          <a:xfrm>
            <a:off x="3699787" y="3393278"/>
            <a:ext cx="3817071" cy="400110"/>
          </a:xfrm>
          <a:prstGeom prst="rect">
            <a:avLst/>
          </a:prstGeom>
        </p:spPr>
        <p:txBody>
          <a:bodyPr wrap="none">
            <a:spAutoFit/>
          </a:bodyPr>
          <a:lstStyle/>
          <a:p>
            <a:r>
              <a:rPr lang="en-US" sz="2000" b="1" dirty="0">
                <a:solidFill>
                  <a:srgbClr val="FFC000"/>
                </a:solidFill>
              </a:rPr>
              <a:t>ENTER </a:t>
            </a:r>
            <a:r>
              <a:rPr lang="en-US" sz="2000" b="1" dirty="0" err="1">
                <a:solidFill>
                  <a:srgbClr val="FFC000"/>
                </a:solidFill>
              </a:rPr>
              <a:t>numbytes</a:t>
            </a:r>
            <a:r>
              <a:rPr lang="en-US" sz="2000" b="1" dirty="0">
                <a:solidFill>
                  <a:srgbClr val="FFC000"/>
                </a:solidFill>
              </a:rPr>
              <a:t>, </a:t>
            </a:r>
            <a:r>
              <a:rPr lang="en-US" sz="2000" b="1" dirty="0" err="1">
                <a:solidFill>
                  <a:srgbClr val="FFC000"/>
                </a:solidFill>
              </a:rPr>
              <a:t>nestinglevel</a:t>
            </a:r>
            <a:endParaRPr lang="en-PK" sz="2000" b="1" dirty="0">
              <a:solidFill>
                <a:srgbClr val="FFC000"/>
              </a:solidFill>
            </a:endParaRPr>
          </a:p>
        </p:txBody>
      </p:sp>
      <p:sp>
        <p:nvSpPr>
          <p:cNvPr id="7" name="Rectangle 6">
            <a:extLst>
              <a:ext uri="{FF2B5EF4-FFF2-40B4-BE49-F238E27FC236}">
                <a16:creationId xmlns:a16="http://schemas.microsoft.com/office/drawing/2014/main" id="{BAA6616C-A0EC-40A5-8633-836E56467818}"/>
              </a:ext>
            </a:extLst>
          </p:cNvPr>
          <p:cNvSpPr/>
          <p:nvPr/>
        </p:nvSpPr>
        <p:spPr>
          <a:xfrm>
            <a:off x="458415" y="4149372"/>
            <a:ext cx="11275170" cy="1477328"/>
          </a:xfrm>
          <a:prstGeom prst="rect">
            <a:avLst/>
          </a:prstGeom>
        </p:spPr>
        <p:txBody>
          <a:bodyPr wrap="square">
            <a:spAutoFit/>
          </a:bodyPr>
          <a:lstStyle/>
          <a:p>
            <a:r>
              <a:rPr lang="en-US" b="1" dirty="0"/>
              <a:t>•Both the operands are immediate values, </a:t>
            </a:r>
          </a:p>
          <a:p>
            <a:endParaRPr lang="en-US" b="1" dirty="0"/>
          </a:p>
          <a:p>
            <a:r>
              <a:rPr lang="en-US" b="1" dirty="0"/>
              <a:t>•The first is a constant specifying the number of bytes of stack space to reserve for local variables.</a:t>
            </a:r>
          </a:p>
          <a:p>
            <a:r>
              <a:rPr lang="en-US" b="1" dirty="0"/>
              <a:t> </a:t>
            </a:r>
          </a:p>
          <a:p>
            <a:r>
              <a:rPr lang="en-US" b="1" dirty="0"/>
              <a:t>•The second specifies the lexical nesting level of the procedure. </a:t>
            </a:r>
            <a:endParaRPr lang="en-PK" b="1" dirty="0"/>
          </a:p>
        </p:txBody>
      </p:sp>
    </p:spTree>
    <p:extLst>
      <p:ext uri="{BB962C8B-B14F-4D97-AF65-F5344CB8AC3E}">
        <p14:creationId xmlns:p14="http://schemas.microsoft.com/office/powerpoint/2010/main" val="2733921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C1DB3A0-9111-4ABD-BBDB-3FAA444AEB7C}"/>
              </a:ext>
            </a:extLst>
          </p:cNvPr>
          <p:cNvSpPr/>
          <p:nvPr/>
        </p:nvSpPr>
        <p:spPr>
          <a:xfrm>
            <a:off x="1150833" y="1521550"/>
            <a:ext cx="4759636" cy="369332"/>
          </a:xfrm>
          <a:prstGeom prst="rect">
            <a:avLst/>
          </a:prstGeom>
        </p:spPr>
        <p:txBody>
          <a:bodyPr wrap="none">
            <a:spAutoFit/>
          </a:bodyPr>
          <a:lstStyle/>
          <a:p>
            <a:r>
              <a:rPr lang="en-US" b="1" dirty="0"/>
              <a:t>E.g. a procedure with no local variables:</a:t>
            </a:r>
            <a:r>
              <a:rPr lang="en-US" dirty="0"/>
              <a:t> </a:t>
            </a:r>
            <a:endParaRPr lang="en-PK" dirty="0"/>
          </a:p>
        </p:txBody>
      </p:sp>
      <p:sp>
        <p:nvSpPr>
          <p:cNvPr id="5" name="Title 1">
            <a:extLst>
              <a:ext uri="{FF2B5EF4-FFF2-40B4-BE49-F238E27FC236}">
                <a16:creationId xmlns:a16="http://schemas.microsoft.com/office/drawing/2014/main" id="{E3F35536-2BD9-418C-8BDB-CAF0696F1BD1}"/>
              </a:ext>
            </a:extLst>
          </p:cNvPr>
          <p:cNvSpPr txBox="1">
            <a:spLocks/>
          </p:cNvSpPr>
          <p:nvPr/>
        </p:nvSpPr>
        <p:spPr>
          <a:xfrm>
            <a:off x="646111" y="452718"/>
            <a:ext cx="9404723" cy="845995"/>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dirty="0"/>
              <a:t>ENTER AND LEAVE INSTRUCTIONS</a:t>
            </a:r>
            <a:endParaRPr lang="en-PK" b="1" dirty="0"/>
          </a:p>
        </p:txBody>
      </p:sp>
      <p:pic>
        <p:nvPicPr>
          <p:cNvPr id="6" name="Picture 5">
            <a:extLst>
              <a:ext uri="{FF2B5EF4-FFF2-40B4-BE49-F238E27FC236}">
                <a16:creationId xmlns:a16="http://schemas.microsoft.com/office/drawing/2014/main" id="{9504ED90-8D2D-4481-8EF6-D6B844BF510D}"/>
              </a:ext>
            </a:extLst>
          </p:cNvPr>
          <p:cNvPicPr>
            <a:picLocks noChangeAspect="1"/>
          </p:cNvPicPr>
          <p:nvPr/>
        </p:nvPicPr>
        <p:blipFill>
          <a:blip r:embed="rId2"/>
          <a:stretch>
            <a:fillRect/>
          </a:stretch>
        </p:blipFill>
        <p:spPr>
          <a:xfrm>
            <a:off x="1875804" y="2020953"/>
            <a:ext cx="2166110" cy="760039"/>
          </a:xfrm>
          <a:prstGeom prst="rect">
            <a:avLst/>
          </a:prstGeom>
        </p:spPr>
      </p:pic>
      <p:sp>
        <p:nvSpPr>
          <p:cNvPr id="7" name="Rectangle 6">
            <a:extLst>
              <a:ext uri="{FF2B5EF4-FFF2-40B4-BE49-F238E27FC236}">
                <a16:creationId xmlns:a16="http://schemas.microsoft.com/office/drawing/2014/main" id="{36F61D2C-C76D-4C2A-9162-6B1D75A0BB4A}"/>
              </a:ext>
            </a:extLst>
          </p:cNvPr>
          <p:cNvSpPr/>
          <p:nvPr/>
        </p:nvSpPr>
        <p:spPr>
          <a:xfrm>
            <a:off x="993913" y="3105834"/>
            <a:ext cx="10349947" cy="369332"/>
          </a:xfrm>
          <a:prstGeom prst="rect">
            <a:avLst/>
          </a:prstGeom>
        </p:spPr>
        <p:txBody>
          <a:bodyPr wrap="square">
            <a:spAutoFit/>
          </a:bodyPr>
          <a:lstStyle/>
          <a:p>
            <a:r>
              <a:rPr lang="en-US" b="1" dirty="0"/>
              <a:t>E.g. The ENTER instruction reserves 8 bytes of stack space for local variables.</a:t>
            </a:r>
            <a:endParaRPr lang="en-PK" b="1" dirty="0"/>
          </a:p>
        </p:txBody>
      </p:sp>
      <p:pic>
        <p:nvPicPr>
          <p:cNvPr id="8" name="Picture 7">
            <a:extLst>
              <a:ext uri="{FF2B5EF4-FFF2-40B4-BE49-F238E27FC236}">
                <a16:creationId xmlns:a16="http://schemas.microsoft.com/office/drawing/2014/main" id="{BA614C09-486E-4FFD-A09C-F5BE130E200A}"/>
              </a:ext>
            </a:extLst>
          </p:cNvPr>
          <p:cNvPicPr>
            <a:picLocks noChangeAspect="1"/>
          </p:cNvPicPr>
          <p:nvPr/>
        </p:nvPicPr>
        <p:blipFill>
          <a:blip r:embed="rId3"/>
          <a:stretch>
            <a:fillRect/>
          </a:stretch>
        </p:blipFill>
        <p:spPr>
          <a:xfrm>
            <a:off x="1875804" y="3569561"/>
            <a:ext cx="2282790" cy="852766"/>
          </a:xfrm>
          <a:prstGeom prst="rect">
            <a:avLst/>
          </a:prstGeom>
        </p:spPr>
      </p:pic>
      <p:pic>
        <p:nvPicPr>
          <p:cNvPr id="9" name="Picture 8">
            <a:extLst>
              <a:ext uri="{FF2B5EF4-FFF2-40B4-BE49-F238E27FC236}">
                <a16:creationId xmlns:a16="http://schemas.microsoft.com/office/drawing/2014/main" id="{DE869BE0-6092-4023-AF2E-CAC6ACE0A2CD}"/>
              </a:ext>
            </a:extLst>
          </p:cNvPr>
          <p:cNvPicPr>
            <a:picLocks noChangeAspect="1"/>
          </p:cNvPicPr>
          <p:nvPr/>
        </p:nvPicPr>
        <p:blipFill>
          <a:blip r:embed="rId4"/>
          <a:stretch>
            <a:fillRect/>
          </a:stretch>
        </p:blipFill>
        <p:spPr>
          <a:xfrm>
            <a:off x="4439479" y="4502391"/>
            <a:ext cx="7477954" cy="2147715"/>
          </a:xfrm>
          <a:prstGeom prst="rect">
            <a:avLst/>
          </a:prstGeom>
        </p:spPr>
      </p:pic>
      <p:pic>
        <p:nvPicPr>
          <p:cNvPr id="3" name="Picture 2">
            <a:extLst>
              <a:ext uri="{FF2B5EF4-FFF2-40B4-BE49-F238E27FC236}">
                <a16:creationId xmlns:a16="http://schemas.microsoft.com/office/drawing/2014/main" id="{ADFC697F-26A3-4940-8359-087275A01353}"/>
              </a:ext>
            </a:extLst>
          </p:cNvPr>
          <p:cNvPicPr>
            <a:picLocks noChangeAspect="1"/>
          </p:cNvPicPr>
          <p:nvPr/>
        </p:nvPicPr>
        <p:blipFill>
          <a:blip r:embed="rId5"/>
          <a:stretch>
            <a:fillRect/>
          </a:stretch>
        </p:blipFill>
        <p:spPr>
          <a:xfrm>
            <a:off x="1796921" y="5041883"/>
            <a:ext cx="2440555" cy="1351876"/>
          </a:xfrm>
          <a:prstGeom prst="rect">
            <a:avLst/>
          </a:prstGeom>
        </p:spPr>
      </p:pic>
    </p:spTree>
    <p:extLst>
      <p:ext uri="{BB962C8B-B14F-4D97-AF65-F5344CB8AC3E}">
        <p14:creationId xmlns:p14="http://schemas.microsoft.com/office/powerpoint/2010/main" val="3557192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40802A4-1A55-4DE2-91EF-92F4D6C0A2AE}"/>
              </a:ext>
            </a:extLst>
          </p:cNvPr>
          <p:cNvSpPr txBox="1">
            <a:spLocks/>
          </p:cNvSpPr>
          <p:nvPr/>
        </p:nvSpPr>
        <p:spPr>
          <a:xfrm>
            <a:off x="646111" y="452718"/>
            <a:ext cx="9404723" cy="845995"/>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dirty="0"/>
              <a:t>ENTER AND LEAVE INSTRUCTIONS</a:t>
            </a:r>
            <a:endParaRPr lang="en-PK" b="1" dirty="0"/>
          </a:p>
        </p:txBody>
      </p:sp>
      <p:sp>
        <p:nvSpPr>
          <p:cNvPr id="5" name="Rectangle 4">
            <a:extLst>
              <a:ext uri="{FF2B5EF4-FFF2-40B4-BE49-F238E27FC236}">
                <a16:creationId xmlns:a16="http://schemas.microsoft.com/office/drawing/2014/main" id="{2B7E4B73-CF24-4707-8B3D-063F0D3534C3}"/>
              </a:ext>
            </a:extLst>
          </p:cNvPr>
          <p:cNvSpPr/>
          <p:nvPr/>
        </p:nvSpPr>
        <p:spPr>
          <a:xfrm>
            <a:off x="1099929" y="1396305"/>
            <a:ext cx="9501810" cy="369332"/>
          </a:xfrm>
          <a:prstGeom prst="rect">
            <a:avLst/>
          </a:prstGeom>
        </p:spPr>
        <p:txBody>
          <a:bodyPr wrap="square">
            <a:spAutoFit/>
          </a:bodyPr>
          <a:lstStyle/>
          <a:p>
            <a:r>
              <a:rPr lang="en-US" b="1" dirty="0"/>
              <a:t>•The LEAVE instruction terminates the stack frame for a procedure.</a:t>
            </a:r>
            <a:endParaRPr lang="en-PK" b="1" dirty="0"/>
          </a:p>
        </p:txBody>
      </p:sp>
      <p:sp>
        <p:nvSpPr>
          <p:cNvPr id="6" name="Rectangle 5">
            <a:extLst>
              <a:ext uri="{FF2B5EF4-FFF2-40B4-BE49-F238E27FC236}">
                <a16:creationId xmlns:a16="http://schemas.microsoft.com/office/drawing/2014/main" id="{3775E3F4-3182-47D0-B013-2C44D4A3BFF5}"/>
              </a:ext>
            </a:extLst>
          </p:cNvPr>
          <p:cNvSpPr/>
          <p:nvPr/>
        </p:nvSpPr>
        <p:spPr>
          <a:xfrm>
            <a:off x="1099929" y="1863229"/>
            <a:ext cx="10508975" cy="646331"/>
          </a:xfrm>
          <a:prstGeom prst="rect">
            <a:avLst/>
          </a:prstGeom>
        </p:spPr>
        <p:txBody>
          <a:bodyPr wrap="square">
            <a:spAutoFit/>
          </a:bodyPr>
          <a:lstStyle/>
          <a:p>
            <a:pPr algn="just"/>
            <a:r>
              <a:rPr lang="en-US" b="1" dirty="0"/>
              <a:t>• It reverses the action of a previous ENTER instruction by restoring ESP and EBP to the values they were assigned when the procedure was called.</a:t>
            </a:r>
            <a:endParaRPr lang="en-PK" b="1" dirty="0"/>
          </a:p>
        </p:txBody>
      </p:sp>
      <p:pic>
        <p:nvPicPr>
          <p:cNvPr id="7" name="Picture 6">
            <a:extLst>
              <a:ext uri="{FF2B5EF4-FFF2-40B4-BE49-F238E27FC236}">
                <a16:creationId xmlns:a16="http://schemas.microsoft.com/office/drawing/2014/main" id="{F06431DB-EB34-4220-9693-12A36C413B46}"/>
              </a:ext>
            </a:extLst>
          </p:cNvPr>
          <p:cNvPicPr>
            <a:picLocks noChangeAspect="1"/>
          </p:cNvPicPr>
          <p:nvPr/>
        </p:nvPicPr>
        <p:blipFill>
          <a:blip r:embed="rId2"/>
          <a:stretch>
            <a:fillRect/>
          </a:stretch>
        </p:blipFill>
        <p:spPr>
          <a:xfrm>
            <a:off x="1778897" y="2938043"/>
            <a:ext cx="3349694" cy="2820795"/>
          </a:xfrm>
          <a:prstGeom prst="rect">
            <a:avLst/>
          </a:prstGeom>
        </p:spPr>
      </p:pic>
      <p:pic>
        <p:nvPicPr>
          <p:cNvPr id="8" name="Picture 7">
            <a:extLst>
              <a:ext uri="{FF2B5EF4-FFF2-40B4-BE49-F238E27FC236}">
                <a16:creationId xmlns:a16="http://schemas.microsoft.com/office/drawing/2014/main" id="{5DA786B0-9CA8-46C6-8E24-246AAE55EAC0}"/>
              </a:ext>
            </a:extLst>
          </p:cNvPr>
          <p:cNvPicPr>
            <a:picLocks noChangeAspect="1"/>
          </p:cNvPicPr>
          <p:nvPr/>
        </p:nvPicPr>
        <p:blipFill>
          <a:blip r:embed="rId3"/>
          <a:stretch>
            <a:fillRect/>
          </a:stretch>
        </p:blipFill>
        <p:spPr>
          <a:xfrm>
            <a:off x="5539794" y="4105977"/>
            <a:ext cx="3652157" cy="1111526"/>
          </a:xfrm>
          <a:prstGeom prst="rect">
            <a:avLst/>
          </a:prstGeom>
        </p:spPr>
      </p:pic>
    </p:spTree>
    <p:extLst>
      <p:ext uri="{BB962C8B-B14F-4D97-AF65-F5344CB8AC3E}">
        <p14:creationId xmlns:p14="http://schemas.microsoft.com/office/powerpoint/2010/main" val="647833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AE8D6-2A48-4E84-876E-0C918393608E}"/>
              </a:ext>
            </a:extLst>
          </p:cNvPr>
          <p:cNvSpPr>
            <a:spLocks noGrp="1"/>
          </p:cNvSpPr>
          <p:nvPr>
            <p:ph type="title"/>
          </p:nvPr>
        </p:nvSpPr>
        <p:spPr/>
        <p:txBody>
          <a:bodyPr/>
          <a:lstStyle/>
          <a:p>
            <a:pPr algn="ctr"/>
            <a:r>
              <a:rPr lang="en-US" b="1" dirty="0"/>
              <a:t>OUTLINE</a:t>
            </a:r>
            <a:endParaRPr lang="en-PK" b="1" dirty="0"/>
          </a:p>
        </p:txBody>
      </p:sp>
      <p:sp>
        <p:nvSpPr>
          <p:cNvPr id="3" name="Content Placeholder 2">
            <a:extLst>
              <a:ext uri="{FF2B5EF4-FFF2-40B4-BE49-F238E27FC236}">
                <a16:creationId xmlns:a16="http://schemas.microsoft.com/office/drawing/2014/main" id="{0D55DEF1-8A67-44D3-9177-3C24563C28FF}"/>
              </a:ext>
            </a:extLst>
          </p:cNvPr>
          <p:cNvSpPr>
            <a:spLocks noGrp="1"/>
          </p:cNvSpPr>
          <p:nvPr>
            <p:ph idx="1"/>
          </p:nvPr>
        </p:nvSpPr>
        <p:spPr/>
        <p:txBody>
          <a:bodyPr>
            <a:normAutofit/>
          </a:bodyPr>
          <a:lstStyle/>
          <a:p>
            <a:r>
              <a:rPr lang="en-US" sz="4000" b="1" dirty="0"/>
              <a:t>Stack frames</a:t>
            </a:r>
          </a:p>
          <a:p>
            <a:r>
              <a:rPr lang="en-US" sz="4000" b="1" dirty="0"/>
              <a:t>Parameters</a:t>
            </a:r>
          </a:p>
          <a:p>
            <a:r>
              <a:rPr lang="en-US" sz="4000" b="1" dirty="0"/>
              <a:t> local variable</a:t>
            </a:r>
            <a:endParaRPr lang="en-PK" sz="4000" b="1" dirty="0"/>
          </a:p>
        </p:txBody>
      </p:sp>
    </p:spTree>
    <p:extLst>
      <p:ext uri="{BB962C8B-B14F-4D97-AF65-F5344CB8AC3E}">
        <p14:creationId xmlns:p14="http://schemas.microsoft.com/office/powerpoint/2010/main" val="41324547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A224E-2955-4CB5-BC97-B4F424BDEFB4}"/>
              </a:ext>
            </a:extLst>
          </p:cNvPr>
          <p:cNvSpPr>
            <a:spLocks noGrp="1"/>
          </p:cNvSpPr>
          <p:nvPr>
            <p:ph type="title"/>
          </p:nvPr>
        </p:nvSpPr>
        <p:spPr>
          <a:xfrm>
            <a:off x="646111" y="452718"/>
            <a:ext cx="9404723" cy="660465"/>
          </a:xfrm>
        </p:spPr>
        <p:txBody>
          <a:bodyPr/>
          <a:lstStyle/>
          <a:p>
            <a:pPr algn="ctr"/>
            <a:r>
              <a:rPr lang="en-US" b="1" dirty="0"/>
              <a:t>LOCAL DIRECTIVE </a:t>
            </a:r>
            <a:endParaRPr lang="en-PK" b="1" dirty="0"/>
          </a:p>
        </p:txBody>
      </p:sp>
      <p:sp>
        <p:nvSpPr>
          <p:cNvPr id="4" name="Rectangle 3">
            <a:extLst>
              <a:ext uri="{FF2B5EF4-FFF2-40B4-BE49-F238E27FC236}">
                <a16:creationId xmlns:a16="http://schemas.microsoft.com/office/drawing/2014/main" id="{7B42B5DD-F911-4241-B3AD-E33E50573FD8}"/>
              </a:ext>
            </a:extLst>
          </p:cNvPr>
          <p:cNvSpPr/>
          <p:nvPr/>
        </p:nvSpPr>
        <p:spPr>
          <a:xfrm>
            <a:off x="357808" y="1436061"/>
            <a:ext cx="10190921" cy="369332"/>
          </a:xfrm>
          <a:prstGeom prst="rect">
            <a:avLst/>
          </a:prstGeom>
        </p:spPr>
        <p:txBody>
          <a:bodyPr wrap="square">
            <a:spAutoFit/>
          </a:bodyPr>
          <a:lstStyle/>
          <a:p>
            <a:r>
              <a:rPr lang="en-US" b="1" dirty="0"/>
              <a:t>LOCAL declares one or more local variables by name, assigning them size attributes. </a:t>
            </a:r>
            <a:endParaRPr lang="en-PK" b="1" dirty="0"/>
          </a:p>
        </p:txBody>
      </p:sp>
      <p:sp>
        <p:nvSpPr>
          <p:cNvPr id="5" name="Rectangle 4">
            <a:extLst>
              <a:ext uri="{FF2B5EF4-FFF2-40B4-BE49-F238E27FC236}">
                <a16:creationId xmlns:a16="http://schemas.microsoft.com/office/drawing/2014/main" id="{86CC9555-67CD-4796-AAA1-99DE129BDFB9}"/>
              </a:ext>
            </a:extLst>
          </p:cNvPr>
          <p:cNvSpPr/>
          <p:nvPr/>
        </p:nvSpPr>
        <p:spPr>
          <a:xfrm>
            <a:off x="357808" y="2128271"/>
            <a:ext cx="10482469" cy="646331"/>
          </a:xfrm>
          <a:prstGeom prst="rect">
            <a:avLst/>
          </a:prstGeom>
        </p:spPr>
        <p:txBody>
          <a:bodyPr wrap="square">
            <a:spAutoFit/>
          </a:bodyPr>
          <a:lstStyle/>
          <a:p>
            <a:pPr algn="just"/>
            <a:r>
              <a:rPr lang="en-US" b="1" dirty="0"/>
              <a:t>ENTER, on the other hand, only reserves a single unnamed block of stack space for local variables.</a:t>
            </a:r>
            <a:endParaRPr lang="en-PK" b="1" dirty="0"/>
          </a:p>
        </p:txBody>
      </p:sp>
      <p:sp>
        <p:nvSpPr>
          <p:cNvPr id="6" name="Rectangle 5">
            <a:extLst>
              <a:ext uri="{FF2B5EF4-FFF2-40B4-BE49-F238E27FC236}">
                <a16:creationId xmlns:a16="http://schemas.microsoft.com/office/drawing/2014/main" id="{CFA392A2-2FBF-4B2A-A3DB-9486AD1C2D2E}"/>
              </a:ext>
            </a:extLst>
          </p:cNvPr>
          <p:cNvSpPr/>
          <p:nvPr/>
        </p:nvSpPr>
        <p:spPr>
          <a:xfrm>
            <a:off x="357808" y="3097480"/>
            <a:ext cx="10498967" cy="369332"/>
          </a:xfrm>
          <a:prstGeom prst="rect">
            <a:avLst/>
          </a:prstGeom>
        </p:spPr>
        <p:txBody>
          <a:bodyPr wrap="square">
            <a:spAutoFit/>
          </a:bodyPr>
          <a:lstStyle/>
          <a:p>
            <a:pPr algn="just"/>
            <a:r>
              <a:rPr lang="en-US" b="1" dirty="0"/>
              <a:t>If used, LOCAL must appear on the line immediately following the PROC directive.</a:t>
            </a:r>
            <a:endParaRPr lang="en-PK" b="1" dirty="0"/>
          </a:p>
        </p:txBody>
      </p:sp>
      <p:pic>
        <p:nvPicPr>
          <p:cNvPr id="7" name="Picture 6">
            <a:extLst>
              <a:ext uri="{FF2B5EF4-FFF2-40B4-BE49-F238E27FC236}">
                <a16:creationId xmlns:a16="http://schemas.microsoft.com/office/drawing/2014/main" id="{DB92F66B-9279-4084-83E3-0A4A89A0F8BF}"/>
              </a:ext>
            </a:extLst>
          </p:cNvPr>
          <p:cNvPicPr>
            <a:picLocks noChangeAspect="1"/>
          </p:cNvPicPr>
          <p:nvPr/>
        </p:nvPicPr>
        <p:blipFill>
          <a:blip r:embed="rId2"/>
          <a:stretch>
            <a:fillRect/>
          </a:stretch>
        </p:blipFill>
        <p:spPr>
          <a:xfrm>
            <a:off x="3334356" y="3543571"/>
            <a:ext cx="4147716" cy="918955"/>
          </a:xfrm>
          <a:prstGeom prst="rect">
            <a:avLst/>
          </a:prstGeom>
        </p:spPr>
      </p:pic>
      <p:pic>
        <p:nvPicPr>
          <p:cNvPr id="8" name="Picture 7">
            <a:extLst>
              <a:ext uri="{FF2B5EF4-FFF2-40B4-BE49-F238E27FC236}">
                <a16:creationId xmlns:a16="http://schemas.microsoft.com/office/drawing/2014/main" id="{09DDB688-48FE-48F0-8BC6-09BE7DC8300D}"/>
              </a:ext>
            </a:extLst>
          </p:cNvPr>
          <p:cNvPicPr>
            <a:picLocks noChangeAspect="1"/>
          </p:cNvPicPr>
          <p:nvPr/>
        </p:nvPicPr>
        <p:blipFill>
          <a:blip r:embed="rId3"/>
          <a:stretch>
            <a:fillRect/>
          </a:stretch>
        </p:blipFill>
        <p:spPr>
          <a:xfrm>
            <a:off x="1940129" y="4822071"/>
            <a:ext cx="8311742" cy="918955"/>
          </a:xfrm>
          <a:prstGeom prst="rect">
            <a:avLst/>
          </a:prstGeom>
        </p:spPr>
      </p:pic>
    </p:spTree>
    <p:extLst>
      <p:ext uri="{BB962C8B-B14F-4D97-AF65-F5344CB8AC3E}">
        <p14:creationId xmlns:p14="http://schemas.microsoft.com/office/powerpoint/2010/main" val="920209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39AD9D6-8D9E-482B-B908-A7A288EB58FE}"/>
              </a:ext>
            </a:extLst>
          </p:cNvPr>
          <p:cNvSpPr>
            <a:spLocks noGrp="1"/>
          </p:cNvSpPr>
          <p:nvPr>
            <p:ph type="title"/>
          </p:nvPr>
        </p:nvSpPr>
        <p:spPr>
          <a:xfrm>
            <a:off x="646113" y="452439"/>
            <a:ext cx="9404350" cy="780014"/>
          </a:xfrm>
        </p:spPr>
        <p:txBody>
          <a:bodyPr/>
          <a:lstStyle/>
          <a:p>
            <a:pPr algn="ctr"/>
            <a:r>
              <a:rPr lang="en-US" b="1" dirty="0"/>
              <a:t>LOCAL DIRECTIVE (EXAMPLE)</a:t>
            </a:r>
            <a:endParaRPr lang="en-PK" b="1" dirty="0"/>
          </a:p>
        </p:txBody>
      </p:sp>
      <p:pic>
        <p:nvPicPr>
          <p:cNvPr id="5" name="Picture 4">
            <a:extLst>
              <a:ext uri="{FF2B5EF4-FFF2-40B4-BE49-F238E27FC236}">
                <a16:creationId xmlns:a16="http://schemas.microsoft.com/office/drawing/2014/main" id="{9AB558AC-F645-4A1C-89A9-4883FBE8D827}"/>
              </a:ext>
            </a:extLst>
          </p:cNvPr>
          <p:cNvPicPr>
            <a:picLocks noChangeAspect="1"/>
          </p:cNvPicPr>
          <p:nvPr/>
        </p:nvPicPr>
        <p:blipFill>
          <a:blip r:embed="rId2"/>
          <a:stretch>
            <a:fillRect/>
          </a:stretch>
        </p:blipFill>
        <p:spPr>
          <a:xfrm>
            <a:off x="513590" y="1443234"/>
            <a:ext cx="5449888" cy="1479255"/>
          </a:xfrm>
          <a:prstGeom prst="rect">
            <a:avLst/>
          </a:prstGeom>
        </p:spPr>
      </p:pic>
      <p:pic>
        <p:nvPicPr>
          <p:cNvPr id="6" name="Picture 5">
            <a:extLst>
              <a:ext uri="{FF2B5EF4-FFF2-40B4-BE49-F238E27FC236}">
                <a16:creationId xmlns:a16="http://schemas.microsoft.com/office/drawing/2014/main" id="{0D9D1D52-1D0D-4935-ABB2-CA72918EF907}"/>
              </a:ext>
            </a:extLst>
          </p:cNvPr>
          <p:cNvPicPr>
            <a:picLocks noChangeAspect="1"/>
          </p:cNvPicPr>
          <p:nvPr/>
        </p:nvPicPr>
        <p:blipFill>
          <a:blip r:embed="rId3"/>
          <a:stretch>
            <a:fillRect/>
          </a:stretch>
        </p:blipFill>
        <p:spPr>
          <a:xfrm>
            <a:off x="513589" y="3046262"/>
            <a:ext cx="5449887" cy="343095"/>
          </a:xfrm>
          <a:prstGeom prst="rect">
            <a:avLst/>
          </a:prstGeom>
        </p:spPr>
      </p:pic>
      <p:pic>
        <p:nvPicPr>
          <p:cNvPr id="7" name="Picture 6">
            <a:extLst>
              <a:ext uri="{FF2B5EF4-FFF2-40B4-BE49-F238E27FC236}">
                <a16:creationId xmlns:a16="http://schemas.microsoft.com/office/drawing/2014/main" id="{69EF6000-2DFE-48D8-9EE7-8832A7F68E0E}"/>
              </a:ext>
            </a:extLst>
          </p:cNvPr>
          <p:cNvPicPr>
            <a:picLocks noChangeAspect="1"/>
          </p:cNvPicPr>
          <p:nvPr/>
        </p:nvPicPr>
        <p:blipFill>
          <a:blip r:embed="rId4"/>
          <a:stretch>
            <a:fillRect/>
          </a:stretch>
        </p:blipFill>
        <p:spPr>
          <a:xfrm>
            <a:off x="507882" y="3546169"/>
            <a:ext cx="5449887" cy="2973901"/>
          </a:xfrm>
          <a:prstGeom prst="rect">
            <a:avLst/>
          </a:prstGeom>
        </p:spPr>
      </p:pic>
    </p:spTree>
    <p:extLst>
      <p:ext uri="{BB962C8B-B14F-4D97-AF65-F5344CB8AC3E}">
        <p14:creationId xmlns:p14="http://schemas.microsoft.com/office/powerpoint/2010/main" val="17561497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60CBD-4D3A-43E8-90F8-68E4705D17E9}"/>
              </a:ext>
            </a:extLst>
          </p:cNvPr>
          <p:cNvSpPr>
            <a:spLocks noGrp="1"/>
          </p:cNvSpPr>
          <p:nvPr>
            <p:ph type="title"/>
          </p:nvPr>
        </p:nvSpPr>
        <p:spPr>
          <a:xfrm>
            <a:off x="646111" y="452718"/>
            <a:ext cx="9404723" cy="779734"/>
          </a:xfrm>
        </p:spPr>
        <p:txBody>
          <a:bodyPr/>
          <a:lstStyle/>
          <a:p>
            <a:pPr algn="ctr"/>
            <a:r>
              <a:rPr lang="en-US" b="1" dirty="0"/>
              <a:t>Non-Doubleword Local Variables</a:t>
            </a:r>
            <a:endParaRPr lang="en-PK" b="1" dirty="0"/>
          </a:p>
        </p:txBody>
      </p:sp>
      <p:sp>
        <p:nvSpPr>
          <p:cNvPr id="3" name="Content Placeholder 2">
            <a:extLst>
              <a:ext uri="{FF2B5EF4-FFF2-40B4-BE49-F238E27FC236}">
                <a16:creationId xmlns:a16="http://schemas.microsoft.com/office/drawing/2014/main" id="{BAE70EB5-B4E8-43C7-83D6-A95A84A52FEB}"/>
              </a:ext>
            </a:extLst>
          </p:cNvPr>
          <p:cNvSpPr>
            <a:spLocks noGrp="1"/>
          </p:cNvSpPr>
          <p:nvPr>
            <p:ph idx="1"/>
          </p:nvPr>
        </p:nvSpPr>
        <p:spPr>
          <a:xfrm>
            <a:off x="645130" y="1431235"/>
            <a:ext cx="10354174" cy="4817165"/>
          </a:xfrm>
        </p:spPr>
        <p:txBody>
          <a:bodyPr/>
          <a:lstStyle/>
          <a:p>
            <a:r>
              <a:rPr lang="en-US" dirty="0"/>
              <a:t>• Local variables can be different sizes.</a:t>
            </a:r>
          </a:p>
          <a:p>
            <a:r>
              <a:rPr lang="en-US" dirty="0"/>
              <a:t>• How are they created in the stack by LOCAL directive:</a:t>
            </a:r>
          </a:p>
          <a:p>
            <a:pPr marL="0" indent="0">
              <a:buNone/>
            </a:pPr>
            <a:endParaRPr lang="en-US" dirty="0"/>
          </a:p>
          <a:p>
            <a:r>
              <a:rPr lang="en-US" dirty="0"/>
              <a:t>– 8-bit: assigned to next available byte</a:t>
            </a:r>
          </a:p>
          <a:p>
            <a:r>
              <a:rPr lang="en-US" dirty="0"/>
              <a:t>– 16-bit: assigned to next even (word) boundary</a:t>
            </a:r>
          </a:p>
          <a:p>
            <a:r>
              <a:rPr lang="en-US" dirty="0"/>
              <a:t>– 32-bit: assigned to next doubleword boundary</a:t>
            </a:r>
            <a:endParaRPr lang="en-PK" dirty="0"/>
          </a:p>
        </p:txBody>
      </p:sp>
    </p:spTree>
    <p:extLst>
      <p:ext uri="{BB962C8B-B14F-4D97-AF65-F5344CB8AC3E}">
        <p14:creationId xmlns:p14="http://schemas.microsoft.com/office/powerpoint/2010/main" val="37775611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3C3F7EE-A95A-4588-894B-3BEA1BC45C16}"/>
              </a:ext>
            </a:extLst>
          </p:cNvPr>
          <p:cNvPicPr>
            <a:picLocks noChangeAspect="1"/>
          </p:cNvPicPr>
          <p:nvPr/>
        </p:nvPicPr>
        <p:blipFill>
          <a:blip r:embed="rId2"/>
          <a:stretch>
            <a:fillRect/>
          </a:stretch>
        </p:blipFill>
        <p:spPr>
          <a:xfrm>
            <a:off x="3379305" y="1352764"/>
            <a:ext cx="4446311" cy="4105162"/>
          </a:xfrm>
          <a:prstGeom prst="rect">
            <a:avLst/>
          </a:prstGeom>
        </p:spPr>
      </p:pic>
      <p:sp>
        <p:nvSpPr>
          <p:cNvPr id="5" name="Title 1">
            <a:extLst>
              <a:ext uri="{FF2B5EF4-FFF2-40B4-BE49-F238E27FC236}">
                <a16:creationId xmlns:a16="http://schemas.microsoft.com/office/drawing/2014/main" id="{E29270E8-7D7E-4EB8-B9B6-90186767EF13}"/>
              </a:ext>
            </a:extLst>
          </p:cNvPr>
          <p:cNvSpPr>
            <a:spLocks noGrp="1"/>
          </p:cNvSpPr>
          <p:nvPr>
            <p:ph type="title"/>
          </p:nvPr>
        </p:nvSpPr>
        <p:spPr>
          <a:xfrm>
            <a:off x="646113" y="452439"/>
            <a:ext cx="9404350" cy="753510"/>
          </a:xfrm>
        </p:spPr>
        <p:txBody>
          <a:bodyPr/>
          <a:lstStyle/>
          <a:p>
            <a:pPr algn="ctr"/>
            <a:r>
              <a:rPr lang="en-US" b="1" dirty="0"/>
              <a:t>LOCAL DIRECTIVE (EXAMPLE)</a:t>
            </a:r>
            <a:endParaRPr lang="en-PK" b="1" dirty="0"/>
          </a:p>
        </p:txBody>
      </p:sp>
      <p:pic>
        <p:nvPicPr>
          <p:cNvPr id="6" name="Picture 5">
            <a:extLst>
              <a:ext uri="{FF2B5EF4-FFF2-40B4-BE49-F238E27FC236}">
                <a16:creationId xmlns:a16="http://schemas.microsoft.com/office/drawing/2014/main" id="{1131ECD1-2CDF-4988-8E13-E7204B479367}"/>
              </a:ext>
            </a:extLst>
          </p:cNvPr>
          <p:cNvPicPr>
            <a:picLocks noChangeAspect="1"/>
          </p:cNvPicPr>
          <p:nvPr/>
        </p:nvPicPr>
        <p:blipFill>
          <a:blip r:embed="rId3"/>
          <a:stretch>
            <a:fillRect/>
          </a:stretch>
        </p:blipFill>
        <p:spPr>
          <a:xfrm>
            <a:off x="2332382" y="5604742"/>
            <a:ext cx="7434469" cy="800819"/>
          </a:xfrm>
          <a:prstGeom prst="rect">
            <a:avLst/>
          </a:prstGeom>
        </p:spPr>
      </p:pic>
    </p:spTree>
    <p:extLst>
      <p:ext uri="{BB962C8B-B14F-4D97-AF65-F5344CB8AC3E}">
        <p14:creationId xmlns:p14="http://schemas.microsoft.com/office/powerpoint/2010/main" val="19079663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BFBED-7B78-4829-9971-162BD551EBC5}"/>
              </a:ext>
            </a:extLst>
          </p:cNvPr>
          <p:cNvSpPr>
            <a:spLocks noGrp="1"/>
          </p:cNvSpPr>
          <p:nvPr>
            <p:ph type="title"/>
          </p:nvPr>
        </p:nvSpPr>
        <p:spPr>
          <a:xfrm>
            <a:off x="646111" y="452718"/>
            <a:ext cx="9404723" cy="806239"/>
          </a:xfrm>
        </p:spPr>
        <p:txBody>
          <a:bodyPr/>
          <a:lstStyle/>
          <a:p>
            <a:pPr algn="ctr"/>
            <a:r>
              <a:rPr lang="en-US" b="1" dirty="0"/>
              <a:t>INVOKE DIRECTIVE</a:t>
            </a:r>
            <a:endParaRPr lang="en-PK" b="1" dirty="0"/>
          </a:p>
        </p:txBody>
      </p:sp>
      <p:sp>
        <p:nvSpPr>
          <p:cNvPr id="4" name="Rectangle 3">
            <a:extLst>
              <a:ext uri="{FF2B5EF4-FFF2-40B4-BE49-F238E27FC236}">
                <a16:creationId xmlns:a16="http://schemas.microsoft.com/office/drawing/2014/main" id="{4952FF0E-4841-494F-B2F9-47EB7004F61E}"/>
              </a:ext>
            </a:extLst>
          </p:cNvPr>
          <p:cNvSpPr/>
          <p:nvPr/>
        </p:nvSpPr>
        <p:spPr>
          <a:xfrm>
            <a:off x="225286" y="1628866"/>
            <a:ext cx="11648662" cy="707886"/>
          </a:xfrm>
          <a:prstGeom prst="rect">
            <a:avLst/>
          </a:prstGeom>
        </p:spPr>
        <p:txBody>
          <a:bodyPr wrap="square">
            <a:spAutoFit/>
          </a:bodyPr>
          <a:lstStyle/>
          <a:p>
            <a:r>
              <a:rPr lang="en-US" sz="2000" b="1" dirty="0"/>
              <a:t>•The INVOKE directive, only available in 32-bit mode, pushes arguments on the stack and calls a procedure.</a:t>
            </a:r>
            <a:endParaRPr lang="en-PK" sz="2000" b="1" dirty="0"/>
          </a:p>
        </p:txBody>
      </p:sp>
      <p:sp>
        <p:nvSpPr>
          <p:cNvPr id="5" name="Rectangle 4">
            <a:extLst>
              <a:ext uri="{FF2B5EF4-FFF2-40B4-BE49-F238E27FC236}">
                <a16:creationId xmlns:a16="http://schemas.microsoft.com/office/drawing/2014/main" id="{6F56B86E-0521-4A55-83FF-1EB5A9FD2B9E}"/>
              </a:ext>
            </a:extLst>
          </p:cNvPr>
          <p:cNvSpPr/>
          <p:nvPr/>
        </p:nvSpPr>
        <p:spPr>
          <a:xfrm>
            <a:off x="225286" y="2547684"/>
            <a:ext cx="11184835" cy="707886"/>
          </a:xfrm>
          <a:prstGeom prst="rect">
            <a:avLst/>
          </a:prstGeom>
        </p:spPr>
        <p:txBody>
          <a:bodyPr wrap="square">
            <a:spAutoFit/>
          </a:bodyPr>
          <a:lstStyle/>
          <a:p>
            <a:r>
              <a:rPr lang="en-US" sz="2000" b="1" dirty="0"/>
              <a:t>•INVOKE is a convenient replacement for the CALL instruction because it lets you pass multiple arguments using a single line of code.</a:t>
            </a:r>
            <a:endParaRPr lang="en-PK" sz="2000" b="1" dirty="0"/>
          </a:p>
        </p:txBody>
      </p:sp>
      <p:sp>
        <p:nvSpPr>
          <p:cNvPr id="6" name="Rectangle 5">
            <a:extLst>
              <a:ext uri="{FF2B5EF4-FFF2-40B4-BE49-F238E27FC236}">
                <a16:creationId xmlns:a16="http://schemas.microsoft.com/office/drawing/2014/main" id="{75DB3EF6-23F0-45E7-830F-5FB8BE116C9C}"/>
              </a:ext>
            </a:extLst>
          </p:cNvPr>
          <p:cNvSpPr/>
          <p:nvPr/>
        </p:nvSpPr>
        <p:spPr>
          <a:xfrm>
            <a:off x="3166175" y="3255570"/>
            <a:ext cx="5303055" cy="400110"/>
          </a:xfrm>
          <a:prstGeom prst="rect">
            <a:avLst/>
          </a:prstGeom>
        </p:spPr>
        <p:txBody>
          <a:bodyPr wrap="none">
            <a:spAutoFit/>
          </a:bodyPr>
          <a:lstStyle/>
          <a:p>
            <a:r>
              <a:rPr lang="en-US" sz="2000" b="1" dirty="0">
                <a:solidFill>
                  <a:srgbClr val="FFFF00"/>
                </a:solidFill>
              </a:rPr>
              <a:t>INVOKE </a:t>
            </a:r>
            <a:r>
              <a:rPr lang="en-US" sz="2000" b="1" dirty="0" err="1">
                <a:solidFill>
                  <a:srgbClr val="FFFF00"/>
                </a:solidFill>
              </a:rPr>
              <a:t>procedureName</a:t>
            </a:r>
            <a:r>
              <a:rPr lang="en-US" sz="2000" b="1" dirty="0">
                <a:solidFill>
                  <a:srgbClr val="FFFF00"/>
                </a:solidFill>
              </a:rPr>
              <a:t> [, </a:t>
            </a:r>
            <a:r>
              <a:rPr lang="en-US" sz="2000" b="1" dirty="0" err="1">
                <a:solidFill>
                  <a:srgbClr val="FFFF00"/>
                </a:solidFill>
              </a:rPr>
              <a:t>argumentList</a:t>
            </a:r>
            <a:r>
              <a:rPr lang="en-US" sz="2000" b="1" dirty="0">
                <a:solidFill>
                  <a:srgbClr val="FFFF00"/>
                </a:solidFill>
              </a:rPr>
              <a:t>] </a:t>
            </a:r>
            <a:endParaRPr lang="en-PK" sz="2000" b="1" dirty="0">
              <a:solidFill>
                <a:srgbClr val="FFFF00"/>
              </a:solidFill>
            </a:endParaRPr>
          </a:p>
        </p:txBody>
      </p:sp>
    </p:spTree>
    <p:extLst>
      <p:ext uri="{BB962C8B-B14F-4D97-AF65-F5344CB8AC3E}">
        <p14:creationId xmlns:p14="http://schemas.microsoft.com/office/powerpoint/2010/main" val="31379727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DC4C5-5D87-409F-8A70-84F3CD9E8BC7}"/>
              </a:ext>
            </a:extLst>
          </p:cNvPr>
          <p:cNvSpPr>
            <a:spLocks noGrp="1"/>
          </p:cNvSpPr>
          <p:nvPr>
            <p:ph type="title"/>
          </p:nvPr>
        </p:nvSpPr>
        <p:spPr>
          <a:xfrm>
            <a:off x="646111" y="452718"/>
            <a:ext cx="9404723" cy="819491"/>
          </a:xfrm>
        </p:spPr>
        <p:txBody>
          <a:bodyPr/>
          <a:lstStyle/>
          <a:p>
            <a:pPr algn="ctr"/>
            <a:r>
              <a:rPr lang="en-US" b="1" dirty="0"/>
              <a:t>CALL VS INVOKE</a:t>
            </a:r>
            <a:endParaRPr lang="en-PK" b="1" dirty="0"/>
          </a:p>
        </p:txBody>
      </p:sp>
      <p:pic>
        <p:nvPicPr>
          <p:cNvPr id="4" name="Picture 3">
            <a:extLst>
              <a:ext uri="{FF2B5EF4-FFF2-40B4-BE49-F238E27FC236}">
                <a16:creationId xmlns:a16="http://schemas.microsoft.com/office/drawing/2014/main" id="{B09EC408-1197-48EF-AA5A-C90D84D3992B}"/>
              </a:ext>
            </a:extLst>
          </p:cNvPr>
          <p:cNvPicPr>
            <a:picLocks noChangeAspect="1"/>
          </p:cNvPicPr>
          <p:nvPr/>
        </p:nvPicPr>
        <p:blipFill>
          <a:blip r:embed="rId2"/>
          <a:stretch>
            <a:fillRect/>
          </a:stretch>
        </p:blipFill>
        <p:spPr>
          <a:xfrm>
            <a:off x="3425284" y="1301216"/>
            <a:ext cx="3846376" cy="1653582"/>
          </a:xfrm>
          <a:prstGeom prst="rect">
            <a:avLst/>
          </a:prstGeom>
        </p:spPr>
      </p:pic>
      <p:sp>
        <p:nvSpPr>
          <p:cNvPr id="5" name="Rectangle 4">
            <a:extLst>
              <a:ext uri="{FF2B5EF4-FFF2-40B4-BE49-F238E27FC236}">
                <a16:creationId xmlns:a16="http://schemas.microsoft.com/office/drawing/2014/main" id="{0D4EBA43-3191-42F3-BD29-F42AF575058C}"/>
              </a:ext>
            </a:extLst>
          </p:cNvPr>
          <p:cNvSpPr/>
          <p:nvPr/>
        </p:nvSpPr>
        <p:spPr>
          <a:xfrm>
            <a:off x="248546" y="3563683"/>
            <a:ext cx="11347105" cy="707886"/>
          </a:xfrm>
          <a:prstGeom prst="rect">
            <a:avLst/>
          </a:prstGeom>
        </p:spPr>
        <p:txBody>
          <a:bodyPr wrap="square">
            <a:spAutoFit/>
          </a:bodyPr>
          <a:lstStyle/>
          <a:p>
            <a:pPr algn="just"/>
            <a:r>
              <a:rPr lang="en-US" sz="2000" b="1" dirty="0"/>
              <a:t>The equivalent statement using INVOKE is reduced to a single line in which the arguments are listed in reverse order (assuming STDCALL is in effect).</a:t>
            </a:r>
            <a:endParaRPr lang="en-PK" b="1" dirty="0"/>
          </a:p>
        </p:txBody>
      </p:sp>
      <p:sp>
        <p:nvSpPr>
          <p:cNvPr id="6" name="Rectangle 5">
            <a:extLst>
              <a:ext uri="{FF2B5EF4-FFF2-40B4-BE49-F238E27FC236}">
                <a16:creationId xmlns:a16="http://schemas.microsoft.com/office/drawing/2014/main" id="{0824D576-874D-46C5-B1AB-DE0707B9038C}"/>
              </a:ext>
            </a:extLst>
          </p:cNvPr>
          <p:cNvSpPr/>
          <p:nvPr/>
        </p:nvSpPr>
        <p:spPr>
          <a:xfrm>
            <a:off x="357810" y="5095119"/>
            <a:ext cx="10840277" cy="461665"/>
          </a:xfrm>
          <a:prstGeom prst="rect">
            <a:avLst/>
          </a:prstGeom>
        </p:spPr>
        <p:txBody>
          <a:bodyPr wrap="square">
            <a:spAutoFit/>
          </a:bodyPr>
          <a:lstStyle/>
          <a:p>
            <a:pPr algn="ctr"/>
            <a:r>
              <a:rPr lang="en-US" sz="2400" b="1" dirty="0">
                <a:solidFill>
                  <a:srgbClr val="FFFF00"/>
                </a:solidFill>
              </a:rPr>
              <a:t>INVOKE </a:t>
            </a:r>
            <a:r>
              <a:rPr lang="en-US" sz="2400" b="1" dirty="0" err="1">
                <a:solidFill>
                  <a:srgbClr val="FFFF00"/>
                </a:solidFill>
              </a:rPr>
              <a:t>DumpArray</a:t>
            </a:r>
            <a:r>
              <a:rPr lang="en-US" sz="2400" b="1" dirty="0">
                <a:solidFill>
                  <a:srgbClr val="FFFF00"/>
                </a:solidFill>
              </a:rPr>
              <a:t>, OFFSET array, LENGTHOF array, TYPE array </a:t>
            </a:r>
            <a:endParaRPr lang="en-PK" sz="2400" b="1" dirty="0">
              <a:solidFill>
                <a:srgbClr val="FFFF00"/>
              </a:solidFill>
            </a:endParaRPr>
          </a:p>
        </p:txBody>
      </p:sp>
    </p:spTree>
    <p:extLst>
      <p:ext uri="{BB962C8B-B14F-4D97-AF65-F5344CB8AC3E}">
        <p14:creationId xmlns:p14="http://schemas.microsoft.com/office/powerpoint/2010/main" val="453959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5D7A4F0-5C41-4F76-8CE4-D85F9DCDAA26}"/>
              </a:ext>
            </a:extLst>
          </p:cNvPr>
          <p:cNvSpPr/>
          <p:nvPr/>
        </p:nvSpPr>
        <p:spPr>
          <a:xfrm>
            <a:off x="563217" y="1032518"/>
            <a:ext cx="11065565" cy="707886"/>
          </a:xfrm>
          <a:prstGeom prst="rect">
            <a:avLst/>
          </a:prstGeom>
        </p:spPr>
        <p:txBody>
          <a:bodyPr wrap="square">
            <a:spAutoFit/>
          </a:bodyPr>
          <a:lstStyle/>
          <a:p>
            <a:pPr algn="just"/>
            <a:r>
              <a:rPr lang="en-US" sz="2000" b="1" dirty="0"/>
              <a:t>INVOKE permits almost any number of arguments, and individual arguments can appear on separate source code lines. </a:t>
            </a:r>
            <a:endParaRPr lang="en-PK" sz="2000" b="1" dirty="0"/>
          </a:p>
        </p:txBody>
      </p:sp>
      <p:pic>
        <p:nvPicPr>
          <p:cNvPr id="5" name="Picture 4">
            <a:extLst>
              <a:ext uri="{FF2B5EF4-FFF2-40B4-BE49-F238E27FC236}">
                <a16:creationId xmlns:a16="http://schemas.microsoft.com/office/drawing/2014/main" id="{185F4290-70DF-465E-A18E-6D2EFFB5297C}"/>
              </a:ext>
            </a:extLst>
          </p:cNvPr>
          <p:cNvPicPr>
            <a:picLocks noChangeAspect="1"/>
          </p:cNvPicPr>
          <p:nvPr/>
        </p:nvPicPr>
        <p:blipFill>
          <a:blip r:embed="rId2"/>
          <a:stretch>
            <a:fillRect/>
          </a:stretch>
        </p:blipFill>
        <p:spPr>
          <a:xfrm>
            <a:off x="739112" y="1941026"/>
            <a:ext cx="10473232" cy="4168226"/>
          </a:xfrm>
          <a:prstGeom prst="rect">
            <a:avLst/>
          </a:prstGeom>
        </p:spPr>
      </p:pic>
    </p:spTree>
    <p:extLst>
      <p:ext uri="{BB962C8B-B14F-4D97-AF65-F5344CB8AC3E}">
        <p14:creationId xmlns:p14="http://schemas.microsoft.com/office/powerpoint/2010/main" val="6278596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EC41D-8D69-4BA2-A33E-622CB22AAEC1}"/>
              </a:ext>
            </a:extLst>
          </p:cNvPr>
          <p:cNvSpPr>
            <a:spLocks noGrp="1"/>
          </p:cNvSpPr>
          <p:nvPr>
            <p:ph type="title"/>
          </p:nvPr>
        </p:nvSpPr>
        <p:spPr>
          <a:xfrm>
            <a:off x="646111" y="452718"/>
            <a:ext cx="9404723" cy="700221"/>
          </a:xfrm>
        </p:spPr>
        <p:txBody>
          <a:bodyPr/>
          <a:lstStyle/>
          <a:p>
            <a:pPr algn="ctr"/>
            <a:r>
              <a:rPr lang="en-US" b="1" dirty="0"/>
              <a:t>EXAMPLE</a:t>
            </a:r>
            <a:endParaRPr lang="en-PK" b="1" dirty="0"/>
          </a:p>
        </p:txBody>
      </p:sp>
      <p:pic>
        <p:nvPicPr>
          <p:cNvPr id="4" name="Picture 3">
            <a:extLst>
              <a:ext uri="{FF2B5EF4-FFF2-40B4-BE49-F238E27FC236}">
                <a16:creationId xmlns:a16="http://schemas.microsoft.com/office/drawing/2014/main" id="{5C0F0293-56F0-4D73-8EEB-991D42E14792}"/>
              </a:ext>
            </a:extLst>
          </p:cNvPr>
          <p:cNvPicPr>
            <a:picLocks noChangeAspect="1"/>
          </p:cNvPicPr>
          <p:nvPr/>
        </p:nvPicPr>
        <p:blipFill>
          <a:blip r:embed="rId2"/>
          <a:stretch>
            <a:fillRect/>
          </a:stretch>
        </p:blipFill>
        <p:spPr>
          <a:xfrm>
            <a:off x="191635" y="1285460"/>
            <a:ext cx="7294290" cy="5252343"/>
          </a:xfrm>
          <a:prstGeom prst="rect">
            <a:avLst/>
          </a:prstGeom>
        </p:spPr>
      </p:pic>
      <p:pic>
        <p:nvPicPr>
          <p:cNvPr id="5" name="Picture 4">
            <a:extLst>
              <a:ext uri="{FF2B5EF4-FFF2-40B4-BE49-F238E27FC236}">
                <a16:creationId xmlns:a16="http://schemas.microsoft.com/office/drawing/2014/main" id="{809AD469-D448-4A02-A76A-933B1A676992}"/>
              </a:ext>
            </a:extLst>
          </p:cNvPr>
          <p:cNvPicPr>
            <a:picLocks noChangeAspect="1"/>
          </p:cNvPicPr>
          <p:nvPr/>
        </p:nvPicPr>
        <p:blipFill>
          <a:blip r:embed="rId3"/>
          <a:stretch>
            <a:fillRect/>
          </a:stretch>
        </p:blipFill>
        <p:spPr>
          <a:xfrm>
            <a:off x="7648989" y="1934816"/>
            <a:ext cx="4076700" cy="3856383"/>
          </a:xfrm>
          <a:prstGeom prst="rect">
            <a:avLst/>
          </a:prstGeom>
        </p:spPr>
      </p:pic>
    </p:spTree>
    <p:extLst>
      <p:ext uri="{BB962C8B-B14F-4D97-AF65-F5344CB8AC3E}">
        <p14:creationId xmlns:p14="http://schemas.microsoft.com/office/powerpoint/2010/main" val="32265466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325F4-97C0-4151-AD8E-E1FC735BAB65}"/>
              </a:ext>
            </a:extLst>
          </p:cNvPr>
          <p:cNvSpPr>
            <a:spLocks noGrp="1"/>
          </p:cNvSpPr>
          <p:nvPr>
            <p:ph type="title"/>
          </p:nvPr>
        </p:nvSpPr>
        <p:spPr>
          <a:xfrm>
            <a:off x="646111" y="452718"/>
            <a:ext cx="9404723" cy="713473"/>
          </a:xfrm>
        </p:spPr>
        <p:txBody>
          <a:bodyPr/>
          <a:lstStyle/>
          <a:p>
            <a:pPr algn="ctr"/>
            <a:r>
              <a:rPr lang="en-US" b="1" dirty="0"/>
              <a:t>ADDR OPERATOR</a:t>
            </a:r>
            <a:endParaRPr lang="en-PK" b="1" dirty="0"/>
          </a:p>
        </p:txBody>
      </p:sp>
      <p:sp>
        <p:nvSpPr>
          <p:cNvPr id="4" name="Rectangle 3">
            <a:extLst>
              <a:ext uri="{FF2B5EF4-FFF2-40B4-BE49-F238E27FC236}">
                <a16:creationId xmlns:a16="http://schemas.microsoft.com/office/drawing/2014/main" id="{D6321D62-BA72-4C62-ABFC-9B283E4CCADD}"/>
              </a:ext>
            </a:extLst>
          </p:cNvPr>
          <p:cNvSpPr/>
          <p:nvPr/>
        </p:nvSpPr>
        <p:spPr>
          <a:xfrm>
            <a:off x="304800" y="1603658"/>
            <a:ext cx="11436626" cy="1631216"/>
          </a:xfrm>
          <a:prstGeom prst="rect">
            <a:avLst/>
          </a:prstGeom>
        </p:spPr>
        <p:txBody>
          <a:bodyPr wrap="square">
            <a:spAutoFit/>
          </a:bodyPr>
          <a:lstStyle/>
          <a:p>
            <a:pPr algn="just"/>
            <a:r>
              <a:rPr lang="en-US" sz="2000" b="1" dirty="0"/>
              <a:t>•Returns a near or far pointer to a variable, depending on which memory model your program uses: </a:t>
            </a:r>
          </a:p>
          <a:p>
            <a:pPr algn="just"/>
            <a:r>
              <a:rPr lang="en-US" sz="2000" b="1" dirty="0"/>
              <a:t>   	• Small model: returns 16-bit offset </a:t>
            </a:r>
          </a:p>
          <a:p>
            <a:pPr algn="just"/>
            <a:r>
              <a:rPr lang="en-US" sz="2000" b="1" dirty="0"/>
              <a:t>	• Large model: returns 32-bit segment/offset </a:t>
            </a:r>
          </a:p>
          <a:p>
            <a:pPr algn="just"/>
            <a:r>
              <a:rPr lang="en-US" sz="2000" b="1" dirty="0"/>
              <a:t>	• Flat model: returns 32-bi ff t o set</a:t>
            </a:r>
            <a:endParaRPr lang="en-PK" sz="2000" b="1" dirty="0"/>
          </a:p>
        </p:txBody>
      </p:sp>
      <p:pic>
        <p:nvPicPr>
          <p:cNvPr id="5" name="Picture 4">
            <a:extLst>
              <a:ext uri="{FF2B5EF4-FFF2-40B4-BE49-F238E27FC236}">
                <a16:creationId xmlns:a16="http://schemas.microsoft.com/office/drawing/2014/main" id="{3CCD3E1C-B18E-4413-9D01-3F146B5AA8A0}"/>
              </a:ext>
            </a:extLst>
          </p:cNvPr>
          <p:cNvPicPr>
            <a:picLocks noChangeAspect="1"/>
          </p:cNvPicPr>
          <p:nvPr/>
        </p:nvPicPr>
        <p:blipFill>
          <a:blip r:embed="rId2"/>
          <a:stretch>
            <a:fillRect/>
          </a:stretch>
        </p:blipFill>
        <p:spPr>
          <a:xfrm>
            <a:off x="646111" y="3782152"/>
            <a:ext cx="4812087" cy="1631216"/>
          </a:xfrm>
          <a:prstGeom prst="rect">
            <a:avLst/>
          </a:prstGeom>
        </p:spPr>
      </p:pic>
      <p:sp>
        <p:nvSpPr>
          <p:cNvPr id="6" name="Rectangle 5">
            <a:extLst>
              <a:ext uri="{FF2B5EF4-FFF2-40B4-BE49-F238E27FC236}">
                <a16:creationId xmlns:a16="http://schemas.microsoft.com/office/drawing/2014/main" id="{3AA24287-D76A-455E-A204-9AF8C866E31B}"/>
              </a:ext>
            </a:extLst>
          </p:cNvPr>
          <p:cNvSpPr/>
          <p:nvPr/>
        </p:nvSpPr>
        <p:spPr>
          <a:xfrm>
            <a:off x="304800" y="3253795"/>
            <a:ext cx="9746034" cy="369332"/>
          </a:xfrm>
          <a:prstGeom prst="rect">
            <a:avLst/>
          </a:prstGeom>
        </p:spPr>
        <p:txBody>
          <a:bodyPr wrap="square">
            <a:spAutoFit/>
          </a:bodyPr>
          <a:lstStyle/>
          <a:p>
            <a:pPr algn="just"/>
            <a:r>
              <a:rPr lang="en-US" b="1" dirty="0"/>
              <a:t>•The ADDR operator can only be used in conjunction with INVOKE: </a:t>
            </a:r>
            <a:endParaRPr lang="en-PK" b="1" dirty="0"/>
          </a:p>
        </p:txBody>
      </p:sp>
      <p:pic>
        <p:nvPicPr>
          <p:cNvPr id="7" name="Picture 6">
            <a:extLst>
              <a:ext uri="{FF2B5EF4-FFF2-40B4-BE49-F238E27FC236}">
                <a16:creationId xmlns:a16="http://schemas.microsoft.com/office/drawing/2014/main" id="{D625999B-4B0C-480B-92E6-AD5A1006EE80}"/>
              </a:ext>
            </a:extLst>
          </p:cNvPr>
          <p:cNvPicPr>
            <a:picLocks noChangeAspect="1"/>
          </p:cNvPicPr>
          <p:nvPr/>
        </p:nvPicPr>
        <p:blipFill>
          <a:blip r:embed="rId3"/>
          <a:stretch>
            <a:fillRect/>
          </a:stretch>
        </p:blipFill>
        <p:spPr>
          <a:xfrm>
            <a:off x="6131201" y="3735104"/>
            <a:ext cx="5610225" cy="3038475"/>
          </a:xfrm>
          <a:prstGeom prst="rect">
            <a:avLst/>
          </a:prstGeom>
        </p:spPr>
      </p:pic>
      <p:pic>
        <p:nvPicPr>
          <p:cNvPr id="3" name="Picture 2">
            <a:extLst>
              <a:ext uri="{FF2B5EF4-FFF2-40B4-BE49-F238E27FC236}">
                <a16:creationId xmlns:a16="http://schemas.microsoft.com/office/drawing/2014/main" id="{1571E638-4B3C-466A-98B9-140C6F61979C}"/>
              </a:ext>
            </a:extLst>
          </p:cNvPr>
          <p:cNvPicPr>
            <a:picLocks noChangeAspect="1"/>
          </p:cNvPicPr>
          <p:nvPr/>
        </p:nvPicPr>
        <p:blipFill>
          <a:blip r:embed="rId4"/>
          <a:stretch>
            <a:fillRect/>
          </a:stretch>
        </p:blipFill>
        <p:spPr>
          <a:xfrm>
            <a:off x="646111" y="5616381"/>
            <a:ext cx="4946306" cy="806653"/>
          </a:xfrm>
          <a:prstGeom prst="rect">
            <a:avLst/>
          </a:prstGeom>
        </p:spPr>
      </p:pic>
    </p:spTree>
    <p:extLst>
      <p:ext uri="{BB962C8B-B14F-4D97-AF65-F5344CB8AC3E}">
        <p14:creationId xmlns:p14="http://schemas.microsoft.com/office/powerpoint/2010/main" val="3941107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E7F09-5B0F-4FCB-9DDD-8E727789CFCB}"/>
              </a:ext>
            </a:extLst>
          </p:cNvPr>
          <p:cNvSpPr>
            <a:spLocks noGrp="1"/>
          </p:cNvSpPr>
          <p:nvPr>
            <p:ph type="title"/>
          </p:nvPr>
        </p:nvSpPr>
        <p:spPr>
          <a:xfrm>
            <a:off x="646111" y="452718"/>
            <a:ext cx="9404723" cy="792986"/>
          </a:xfrm>
        </p:spPr>
        <p:txBody>
          <a:bodyPr/>
          <a:lstStyle/>
          <a:p>
            <a:pPr algn="ctr"/>
            <a:r>
              <a:rPr lang="en-US" b="1" dirty="0"/>
              <a:t>PROC DIRECTIVE </a:t>
            </a:r>
            <a:endParaRPr lang="en-PK" b="1" dirty="0"/>
          </a:p>
        </p:txBody>
      </p:sp>
      <p:sp>
        <p:nvSpPr>
          <p:cNvPr id="4" name="Rectangle 3">
            <a:extLst>
              <a:ext uri="{FF2B5EF4-FFF2-40B4-BE49-F238E27FC236}">
                <a16:creationId xmlns:a16="http://schemas.microsoft.com/office/drawing/2014/main" id="{EE05A00D-003A-4B4F-B72F-AF9A4E271AA0}"/>
              </a:ext>
            </a:extLst>
          </p:cNvPr>
          <p:cNvSpPr/>
          <p:nvPr/>
        </p:nvSpPr>
        <p:spPr>
          <a:xfrm>
            <a:off x="424068" y="1436061"/>
            <a:ext cx="11158331" cy="400110"/>
          </a:xfrm>
          <a:prstGeom prst="rect">
            <a:avLst/>
          </a:prstGeom>
        </p:spPr>
        <p:txBody>
          <a:bodyPr wrap="square">
            <a:spAutoFit/>
          </a:bodyPr>
          <a:lstStyle/>
          <a:p>
            <a:pPr algn="just"/>
            <a:r>
              <a:rPr lang="en-US" sz="2000" b="1" dirty="0"/>
              <a:t>The PROC directive declares a procedure with an optional list of named parameters. </a:t>
            </a:r>
            <a:endParaRPr lang="en-PK" sz="2000" b="1" dirty="0"/>
          </a:p>
        </p:txBody>
      </p:sp>
      <p:sp>
        <p:nvSpPr>
          <p:cNvPr id="5" name="Rectangle 4">
            <a:extLst>
              <a:ext uri="{FF2B5EF4-FFF2-40B4-BE49-F238E27FC236}">
                <a16:creationId xmlns:a16="http://schemas.microsoft.com/office/drawing/2014/main" id="{EF319D0B-595E-4F45-93D7-1DE37152893A}"/>
              </a:ext>
            </a:extLst>
          </p:cNvPr>
          <p:cNvSpPr/>
          <p:nvPr/>
        </p:nvSpPr>
        <p:spPr>
          <a:xfrm>
            <a:off x="3882808" y="2184160"/>
            <a:ext cx="3509294" cy="400110"/>
          </a:xfrm>
          <a:prstGeom prst="rect">
            <a:avLst/>
          </a:prstGeom>
        </p:spPr>
        <p:txBody>
          <a:bodyPr wrap="none">
            <a:spAutoFit/>
          </a:bodyPr>
          <a:lstStyle/>
          <a:p>
            <a:r>
              <a:rPr lang="en-US" sz="2000" b="1" dirty="0">
                <a:solidFill>
                  <a:srgbClr val="FFC000"/>
                </a:solidFill>
              </a:rPr>
              <a:t>label PROC, </a:t>
            </a:r>
            <a:r>
              <a:rPr lang="en-US" sz="2000" b="1" dirty="0" err="1">
                <a:solidFill>
                  <a:srgbClr val="FFC000"/>
                </a:solidFill>
              </a:rPr>
              <a:t>parameter_list</a:t>
            </a:r>
            <a:endParaRPr lang="en-PK" sz="2000" b="1" dirty="0">
              <a:solidFill>
                <a:srgbClr val="FFC000"/>
              </a:solidFill>
            </a:endParaRPr>
          </a:p>
        </p:txBody>
      </p:sp>
      <p:sp>
        <p:nvSpPr>
          <p:cNvPr id="6" name="Rectangle 5">
            <a:extLst>
              <a:ext uri="{FF2B5EF4-FFF2-40B4-BE49-F238E27FC236}">
                <a16:creationId xmlns:a16="http://schemas.microsoft.com/office/drawing/2014/main" id="{2AA1DF8F-B720-4540-95B3-A985CBA1AD70}"/>
              </a:ext>
            </a:extLst>
          </p:cNvPr>
          <p:cNvSpPr/>
          <p:nvPr/>
        </p:nvSpPr>
        <p:spPr>
          <a:xfrm>
            <a:off x="331303" y="2932259"/>
            <a:ext cx="11052314" cy="707886"/>
          </a:xfrm>
          <a:prstGeom prst="rect">
            <a:avLst/>
          </a:prstGeom>
        </p:spPr>
        <p:txBody>
          <a:bodyPr wrap="square">
            <a:spAutoFit/>
          </a:bodyPr>
          <a:lstStyle/>
          <a:p>
            <a:pPr algn="just"/>
            <a:r>
              <a:rPr lang="en-US" sz="2000" b="1" dirty="0"/>
              <a:t>•The PROC directive permits you to declare a procedure with a comma-separated list of named parameters. </a:t>
            </a:r>
            <a:endParaRPr lang="en-PK" sz="2000" b="1" dirty="0"/>
          </a:p>
        </p:txBody>
      </p:sp>
      <p:sp>
        <p:nvSpPr>
          <p:cNvPr id="7" name="Rectangle 6">
            <a:extLst>
              <a:ext uri="{FF2B5EF4-FFF2-40B4-BE49-F238E27FC236}">
                <a16:creationId xmlns:a16="http://schemas.microsoft.com/office/drawing/2014/main" id="{65A7651A-F331-49C4-BB58-544267CF8C14}"/>
              </a:ext>
            </a:extLst>
          </p:cNvPr>
          <p:cNvSpPr/>
          <p:nvPr/>
        </p:nvSpPr>
        <p:spPr>
          <a:xfrm>
            <a:off x="2279373" y="4166510"/>
            <a:ext cx="7447720" cy="400110"/>
          </a:xfrm>
          <a:prstGeom prst="rect">
            <a:avLst/>
          </a:prstGeom>
        </p:spPr>
        <p:txBody>
          <a:bodyPr wrap="square">
            <a:spAutoFit/>
          </a:bodyPr>
          <a:lstStyle/>
          <a:p>
            <a:r>
              <a:rPr lang="pt-BR" sz="2000" b="1" dirty="0">
                <a:solidFill>
                  <a:srgbClr val="FFC000"/>
                </a:solidFill>
              </a:rPr>
              <a:t>label PROC, parameter_1, parameter_2, ..., parameter_n</a:t>
            </a:r>
            <a:endParaRPr lang="en-PK" sz="2000" b="1" dirty="0">
              <a:solidFill>
                <a:srgbClr val="FFC000"/>
              </a:solidFill>
            </a:endParaRPr>
          </a:p>
        </p:txBody>
      </p:sp>
      <p:sp>
        <p:nvSpPr>
          <p:cNvPr id="8" name="Rectangle 7">
            <a:extLst>
              <a:ext uri="{FF2B5EF4-FFF2-40B4-BE49-F238E27FC236}">
                <a16:creationId xmlns:a16="http://schemas.microsoft.com/office/drawing/2014/main" id="{61641106-81D6-4E36-AC35-AEBFBB44ECE0}"/>
              </a:ext>
            </a:extLst>
          </p:cNvPr>
          <p:cNvSpPr/>
          <p:nvPr/>
        </p:nvSpPr>
        <p:spPr>
          <a:xfrm>
            <a:off x="424068" y="5092985"/>
            <a:ext cx="11436628" cy="707886"/>
          </a:xfrm>
          <a:prstGeom prst="rect">
            <a:avLst/>
          </a:prstGeom>
        </p:spPr>
        <p:txBody>
          <a:bodyPr wrap="square">
            <a:spAutoFit/>
          </a:bodyPr>
          <a:lstStyle/>
          <a:p>
            <a:pPr algn="just"/>
            <a:r>
              <a:rPr lang="en-US" sz="2000" b="1" dirty="0"/>
              <a:t>•Your implementation code can refer to the parameters by name rather than by calculated stack offsets such as [</a:t>
            </a:r>
            <a:r>
              <a:rPr lang="en-US" sz="2000" b="1" dirty="0" err="1"/>
              <a:t>ebp</a:t>
            </a:r>
            <a:r>
              <a:rPr lang="en-US" sz="2000" b="1" dirty="0"/>
              <a:t> - 8]. </a:t>
            </a:r>
            <a:endParaRPr lang="en-PK" sz="2000" b="1" dirty="0"/>
          </a:p>
        </p:txBody>
      </p:sp>
    </p:spTree>
    <p:extLst>
      <p:ext uri="{BB962C8B-B14F-4D97-AF65-F5344CB8AC3E}">
        <p14:creationId xmlns:p14="http://schemas.microsoft.com/office/powerpoint/2010/main" val="3171386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2EDAD-A7F4-4DD5-AE84-5CC2D01EB941}"/>
              </a:ext>
            </a:extLst>
          </p:cNvPr>
          <p:cNvSpPr>
            <a:spLocks noGrp="1"/>
          </p:cNvSpPr>
          <p:nvPr>
            <p:ph type="title"/>
          </p:nvPr>
        </p:nvSpPr>
        <p:spPr/>
        <p:txBody>
          <a:bodyPr/>
          <a:lstStyle/>
          <a:p>
            <a:pPr algn="ctr"/>
            <a:r>
              <a:rPr lang="en-US" b="1" dirty="0"/>
              <a:t>WHAT IS STACK FRAME?</a:t>
            </a:r>
            <a:endParaRPr lang="en-PK" b="1" dirty="0"/>
          </a:p>
        </p:txBody>
      </p:sp>
      <p:sp>
        <p:nvSpPr>
          <p:cNvPr id="3" name="Content Placeholder 2">
            <a:extLst>
              <a:ext uri="{FF2B5EF4-FFF2-40B4-BE49-F238E27FC236}">
                <a16:creationId xmlns:a16="http://schemas.microsoft.com/office/drawing/2014/main" id="{233E0E3C-D0F0-4268-986C-C651874B31DE}"/>
              </a:ext>
            </a:extLst>
          </p:cNvPr>
          <p:cNvSpPr>
            <a:spLocks noGrp="1"/>
          </p:cNvSpPr>
          <p:nvPr>
            <p:ph idx="1"/>
          </p:nvPr>
        </p:nvSpPr>
        <p:spPr>
          <a:xfrm>
            <a:off x="189914" y="2052918"/>
            <a:ext cx="11812172" cy="4195481"/>
          </a:xfrm>
        </p:spPr>
        <p:txBody>
          <a:bodyPr>
            <a:normAutofit/>
          </a:bodyPr>
          <a:lstStyle/>
          <a:p>
            <a:pPr algn="just"/>
            <a:r>
              <a:rPr lang="en-US" sz="3200" b="1" dirty="0"/>
              <a:t>The idea behind a stack frame is that each subroutine can act independently of its location on the stack, and each subroutine can act as if it is the top of the stack. When a function is called, a new stack frame is created at the current </a:t>
            </a:r>
            <a:r>
              <a:rPr lang="en-US" sz="3200" b="1" dirty="0" err="1"/>
              <a:t>esp</a:t>
            </a:r>
            <a:r>
              <a:rPr lang="en-US" sz="3200" b="1" dirty="0"/>
              <a:t> location. A stack frame acts like a partition on the stack.</a:t>
            </a:r>
            <a:endParaRPr lang="en-PK" sz="3200" b="1" dirty="0"/>
          </a:p>
        </p:txBody>
      </p:sp>
    </p:spTree>
    <p:extLst>
      <p:ext uri="{BB962C8B-B14F-4D97-AF65-F5344CB8AC3E}">
        <p14:creationId xmlns:p14="http://schemas.microsoft.com/office/powerpoint/2010/main" val="7999271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2BBF4-5754-4DA2-8878-1B99E7ED5798}"/>
              </a:ext>
            </a:extLst>
          </p:cNvPr>
          <p:cNvSpPr>
            <a:spLocks noGrp="1"/>
          </p:cNvSpPr>
          <p:nvPr>
            <p:ph type="title"/>
          </p:nvPr>
        </p:nvSpPr>
        <p:spPr>
          <a:xfrm>
            <a:off x="646111" y="452718"/>
            <a:ext cx="9404723" cy="739978"/>
          </a:xfrm>
        </p:spPr>
        <p:txBody>
          <a:bodyPr/>
          <a:lstStyle/>
          <a:p>
            <a:pPr algn="ctr"/>
            <a:r>
              <a:rPr lang="en-US" b="1" dirty="0"/>
              <a:t>PROC example</a:t>
            </a:r>
            <a:endParaRPr lang="en-PK" b="1" dirty="0"/>
          </a:p>
        </p:txBody>
      </p:sp>
      <p:pic>
        <p:nvPicPr>
          <p:cNvPr id="3" name="Picture 2">
            <a:extLst>
              <a:ext uri="{FF2B5EF4-FFF2-40B4-BE49-F238E27FC236}">
                <a16:creationId xmlns:a16="http://schemas.microsoft.com/office/drawing/2014/main" id="{2B67A6A6-2868-4BFF-9921-779D8325D1BF}"/>
              </a:ext>
            </a:extLst>
          </p:cNvPr>
          <p:cNvPicPr>
            <a:picLocks noChangeAspect="1"/>
          </p:cNvPicPr>
          <p:nvPr/>
        </p:nvPicPr>
        <p:blipFill>
          <a:blip r:embed="rId2"/>
          <a:stretch>
            <a:fillRect/>
          </a:stretch>
        </p:blipFill>
        <p:spPr>
          <a:xfrm>
            <a:off x="394319" y="1577018"/>
            <a:ext cx="5317367" cy="2010546"/>
          </a:xfrm>
          <a:prstGeom prst="rect">
            <a:avLst/>
          </a:prstGeom>
        </p:spPr>
      </p:pic>
      <p:pic>
        <p:nvPicPr>
          <p:cNvPr id="7" name="Picture 6">
            <a:extLst>
              <a:ext uri="{FF2B5EF4-FFF2-40B4-BE49-F238E27FC236}">
                <a16:creationId xmlns:a16="http://schemas.microsoft.com/office/drawing/2014/main" id="{AD3082A7-9A9E-4570-BA92-1C184DEF0B41}"/>
              </a:ext>
            </a:extLst>
          </p:cNvPr>
          <p:cNvPicPr>
            <a:picLocks noChangeAspect="1"/>
          </p:cNvPicPr>
          <p:nvPr/>
        </p:nvPicPr>
        <p:blipFill>
          <a:blip r:embed="rId3"/>
          <a:stretch>
            <a:fillRect/>
          </a:stretch>
        </p:blipFill>
        <p:spPr>
          <a:xfrm>
            <a:off x="6096000" y="1577018"/>
            <a:ext cx="4833679" cy="2010545"/>
          </a:xfrm>
          <a:prstGeom prst="rect">
            <a:avLst/>
          </a:prstGeom>
        </p:spPr>
      </p:pic>
      <p:sp>
        <p:nvSpPr>
          <p:cNvPr id="8" name="Rectangle 7">
            <a:extLst>
              <a:ext uri="{FF2B5EF4-FFF2-40B4-BE49-F238E27FC236}">
                <a16:creationId xmlns:a16="http://schemas.microsoft.com/office/drawing/2014/main" id="{E125496F-006E-4FBD-AB24-8E15B2C43DB4}"/>
              </a:ext>
            </a:extLst>
          </p:cNvPr>
          <p:cNvSpPr/>
          <p:nvPr/>
        </p:nvSpPr>
        <p:spPr>
          <a:xfrm>
            <a:off x="646111" y="4131439"/>
            <a:ext cx="5101076" cy="369332"/>
          </a:xfrm>
          <a:prstGeom prst="rect">
            <a:avLst/>
          </a:prstGeom>
        </p:spPr>
        <p:txBody>
          <a:bodyPr wrap="none">
            <a:spAutoFit/>
          </a:bodyPr>
          <a:lstStyle/>
          <a:p>
            <a:r>
              <a:rPr lang="en-US" b="1" dirty="0"/>
              <a:t>A single parameter has the following syntax:</a:t>
            </a:r>
            <a:endParaRPr lang="en-PK" b="1" dirty="0"/>
          </a:p>
        </p:txBody>
      </p:sp>
      <p:pic>
        <p:nvPicPr>
          <p:cNvPr id="9" name="Picture 8">
            <a:extLst>
              <a:ext uri="{FF2B5EF4-FFF2-40B4-BE49-F238E27FC236}">
                <a16:creationId xmlns:a16="http://schemas.microsoft.com/office/drawing/2014/main" id="{87811A11-DDCB-4E96-93AF-A164CADFA31C}"/>
              </a:ext>
            </a:extLst>
          </p:cNvPr>
          <p:cNvPicPr>
            <a:picLocks noChangeAspect="1"/>
          </p:cNvPicPr>
          <p:nvPr/>
        </p:nvPicPr>
        <p:blipFill>
          <a:blip r:embed="rId4"/>
          <a:stretch>
            <a:fillRect/>
          </a:stretch>
        </p:blipFill>
        <p:spPr>
          <a:xfrm>
            <a:off x="1388445" y="4848798"/>
            <a:ext cx="3284595" cy="864367"/>
          </a:xfrm>
          <a:prstGeom prst="rect">
            <a:avLst/>
          </a:prstGeom>
        </p:spPr>
      </p:pic>
    </p:spTree>
    <p:extLst>
      <p:ext uri="{BB962C8B-B14F-4D97-AF65-F5344CB8AC3E}">
        <p14:creationId xmlns:p14="http://schemas.microsoft.com/office/powerpoint/2010/main" val="3991016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2BBF4-5754-4DA2-8878-1B99E7ED5798}"/>
              </a:ext>
            </a:extLst>
          </p:cNvPr>
          <p:cNvSpPr>
            <a:spLocks noGrp="1"/>
          </p:cNvSpPr>
          <p:nvPr>
            <p:ph type="title"/>
          </p:nvPr>
        </p:nvSpPr>
        <p:spPr>
          <a:xfrm>
            <a:off x="646111" y="452718"/>
            <a:ext cx="9404723" cy="739978"/>
          </a:xfrm>
        </p:spPr>
        <p:txBody>
          <a:bodyPr/>
          <a:lstStyle/>
          <a:p>
            <a:pPr algn="ctr"/>
            <a:r>
              <a:rPr lang="en-US" b="1" dirty="0"/>
              <a:t>PROC example</a:t>
            </a:r>
            <a:endParaRPr lang="en-PK" b="1" dirty="0"/>
          </a:p>
        </p:txBody>
      </p:sp>
      <p:pic>
        <p:nvPicPr>
          <p:cNvPr id="4" name="Picture 3">
            <a:extLst>
              <a:ext uri="{FF2B5EF4-FFF2-40B4-BE49-F238E27FC236}">
                <a16:creationId xmlns:a16="http://schemas.microsoft.com/office/drawing/2014/main" id="{C9657E5D-806D-4D54-A9C2-65B41A4CA487}"/>
              </a:ext>
            </a:extLst>
          </p:cNvPr>
          <p:cNvPicPr>
            <a:picLocks noChangeAspect="1"/>
          </p:cNvPicPr>
          <p:nvPr/>
        </p:nvPicPr>
        <p:blipFill>
          <a:blip r:embed="rId2"/>
          <a:stretch>
            <a:fillRect/>
          </a:stretch>
        </p:blipFill>
        <p:spPr>
          <a:xfrm>
            <a:off x="526842" y="1437533"/>
            <a:ext cx="2772950" cy="2287364"/>
          </a:xfrm>
          <a:prstGeom prst="rect">
            <a:avLst/>
          </a:prstGeom>
        </p:spPr>
      </p:pic>
      <p:pic>
        <p:nvPicPr>
          <p:cNvPr id="10" name="Picture 9">
            <a:extLst>
              <a:ext uri="{FF2B5EF4-FFF2-40B4-BE49-F238E27FC236}">
                <a16:creationId xmlns:a16="http://schemas.microsoft.com/office/drawing/2014/main" id="{38F57A68-2097-497D-ABCF-CE058B9C2E37}"/>
              </a:ext>
            </a:extLst>
          </p:cNvPr>
          <p:cNvPicPr>
            <a:picLocks noChangeAspect="1"/>
          </p:cNvPicPr>
          <p:nvPr/>
        </p:nvPicPr>
        <p:blipFill>
          <a:blip r:embed="rId3"/>
          <a:stretch>
            <a:fillRect/>
          </a:stretch>
        </p:blipFill>
        <p:spPr>
          <a:xfrm>
            <a:off x="5575026" y="1583305"/>
            <a:ext cx="4019550" cy="2238375"/>
          </a:xfrm>
          <a:prstGeom prst="rect">
            <a:avLst/>
          </a:prstGeom>
        </p:spPr>
      </p:pic>
      <p:sp>
        <p:nvSpPr>
          <p:cNvPr id="11" name="Arrow: Right 10">
            <a:extLst>
              <a:ext uri="{FF2B5EF4-FFF2-40B4-BE49-F238E27FC236}">
                <a16:creationId xmlns:a16="http://schemas.microsoft.com/office/drawing/2014/main" id="{5D35D16C-9AD8-47A9-8B78-070BFF9D0AE4}"/>
              </a:ext>
            </a:extLst>
          </p:cNvPr>
          <p:cNvSpPr/>
          <p:nvPr/>
        </p:nvSpPr>
        <p:spPr>
          <a:xfrm>
            <a:off x="3763617" y="2581215"/>
            <a:ext cx="1457740" cy="5330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2342215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2865B-3ADD-4090-8EB3-C66D43BE5BAA}"/>
              </a:ext>
            </a:extLst>
          </p:cNvPr>
          <p:cNvSpPr>
            <a:spLocks noGrp="1"/>
          </p:cNvSpPr>
          <p:nvPr>
            <p:ph type="title"/>
          </p:nvPr>
        </p:nvSpPr>
        <p:spPr>
          <a:xfrm>
            <a:off x="1056928" y="161170"/>
            <a:ext cx="9404723" cy="1400530"/>
          </a:xfrm>
        </p:spPr>
        <p:txBody>
          <a:bodyPr/>
          <a:lstStyle/>
          <a:p>
            <a:r>
              <a:rPr lang="en-US" b="1" dirty="0"/>
              <a:t>RET Instruction Modified by PROC </a:t>
            </a:r>
            <a:endParaRPr lang="en-PK" b="1" dirty="0"/>
          </a:p>
        </p:txBody>
      </p:sp>
      <p:sp>
        <p:nvSpPr>
          <p:cNvPr id="4" name="Rectangle 3">
            <a:extLst>
              <a:ext uri="{FF2B5EF4-FFF2-40B4-BE49-F238E27FC236}">
                <a16:creationId xmlns:a16="http://schemas.microsoft.com/office/drawing/2014/main" id="{1CE140A3-773C-4A8A-88BE-FA2328A7853F}"/>
              </a:ext>
            </a:extLst>
          </p:cNvPr>
          <p:cNvSpPr/>
          <p:nvPr/>
        </p:nvSpPr>
        <p:spPr>
          <a:xfrm>
            <a:off x="577689" y="1450610"/>
            <a:ext cx="10363200" cy="646331"/>
          </a:xfrm>
          <a:prstGeom prst="rect">
            <a:avLst/>
          </a:prstGeom>
        </p:spPr>
        <p:txBody>
          <a:bodyPr wrap="square">
            <a:spAutoFit/>
          </a:bodyPr>
          <a:lstStyle/>
          <a:p>
            <a:r>
              <a:rPr lang="en-US" b="1" dirty="0"/>
              <a:t>When PROC is used with one or more parameters and STDCALL is the default protocol, MASM generates the following entry and exit code, assuming PROC has n parameters: </a:t>
            </a:r>
            <a:endParaRPr lang="en-PK" b="1" dirty="0"/>
          </a:p>
        </p:txBody>
      </p:sp>
      <p:pic>
        <p:nvPicPr>
          <p:cNvPr id="5" name="Picture 4">
            <a:extLst>
              <a:ext uri="{FF2B5EF4-FFF2-40B4-BE49-F238E27FC236}">
                <a16:creationId xmlns:a16="http://schemas.microsoft.com/office/drawing/2014/main" id="{A6916EA6-1846-42CF-AB0B-A35B9800EC50}"/>
              </a:ext>
            </a:extLst>
          </p:cNvPr>
          <p:cNvPicPr>
            <a:picLocks noChangeAspect="1"/>
          </p:cNvPicPr>
          <p:nvPr/>
        </p:nvPicPr>
        <p:blipFill>
          <a:blip r:embed="rId2"/>
          <a:stretch>
            <a:fillRect/>
          </a:stretch>
        </p:blipFill>
        <p:spPr>
          <a:xfrm>
            <a:off x="3846443" y="2286509"/>
            <a:ext cx="2951921" cy="2597123"/>
          </a:xfrm>
          <a:prstGeom prst="rect">
            <a:avLst/>
          </a:prstGeom>
        </p:spPr>
      </p:pic>
      <p:sp>
        <p:nvSpPr>
          <p:cNvPr id="6" name="Rectangle 5">
            <a:extLst>
              <a:ext uri="{FF2B5EF4-FFF2-40B4-BE49-F238E27FC236}">
                <a16:creationId xmlns:a16="http://schemas.microsoft.com/office/drawing/2014/main" id="{EE1289A4-3234-48ED-B020-67F7D396A361}"/>
              </a:ext>
            </a:extLst>
          </p:cNvPr>
          <p:cNvSpPr/>
          <p:nvPr/>
        </p:nvSpPr>
        <p:spPr>
          <a:xfrm>
            <a:off x="675861" y="5267236"/>
            <a:ext cx="10265028" cy="369332"/>
          </a:xfrm>
          <a:prstGeom prst="rect">
            <a:avLst/>
          </a:prstGeom>
        </p:spPr>
        <p:txBody>
          <a:bodyPr wrap="square">
            <a:spAutoFit/>
          </a:bodyPr>
          <a:lstStyle/>
          <a:p>
            <a:r>
              <a:rPr lang="en-US" b="1" dirty="0"/>
              <a:t>We can replace PUSH EBP and MOV EBP,ESP with ENTER 0,0 Instruction.</a:t>
            </a:r>
            <a:endParaRPr lang="en-PK" b="1" dirty="0"/>
          </a:p>
        </p:txBody>
      </p:sp>
    </p:spTree>
    <p:extLst>
      <p:ext uri="{BB962C8B-B14F-4D97-AF65-F5344CB8AC3E}">
        <p14:creationId xmlns:p14="http://schemas.microsoft.com/office/powerpoint/2010/main" val="256843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B342B-F86C-4AFB-B0BB-924FB95CD5B6}"/>
              </a:ext>
            </a:extLst>
          </p:cNvPr>
          <p:cNvSpPr>
            <a:spLocks noGrp="1"/>
          </p:cNvSpPr>
          <p:nvPr>
            <p:ph type="title"/>
          </p:nvPr>
        </p:nvSpPr>
        <p:spPr>
          <a:xfrm>
            <a:off x="646111" y="452718"/>
            <a:ext cx="9404723" cy="753230"/>
          </a:xfrm>
        </p:spPr>
        <p:txBody>
          <a:bodyPr/>
          <a:lstStyle/>
          <a:p>
            <a:pPr algn="ctr"/>
            <a:r>
              <a:rPr lang="en-US" b="1" dirty="0"/>
              <a:t>Recursion</a:t>
            </a:r>
            <a:br>
              <a:rPr lang="en-US" b="1" dirty="0"/>
            </a:br>
            <a:endParaRPr lang="en-PK" dirty="0"/>
          </a:p>
        </p:txBody>
      </p:sp>
      <p:sp>
        <p:nvSpPr>
          <p:cNvPr id="4" name="Rectangle 3">
            <a:extLst>
              <a:ext uri="{FF2B5EF4-FFF2-40B4-BE49-F238E27FC236}">
                <a16:creationId xmlns:a16="http://schemas.microsoft.com/office/drawing/2014/main" id="{E1687614-FBE1-4784-8E86-4BF713F1BB9F}"/>
              </a:ext>
            </a:extLst>
          </p:cNvPr>
          <p:cNvSpPr/>
          <p:nvPr/>
        </p:nvSpPr>
        <p:spPr>
          <a:xfrm>
            <a:off x="238539" y="1456588"/>
            <a:ext cx="11569148" cy="830997"/>
          </a:xfrm>
          <a:prstGeom prst="rect">
            <a:avLst/>
          </a:prstGeom>
        </p:spPr>
        <p:txBody>
          <a:bodyPr wrap="square">
            <a:spAutoFit/>
          </a:bodyPr>
          <a:lstStyle/>
          <a:p>
            <a:r>
              <a:rPr lang="en-US" sz="2400" b="1" dirty="0">
                <a:latin typeface="urw-din"/>
              </a:rPr>
              <a:t>The process in which a function calls itself directly or indirectly is called recursion and the corresponding function is called as recursive function.</a:t>
            </a:r>
            <a:endParaRPr lang="en-PK" sz="2400" b="1" dirty="0"/>
          </a:p>
        </p:txBody>
      </p:sp>
      <p:pic>
        <p:nvPicPr>
          <p:cNvPr id="1026" name="Picture 2" descr="What is Recursion?: What is Recursion? | SparkNotes">
            <a:extLst>
              <a:ext uri="{FF2B5EF4-FFF2-40B4-BE49-F238E27FC236}">
                <a16:creationId xmlns:a16="http://schemas.microsoft.com/office/drawing/2014/main" id="{444C8CB3-68B6-4EFD-BA5B-E4BA6887BF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4527" y="2400641"/>
            <a:ext cx="7307769" cy="4004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67176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4C42F-B944-4B16-ACDC-3013A37123F3}"/>
              </a:ext>
            </a:extLst>
          </p:cNvPr>
          <p:cNvSpPr>
            <a:spLocks noGrp="1"/>
          </p:cNvSpPr>
          <p:nvPr>
            <p:ph type="title"/>
          </p:nvPr>
        </p:nvSpPr>
        <p:spPr>
          <a:xfrm>
            <a:off x="646111" y="452718"/>
            <a:ext cx="9404723" cy="801924"/>
          </a:xfrm>
        </p:spPr>
        <p:txBody>
          <a:bodyPr/>
          <a:lstStyle/>
          <a:p>
            <a:pPr algn="ctr"/>
            <a:r>
              <a:rPr lang="en-US" sz="3200" b="1" cap="small" dirty="0"/>
              <a:t>Recursion</a:t>
            </a:r>
            <a:endParaRPr lang="en-PK" cap="small" dirty="0"/>
          </a:p>
        </p:txBody>
      </p:sp>
      <p:sp>
        <p:nvSpPr>
          <p:cNvPr id="3" name="Content Placeholder 2">
            <a:extLst>
              <a:ext uri="{FF2B5EF4-FFF2-40B4-BE49-F238E27FC236}">
                <a16:creationId xmlns:a16="http://schemas.microsoft.com/office/drawing/2014/main" id="{67AB4A09-3172-4E10-83B3-0AB51443AAF0}"/>
              </a:ext>
            </a:extLst>
          </p:cNvPr>
          <p:cNvSpPr>
            <a:spLocks noGrp="1"/>
          </p:cNvSpPr>
          <p:nvPr>
            <p:ph idx="1"/>
          </p:nvPr>
        </p:nvSpPr>
        <p:spPr>
          <a:xfrm>
            <a:off x="318977" y="1331259"/>
            <a:ext cx="11164186" cy="5074023"/>
          </a:xfrm>
        </p:spPr>
        <p:txBody>
          <a:bodyPr>
            <a:normAutofit/>
          </a:bodyPr>
          <a:lstStyle/>
          <a:p>
            <a:pPr algn="just"/>
            <a:r>
              <a:rPr lang="en-US" dirty="0"/>
              <a:t>The process created when . . .</a:t>
            </a:r>
          </a:p>
          <a:p>
            <a:pPr lvl="1" algn="just"/>
            <a:r>
              <a:rPr lang="en-US" dirty="0"/>
              <a:t>A procedure calls itself</a:t>
            </a:r>
          </a:p>
          <a:p>
            <a:pPr lvl="1" algn="just"/>
            <a:r>
              <a:rPr lang="en-US" dirty="0"/>
              <a:t>Procedure A calls procedure B, which in turn calls procedure A</a:t>
            </a:r>
          </a:p>
          <a:p>
            <a:pPr algn="just"/>
            <a:r>
              <a:rPr lang="en-US" dirty="0"/>
              <a:t>Using a graph in which each node is a procedure and each edge is a procedure call, recursion forms a cycle</a:t>
            </a:r>
            <a:endParaRPr lang="en-US" dirty="0">
              <a:solidFill>
                <a:schemeClr val="accent2">
                  <a:lumMod val="60000"/>
                  <a:lumOff val="40000"/>
                </a:schemeClr>
              </a:solidFill>
            </a:endParaRPr>
          </a:p>
        </p:txBody>
      </p:sp>
      <p:pic>
        <p:nvPicPr>
          <p:cNvPr id="4" name="Picture 3">
            <a:extLst>
              <a:ext uri="{FF2B5EF4-FFF2-40B4-BE49-F238E27FC236}">
                <a16:creationId xmlns:a16="http://schemas.microsoft.com/office/drawing/2014/main" id="{5074432F-B3E9-4432-9EB8-BC4F8009FA98}"/>
              </a:ext>
            </a:extLst>
          </p:cNvPr>
          <p:cNvPicPr>
            <a:picLocks noChangeAspect="1"/>
          </p:cNvPicPr>
          <p:nvPr/>
        </p:nvPicPr>
        <p:blipFill>
          <a:blip r:embed="rId2"/>
          <a:stretch>
            <a:fillRect/>
          </a:stretch>
        </p:blipFill>
        <p:spPr>
          <a:xfrm>
            <a:off x="3662059" y="3429000"/>
            <a:ext cx="3357960" cy="3142354"/>
          </a:xfrm>
          <a:prstGeom prst="rect">
            <a:avLst/>
          </a:prstGeom>
        </p:spPr>
      </p:pic>
    </p:spTree>
    <p:extLst>
      <p:ext uri="{BB962C8B-B14F-4D97-AF65-F5344CB8AC3E}">
        <p14:creationId xmlns:p14="http://schemas.microsoft.com/office/powerpoint/2010/main" val="11878710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7CF088-B9B2-47CE-9F1D-655E5FE02B47}"/>
              </a:ext>
            </a:extLst>
          </p:cNvPr>
          <p:cNvSpPr/>
          <p:nvPr/>
        </p:nvSpPr>
        <p:spPr>
          <a:xfrm>
            <a:off x="3720952" y="355360"/>
            <a:ext cx="4049507" cy="646331"/>
          </a:xfrm>
          <a:prstGeom prst="rect">
            <a:avLst/>
          </a:prstGeom>
        </p:spPr>
        <p:txBody>
          <a:bodyPr wrap="none">
            <a:spAutoFit/>
          </a:bodyPr>
          <a:lstStyle/>
          <a:p>
            <a:r>
              <a:rPr lang="en-US" sz="3600" b="1" cap="small" dirty="0"/>
              <a:t>Recursion Example</a:t>
            </a:r>
            <a:endParaRPr lang="en-PK" dirty="0"/>
          </a:p>
        </p:txBody>
      </p:sp>
      <p:pic>
        <p:nvPicPr>
          <p:cNvPr id="5" name="Picture 4">
            <a:extLst>
              <a:ext uri="{FF2B5EF4-FFF2-40B4-BE49-F238E27FC236}">
                <a16:creationId xmlns:a16="http://schemas.microsoft.com/office/drawing/2014/main" id="{D75016E3-6F8A-4894-A295-3157ADAC1A3C}"/>
              </a:ext>
            </a:extLst>
          </p:cNvPr>
          <p:cNvPicPr>
            <a:picLocks noChangeAspect="1"/>
          </p:cNvPicPr>
          <p:nvPr/>
        </p:nvPicPr>
        <p:blipFill>
          <a:blip r:embed="rId2"/>
          <a:stretch>
            <a:fillRect/>
          </a:stretch>
        </p:blipFill>
        <p:spPr>
          <a:xfrm>
            <a:off x="2451653" y="1097592"/>
            <a:ext cx="6904381" cy="4401727"/>
          </a:xfrm>
          <a:prstGeom prst="rect">
            <a:avLst/>
          </a:prstGeom>
        </p:spPr>
      </p:pic>
    </p:spTree>
    <p:extLst>
      <p:ext uri="{BB962C8B-B14F-4D97-AF65-F5344CB8AC3E}">
        <p14:creationId xmlns:p14="http://schemas.microsoft.com/office/powerpoint/2010/main" val="840790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7CF088-B9B2-47CE-9F1D-655E5FE02B47}"/>
              </a:ext>
            </a:extLst>
          </p:cNvPr>
          <p:cNvSpPr/>
          <p:nvPr/>
        </p:nvSpPr>
        <p:spPr>
          <a:xfrm>
            <a:off x="3720952" y="355360"/>
            <a:ext cx="4049507" cy="646331"/>
          </a:xfrm>
          <a:prstGeom prst="rect">
            <a:avLst/>
          </a:prstGeom>
        </p:spPr>
        <p:txBody>
          <a:bodyPr wrap="none">
            <a:spAutoFit/>
          </a:bodyPr>
          <a:lstStyle/>
          <a:p>
            <a:r>
              <a:rPr lang="en-US" sz="3600" b="1" cap="small" dirty="0"/>
              <a:t>Recursion Example</a:t>
            </a:r>
            <a:endParaRPr lang="en-PK" dirty="0"/>
          </a:p>
        </p:txBody>
      </p:sp>
      <p:pic>
        <p:nvPicPr>
          <p:cNvPr id="2" name="Picture 1">
            <a:extLst>
              <a:ext uri="{FF2B5EF4-FFF2-40B4-BE49-F238E27FC236}">
                <a16:creationId xmlns:a16="http://schemas.microsoft.com/office/drawing/2014/main" id="{D9CC874F-67D7-40F3-8194-87BA436B91A5}"/>
              </a:ext>
            </a:extLst>
          </p:cNvPr>
          <p:cNvPicPr>
            <a:picLocks noChangeAspect="1"/>
          </p:cNvPicPr>
          <p:nvPr/>
        </p:nvPicPr>
        <p:blipFill>
          <a:blip r:embed="rId2"/>
          <a:stretch>
            <a:fillRect/>
          </a:stretch>
        </p:blipFill>
        <p:spPr>
          <a:xfrm>
            <a:off x="3021496" y="1001691"/>
            <a:ext cx="5660955" cy="5700712"/>
          </a:xfrm>
          <a:prstGeom prst="rect">
            <a:avLst/>
          </a:prstGeom>
        </p:spPr>
      </p:pic>
    </p:spTree>
    <p:extLst>
      <p:ext uri="{BB962C8B-B14F-4D97-AF65-F5344CB8AC3E}">
        <p14:creationId xmlns:p14="http://schemas.microsoft.com/office/powerpoint/2010/main" val="767377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4C42F-B944-4B16-ACDC-3013A37123F3}"/>
              </a:ext>
            </a:extLst>
          </p:cNvPr>
          <p:cNvSpPr>
            <a:spLocks noGrp="1"/>
          </p:cNvSpPr>
          <p:nvPr>
            <p:ph type="title"/>
          </p:nvPr>
        </p:nvSpPr>
        <p:spPr>
          <a:xfrm>
            <a:off x="646111" y="452718"/>
            <a:ext cx="9404723" cy="801924"/>
          </a:xfrm>
        </p:spPr>
        <p:txBody>
          <a:bodyPr/>
          <a:lstStyle/>
          <a:p>
            <a:pPr algn="ctr"/>
            <a:r>
              <a:rPr lang="en-US" sz="3200" b="1" cap="small" dirty="0"/>
              <a:t>Recursion</a:t>
            </a:r>
            <a:endParaRPr lang="en-PK" cap="small" dirty="0"/>
          </a:p>
        </p:txBody>
      </p:sp>
      <p:sp>
        <p:nvSpPr>
          <p:cNvPr id="3" name="Content Placeholder 2">
            <a:extLst>
              <a:ext uri="{FF2B5EF4-FFF2-40B4-BE49-F238E27FC236}">
                <a16:creationId xmlns:a16="http://schemas.microsoft.com/office/drawing/2014/main" id="{67AB4A09-3172-4E10-83B3-0AB51443AAF0}"/>
              </a:ext>
            </a:extLst>
          </p:cNvPr>
          <p:cNvSpPr>
            <a:spLocks noGrp="1"/>
          </p:cNvSpPr>
          <p:nvPr>
            <p:ph idx="1"/>
          </p:nvPr>
        </p:nvSpPr>
        <p:spPr>
          <a:xfrm>
            <a:off x="318977" y="1331259"/>
            <a:ext cx="11164186" cy="5074023"/>
          </a:xfrm>
        </p:spPr>
        <p:txBody>
          <a:bodyPr>
            <a:normAutofit/>
          </a:bodyPr>
          <a:lstStyle/>
          <a:p>
            <a:pPr algn="just"/>
            <a:r>
              <a:rPr lang="en-US" dirty="0"/>
              <a:t>This function calculates the factorial of integer n</a:t>
            </a:r>
          </a:p>
          <a:p>
            <a:pPr algn="just"/>
            <a:r>
              <a:rPr lang="en-US" dirty="0"/>
              <a:t>A new value of n is saved in each stack frame</a:t>
            </a:r>
            <a:endParaRPr lang="en-US" dirty="0">
              <a:solidFill>
                <a:schemeClr val="accent2">
                  <a:lumMod val="60000"/>
                  <a:lumOff val="40000"/>
                </a:schemeClr>
              </a:solidFill>
            </a:endParaRPr>
          </a:p>
        </p:txBody>
      </p:sp>
      <p:pic>
        <p:nvPicPr>
          <p:cNvPr id="5" name="Picture 4">
            <a:extLst>
              <a:ext uri="{FF2B5EF4-FFF2-40B4-BE49-F238E27FC236}">
                <a16:creationId xmlns:a16="http://schemas.microsoft.com/office/drawing/2014/main" id="{99913BDF-145A-4E33-8E9B-5A268FE19E83}"/>
              </a:ext>
            </a:extLst>
          </p:cNvPr>
          <p:cNvPicPr>
            <a:picLocks noChangeAspect="1"/>
          </p:cNvPicPr>
          <p:nvPr/>
        </p:nvPicPr>
        <p:blipFill>
          <a:blip r:embed="rId2"/>
          <a:stretch>
            <a:fillRect/>
          </a:stretch>
        </p:blipFill>
        <p:spPr>
          <a:xfrm>
            <a:off x="590001" y="3001495"/>
            <a:ext cx="3543300" cy="1733550"/>
          </a:xfrm>
          <a:prstGeom prst="rect">
            <a:avLst/>
          </a:prstGeom>
        </p:spPr>
      </p:pic>
      <p:pic>
        <p:nvPicPr>
          <p:cNvPr id="6" name="Picture 5">
            <a:extLst>
              <a:ext uri="{FF2B5EF4-FFF2-40B4-BE49-F238E27FC236}">
                <a16:creationId xmlns:a16="http://schemas.microsoft.com/office/drawing/2014/main" id="{3AF48FC9-A5DB-41F1-93B7-30303DDF78A0}"/>
              </a:ext>
            </a:extLst>
          </p:cNvPr>
          <p:cNvPicPr>
            <a:picLocks noChangeAspect="1"/>
          </p:cNvPicPr>
          <p:nvPr/>
        </p:nvPicPr>
        <p:blipFill>
          <a:blip r:embed="rId3"/>
          <a:stretch>
            <a:fillRect/>
          </a:stretch>
        </p:blipFill>
        <p:spPr>
          <a:xfrm>
            <a:off x="4959509" y="3709099"/>
            <a:ext cx="1828800" cy="333375"/>
          </a:xfrm>
          <a:prstGeom prst="rect">
            <a:avLst/>
          </a:prstGeom>
        </p:spPr>
      </p:pic>
      <p:pic>
        <p:nvPicPr>
          <p:cNvPr id="7" name="Picture 6">
            <a:extLst>
              <a:ext uri="{FF2B5EF4-FFF2-40B4-BE49-F238E27FC236}">
                <a16:creationId xmlns:a16="http://schemas.microsoft.com/office/drawing/2014/main" id="{C312F244-7694-489E-81EA-3AF1F8171331}"/>
              </a:ext>
            </a:extLst>
          </p:cNvPr>
          <p:cNvPicPr>
            <a:picLocks noChangeAspect="1"/>
          </p:cNvPicPr>
          <p:nvPr/>
        </p:nvPicPr>
        <p:blipFill>
          <a:blip r:embed="rId4"/>
          <a:stretch>
            <a:fillRect/>
          </a:stretch>
        </p:blipFill>
        <p:spPr>
          <a:xfrm>
            <a:off x="7604912" y="1331259"/>
            <a:ext cx="4031396" cy="5027571"/>
          </a:xfrm>
          <a:prstGeom prst="rect">
            <a:avLst/>
          </a:prstGeom>
        </p:spPr>
      </p:pic>
      <p:sp>
        <p:nvSpPr>
          <p:cNvPr id="8" name="Arrow: Right 7">
            <a:extLst>
              <a:ext uri="{FF2B5EF4-FFF2-40B4-BE49-F238E27FC236}">
                <a16:creationId xmlns:a16="http://schemas.microsoft.com/office/drawing/2014/main" id="{15BA2DCF-516B-4EC0-8BE6-66A35B785D4A}"/>
              </a:ext>
            </a:extLst>
          </p:cNvPr>
          <p:cNvSpPr/>
          <p:nvPr/>
        </p:nvSpPr>
        <p:spPr>
          <a:xfrm>
            <a:off x="4285427" y="3651758"/>
            <a:ext cx="603323" cy="448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9" name="Arrow: Right 8">
            <a:extLst>
              <a:ext uri="{FF2B5EF4-FFF2-40B4-BE49-F238E27FC236}">
                <a16:creationId xmlns:a16="http://schemas.microsoft.com/office/drawing/2014/main" id="{82373C5A-1A03-403C-9E88-3E627F56844E}"/>
              </a:ext>
            </a:extLst>
          </p:cNvPr>
          <p:cNvSpPr/>
          <p:nvPr/>
        </p:nvSpPr>
        <p:spPr>
          <a:xfrm>
            <a:off x="6896075" y="3621016"/>
            <a:ext cx="603323" cy="448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35825102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4C42F-B944-4B16-ACDC-3013A37123F3}"/>
              </a:ext>
            </a:extLst>
          </p:cNvPr>
          <p:cNvSpPr>
            <a:spLocks noGrp="1"/>
          </p:cNvSpPr>
          <p:nvPr>
            <p:ph type="title"/>
          </p:nvPr>
        </p:nvSpPr>
        <p:spPr>
          <a:xfrm>
            <a:off x="646111" y="452718"/>
            <a:ext cx="9404723" cy="801924"/>
          </a:xfrm>
        </p:spPr>
        <p:txBody>
          <a:bodyPr/>
          <a:lstStyle/>
          <a:p>
            <a:pPr algn="ctr"/>
            <a:r>
              <a:rPr lang="en-US" sz="3200" b="1" cap="small" dirty="0"/>
              <a:t>Recursion</a:t>
            </a:r>
            <a:endParaRPr lang="en-PK" cap="small" dirty="0"/>
          </a:p>
        </p:txBody>
      </p:sp>
      <p:pic>
        <p:nvPicPr>
          <p:cNvPr id="7" name="Picture 6">
            <a:extLst>
              <a:ext uri="{FF2B5EF4-FFF2-40B4-BE49-F238E27FC236}">
                <a16:creationId xmlns:a16="http://schemas.microsoft.com/office/drawing/2014/main" id="{1E2A2C4D-8657-45D5-A7C7-55F23A5E7E45}"/>
              </a:ext>
            </a:extLst>
          </p:cNvPr>
          <p:cNvPicPr>
            <a:picLocks noChangeAspect="1"/>
          </p:cNvPicPr>
          <p:nvPr/>
        </p:nvPicPr>
        <p:blipFill>
          <a:blip r:embed="rId2"/>
          <a:stretch>
            <a:fillRect/>
          </a:stretch>
        </p:blipFill>
        <p:spPr>
          <a:xfrm>
            <a:off x="1961322" y="1392075"/>
            <a:ext cx="7468924" cy="3749767"/>
          </a:xfrm>
          <a:prstGeom prst="rect">
            <a:avLst/>
          </a:prstGeom>
        </p:spPr>
      </p:pic>
    </p:spTree>
    <p:extLst>
      <p:ext uri="{BB962C8B-B14F-4D97-AF65-F5344CB8AC3E}">
        <p14:creationId xmlns:p14="http://schemas.microsoft.com/office/powerpoint/2010/main" val="1190389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4C42F-B944-4B16-ACDC-3013A37123F3}"/>
              </a:ext>
            </a:extLst>
          </p:cNvPr>
          <p:cNvSpPr>
            <a:spLocks noGrp="1"/>
          </p:cNvSpPr>
          <p:nvPr>
            <p:ph type="title"/>
          </p:nvPr>
        </p:nvSpPr>
        <p:spPr>
          <a:xfrm>
            <a:off x="646111" y="452718"/>
            <a:ext cx="9404723" cy="801924"/>
          </a:xfrm>
        </p:spPr>
        <p:txBody>
          <a:bodyPr/>
          <a:lstStyle/>
          <a:p>
            <a:pPr algn="ctr"/>
            <a:r>
              <a:rPr lang="en-US" sz="3200" b="1" cap="small" dirty="0"/>
              <a:t>Recursion</a:t>
            </a:r>
            <a:endParaRPr lang="en-PK" cap="small" dirty="0"/>
          </a:p>
        </p:txBody>
      </p:sp>
      <p:pic>
        <p:nvPicPr>
          <p:cNvPr id="4" name="Content Placeholder 3">
            <a:extLst>
              <a:ext uri="{FF2B5EF4-FFF2-40B4-BE49-F238E27FC236}">
                <a16:creationId xmlns:a16="http://schemas.microsoft.com/office/drawing/2014/main" id="{F9790DFC-4EE4-4458-9CF5-D7C5F2966279}"/>
              </a:ext>
            </a:extLst>
          </p:cNvPr>
          <p:cNvPicPr>
            <a:picLocks noGrp="1" noChangeAspect="1"/>
          </p:cNvPicPr>
          <p:nvPr>
            <p:ph idx="1"/>
          </p:nvPr>
        </p:nvPicPr>
        <p:blipFill>
          <a:blip r:embed="rId2"/>
          <a:stretch>
            <a:fillRect/>
          </a:stretch>
        </p:blipFill>
        <p:spPr>
          <a:xfrm>
            <a:off x="1454591" y="1496137"/>
            <a:ext cx="6370905" cy="4552131"/>
          </a:xfrm>
          <a:prstGeom prst="rect">
            <a:avLst/>
          </a:prstGeom>
        </p:spPr>
      </p:pic>
      <p:pic>
        <p:nvPicPr>
          <p:cNvPr id="3" name="Picture 2">
            <a:extLst>
              <a:ext uri="{FF2B5EF4-FFF2-40B4-BE49-F238E27FC236}">
                <a16:creationId xmlns:a16="http://schemas.microsoft.com/office/drawing/2014/main" id="{23B80B3E-4594-4BB0-BAB0-0A73CBC34136}"/>
              </a:ext>
            </a:extLst>
          </p:cNvPr>
          <p:cNvPicPr>
            <a:picLocks noChangeAspect="1"/>
          </p:cNvPicPr>
          <p:nvPr/>
        </p:nvPicPr>
        <p:blipFill>
          <a:blip r:embed="rId3"/>
          <a:stretch>
            <a:fillRect/>
          </a:stretch>
        </p:blipFill>
        <p:spPr>
          <a:xfrm>
            <a:off x="8269208" y="1496137"/>
            <a:ext cx="1617175" cy="4564264"/>
          </a:xfrm>
          <a:prstGeom prst="rect">
            <a:avLst/>
          </a:prstGeom>
        </p:spPr>
      </p:pic>
    </p:spTree>
    <p:extLst>
      <p:ext uri="{BB962C8B-B14F-4D97-AF65-F5344CB8AC3E}">
        <p14:creationId xmlns:p14="http://schemas.microsoft.com/office/powerpoint/2010/main" val="2023455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Understanding the LC3 Runtime Stack">
            <a:extLst>
              <a:ext uri="{FF2B5EF4-FFF2-40B4-BE49-F238E27FC236}">
                <a16:creationId xmlns:a16="http://schemas.microsoft.com/office/drawing/2014/main" id="{02DCC229-716D-4BC0-9F92-13D31BA195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908" y="129283"/>
            <a:ext cx="5650524" cy="6599433"/>
          </a:xfrm>
          <a:prstGeom prst="rect">
            <a:avLst/>
          </a:prstGeom>
          <a:noFill/>
          <a:extLst>
            <a:ext uri="{909E8E84-426E-40DD-AFC4-6F175D3DCCD1}">
              <a14:hiddenFill xmlns:a14="http://schemas.microsoft.com/office/drawing/2010/main">
                <a:solidFill>
                  <a:srgbClr val="FFFFFF"/>
                </a:solidFill>
              </a14:hiddenFill>
            </a:ext>
          </a:extLst>
        </p:spPr>
      </p:pic>
      <p:pic>
        <p:nvPicPr>
          <p:cNvPr id="5" name="Content Placeholder 3">
            <a:extLst>
              <a:ext uri="{FF2B5EF4-FFF2-40B4-BE49-F238E27FC236}">
                <a16:creationId xmlns:a16="http://schemas.microsoft.com/office/drawing/2014/main" id="{6F2FA3F1-15B9-4690-B902-BFF3112116EC}"/>
              </a:ext>
            </a:extLst>
          </p:cNvPr>
          <p:cNvPicPr>
            <a:picLocks noGrp="1" noChangeAspect="1"/>
          </p:cNvPicPr>
          <p:nvPr>
            <p:ph idx="1"/>
          </p:nvPr>
        </p:nvPicPr>
        <p:blipFill>
          <a:blip r:embed="rId3"/>
          <a:stretch>
            <a:fillRect/>
          </a:stretch>
        </p:blipFill>
        <p:spPr>
          <a:xfrm>
            <a:off x="5908432" y="303792"/>
            <a:ext cx="6134825" cy="6250414"/>
          </a:xfrm>
          <a:prstGeom prst="rect">
            <a:avLst/>
          </a:prstGeom>
        </p:spPr>
      </p:pic>
    </p:spTree>
    <p:extLst>
      <p:ext uri="{BB962C8B-B14F-4D97-AF65-F5344CB8AC3E}">
        <p14:creationId xmlns:p14="http://schemas.microsoft.com/office/powerpoint/2010/main" val="40449690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DCC6F-61D2-4D5C-AB78-9A49441CE248}"/>
              </a:ext>
            </a:extLst>
          </p:cNvPr>
          <p:cNvSpPr>
            <a:spLocks noGrp="1"/>
          </p:cNvSpPr>
          <p:nvPr>
            <p:ph type="title"/>
          </p:nvPr>
        </p:nvSpPr>
        <p:spPr>
          <a:xfrm>
            <a:off x="646111" y="452718"/>
            <a:ext cx="9404723" cy="660465"/>
          </a:xfrm>
        </p:spPr>
        <p:txBody>
          <a:bodyPr/>
          <a:lstStyle/>
          <a:p>
            <a:pPr algn="ctr"/>
            <a:r>
              <a:rPr lang="en-US" b="1" dirty="0"/>
              <a:t>PROTO DIRECTIVE</a:t>
            </a:r>
            <a:endParaRPr lang="en-PK" dirty="0"/>
          </a:p>
        </p:txBody>
      </p:sp>
      <p:pic>
        <p:nvPicPr>
          <p:cNvPr id="4" name="Picture 3">
            <a:extLst>
              <a:ext uri="{FF2B5EF4-FFF2-40B4-BE49-F238E27FC236}">
                <a16:creationId xmlns:a16="http://schemas.microsoft.com/office/drawing/2014/main" id="{EBA55C83-A147-476D-A0CC-554068F00DC2}"/>
              </a:ext>
            </a:extLst>
          </p:cNvPr>
          <p:cNvPicPr>
            <a:picLocks noChangeAspect="1"/>
          </p:cNvPicPr>
          <p:nvPr/>
        </p:nvPicPr>
        <p:blipFill>
          <a:blip r:embed="rId2"/>
          <a:stretch>
            <a:fillRect/>
          </a:stretch>
        </p:blipFill>
        <p:spPr>
          <a:xfrm>
            <a:off x="2279374" y="1113183"/>
            <a:ext cx="6851374" cy="5629713"/>
          </a:xfrm>
          <a:prstGeom prst="rect">
            <a:avLst/>
          </a:prstGeom>
        </p:spPr>
      </p:pic>
    </p:spTree>
    <p:extLst>
      <p:ext uri="{BB962C8B-B14F-4D97-AF65-F5344CB8AC3E}">
        <p14:creationId xmlns:p14="http://schemas.microsoft.com/office/powerpoint/2010/main" val="26319589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5B498-A7E7-42E9-BDAB-F5B040460E22}"/>
              </a:ext>
            </a:extLst>
          </p:cNvPr>
          <p:cNvSpPr>
            <a:spLocks noGrp="1"/>
          </p:cNvSpPr>
          <p:nvPr>
            <p:ph type="title"/>
          </p:nvPr>
        </p:nvSpPr>
        <p:spPr>
          <a:xfrm>
            <a:off x="645130" y="452718"/>
            <a:ext cx="9404723" cy="872499"/>
          </a:xfrm>
        </p:spPr>
        <p:txBody>
          <a:bodyPr/>
          <a:lstStyle/>
          <a:p>
            <a:pPr algn="ctr"/>
            <a:r>
              <a:rPr lang="en-US" b="1" dirty="0"/>
              <a:t>PROTO DIRECTIVE</a:t>
            </a:r>
            <a:endParaRPr lang="en-PK" b="1" dirty="0"/>
          </a:p>
        </p:txBody>
      </p:sp>
      <p:sp>
        <p:nvSpPr>
          <p:cNvPr id="4" name="Rectangle 3">
            <a:extLst>
              <a:ext uri="{FF2B5EF4-FFF2-40B4-BE49-F238E27FC236}">
                <a16:creationId xmlns:a16="http://schemas.microsoft.com/office/drawing/2014/main" id="{9873AFBF-2B39-46CC-A328-4CE1CA4D0461}"/>
              </a:ext>
            </a:extLst>
          </p:cNvPr>
          <p:cNvSpPr/>
          <p:nvPr/>
        </p:nvSpPr>
        <p:spPr>
          <a:xfrm>
            <a:off x="503582" y="1555331"/>
            <a:ext cx="10469218" cy="677108"/>
          </a:xfrm>
          <a:prstGeom prst="rect">
            <a:avLst/>
          </a:prstGeom>
        </p:spPr>
        <p:txBody>
          <a:bodyPr wrap="square">
            <a:spAutoFit/>
          </a:bodyPr>
          <a:lstStyle/>
          <a:p>
            <a:r>
              <a:rPr lang="it-IT" b="1" dirty="0"/>
              <a:t>•Creates a procedure prototype </a:t>
            </a:r>
          </a:p>
          <a:p>
            <a:pPr algn="ctr"/>
            <a:r>
              <a:rPr lang="it-IT" sz="2000" b="1" dirty="0">
                <a:solidFill>
                  <a:srgbClr val="FFC000"/>
                </a:solidFill>
              </a:rPr>
              <a:t>label PROTO paramList</a:t>
            </a:r>
            <a:endParaRPr lang="en-PK" sz="2000" b="1" dirty="0">
              <a:solidFill>
                <a:srgbClr val="FFC000"/>
              </a:solidFill>
            </a:endParaRPr>
          </a:p>
        </p:txBody>
      </p:sp>
      <p:sp>
        <p:nvSpPr>
          <p:cNvPr id="5" name="Rectangle 4">
            <a:extLst>
              <a:ext uri="{FF2B5EF4-FFF2-40B4-BE49-F238E27FC236}">
                <a16:creationId xmlns:a16="http://schemas.microsoft.com/office/drawing/2014/main" id="{6B2A1E1C-8F0C-431E-943A-6EB68D6FECC3}"/>
              </a:ext>
            </a:extLst>
          </p:cNvPr>
          <p:cNvSpPr/>
          <p:nvPr/>
        </p:nvSpPr>
        <p:spPr>
          <a:xfrm>
            <a:off x="503582" y="2695018"/>
            <a:ext cx="9952383" cy="369332"/>
          </a:xfrm>
          <a:prstGeom prst="rect">
            <a:avLst/>
          </a:prstGeom>
        </p:spPr>
        <p:txBody>
          <a:bodyPr wrap="square">
            <a:spAutoFit/>
          </a:bodyPr>
          <a:lstStyle/>
          <a:p>
            <a:r>
              <a:rPr lang="en-US" b="1" dirty="0"/>
              <a:t>•Every procedure called by the INVOKE directive must have a prototype.</a:t>
            </a:r>
            <a:endParaRPr lang="en-PK" b="1" dirty="0"/>
          </a:p>
        </p:txBody>
      </p:sp>
      <p:sp>
        <p:nvSpPr>
          <p:cNvPr id="6" name="Rectangle 5">
            <a:extLst>
              <a:ext uri="{FF2B5EF4-FFF2-40B4-BE49-F238E27FC236}">
                <a16:creationId xmlns:a16="http://schemas.microsoft.com/office/drawing/2014/main" id="{C8B7E461-9B78-4C39-AE48-3E304542772A}"/>
              </a:ext>
            </a:extLst>
          </p:cNvPr>
          <p:cNvSpPr/>
          <p:nvPr/>
        </p:nvSpPr>
        <p:spPr>
          <a:xfrm>
            <a:off x="503582" y="3429000"/>
            <a:ext cx="10049373" cy="369332"/>
          </a:xfrm>
          <a:prstGeom prst="rect">
            <a:avLst/>
          </a:prstGeom>
        </p:spPr>
        <p:txBody>
          <a:bodyPr wrap="square">
            <a:spAutoFit/>
          </a:bodyPr>
          <a:lstStyle/>
          <a:p>
            <a:r>
              <a:rPr lang="en-US" b="1" dirty="0"/>
              <a:t>•A complete procedure definition can also serve as its own prototype.</a:t>
            </a:r>
            <a:endParaRPr lang="en-PK" b="1" dirty="0"/>
          </a:p>
        </p:txBody>
      </p:sp>
      <p:sp>
        <p:nvSpPr>
          <p:cNvPr id="7" name="Rectangle 6">
            <a:extLst>
              <a:ext uri="{FF2B5EF4-FFF2-40B4-BE49-F238E27FC236}">
                <a16:creationId xmlns:a16="http://schemas.microsoft.com/office/drawing/2014/main" id="{C93F0AB7-AD03-4A44-BEF2-381CAEA6B1A4}"/>
              </a:ext>
            </a:extLst>
          </p:cNvPr>
          <p:cNvSpPr/>
          <p:nvPr/>
        </p:nvSpPr>
        <p:spPr>
          <a:xfrm>
            <a:off x="503582" y="4246457"/>
            <a:ext cx="10919792" cy="646331"/>
          </a:xfrm>
          <a:prstGeom prst="rect">
            <a:avLst/>
          </a:prstGeom>
        </p:spPr>
        <p:txBody>
          <a:bodyPr wrap="square">
            <a:spAutoFit/>
          </a:bodyPr>
          <a:lstStyle/>
          <a:p>
            <a:pPr algn="just"/>
            <a:r>
              <a:rPr lang="en-US" b="1" dirty="0"/>
              <a:t>•Standard configuration: PROTO appears at top of the program listing, INVOKE appears in the code segment, and the procedure implementation occurs later in the program</a:t>
            </a:r>
            <a:r>
              <a:rPr lang="en-US" dirty="0"/>
              <a:t>. </a:t>
            </a:r>
            <a:endParaRPr lang="en-PK" dirty="0"/>
          </a:p>
        </p:txBody>
      </p:sp>
    </p:spTree>
    <p:extLst>
      <p:ext uri="{BB962C8B-B14F-4D97-AF65-F5344CB8AC3E}">
        <p14:creationId xmlns:p14="http://schemas.microsoft.com/office/powerpoint/2010/main" val="10398050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D6085-06A0-48A1-8706-C63377847B6F}"/>
              </a:ext>
            </a:extLst>
          </p:cNvPr>
          <p:cNvSpPr>
            <a:spLocks noGrp="1"/>
          </p:cNvSpPr>
          <p:nvPr>
            <p:ph type="title"/>
          </p:nvPr>
        </p:nvSpPr>
        <p:spPr>
          <a:xfrm>
            <a:off x="646111" y="452718"/>
            <a:ext cx="9404723" cy="700221"/>
          </a:xfrm>
        </p:spPr>
        <p:txBody>
          <a:bodyPr/>
          <a:lstStyle/>
          <a:p>
            <a:pPr algn="ctr"/>
            <a:r>
              <a:rPr lang="en-US" b="1" dirty="0"/>
              <a:t>EXAMPLE</a:t>
            </a:r>
            <a:endParaRPr lang="en-PK" b="1" dirty="0"/>
          </a:p>
        </p:txBody>
      </p:sp>
      <p:pic>
        <p:nvPicPr>
          <p:cNvPr id="4" name="Picture 3">
            <a:extLst>
              <a:ext uri="{FF2B5EF4-FFF2-40B4-BE49-F238E27FC236}">
                <a16:creationId xmlns:a16="http://schemas.microsoft.com/office/drawing/2014/main" id="{AF9198A1-B42B-49F0-85BB-C6136DB1F319}"/>
              </a:ext>
            </a:extLst>
          </p:cNvPr>
          <p:cNvPicPr>
            <a:picLocks noChangeAspect="1"/>
          </p:cNvPicPr>
          <p:nvPr/>
        </p:nvPicPr>
        <p:blipFill>
          <a:blip r:embed="rId2"/>
          <a:stretch>
            <a:fillRect/>
          </a:stretch>
        </p:blipFill>
        <p:spPr>
          <a:xfrm>
            <a:off x="156334" y="1293536"/>
            <a:ext cx="6337232" cy="2864229"/>
          </a:xfrm>
          <a:prstGeom prst="rect">
            <a:avLst/>
          </a:prstGeom>
        </p:spPr>
      </p:pic>
      <p:sp>
        <p:nvSpPr>
          <p:cNvPr id="5" name="Rectangle 4">
            <a:extLst>
              <a:ext uri="{FF2B5EF4-FFF2-40B4-BE49-F238E27FC236}">
                <a16:creationId xmlns:a16="http://schemas.microsoft.com/office/drawing/2014/main" id="{52D6BB26-A6DA-4F86-BA17-3C8EB45A4374}"/>
              </a:ext>
            </a:extLst>
          </p:cNvPr>
          <p:cNvSpPr/>
          <p:nvPr/>
        </p:nvSpPr>
        <p:spPr>
          <a:xfrm>
            <a:off x="6665844" y="1293536"/>
            <a:ext cx="4757530" cy="646331"/>
          </a:xfrm>
          <a:prstGeom prst="rect">
            <a:avLst/>
          </a:prstGeom>
        </p:spPr>
        <p:txBody>
          <a:bodyPr wrap="square">
            <a:spAutoFit/>
          </a:bodyPr>
          <a:lstStyle/>
          <a:p>
            <a:r>
              <a:rPr lang="en-US" b="1" dirty="0"/>
              <a:t>• Prototype for the </a:t>
            </a:r>
            <a:r>
              <a:rPr lang="en-US" b="1" dirty="0" err="1"/>
              <a:t>ArraySum</a:t>
            </a:r>
            <a:r>
              <a:rPr lang="en-US" b="1" dirty="0"/>
              <a:t> procedure, showing its parameter list:</a:t>
            </a:r>
            <a:endParaRPr lang="en-PK" b="1" dirty="0"/>
          </a:p>
        </p:txBody>
      </p:sp>
      <p:pic>
        <p:nvPicPr>
          <p:cNvPr id="6" name="Picture 5">
            <a:extLst>
              <a:ext uri="{FF2B5EF4-FFF2-40B4-BE49-F238E27FC236}">
                <a16:creationId xmlns:a16="http://schemas.microsoft.com/office/drawing/2014/main" id="{B9D9296C-BFC6-4F52-847A-A13012B7D15E}"/>
              </a:ext>
            </a:extLst>
          </p:cNvPr>
          <p:cNvPicPr>
            <a:picLocks noChangeAspect="1"/>
          </p:cNvPicPr>
          <p:nvPr/>
        </p:nvPicPr>
        <p:blipFill>
          <a:blip r:embed="rId3"/>
          <a:stretch>
            <a:fillRect/>
          </a:stretch>
        </p:blipFill>
        <p:spPr>
          <a:xfrm>
            <a:off x="5572746" y="4159342"/>
            <a:ext cx="6343650" cy="1104900"/>
          </a:xfrm>
          <a:prstGeom prst="rect">
            <a:avLst/>
          </a:prstGeom>
        </p:spPr>
      </p:pic>
      <p:pic>
        <p:nvPicPr>
          <p:cNvPr id="7" name="Picture 6">
            <a:extLst>
              <a:ext uri="{FF2B5EF4-FFF2-40B4-BE49-F238E27FC236}">
                <a16:creationId xmlns:a16="http://schemas.microsoft.com/office/drawing/2014/main" id="{B4531ADF-2011-4AB9-AFF0-3F1AACCBD7D9}"/>
              </a:ext>
            </a:extLst>
          </p:cNvPr>
          <p:cNvPicPr>
            <a:picLocks noChangeAspect="1"/>
          </p:cNvPicPr>
          <p:nvPr/>
        </p:nvPicPr>
        <p:blipFill>
          <a:blip r:embed="rId4"/>
          <a:stretch>
            <a:fillRect/>
          </a:stretch>
        </p:blipFill>
        <p:spPr>
          <a:xfrm>
            <a:off x="5572746" y="5314048"/>
            <a:ext cx="6372225" cy="1114425"/>
          </a:xfrm>
          <a:prstGeom prst="rect">
            <a:avLst/>
          </a:prstGeom>
        </p:spPr>
      </p:pic>
    </p:spTree>
    <p:extLst>
      <p:ext uri="{BB962C8B-B14F-4D97-AF65-F5344CB8AC3E}">
        <p14:creationId xmlns:p14="http://schemas.microsoft.com/office/powerpoint/2010/main" val="33153995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97D3E-40F3-46BF-809A-CBDEAB22A0F3}"/>
              </a:ext>
            </a:extLst>
          </p:cNvPr>
          <p:cNvSpPr>
            <a:spLocks noGrp="1"/>
          </p:cNvSpPr>
          <p:nvPr>
            <p:ph type="title"/>
          </p:nvPr>
        </p:nvSpPr>
        <p:spPr>
          <a:xfrm>
            <a:off x="238540" y="240683"/>
            <a:ext cx="10376452" cy="1400530"/>
          </a:xfrm>
        </p:spPr>
        <p:txBody>
          <a:bodyPr/>
          <a:lstStyle/>
          <a:p>
            <a:pPr algn="ctr"/>
            <a:r>
              <a:rPr lang="en-US" b="1" dirty="0"/>
              <a:t>LEA instruction (load effective address)</a:t>
            </a:r>
            <a:endParaRPr lang="en-PK" b="1" dirty="0"/>
          </a:p>
        </p:txBody>
      </p:sp>
      <p:sp>
        <p:nvSpPr>
          <p:cNvPr id="4" name="Rectangle 3">
            <a:extLst>
              <a:ext uri="{FF2B5EF4-FFF2-40B4-BE49-F238E27FC236}">
                <a16:creationId xmlns:a16="http://schemas.microsoft.com/office/drawing/2014/main" id="{93022651-3E1E-4076-9467-85991CFAFEB3}"/>
              </a:ext>
            </a:extLst>
          </p:cNvPr>
          <p:cNvSpPr/>
          <p:nvPr/>
        </p:nvSpPr>
        <p:spPr>
          <a:xfrm>
            <a:off x="337931" y="1318047"/>
            <a:ext cx="11323982" cy="923330"/>
          </a:xfrm>
          <a:prstGeom prst="rect">
            <a:avLst/>
          </a:prstGeom>
        </p:spPr>
        <p:txBody>
          <a:bodyPr wrap="square">
            <a:spAutoFit/>
          </a:bodyPr>
          <a:lstStyle/>
          <a:p>
            <a:pPr algn="just"/>
            <a:r>
              <a:rPr lang="en-US" b="1" dirty="0"/>
              <a:t>• The LEA instruction returns offsets of both direct and indirect operands at run time.</a:t>
            </a:r>
          </a:p>
          <a:p>
            <a:pPr algn="just"/>
            <a:endParaRPr lang="en-US" b="1" dirty="0"/>
          </a:p>
          <a:p>
            <a:pPr algn="just"/>
            <a:r>
              <a:rPr lang="en-US" b="1" dirty="0"/>
              <a:t>– OFFSET only returns constant offsets (assemble time).</a:t>
            </a:r>
            <a:endParaRPr lang="en-PK" b="1" dirty="0"/>
          </a:p>
        </p:txBody>
      </p:sp>
      <p:sp>
        <p:nvSpPr>
          <p:cNvPr id="5" name="Rectangle 4">
            <a:extLst>
              <a:ext uri="{FF2B5EF4-FFF2-40B4-BE49-F238E27FC236}">
                <a16:creationId xmlns:a16="http://schemas.microsoft.com/office/drawing/2014/main" id="{E7846FF0-7906-4491-8540-0D02E5D09027}"/>
              </a:ext>
            </a:extLst>
          </p:cNvPr>
          <p:cNvSpPr/>
          <p:nvPr/>
        </p:nvSpPr>
        <p:spPr>
          <a:xfrm>
            <a:off x="337931" y="2533911"/>
            <a:ext cx="11025808" cy="369332"/>
          </a:xfrm>
          <a:prstGeom prst="rect">
            <a:avLst/>
          </a:prstGeom>
        </p:spPr>
        <p:txBody>
          <a:bodyPr wrap="square">
            <a:spAutoFit/>
          </a:bodyPr>
          <a:lstStyle/>
          <a:p>
            <a:r>
              <a:rPr lang="en-US" b="1" dirty="0"/>
              <a:t>• LEA is required when obtaining the offset of a stack parameter or local variable. For example:</a:t>
            </a:r>
            <a:endParaRPr lang="en-PK" b="1" dirty="0"/>
          </a:p>
        </p:txBody>
      </p:sp>
      <p:pic>
        <p:nvPicPr>
          <p:cNvPr id="6" name="Picture 5">
            <a:extLst>
              <a:ext uri="{FF2B5EF4-FFF2-40B4-BE49-F238E27FC236}">
                <a16:creationId xmlns:a16="http://schemas.microsoft.com/office/drawing/2014/main" id="{0340D7A5-EFBD-4BF6-AD2D-5D2A34034143}"/>
              </a:ext>
            </a:extLst>
          </p:cNvPr>
          <p:cNvPicPr>
            <a:picLocks noChangeAspect="1"/>
          </p:cNvPicPr>
          <p:nvPr/>
        </p:nvPicPr>
        <p:blipFill>
          <a:blip r:embed="rId2"/>
          <a:stretch>
            <a:fillRect/>
          </a:stretch>
        </p:blipFill>
        <p:spPr>
          <a:xfrm>
            <a:off x="2035017" y="3314772"/>
            <a:ext cx="7427449" cy="2933213"/>
          </a:xfrm>
          <a:prstGeom prst="rect">
            <a:avLst/>
          </a:prstGeom>
        </p:spPr>
      </p:pic>
    </p:spTree>
    <p:extLst>
      <p:ext uri="{BB962C8B-B14F-4D97-AF65-F5344CB8AC3E}">
        <p14:creationId xmlns:p14="http://schemas.microsoft.com/office/powerpoint/2010/main" val="29125926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28FFD-A6A2-4797-979A-CEDF1FFBA774}"/>
              </a:ext>
            </a:extLst>
          </p:cNvPr>
          <p:cNvSpPr>
            <a:spLocks noGrp="1"/>
          </p:cNvSpPr>
          <p:nvPr>
            <p:ph type="title"/>
          </p:nvPr>
        </p:nvSpPr>
        <p:spPr>
          <a:xfrm>
            <a:off x="646111" y="452718"/>
            <a:ext cx="9404723" cy="673717"/>
          </a:xfrm>
        </p:spPr>
        <p:txBody>
          <a:bodyPr/>
          <a:lstStyle/>
          <a:p>
            <a:pPr algn="ctr"/>
            <a:r>
              <a:rPr lang="en-US" b="1" dirty="0"/>
              <a:t>Related directives</a:t>
            </a:r>
            <a:endParaRPr lang="en-PK" b="1" dirty="0"/>
          </a:p>
        </p:txBody>
      </p:sp>
      <p:sp>
        <p:nvSpPr>
          <p:cNvPr id="3" name="Content Placeholder 2">
            <a:extLst>
              <a:ext uri="{FF2B5EF4-FFF2-40B4-BE49-F238E27FC236}">
                <a16:creationId xmlns:a16="http://schemas.microsoft.com/office/drawing/2014/main" id="{64175051-386C-4D02-8FDB-AE9C631437B2}"/>
              </a:ext>
            </a:extLst>
          </p:cNvPr>
          <p:cNvSpPr>
            <a:spLocks noGrp="1"/>
          </p:cNvSpPr>
          <p:nvPr>
            <p:ph idx="1"/>
          </p:nvPr>
        </p:nvSpPr>
        <p:spPr/>
        <p:txBody>
          <a:bodyPr/>
          <a:lstStyle/>
          <a:p>
            <a:endParaRPr lang="en-PK"/>
          </a:p>
        </p:txBody>
      </p:sp>
      <p:pic>
        <p:nvPicPr>
          <p:cNvPr id="4" name="Picture 3">
            <a:extLst>
              <a:ext uri="{FF2B5EF4-FFF2-40B4-BE49-F238E27FC236}">
                <a16:creationId xmlns:a16="http://schemas.microsoft.com/office/drawing/2014/main" id="{20E75F0E-6AAC-4AE0-A66F-DC284C7BE1C8}"/>
              </a:ext>
            </a:extLst>
          </p:cNvPr>
          <p:cNvPicPr>
            <a:picLocks noChangeAspect="1"/>
          </p:cNvPicPr>
          <p:nvPr/>
        </p:nvPicPr>
        <p:blipFill>
          <a:blip r:embed="rId2"/>
          <a:stretch>
            <a:fillRect/>
          </a:stretch>
        </p:blipFill>
        <p:spPr>
          <a:xfrm>
            <a:off x="337929" y="1272208"/>
            <a:ext cx="10939671" cy="5472539"/>
          </a:xfrm>
          <a:prstGeom prst="rect">
            <a:avLst/>
          </a:prstGeom>
        </p:spPr>
      </p:pic>
    </p:spTree>
    <p:extLst>
      <p:ext uri="{BB962C8B-B14F-4D97-AF65-F5344CB8AC3E}">
        <p14:creationId xmlns:p14="http://schemas.microsoft.com/office/powerpoint/2010/main" val="18394657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5409103-A89C-4FBE-847C-16F0EEF90BB8}"/>
              </a:ext>
            </a:extLst>
          </p:cNvPr>
          <p:cNvPicPr>
            <a:picLocks noChangeAspect="1"/>
          </p:cNvPicPr>
          <p:nvPr/>
        </p:nvPicPr>
        <p:blipFill>
          <a:blip r:embed="rId2"/>
          <a:stretch>
            <a:fillRect/>
          </a:stretch>
        </p:blipFill>
        <p:spPr>
          <a:xfrm>
            <a:off x="980660" y="294819"/>
            <a:ext cx="9316279" cy="6268361"/>
          </a:xfrm>
          <a:prstGeom prst="rect">
            <a:avLst/>
          </a:prstGeom>
        </p:spPr>
      </p:pic>
    </p:spTree>
    <p:extLst>
      <p:ext uri="{BB962C8B-B14F-4D97-AF65-F5344CB8AC3E}">
        <p14:creationId xmlns:p14="http://schemas.microsoft.com/office/powerpoint/2010/main" val="29300874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F5CF3D7-76B0-4431-A046-08D15AFAA13C}"/>
              </a:ext>
            </a:extLst>
          </p:cNvPr>
          <p:cNvPicPr>
            <a:picLocks noChangeAspect="1"/>
          </p:cNvPicPr>
          <p:nvPr/>
        </p:nvPicPr>
        <p:blipFill>
          <a:blip r:embed="rId2"/>
          <a:stretch>
            <a:fillRect/>
          </a:stretch>
        </p:blipFill>
        <p:spPr>
          <a:xfrm>
            <a:off x="793824" y="383901"/>
            <a:ext cx="9662142" cy="6090198"/>
          </a:xfrm>
          <a:prstGeom prst="rect">
            <a:avLst/>
          </a:prstGeom>
        </p:spPr>
      </p:pic>
    </p:spTree>
    <p:extLst>
      <p:ext uri="{BB962C8B-B14F-4D97-AF65-F5344CB8AC3E}">
        <p14:creationId xmlns:p14="http://schemas.microsoft.com/office/powerpoint/2010/main" val="40412690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ow to Make Any Question Essential with Three Easy Steps – Wabisabi Learning">
            <a:extLst>
              <a:ext uri="{FF2B5EF4-FFF2-40B4-BE49-F238E27FC236}">
                <a16:creationId xmlns:a16="http://schemas.microsoft.com/office/drawing/2014/main" id="{161E9A55-2B15-4846-A60B-5B4EB55020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6774653"/>
      </p:ext>
    </p:extLst>
  </p:cSld>
  <p:clrMapOvr>
    <a:masterClrMapping/>
  </p:clrMapOvr>
  <mc:AlternateContent xmlns:mc="http://schemas.openxmlformats.org/markup-compatibility/2006" xmlns:p14="http://schemas.microsoft.com/office/powerpoint/2010/main">
    <mc:Choice Requires="p14">
      <p:transition spd="slow" p14:dur="2000" advTm="10604"/>
    </mc:Choice>
    <mc:Fallback xmlns="">
      <p:transition spd="slow" advTm="1060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11F67BA-C232-419F-B301-60EA668F08E8}"/>
              </a:ext>
            </a:extLst>
          </p:cNvPr>
          <p:cNvSpPr>
            <a:spLocks noGrp="1" noChangeArrowheads="1"/>
          </p:cNvSpPr>
          <p:nvPr>
            <p:ph type="title"/>
          </p:nvPr>
        </p:nvSpPr>
        <p:spPr/>
        <p:txBody>
          <a:bodyPr/>
          <a:lstStyle/>
          <a:p>
            <a:pPr algn="ctr" eaLnBrk="1" hangingPunct="1"/>
            <a:r>
              <a:rPr lang="en-US" altLang="en-US" b="1"/>
              <a:t>Parameter Passing</a:t>
            </a:r>
            <a:endParaRPr lang="en-US" altLang="en-US" b="1" dirty="0"/>
          </a:p>
        </p:txBody>
      </p:sp>
      <p:sp>
        <p:nvSpPr>
          <p:cNvPr id="6147" name="Rectangle 3">
            <a:extLst>
              <a:ext uri="{FF2B5EF4-FFF2-40B4-BE49-F238E27FC236}">
                <a16:creationId xmlns:a16="http://schemas.microsoft.com/office/drawing/2014/main" id="{B42F5641-FB38-47C0-BDAE-BFD527FC7562}"/>
              </a:ext>
            </a:extLst>
          </p:cNvPr>
          <p:cNvSpPr>
            <a:spLocks noGrp="1" noChangeArrowheads="1"/>
          </p:cNvSpPr>
          <p:nvPr>
            <p:ph type="body" idx="1"/>
          </p:nvPr>
        </p:nvSpPr>
        <p:spPr>
          <a:xfrm>
            <a:off x="1104293" y="1602752"/>
            <a:ext cx="8946541" cy="4195481"/>
          </a:xfrm>
        </p:spPr>
        <p:txBody>
          <a:bodyPr>
            <a:normAutofit lnSpcReduction="10000"/>
          </a:bodyPr>
          <a:lstStyle/>
          <a:p>
            <a:pPr eaLnBrk="1" hangingPunct="1"/>
            <a:r>
              <a:rPr lang="en-US" altLang="en-US" dirty="0"/>
              <a:t>Parameter passing in assembly language is different</a:t>
            </a:r>
          </a:p>
          <a:p>
            <a:pPr lvl="1" eaLnBrk="1" hangingPunct="1"/>
            <a:r>
              <a:rPr lang="en-US" altLang="en-US" dirty="0"/>
              <a:t>More complicated than that used in a high-level language</a:t>
            </a:r>
          </a:p>
          <a:p>
            <a:pPr eaLnBrk="1" hangingPunct="1"/>
            <a:r>
              <a:rPr lang="en-US" altLang="en-US" dirty="0"/>
              <a:t>In assembly language</a:t>
            </a:r>
          </a:p>
          <a:p>
            <a:pPr lvl="1" eaLnBrk="1" hangingPunct="1"/>
            <a:r>
              <a:rPr lang="en-US" altLang="en-US" dirty="0"/>
              <a:t>Place all required parameters in an accessible storage area</a:t>
            </a:r>
          </a:p>
          <a:p>
            <a:pPr lvl="1" eaLnBrk="1" hangingPunct="1"/>
            <a:r>
              <a:rPr lang="en-US" altLang="en-US" dirty="0"/>
              <a:t>Then call the procedure </a:t>
            </a:r>
          </a:p>
          <a:p>
            <a:pPr eaLnBrk="1" hangingPunct="1"/>
            <a:r>
              <a:rPr lang="en-US" altLang="en-US" dirty="0"/>
              <a:t>Two types of storage areas used</a:t>
            </a:r>
          </a:p>
          <a:p>
            <a:pPr lvl="1" eaLnBrk="1" hangingPunct="1"/>
            <a:r>
              <a:rPr lang="en-US" altLang="en-US" dirty="0"/>
              <a:t>Registers: general-purpose registers are used </a:t>
            </a:r>
            <a:r>
              <a:rPr lang="en-US" altLang="en-US" b="1" dirty="0"/>
              <a:t>(</a:t>
            </a:r>
            <a:r>
              <a:rPr lang="en-US" altLang="en-US" b="1" dirty="0">
                <a:solidFill>
                  <a:srgbClr val="FFFF00"/>
                </a:solidFill>
              </a:rPr>
              <a:t>register method</a:t>
            </a:r>
            <a:r>
              <a:rPr lang="en-US" altLang="en-US" b="1" dirty="0"/>
              <a:t>)</a:t>
            </a:r>
          </a:p>
          <a:p>
            <a:pPr lvl="1" eaLnBrk="1" hangingPunct="1"/>
            <a:r>
              <a:rPr lang="en-US" altLang="en-US" dirty="0"/>
              <a:t>Memory: stack is used </a:t>
            </a:r>
            <a:r>
              <a:rPr lang="en-US" altLang="en-US" b="1" dirty="0"/>
              <a:t>(</a:t>
            </a:r>
            <a:r>
              <a:rPr lang="en-US" altLang="en-US" b="1" dirty="0">
                <a:solidFill>
                  <a:srgbClr val="FFFF00"/>
                </a:solidFill>
              </a:rPr>
              <a:t>stack method</a:t>
            </a:r>
            <a:r>
              <a:rPr lang="en-US" altLang="en-US" b="1" dirty="0"/>
              <a:t>)</a:t>
            </a:r>
          </a:p>
          <a:p>
            <a:pPr eaLnBrk="1" hangingPunct="1"/>
            <a:r>
              <a:rPr lang="en-US" altLang="en-US" dirty="0"/>
              <a:t>Two common mechanisms of parameter passing</a:t>
            </a:r>
          </a:p>
          <a:p>
            <a:pPr lvl="1" eaLnBrk="1" hangingPunct="1"/>
            <a:r>
              <a:rPr lang="en-US" altLang="en-US" dirty="0"/>
              <a:t>Pass-by-value: parameter </a:t>
            </a:r>
            <a:r>
              <a:rPr lang="en-US" altLang="en-US" b="1" dirty="0">
                <a:solidFill>
                  <a:srgbClr val="FFFF00"/>
                </a:solidFill>
              </a:rPr>
              <a:t>value</a:t>
            </a:r>
            <a:r>
              <a:rPr lang="en-US" altLang="en-US" dirty="0"/>
              <a:t> is passed</a:t>
            </a:r>
          </a:p>
          <a:p>
            <a:pPr lvl="1" eaLnBrk="1" hangingPunct="1"/>
            <a:r>
              <a:rPr lang="en-US" altLang="en-US" dirty="0"/>
              <a:t>Pass-by-reference: </a:t>
            </a:r>
            <a:r>
              <a:rPr lang="en-US" altLang="en-US" b="1" dirty="0">
                <a:solidFill>
                  <a:srgbClr val="FFFF00"/>
                </a:solidFill>
              </a:rPr>
              <a:t>address</a:t>
            </a:r>
            <a:r>
              <a:rPr lang="en-US" altLang="en-US" dirty="0"/>
              <a:t> of parameter is passed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675BCB5-91CE-4285-9558-EF80DCA66E91}"/>
              </a:ext>
            </a:extLst>
          </p:cNvPr>
          <p:cNvSpPr>
            <a:spLocks noGrp="1" noChangeArrowheads="1"/>
          </p:cNvSpPr>
          <p:nvPr>
            <p:ph type="title"/>
          </p:nvPr>
        </p:nvSpPr>
        <p:spPr/>
        <p:txBody>
          <a:bodyPr/>
          <a:lstStyle/>
          <a:p>
            <a:pPr algn="ctr" eaLnBrk="1" hangingPunct="1"/>
            <a:r>
              <a:rPr lang="en-US" altLang="en-US" b="1" dirty="0"/>
              <a:t>Stack Parameters</a:t>
            </a:r>
          </a:p>
        </p:txBody>
      </p:sp>
      <p:sp>
        <p:nvSpPr>
          <p:cNvPr id="7171" name="Rectangle 3">
            <a:extLst>
              <a:ext uri="{FF2B5EF4-FFF2-40B4-BE49-F238E27FC236}">
                <a16:creationId xmlns:a16="http://schemas.microsoft.com/office/drawing/2014/main" id="{8C0945CE-1881-4D4C-8E0B-97D9D39B5382}"/>
              </a:ext>
            </a:extLst>
          </p:cNvPr>
          <p:cNvSpPr>
            <a:spLocks noGrp="1" noChangeArrowheads="1"/>
          </p:cNvSpPr>
          <p:nvPr>
            <p:ph type="body" idx="1"/>
          </p:nvPr>
        </p:nvSpPr>
        <p:spPr>
          <a:xfrm>
            <a:off x="1981200" y="1143001"/>
            <a:ext cx="8229600" cy="5051425"/>
          </a:xfrm>
        </p:spPr>
        <p:txBody>
          <a:bodyPr/>
          <a:lstStyle/>
          <a:p>
            <a:pPr eaLnBrk="1" hangingPunct="1"/>
            <a:r>
              <a:rPr lang="en-US" altLang="en-US" dirty="0"/>
              <a:t>Consider the following max procedure</a:t>
            </a:r>
          </a:p>
          <a:p>
            <a:pPr eaLnBrk="1" hangingPunct="1">
              <a:spcBef>
                <a:spcPct val="50000"/>
              </a:spcBef>
              <a:buFont typeface="Wingdings" panose="05000000000000000000" pitchFamily="2" charset="2"/>
              <a:buNone/>
            </a:pPr>
            <a:r>
              <a:rPr lang="en-US" altLang="en-US" b="1" dirty="0">
                <a:latin typeface="Courier New" panose="02070309020205020404" pitchFamily="49" charset="0"/>
                <a:cs typeface="Courier New" panose="02070309020205020404" pitchFamily="49" charset="0"/>
              </a:rPr>
              <a:t>	int max ( int x, int y, int z ) {</a:t>
            </a:r>
          </a:p>
          <a:p>
            <a:pPr eaLnBrk="1" hangingPunct="1">
              <a:spcBef>
                <a:spcPct val="0"/>
              </a:spcBef>
              <a:buFont typeface="Wingdings" panose="05000000000000000000" pitchFamily="2" charset="2"/>
              <a:buNone/>
            </a:pPr>
            <a:r>
              <a:rPr lang="en-US" altLang="en-US" b="1" dirty="0">
                <a:latin typeface="Courier New" panose="02070309020205020404" pitchFamily="49" charset="0"/>
                <a:cs typeface="Courier New" panose="02070309020205020404" pitchFamily="49" charset="0"/>
              </a:rPr>
              <a:t>		int temp = x;</a:t>
            </a:r>
          </a:p>
          <a:p>
            <a:pPr eaLnBrk="1" hangingPunct="1">
              <a:spcBef>
                <a:spcPct val="0"/>
              </a:spcBef>
              <a:buFont typeface="Wingdings" panose="05000000000000000000" pitchFamily="2" charset="2"/>
              <a:buNone/>
            </a:pPr>
            <a:r>
              <a:rPr lang="en-US" altLang="en-US" b="1" dirty="0">
                <a:latin typeface="Courier New" panose="02070309020205020404" pitchFamily="49" charset="0"/>
                <a:cs typeface="Courier New" panose="02070309020205020404" pitchFamily="49" charset="0"/>
              </a:rPr>
              <a:t>		if (y &gt; temp) temp = y;</a:t>
            </a:r>
          </a:p>
          <a:p>
            <a:pPr eaLnBrk="1" hangingPunct="1">
              <a:spcBef>
                <a:spcPct val="0"/>
              </a:spcBef>
              <a:buFont typeface="Wingdings" panose="05000000000000000000" pitchFamily="2" charset="2"/>
              <a:buNone/>
            </a:pPr>
            <a:r>
              <a:rPr lang="en-US" altLang="en-US" b="1" dirty="0">
                <a:latin typeface="Courier New" panose="02070309020205020404" pitchFamily="49" charset="0"/>
                <a:cs typeface="Courier New" panose="02070309020205020404" pitchFamily="49" charset="0"/>
              </a:rPr>
              <a:t>		if (z &gt; temp) temp = z;</a:t>
            </a:r>
          </a:p>
          <a:p>
            <a:pPr eaLnBrk="1" hangingPunct="1">
              <a:spcBef>
                <a:spcPct val="0"/>
              </a:spcBef>
              <a:buFont typeface="Wingdings" panose="05000000000000000000" pitchFamily="2" charset="2"/>
              <a:buNone/>
            </a:pPr>
            <a:r>
              <a:rPr lang="en-US" altLang="en-US" b="1" dirty="0">
                <a:latin typeface="Courier New" panose="02070309020205020404" pitchFamily="49" charset="0"/>
                <a:cs typeface="Courier New" panose="02070309020205020404" pitchFamily="49" charset="0"/>
              </a:rPr>
              <a:t>		return temp;</a:t>
            </a:r>
          </a:p>
          <a:p>
            <a:pPr eaLnBrk="1" hangingPunct="1">
              <a:spcBef>
                <a:spcPct val="0"/>
              </a:spcBef>
              <a:buFont typeface="Wingdings" panose="05000000000000000000" pitchFamily="2" charset="2"/>
              <a:buNone/>
            </a:pPr>
            <a:r>
              <a:rPr lang="en-US" altLang="en-US" b="1" dirty="0">
                <a:latin typeface="Courier New" panose="02070309020205020404" pitchFamily="49" charset="0"/>
                <a:cs typeface="Courier New" panose="02070309020205020404" pitchFamily="49" charset="0"/>
              </a:rPr>
              <a:t>	}</a:t>
            </a:r>
          </a:p>
          <a:p>
            <a:pPr eaLnBrk="1" hangingPunct="1"/>
            <a:endParaRPr lang="en-US" altLang="en-US" dirty="0"/>
          </a:p>
        </p:txBody>
      </p:sp>
      <p:sp>
        <p:nvSpPr>
          <p:cNvPr id="171012" name="Text Box 4">
            <a:extLst>
              <a:ext uri="{FF2B5EF4-FFF2-40B4-BE49-F238E27FC236}">
                <a16:creationId xmlns:a16="http://schemas.microsoft.com/office/drawing/2014/main" id="{A97993DC-6F0D-4951-BDEB-E678DEEFF945}"/>
              </a:ext>
            </a:extLst>
          </p:cNvPr>
          <p:cNvSpPr txBox="1">
            <a:spLocks noChangeArrowheads="1"/>
          </p:cNvSpPr>
          <p:nvPr/>
        </p:nvSpPr>
        <p:spPr bwMode="auto">
          <a:xfrm>
            <a:off x="2419351" y="4235451"/>
            <a:ext cx="3273425" cy="19589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0" rIns="137160" bIns="0" anchor="ctr"/>
          <a:lstStyle>
            <a:lvl1pPr>
              <a:tabLst>
                <a:tab pos="457200" algn="l"/>
                <a:tab pos="3657600" algn="l"/>
                <a:tab pos="4114800" algn="l"/>
              </a:tabLst>
              <a:defRPr>
                <a:solidFill>
                  <a:schemeClr val="tx1"/>
                </a:solidFill>
                <a:latin typeface="Arial" panose="020B0604020202020204" pitchFamily="34" charset="0"/>
                <a:cs typeface="Arial" panose="020B0604020202020204" pitchFamily="34" charset="0"/>
              </a:defRPr>
            </a:lvl1pPr>
            <a:lvl2pPr marL="742950" indent="-285750">
              <a:tabLst>
                <a:tab pos="457200" algn="l"/>
                <a:tab pos="3657600" algn="l"/>
                <a:tab pos="4114800" algn="l"/>
              </a:tabLst>
              <a:defRPr>
                <a:solidFill>
                  <a:schemeClr val="tx1"/>
                </a:solidFill>
                <a:latin typeface="Arial" panose="020B0604020202020204" pitchFamily="34" charset="0"/>
                <a:cs typeface="Arial" panose="020B0604020202020204" pitchFamily="34" charset="0"/>
              </a:defRPr>
            </a:lvl2pPr>
            <a:lvl3pPr marL="1143000" indent="-228600">
              <a:tabLst>
                <a:tab pos="457200" algn="l"/>
                <a:tab pos="3657600" algn="l"/>
                <a:tab pos="4114800" algn="l"/>
              </a:tabLst>
              <a:defRPr>
                <a:solidFill>
                  <a:schemeClr val="tx1"/>
                </a:solidFill>
                <a:latin typeface="Arial" panose="020B0604020202020204" pitchFamily="34" charset="0"/>
                <a:cs typeface="Arial" panose="020B0604020202020204" pitchFamily="34" charset="0"/>
              </a:defRPr>
            </a:lvl3pPr>
            <a:lvl4pPr marL="1600200" indent="-228600">
              <a:tabLst>
                <a:tab pos="457200" algn="l"/>
                <a:tab pos="3657600" algn="l"/>
                <a:tab pos="4114800" algn="l"/>
              </a:tabLst>
              <a:defRPr>
                <a:solidFill>
                  <a:schemeClr val="tx1"/>
                </a:solidFill>
                <a:latin typeface="Arial" panose="020B0604020202020204" pitchFamily="34" charset="0"/>
                <a:cs typeface="Arial" panose="020B0604020202020204" pitchFamily="34" charset="0"/>
              </a:defRPr>
            </a:lvl4pPr>
            <a:lvl5pPr marL="2057400" indent="-228600">
              <a:tabLst>
                <a:tab pos="457200" algn="l"/>
                <a:tab pos="3657600" algn="l"/>
                <a:tab pos="41148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a:solidFill>
                  <a:schemeClr val="tx1"/>
                </a:solidFill>
                <a:latin typeface="Arial" panose="020B0604020202020204" pitchFamily="34" charset="0"/>
                <a:cs typeface="Arial" panose="020B0604020202020204" pitchFamily="34" charset="0"/>
              </a:defRPr>
            </a:lvl9pPr>
          </a:lstStyle>
          <a:p>
            <a:pPr eaLnBrk="1" hangingPunct="1">
              <a:spcBef>
                <a:spcPct val="10000"/>
              </a:spcBef>
            </a:pPr>
            <a:r>
              <a:rPr lang="en-US" altLang="en-US" sz="2000" b="1" dirty="0">
                <a:solidFill>
                  <a:srgbClr val="FFFF00"/>
                </a:solidFill>
                <a:latin typeface="Courier New" panose="02070309020205020404" pitchFamily="49" charset="0"/>
              </a:rPr>
              <a:t>Register Parameters</a:t>
            </a:r>
          </a:p>
          <a:p>
            <a:pPr eaLnBrk="1" hangingPunct="1">
              <a:spcBef>
                <a:spcPct val="10000"/>
              </a:spcBef>
            </a:pPr>
            <a:r>
              <a:rPr lang="en-US" altLang="en-US" sz="2000" b="1" dirty="0">
                <a:latin typeface="Courier New" panose="02070309020205020404" pitchFamily="49" charset="0"/>
              </a:rPr>
              <a:t>mov  </a:t>
            </a:r>
            <a:r>
              <a:rPr lang="en-US" altLang="en-US" sz="2000" b="1" dirty="0" err="1">
                <a:latin typeface="Courier New" panose="02070309020205020404" pitchFamily="49" charset="0"/>
              </a:rPr>
              <a:t>eax</a:t>
            </a:r>
            <a:r>
              <a:rPr lang="en-US" altLang="en-US" sz="2000" b="1" dirty="0">
                <a:latin typeface="Courier New" panose="02070309020205020404" pitchFamily="49" charset="0"/>
              </a:rPr>
              <a:t>, num1</a:t>
            </a:r>
          </a:p>
          <a:p>
            <a:pPr eaLnBrk="1" hangingPunct="1"/>
            <a:r>
              <a:rPr lang="en-US" altLang="en-US" sz="2000" b="1" dirty="0">
                <a:latin typeface="Courier New" panose="02070309020205020404" pitchFamily="49" charset="0"/>
              </a:rPr>
              <a:t>mov  </a:t>
            </a:r>
            <a:r>
              <a:rPr lang="en-US" altLang="en-US" sz="2000" b="1" dirty="0" err="1">
                <a:latin typeface="Courier New" panose="02070309020205020404" pitchFamily="49" charset="0"/>
              </a:rPr>
              <a:t>ebx</a:t>
            </a:r>
            <a:r>
              <a:rPr lang="en-US" altLang="en-US" sz="2000" b="1" dirty="0">
                <a:latin typeface="Courier New" panose="02070309020205020404" pitchFamily="49" charset="0"/>
              </a:rPr>
              <a:t>, num2</a:t>
            </a:r>
          </a:p>
          <a:p>
            <a:pPr eaLnBrk="1" hangingPunct="1"/>
            <a:r>
              <a:rPr lang="en-US" altLang="en-US" sz="2000" b="1" dirty="0">
                <a:latin typeface="Courier New" panose="02070309020205020404" pitchFamily="49" charset="0"/>
              </a:rPr>
              <a:t>mov  </a:t>
            </a:r>
            <a:r>
              <a:rPr lang="en-US" altLang="en-US" sz="2000" b="1" dirty="0" err="1">
                <a:latin typeface="Courier New" panose="02070309020205020404" pitchFamily="49" charset="0"/>
              </a:rPr>
              <a:t>ecx</a:t>
            </a:r>
            <a:r>
              <a:rPr lang="en-US" altLang="en-US" sz="2000" b="1" dirty="0">
                <a:latin typeface="Courier New" panose="02070309020205020404" pitchFamily="49" charset="0"/>
              </a:rPr>
              <a:t>, num3</a:t>
            </a:r>
          </a:p>
          <a:p>
            <a:pPr eaLnBrk="1" hangingPunct="1"/>
            <a:r>
              <a:rPr lang="en-US" altLang="en-US" sz="2000" b="1" dirty="0">
                <a:latin typeface="Courier New" panose="02070309020205020404" pitchFamily="49" charset="0"/>
              </a:rPr>
              <a:t>call max</a:t>
            </a:r>
          </a:p>
          <a:p>
            <a:pPr eaLnBrk="1" hangingPunct="1"/>
            <a:r>
              <a:rPr lang="en-US" altLang="en-US" sz="2000" b="1" dirty="0">
                <a:latin typeface="Courier New" panose="02070309020205020404" pitchFamily="49" charset="0"/>
              </a:rPr>
              <a:t>mov  mx,  </a:t>
            </a:r>
            <a:r>
              <a:rPr lang="en-US" altLang="en-US" sz="2000" b="1" dirty="0" err="1">
                <a:latin typeface="Courier New" panose="02070309020205020404" pitchFamily="49" charset="0"/>
              </a:rPr>
              <a:t>eax</a:t>
            </a:r>
            <a:endParaRPr lang="en-US" altLang="en-US" sz="2000" b="1" dirty="0">
              <a:latin typeface="Courier New" panose="02070309020205020404" pitchFamily="49" charset="0"/>
            </a:endParaRPr>
          </a:p>
        </p:txBody>
      </p:sp>
      <p:sp>
        <p:nvSpPr>
          <p:cNvPr id="171014" name="Text Box 6">
            <a:extLst>
              <a:ext uri="{FF2B5EF4-FFF2-40B4-BE49-F238E27FC236}">
                <a16:creationId xmlns:a16="http://schemas.microsoft.com/office/drawing/2014/main" id="{98ABBAA6-3B9A-4050-A6BF-7342DA3D6FD7}"/>
              </a:ext>
            </a:extLst>
          </p:cNvPr>
          <p:cNvSpPr txBox="1">
            <a:spLocks noChangeArrowheads="1"/>
          </p:cNvSpPr>
          <p:nvPr/>
        </p:nvSpPr>
        <p:spPr bwMode="auto">
          <a:xfrm>
            <a:off x="2927351" y="3544889"/>
            <a:ext cx="6683375" cy="5746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0" rIns="137160" bIns="0" anchor="ctr"/>
          <a:lstStyle>
            <a:lvl1pPr>
              <a:tabLst>
                <a:tab pos="457200" algn="l"/>
                <a:tab pos="3657600" algn="l"/>
                <a:tab pos="4114800" algn="l"/>
              </a:tabLst>
              <a:defRPr>
                <a:solidFill>
                  <a:schemeClr val="tx1"/>
                </a:solidFill>
                <a:latin typeface="Arial" panose="020B0604020202020204" pitchFamily="34" charset="0"/>
                <a:cs typeface="Arial" panose="020B0604020202020204" pitchFamily="34" charset="0"/>
              </a:defRPr>
            </a:lvl1pPr>
            <a:lvl2pPr marL="742950" indent="-285750">
              <a:tabLst>
                <a:tab pos="457200" algn="l"/>
                <a:tab pos="3657600" algn="l"/>
                <a:tab pos="4114800" algn="l"/>
              </a:tabLst>
              <a:defRPr>
                <a:solidFill>
                  <a:schemeClr val="tx1"/>
                </a:solidFill>
                <a:latin typeface="Arial" panose="020B0604020202020204" pitchFamily="34" charset="0"/>
                <a:cs typeface="Arial" panose="020B0604020202020204" pitchFamily="34" charset="0"/>
              </a:defRPr>
            </a:lvl2pPr>
            <a:lvl3pPr marL="1143000" indent="-228600">
              <a:tabLst>
                <a:tab pos="457200" algn="l"/>
                <a:tab pos="3657600" algn="l"/>
                <a:tab pos="4114800" algn="l"/>
              </a:tabLst>
              <a:defRPr>
                <a:solidFill>
                  <a:schemeClr val="tx1"/>
                </a:solidFill>
                <a:latin typeface="Arial" panose="020B0604020202020204" pitchFamily="34" charset="0"/>
                <a:cs typeface="Arial" panose="020B0604020202020204" pitchFamily="34" charset="0"/>
              </a:defRPr>
            </a:lvl3pPr>
            <a:lvl4pPr marL="1600200" indent="-228600">
              <a:tabLst>
                <a:tab pos="457200" algn="l"/>
                <a:tab pos="3657600" algn="l"/>
                <a:tab pos="4114800" algn="l"/>
              </a:tabLst>
              <a:defRPr>
                <a:solidFill>
                  <a:schemeClr val="tx1"/>
                </a:solidFill>
                <a:latin typeface="Arial" panose="020B0604020202020204" pitchFamily="34" charset="0"/>
                <a:cs typeface="Arial" panose="020B0604020202020204" pitchFamily="34" charset="0"/>
              </a:defRPr>
            </a:lvl4pPr>
            <a:lvl5pPr marL="2057400" indent="-228600">
              <a:tabLst>
                <a:tab pos="457200" algn="l"/>
                <a:tab pos="3657600" algn="l"/>
                <a:tab pos="41148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2000"/>
              <a:t>Calling procedure: </a:t>
            </a:r>
            <a:r>
              <a:rPr lang="en-US" altLang="en-US" sz="2000" b="1">
                <a:latin typeface="Courier New" panose="02070309020205020404" pitchFamily="49" charset="0"/>
              </a:rPr>
              <a:t>mx = max(num1, num2, num3)</a:t>
            </a:r>
          </a:p>
        </p:txBody>
      </p:sp>
      <p:sp>
        <p:nvSpPr>
          <p:cNvPr id="171015" name="Text Box 7">
            <a:extLst>
              <a:ext uri="{FF2B5EF4-FFF2-40B4-BE49-F238E27FC236}">
                <a16:creationId xmlns:a16="http://schemas.microsoft.com/office/drawing/2014/main" id="{35BDD929-4BF4-482D-97AD-E7EFA71F6C0C}"/>
              </a:ext>
            </a:extLst>
          </p:cNvPr>
          <p:cNvSpPr txBox="1">
            <a:spLocks noChangeArrowheads="1"/>
          </p:cNvSpPr>
          <p:nvPr/>
        </p:nvSpPr>
        <p:spPr bwMode="auto">
          <a:xfrm>
            <a:off x="6337301" y="4235451"/>
            <a:ext cx="3617913" cy="19589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0" rIns="137160" bIns="0" anchor="ctr"/>
          <a:lstStyle>
            <a:lvl1pPr>
              <a:tabLst>
                <a:tab pos="457200" algn="l"/>
                <a:tab pos="3657600" algn="l"/>
                <a:tab pos="4114800" algn="l"/>
              </a:tabLst>
              <a:defRPr>
                <a:solidFill>
                  <a:schemeClr val="tx1"/>
                </a:solidFill>
                <a:latin typeface="Arial" panose="020B0604020202020204" pitchFamily="34" charset="0"/>
                <a:cs typeface="Arial" panose="020B0604020202020204" pitchFamily="34" charset="0"/>
              </a:defRPr>
            </a:lvl1pPr>
            <a:lvl2pPr marL="742950" indent="-285750">
              <a:tabLst>
                <a:tab pos="457200" algn="l"/>
                <a:tab pos="3657600" algn="l"/>
                <a:tab pos="4114800" algn="l"/>
              </a:tabLst>
              <a:defRPr>
                <a:solidFill>
                  <a:schemeClr val="tx1"/>
                </a:solidFill>
                <a:latin typeface="Arial" panose="020B0604020202020204" pitchFamily="34" charset="0"/>
                <a:cs typeface="Arial" panose="020B0604020202020204" pitchFamily="34" charset="0"/>
              </a:defRPr>
            </a:lvl2pPr>
            <a:lvl3pPr marL="1143000" indent="-228600">
              <a:tabLst>
                <a:tab pos="457200" algn="l"/>
                <a:tab pos="3657600" algn="l"/>
                <a:tab pos="4114800" algn="l"/>
              </a:tabLst>
              <a:defRPr>
                <a:solidFill>
                  <a:schemeClr val="tx1"/>
                </a:solidFill>
                <a:latin typeface="Arial" panose="020B0604020202020204" pitchFamily="34" charset="0"/>
                <a:cs typeface="Arial" panose="020B0604020202020204" pitchFamily="34" charset="0"/>
              </a:defRPr>
            </a:lvl3pPr>
            <a:lvl4pPr marL="1600200" indent="-228600">
              <a:tabLst>
                <a:tab pos="457200" algn="l"/>
                <a:tab pos="3657600" algn="l"/>
                <a:tab pos="4114800" algn="l"/>
              </a:tabLst>
              <a:defRPr>
                <a:solidFill>
                  <a:schemeClr val="tx1"/>
                </a:solidFill>
                <a:latin typeface="Arial" panose="020B0604020202020204" pitchFamily="34" charset="0"/>
                <a:cs typeface="Arial" panose="020B0604020202020204" pitchFamily="34" charset="0"/>
              </a:defRPr>
            </a:lvl4pPr>
            <a:lvl5pPr marL="2057400" indent="-228600">
              <a:tabLst>
                <a:tab pos="457200" algn="l"/>
                <a:tab pos="3657600" algn="l"/>
                <a:tab pos="41148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a:solidFill>
                  <a:schemeClr val="tx1"/>
                </a:solidFill>
                <a:latin typeface="Arial" panose="020B0604020202020204" pitchFamily="34" charset="0"/>
                <a:cs typeface="Arial" panose="020B0604020202020204" pitchFamily="34" charset="0"/>
              </a:defRPr>
            </a:lvl9pPr>
          </a:lstStyle>
          <a:p>
            <a:pPr eaLnBrk="1" hangingPunct="1">
              <a:spcBef>
                <a:spcPct val="10000"/>
              </a:spcBef>
            </a:pPr>
            <a:r>
              <a:rPr lang="en-US" altLang="en-US" sz="2000" b="1" dirty="0">
                <a:solidFill>
                  <a:srgbClr val="FFFF00"/>
                </a:solidFill>
                <a:latin typeface="Courier New" panose="02070309020205020404" pitchFamily="49" charset="0"/>
              </a:rPr>
              <a:t>Stack Parameters</a:t>
            </a:r>
          </a:p>
          <a:p>
            <a:pPr eaLnBrk="1" hangingPunct="1">
              <a:spcBef>
                <a:spcPct val="10000"/>
              </a:spcBef>
            </a:pPr>
            <a:r>
              <a:rPr lang="en-US" altLang="en-US" sz="2000" b="1" dirty="0">
                <a:latin typeface="Courier New" panose="02070309020205020404" pitchFamily="49" charset="0"/>
              </a:rPr>
              <a:t>push num3</a:t>
            </a:r>
          </a:p>
          <a:p>
            <a:pPr eaLnBrk="1" hangingPunct="1"/>
            <a:r>
              <a:rPr lang="en-US" altLang="en-US" sz="2000" b="1" dirty="0">
                <a:latin typeface="Courier New" panose="02070309020205020404" pitchFamily="49" charset="0"/>
              </a:rPr>
              <a:t>push num2</a:t>
            </a:r>
          </a:p>
          <a:p>
            <a:pPr eaLnBrk="1" hangingPunct="1"/>
            <a:r>
              <a:rPr lang="en-US" altLang="en-US" sz="2000" b="1" dirty="0">
                <a:latin typeface="Courier New" panose="02070309020205020404" pitchFamily="49" charset="0"/>
              </a:rPr>
              <a:t>push num1</a:t>
            </a:r>
          </a:p>
          <a:p>
            <a:pPr eaLnBrk="1" hangingPunct="1"/>
            <a:r>
              <a:rPr lang="en-US" altLang="en-US" sz="2000" b="1" dirty="0">
                <a:latin typeface="Courier New" panose="02070309020205020404" pitchFamily="49" charset="0"/>
              </a:rPr>
              <a:t>call max</a:t>
            </a:r>
          </a:p>
          <a:p>
            <a:pPr eaLnBrk="1" hangingPunct="1"/>
            <a:r>
              <a:rPr lang="en-US" altLang="en-US" sz="2000" b="1" dirty="0">
                <a:latin typeface="Courier New" panose="02070309020205020404" pitchFamily="49" charset="0"/>
              </a:rPr>
              <a:t>mov  mx, </a:t>
            </a:r>
            <a:r>
              <a:rPr lang="en-US" altLang="en-US" sz="2000" b="1" dirty="0" err="1">
                <a:latin typeface="Courier New" panose="02070309020205020404" pitchFamily="49" charset="0"/>
              </a:rPr>
              <a:t>eax</a:t>
            </a:r>
            <a:endParaRPr lang="en-US" altLang="en-US" sz="2000" b="1" dirty="0">
              <a:latin typeface="Courier New" panose="02070309020205020404" pitchFamily="49" charset="0"/>
            </a:endParaRPr>
          </a:p>
        </p:txBody>
      </p:sp>
      <p:grpSp>
        <p:nvGrpSpPr>
          <p:cNvPr id="171019" name="Group 11">
            <a:extLst>
              <a:ext uri="{FF2B5EF4-FFF2-40B4-BE49-F238E27FC236}">
                <a16:creationId xmlns:a16="http://schemas.microsoft.com/office/drawing/2014/main" id="{F1530F88-01E4-4895-B146-EF237789446D}"/>
              </a:ext>
            </a:extLst>
          </p:cNvPr>
          <p:cNvGrpSpPr>
            <a:grpSpLocks/>
          </p:cNvGrpSpPr>
          <p:nvPr/>
        </p:nvGrpSpPr>
        <p:grpSpPr bwMode="auto">
          <a:xfrm>
            <a:off x="8169275" y="4581525"/>
            <a:ext cx="1555750" cy="979488"/>
            <a:chOff x="4186" y="2886"/>
            <a:chExt cx="980" cy="617"/>
          </a:xfrm>
        </p:grpSpPr>
        <p:sp>
          <p:nvSpPr>
            <p:cNvPr id="7176" name="AutoShape 8">
              <a:extLst>
                <a:ext uri="{FF2B5EF4-FFF2-40B4-BE49-F238E27FC236}">
                  <a16:creationId xmlns:a16="http://schemas.microsoft.com/office/drawing/2014/main" id="{8BE9DCF4-473B-45E0-AE7D-35B6C79265BD}"/>
                </a:ext>
              </a:extLst>
            </p:cNvPr>
            <p:cNvSpPr>
              <a:spLocks/>
            </p:cNvSpPr>
            <p:nvPr/>
          </p:nvSpPr>
          <p:spPr bwMode="auto">
            <a:xfrm>
              <a:off x="4186" y="2958"/>
              <a:ext cx="109" cy="472"/>
            </a:xfrm>
            <a:prstGeom prst="rightBrace">
              <a:avLst>
                <a:gd name="adj1" fmla="val 36086"/>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PK" altLang="en-PK"/>
            </a:p>
          </p:txBody>
        </p:sp>
        <p:sp>
          <p:nvSpPr>
            <p:cNvPr id="7177" name="Text Box 9">
              <a:extLst>
                <a:ext uri="{FF2B5EF4-FFF2-40B4-BE49-F238E27FC236}">
                  <a16:creationId xmlns:a16="http://schemas.microsoft.com/office/drawing/2014/main" id="{0C652C58-2116-48AA-95BF-F5CB0FE3EE97}"/>
                </a:ext>
              </a:extLst>
            </p:cNvPr>
            <p:cNvSpPr txBox="1">
              <a:spLocks noChangeArrowheads="1"/>
            </p:cNvSpPr>
            <p:nvPr/>
          </p:nvSpPr>
          <p:spPr bwMode="auto">
            <a:xfrm>
              <a:off x="4332" y="2886"/>
              <a:ext cx="834" cy="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tabLst>
                  <a:tab pos="457200" algn="l"/>
                  <a:tab pos="3657600" algn="l"/>
                  <a:tab pos="4114800" algn="l"/>
                </a:tabLst>
                <a:defRPr>
                  <a:solidFill>
                    <a:schemeClr val="tx1"/>
                  </a:solidFill>
                  <a:latin typeface="Arial" panose="020B0604020202020204" pitchFamily="34" charset="0"/>
                  <a:cs typeface="Arial" panose="020B0604020202020204" pitchFamily="34" charset="0"/>
                </a:defRPr>
              </a:lvl1pPr>
              <a:lvl2pPr marL="742950" indent="-285750">
                <a:tabLst>
                  <a:tab pos="457200" algn="l"/>
                  <a:tab pos="3657600" algn="l"/>
                  <a:tab pos="4114800" algn="l"/>
                </a:tabLst>
                <a:defRPr>
                  <a:solidFill>
                    <a:schemeClr val="tx1"/>
                  </a:solidFill>
                  <a:latin typeface="Arial" panose="020B0604020202020204" pitchFamily="34" charset="0"/>
                  <a:cs typeface="Arial" panose="020B0604020202020204" pitchFamily="34" charset="0"/>
                </a:defRPr>
              </a:lvl2pPr>
              <a:lvl3pPr marL="1143000" indent="-228600">
                <a:tabLst>
                  <a:tab pos="457200" algn="l"/>
                  <a:tab pos="3657600" algn="l"/>
                  <a:tab pos="4114800" algn="l"/>
                </a:tabLst>
                <a:defRPr>
                  <a:solidFill>
                    <a:schemeClr val="tx1"/>
                  </a:solidFill>
                  <a:latin typeface="Arial" panose="020B0604020202020204" pitchFamily="34" charset="0"/>
                  <a:cs typeface="Arial" panose="020B0604020202020204" pitchFamily="34" charset="0"/>
                </a:defRPr>
              </a:lvl3pPr>
              <a:lvl4pPr marL="1600200" indent="-228600">
                <a:tabLst>
                  <a:tab pos="457200" algn="l"/>
                  <a:tab pos="3657600" algn="l"/>
                  <a:tab pos="4114800" algn="l"/>
                </a:tabLst>
                <a:defRPr>
                  <a:solidFill>
                    <a:schemeClr val="tx1"/>
                  </a:solidFill>
                  <a:latin typeface="Arial" panose="020B0604020202020204" pitchFamily="34" charset="0"/>
                  <a:cs typeface="Arial" panose="020B0604020202020204" pitchFamily="34" charset="0"/>
                </a:defRPr>
              </a:lvl4pPr>
              <a:lvl5pPr marL="2057400" indent="-228600">
                <a:tabLst>
                  <a:tab pos="457200" algn="l"/>
                  <a:tab pos="3657600" algn="l"/>
                  <a:tab pos="41148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dirty="0">
                  <a:solidFill>
                    <a:srgbClr val="FFFF00"/>
                  </a:solidFill>
                  <a:latin typeface="Courier New" panose="02070309020205020404" pitchFamily="49" charset="0"/>
                </a:rPr>
                <a:t>Reverse</a:t>
              </a:r>
            </a:p>
            <a:p>
              <a:pPr eaLnBrk="1" hangingPunct="1"/>
              <a:r>
                <a:rPr lang="en-US" altLang="en-US" sz="2000" b="1" dirty="0">
                  <a:solidFill>
                    <a:srgbClr val="FFFF00"/>
                  </a:solidFill>
                  <a:latin typeface="Courier New" panose="02070309020205020404" pitchFamily="49" charset="0"/>
                </a:rPr>
                <a:t>Order</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1014"/>
                                        </p:tgtEl>
                                        <p:attrNameLst>
                                          <p:attrName>style.visibility</p:attrName>
                                        </p:attrNameLst>
                                      </p:cBhvr>
                                      <p:to>
                                        <p:strVal val="visible"/>
                                      </p:to>
                                    </p:set>
                                    <p:animEffect transition="in" filter="dissolve">
                                      <p:cBhvr>
                                        <p:cTn id="7" dur="500"/>
                                        <p:tgtEl>
                                          <p:spTgt spid="1710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71012"/>
                                        </p:tgtEl>
                                        <p:attrNameLst>
                                          <p:attrName>style.visibility</p:attrName>
                                        </p:attrNameLst>
                                      </p:cBhvr>
                                      <p:to>
                                        <p:strVal val="visible"/>
                                      </p:to>
                                    </p:set>
                                    <p:animEffect transition="in" filter="dissolve">
                                      <p:cBhvr>
                                        <p:cTn id="12" dur="500"/>
                                        <p:tgtEl>
                                          <p:spTgt spid="1710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71015"/>
                                        </p:tgtEl>
                                        <p:attrNameLst>
                                          <p:attrName>style.visibility</p:attrName>
                                        </p:attrNameLst>
                                      </p:cBhvr>
                                      <p:to>
                                        <p:strVal val="visible"/>
                                      </p:to>
                                    </p:set>
                                    <p:animEffect transition="in" filter="dissolve">
                                      <p:cBhvr>
                                        <p:cTn id="17" dur="500"/>
                                        <p:tgtEl>
                                          <p:spTgt spid="1710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71019"/>
                                        </p:tgtEl>
                                        <p:attrNameLst>
                                          <p:attrName>style.visibility</p:attrName>
                                        </p:attrNameLst>
                                      </p:cBhvr>
                                      <p:to>
                                        <p:strVal val="visible"/>
                                      </p:to>
                                    </p:set>
                                    <p:animEffect transition="in" filter="dissolve">
                                      <p:cBhvr>
                                        <p:cTn id="22" dur="500"/>
                                        <p:tgtEl>
                                          <p:spTgt spid="1710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2" grpId="0" animBg="1"/>
      <p:bldP spid="171014" grpId="0" animBg="1"/>
      <p:bldP spid="1710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8999"/>
            <a:ext cx="10515600" cy="1325563"/>
          </a:xfrm>
        </p:spPr>
        <p:txBody>
          <a:bodyPr/>
          <a:lstStyle/>
          <a:p>
            <a:pPr algn="ctr"/>
            <a:r>
              <a:rPr lang="en-US" b="1" dirty="0">
                <a:solidFill>
                  <a:srgbClr val="FFFF00"/>
                </a:solidFill>
              </a:rPr>
              <a:t>Parameters</a:t>
            </a:r>
          </a:p>
        </p:txBody>
      </p:sp>
      <p:sp>
        <p:nvSpPr>
          <p:cNvPr id="3" name="Content Placeholder 2"/>
          <p:cNvSpPr>
            <a:spLocks noGrp="1"/>
          </p:cNvSpPr>
          <p:nvPr>
            <p:ph idx="1"/>
          </p:nvPr>
        </p:nvSpPr>
        <p:spPr>
          <a:xfrm>
            <a:off x="1154282" y="1448008"/>
            <a:ext cx="8946541" cy="4195481"/>
          </a:xfrm>
        </p:spPr>
        <p:txBody>
          <a:bodyPr/>
          <a:lstStyle/>
          <a:p>
            <a:pPr algn="just"/>
            <a:r>
              <a:rPr lang="en-US" b="1" dirty="0">
                <a:solidFill>
                  <a:srgbClr val="00B050"/>
                </a:solidFill>
              </a:rPr>
              <a:t>Two types</a:t>
            </a:r>
            <a:r>
              <a:rPr lang="en-US" b="1" dirty="0"/>
              <a:t>: register parameters and stack parameters. </a:t>
            </a:r>
          </a:p>
          <a:p>
            <a:pPr algn="just"/>
            <a:r>
              <a:rPr lang="en-US" b="1" dirty="0"/>
              <a:t>Stack parameters are more convenient than register parameters.</a:t>
            </a:r>
          </a:p>
          <a:p>
            <a:pPr algn="just"/>
            <a:r>
              <a:rPr lang="en-US" b="1" dirty="0"/>
              <a:t>Example demonstrates calling </a:t>
            </a:r>
            <a:r>
              <a:rPr lang="en-US" b="1" dirty="0" err="1"/>
              <a:t>DumpMem</a:t>
            </a:r>
            <a:r>
              <a:rPr lang="en-US" b="1" dirty="0"/>
              <a:t> using register parameters and stack parameters</a:t>
            </a:r>
          </a:p>
          <a:p>
            <a:pPr algn="just"/>
            <a:endParaRPr lang="en-US" dirty="0"/>
          </a:p>
        </p:txBody>
      </p:sp>
      <p:sp>
        <p:nvSpPr>
          <p:cNvPr id="4" name="TextBox 3"/>
          <p:cNvSpPr txBox="1"/>
          <p:nvPr/>
        </p:nvSpPr>
        <p:spPr>
          <a:xfrm flipH="1">
            <a:off x="1533765" y="3262630"/>
            <a:ext cx="4343401" cy="2677656"/>
          </a:xfrm>
          <a:prstGeom prst="rect">
            <a:avLst/>
          </a:prstGeom>
          <a:noFill/>
        </p:spPr>
        <p:txBody>
          <a:bodyPr wrap="square" rtlCol="0">
            <a:spAutoFit/>
          </a:bodyPr>
          <a:lstStyle/>
          <a:p>
            <a:pPr algn="just"/>
            <a:r>
              <a:rPr lang="en-US" sz="2400" b="1" dirty="0">
                <a:solidFill>
                  <a:srgbClr val="FFFF00"/>
                </a:solidFill>
              </a:rPr>
              <a:t>; Register Parameters</a:t>
            </a:r>
          </a:p>
          <a:p>
            <a:pPr algn="just"/>
            <a:r>
              <a:rPr lang="en-US" sz="2400" b="1" dirty="0" err="1">
                <a:solidFill>
                  <a:srgbClr val="FFFF00"/>
                </a:solidFill>
              </a:rPr>
              <a:t>pushad</a:t>
            </a:r>
            <a:r>
              <a:rPr lang="en-US" sz="2400" b="1" dirty="0">
                <a:solidFill>
                  <a:srgbClr val="FFFF00"/>
                </a:solidFill>
              </a:rPr>
              <a:t> </a:t>
            </a:r>
          </a:p>
          <a:p>
            <a:pPr algn="just"/>
            <a:r>
              <a:rPr lang="en-US" sz="2400" b="1" dirty="0" err="1">
                <a:solidFill>
                  <a:srgbClr val="FFFF00"/>
                </a:solidFill>
              </a:rPr>
              <a:t>mov</a:t>
            </a:r>
            <a:r>
              <a:rPr lang="en-US" sz="2400" b="1" dirty="0">
                <a:solidFill>
                  <a:srgbClr val="FFFF00"/>
                </a:solidFill>
              </a:rPr>
              <a:t> </a:t>
            </a:r>
            <a:r>
              <a:rPr lang="en-US" sz="2400" b="1" dirty="0" err="1">
                <a:solidFill>
                  <a:srgbClr val="FFFF00"/>
                </a:solidFill>
              </a:rPr>
              <a:t>esi</a:t>
            </a:r>
            <a:r>
              <a:rPr lang="en-US" sz="2400" b="1" dirty="0">
                <a:solidFill>
                  <a:srgbClr val="FFFF00"/>
                </a:solidFill>
              </a:rPr>
              <a:t>, OFFSET array </a:t>
            </a:r>
          </a:p>
          <a:p>
            <a:pPr algn="just"/>
            <a:r>
              <a:rPr lang="en-US" sz="2400" b="1" dirty="0" err="1">
                <a:solidFill>
                  <a:srgbClr val="FFFF00"/>
                </a:solidFill>
              </a:rPr>
              <a:t>mov</a:t>
            </a:r>
            <a:r>
              <a:rPr lang="en-US" sz="2400" b="1" dirty="0">
                <a:solidFill>
                  <a:srgbClr val="FFFF00"/>
                </a:solidFill>
              </a:rPr>
              <a:t> </a:t>
            </a:r>
            <a:r>
              <a:rPr lang="en-US" sz="2400" b="1" dirty="0" err="1">
                <a:solidFill>
                  <a:srgbClr val="FFFF00"/>
                </a:solidFill>
              </a:rPr>
              <a:t>ecx</a:t>
            </a:r>
            <a:r>
              <a:rPr lang="en-US" sz="2400" b="1" dirty="0">
                <a:solidFill>
                  <a:srgbClr val="FFFF00"/>
                </a:solidFill>
              </a:rPr>
              <a:t>, LENGTHOF array</a:t>
            </a:r>
          </a:p>
          <a:p>
            <a:pPr algn="just"/>
            <a:r>
              <a:rPr lang="en-US" sz="2400" b="1" dirty="0" err="1">
                <a:solidFill>
                  <a:srgbClr val="FFFF00"/>
                </a:solidFill>
              </a:rPr>
              <a:t>mov</a:t>
            </a:r>
            <a:r>
              <a:rPr lang="en-US" sz="2400" b="1" dirty="0">
                <a:solidFill>
                  <a:srgbClr val="FFFF00"/>
                </a:solidFill>
              </a:rPr>
              <a:t> </a:t>
            </a:r>
            <a:r>
              <a:rPr lang="en-US" sz="2400" b="1" dirty="0" err="1">
                <a:solidFill>
                  <a:srgbClr val="FFFF00"/>
                </a:solidFill>
              </a:rPr>
              <a:t>ebx</a:t>
            </a:r>
            <a:r>
              <a:rPr lang="en-US" sz="2400" b="1" dirty="0">
                <a:solidFill>
                  <a:srgbClr val="FFFF00"/>
                </a:solidFill>
              </a:rPr>
              <a:t>, TYPE array </a:t>
            </a:r>
          </a:p>
          <a:p>
            <a:pPr algn="just"/>
            <a:r>
              <a:rPr lang="en-US" sz="2400" b="1" dirty="0">
                <a:solidFill>
                  <a:srgbClr val="FFFF00"/>
                </a:solidFill>
              </a:rPr>
              <a:t>call </a:t>
            </a:r>
            <a:r>
              <a:rPr lang="en-US" sz="2400" b="1" dirty="0" err="1">
                <a:solidFill>
                  <a:srgbClr val="FFFF00"/>
                </a:solidFill>
              </a:rPr>
              <a:t>DumpMem</a:t>
            </a:r>
            <a:r>
              <a:rPr lang="en-US" sz="2400" b="1" dirty="0">
                <a:solidFill>
                  <a:srgbClr val="FFFF00"/>
                </a:solidFill>
              </a:rPr>
              <a:t> </a:t>
            </a:r>
          </a:p>
          <a:p>
            <a:pPr algn="just"/>
            <a:r>
              <a:rPr lang="en-US" sz="2400" b="1" dirty="0" err="1">
                <a:solidFill>
                  <a:srgbClr val="FFFF00"/>
                </a:solidFill>
              </a:rPr>
              <a:t>popad</a:t>
            </a:r>
            <a:endParaRPr lang="en-US" sz="2400" b="1" dirty="0">
              <a:solidFill>
                <a:srgbClr val="FFFF00"/>
              </a:solidFill>
            </a:endParaRPr>
          </a:p>
        </p:txBody>
      </p:sp>
      <p:sp>
        <p:nvSpPr>
          <p:cNvPr id="5" name="TextBox 4"/>
          <p:cNvSpPr txBox="1"/>
          <p:nvPr/>
        </p:nvSpPr>
        <p:spPr>
          <a:xfrm>
            <a:off x="6503654" y="3429000"/>
            <a:ext cx="4223657" cy="1938992"/>
          </a:xfrm>
          <a:prstGeom prst="rect">
            <a:avLst/>
          </a:prstGeom>
          <a:noFill/>
        </p:spPr>
        <p:txBody>
          <a:bodyPr wrap="square" rtlCol="0">
            <a:spAutoFit/>
          </a:bodyPr>
          <a:lstStyle/>
          <a:p>
            <a:r>
              <a:rPr lang="en-US" sz="2400" b="1" dirty="0">
                <a:solidFill>
                  <a:srgbClr val="FFFF00"/>
                </a:solidFill>
              </a:rPr>
              <a:t>;Stack Parameters</a:t>
            </a:r>
          </a:p>
          <a:p>
            <a:r>
              <a:rPr lang="en-US" sz="2400" b="1" dirty="0">
                <a:solidFill>
                  <a:srgbClr val="FFFF00"/>
                </a:solidFill>
              </a:rPr>
              <a:t>push TYPE array </a:t>
            </a:r>
          </a:p>
          <a:p>
            <a:r>
              <a:rPr lang="en-US" sz="2400" b="1" dirty="0">
                <a:solidFill>
                  <a:srgbClr val="FFFF00"/>
                </a:solidFill>
              </a:rPr>
              <a:t>push LENGTHOF array </a:t>
            </a:r>
          </a:p>
          <a:p>
            <a:r>
              <a:rPr lang="en-US" sz="2400" b="1" dirty="0">
                <a:solidFill>
                  <a:srgbClr val="FFFF00"/>
                </a:solidFill>
              </a:rPr>
              <a:t>push OFFSET array </a:t>
            </a:r>
          </a:p>
          <a:p>
            <a:r>
              <a:rPr lang="en-US" sz="2400" b="1" dirty="0">
                <a:solidFill>
                  <a:srgbClr val="FFFF00"/>
                </a:solidFill>
              </a:rPr>
              <a:t>call </a:t>
            </a:r>
            <a:r>
              <a:rPr lang="en-US" sz="2400" b="1" dirty="0" err="1">
                <a:solidFill>
                  <a:srgbClr val="FFFF00"/>
                </a:solidFill>
              </a:rPr>
              <a:t>DumpMem</a:t>
            </a:r>
            <a:endParaRPr lang="en-US" sz="2400" b="1" dirty="0">
              <a:solidFill>
                <a:srgbClr val="FFFF00"/>
              </a:solidFill>
            </a:endParaRPr>
          </a:p>
        </p:txBody>
      </p:sp>
    </p:spTree>
    <p:extLst>
      <p:ext uri="{BB962C8B-B14F-4D97-AF65-F5344CB8AC3E}">
        <p14:creationId xmlns:p14="http://schemas.microsoft.com/office/powerpoint/2010/main" val="911845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74220" y="466785"/>
            <a:ext cx="9404723" cy="1400530"/>
          </a:xfrm>
        </p:spPr>
        <p:txBody>
          <a:bodyPr/>
          <a:lstStyle/>
          <a:p>
            <a:pPr algn="ctr" eaLnBrk="1" hangingPunct="1"/>
            <a:r>
              <a:rPr lang="en-US" altLang="en-US" b="1" dirty="0"/>
              <a:t>Register versus Stack Parameters</a:t>
            </a:r>
          </a:p>
        </p:txBody>
      </p:sp>
      <p:sp>
        <p:nvSpPr>
          <p:cNvPr id="13315" name="Rectangle 3"/>
          <p:cNvSpPr>
            <a:spLocks noGrp="1" noChangeArrowheads="1"/>
          </p:cNvSpPr>
          <p:nvPr>
            <p:ph type="body" idx="1"/>
          </p:nvPr>
        </p:nvSpPr>
        <p:spPr>
          <a:xfrm>
            <a:off x="1103310" y="1715293"/>
            <a:ext cx="8946541" cy="4195481"/>
          </a:xfrm>
        </p:spPr>
        <p:txBody>
          <a:bodyPr>
            <a:normAutofit lnSpcReduction="10000"/>
          </a:bodyPr>
          <a:lstStyle/>
          <a:p>
            <a:pPr eaLnBrk="1" hangingPunct="1">
              <a:spcBef>
                <a:spcPct val="50000"/>
              </a:spcBef>
            </a:pPr>
            <a:r>
              <a:rPr lang="en-US" altLang="en-US" b="1" dirty="0"/>
              <a:t>Passing Parameters in Registers</a:t>
            </a:r>
          </a:p>
          <a:p>
            <a:pPr lvl="1" eaLnBrk="1" hangingPunct="1">
              <a:spcBef>
                <a:spcPct val="50000"/>
              </a:spcBef>
            </a:pPr>
            <a:r>
              <a:rPr lang="en-US" altLang="en-US" b="1" dirty="0"/>
              <a:t>Pros: Convenient, easier to use, and faster to access</a:t>
            </a:r>
          </a:p>
          <a:p>
            <a:pPr lvl="1" eaLnBrk="1" hangingPunct="1">
              <a:spcBef>
                <a:spcPct val="50000"/>
              </a:spcBef>
            </a:pPr>
            <a:r>
              <a:rPr lang="en-US" altLang="en-US" b="1" dirty="0"/>
              <a:t>Cons: Only few parameters can be passed</a:t>
            </a:r>
          </a:p>
          <a:p>
            <a:pPr lvl="2" eaLnBrk="1" hangingPunct="1">
              <a:spcBef>
                <a:spcPct val="50000"/>
              </a:spcBef>
            </a:pPr>
            <a:r>
              <a:rPr lang="en-US" altLang="en-US" b="1" dirty="0"/>
              <a:t>A small number of registers are available</a:t>
            </a:r>
          </a:p>
          <a:p>
            <a:pPr lvl="2" eaLnBrk="1" hangingPunct="1">
              <a:spcBef>
                <a:spcPct val="50000"/>
              </a:spcBef>
            </a:pPr>
            <a:r>
              <a:rPr lang="en-US" altLang="en-US" b="1" dirty="0"/>
              <a:t>Often these registers are used and need to be saved on the stack</a:t>
            </a:r>
          </a:p>
          <a:p>
            <a:pPr lvl="2" eaLnBrk="1" hangingPunct="1">
              <a:spcBef>
                <a:spcPct val="50000"/>
              </a:spcBef>
            </a:pPr>
            <a:r>
              <a:rPr lang="en-US" altLang="en-US" b="1" dirty="0"/>
              <a:t>Pushing register values on stack negates their advantage</a:t>
            </a:r>
          </a:p>
          <a:p>
            <a:pPr eaLnBrk="1" hangingPunct="1">
              <a:spcBef>
                <a:spcPct val="50000"/>
              </a:spcBef>
            </a:pPr>
            <a:r>
              <a:rPr lang="en-US" altLang="en-US" b="1" dirty="0"/>
              <a:t>Passing Parameters on the Stack</a:t>
            </a:r>
          </a:p>
          <a:p>
            <a:pPr lvl="1" eaLnBrk="1" hangingPunct="1">
              <a:spcBef>
                <a:spcPct val="50000"/>
              </a:spcBef>
            </a:pPr>
            <a:r>
              <a:rPr lang="en-US" altLang="en-US" b="1" dirty="0"/>
              <a:t>Pros: Many parameters can be passed</a:t>
            </a:r>
          </a:p>
          <a:p>
            <a:pPr lvl="2" eaLnBrk="1" hangingPunct="1">
              <a:spcBef>
                <a:spcPct val="50000"/>
              </a:spcBef>
            </a:pPr>
            <a:r>
              <a:rPr lang="en-US" altLang="en-US" b="1" dirty="0"/>
              <a:t>Large data structures and arrays can be passed</a:t>
            </a:r>
          </a:p>
          <a:p>
            <a:pPr lvl="1" eaLnBrk="1" hangingPunct="1">
              <a:spcBef>
                <a:spcPct val="50000"/>
              </a:spcBef>
            </a:pPr>
            <a:r>
              <a:rPr lang="en-US" altLang="en-US" b="1" dirty="0"/>
              <a:t>Cons: Accessing parameters is not simple</a:t>
            </a:r>
          </a:p>
          <a:p>
            <a:pPr lvl="2" eaLnBrk="1" hangingPunct="1">
              <a:spcBef>
                <a:spcPct val="50000"/>
              </a:spcBef>
            </a:pPr>
            <a:r>
              <a:rPr lang="en-US" altLang="en-US" b="1" dirty="0"/>
              <a:t>More overhead and slower access to parameters</a:t>
            </a:r>
          </a:p>
        </p:txBody>
      </p:sp>
    </p:spTree>
    <p:extLst>
      <p:ext uri="{BB962C8B-B14F-4D97-AF65-F5344CB8AC3E}">
        <p14:creationId xmlns:p14="http://schemas.microsoft.com/office/powerpoint/2010/main" val="38135566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6911</TotalTime>
  <Words>2033</Words>
  <Application>Microsoft Office PowerPoint</Application>
  <PresentationFormat>Widescreen</PresentationFormat>
  <Paragraphs>258</Paragraphs>
  <Slides>57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57</vt:i4>
      </vt:variant>
    </vt:vector>
  </HeadingPairs>
  <TitlesOfParts>
    <vt:vector size="65" baseType="lpstr">
      <vt:lpstr>Arial</vt:lpstr>
      <vt:lpstr>Calibri</vt:lpstr>
      <vt:lpstr>Century Gothic</vt:lpstr>
      <vt:lpstr>Courier New</vt:lpstr>
      <vt:lpstr>urw-din</vt:lpstr>
      <vt:lpstr>Wingdings</vt:lpstr>
      <vt:lpstr>Wingdings 3</vt:lpstr>
      <vt:lpstr>Ion</vt:lpstr>
      <vt:lpstr>EE-2003  Computer Organization &amp; Assembly Language</vt:lpstr>
      <vt:lpstr>PowerPoint Presentation</vt:lpstr>
      <vt:lpstr>OUTLINE</vt:lpstr>
      <vt:lpstr>WHAT IS STACK FRAME?</vt:lpstr>
      <vt:lpstr>PowerPoint Presentation</vt:lpstr>
      <vt:lpstr>Parameter Passing</vt:lpstr>
      <vt:lpstr>Stack Parameters</vt:lpstr>
      <vt:lpstr>Parameters</vt:lpstr>
      <vt:lpstr>Register versus Stack Parameters</vt:lpstr>
      <vt:lpstr>Arguments pushed on the stack</vt:lpstr>
      <vt:lpstr>PowerPoint Presentation</vt:lpstr>
      <vt:lpstr>Passing by value and passing by reference</vt:lpstr>
      <vt:lpstr>Passing Parameters on the Stack</vt:lpstr>
      <vt:lpstr>Using the Base Pointer Register</vt:lpstr>
      <vt:lpstr>Stack Frame Example:</vt:lpstr>
      <vt:lpstr>Stack Frame Example:</vt:lpstr>
      <vt:lpstr>Base-Offset Addressing</vt:lpstr>
      <vt:lpstr>Explicit Stack Parameters</vt:lpstr>
      <vt:lpstr>Cleaning up the stack</vt:lpstr>
      <vt:lpstr>Who Should Clean up the Stack?</vt:lpstr>
      <vt:lpstr>Ret Instruction</vt:lpstr>
      <vt:lpstr>Local Variables</vt:lpstr>
      <vt:lpstr>Creating Local Variable</vt:lpstr>
      <vt:lpstr>Local Variable</vt:lpstr>
      <vt:lpstr>LOCAL VARIABLES</vt:lpstr>
      <vt:lpstr>PowerPoint Presentation</vt:lpstr>
      <vt:lpstr>ENTER AND LEAVE INSTRUCTIONS</vt:lpstr>
      <vt:lpstr>PowerPoint Presentation</vt:lpstr>
      <vt:lpstr>PowerPoint Presentation</vt:lpstr>
      <vt:lpstr>LOCAL DIRECTIVE </vt:lpstr>
      <vt:lpstr>LOCAL DIRECTIVE (EXAMPLE)</vt:lpstr>
      <vt:lpstr>Non-Doubleword Local Variables</vt:lpstr>
      <vt:lpstr>LOCAL DIRECTIVE (EXAMPLE)</vt:lpstr>
      <vt:lpstr>INVOKE DIRECTIVE</vt:lpstr>
      <vt:lpstr>CALL VS INVOKE</vt:lpstr>
      <vt:lpstr>PowerPoint Presentation</vt:lpstr>
      <vt:lpstr>EXAMPLE</vt:lpstr>
      <vt:lpstr>ADDR OPERATOR</vt:lpstr>
      <vt:lpstr>PROC DIRECTIVE </vt:lpstr>
      <vt:lpstr>PROC example</vt:lpstr>
      <vt:lpstr>PROC example</vt:lpstr>
      <vt:lpstr>RET Instruction Modified by PROC </vt:lpstr>
      <vt:lpstr>Recursion </vt:lpstr>
      <vt:lpstr>Recursion</vt:lpstr>
      <vt:lpstr>PowerPoint Presentation</vt:lpstr>
      <vt:lpstr>PowerPoint Presentation</vt:lpstr>
      <vt:lpstr>Recursion</vt:lpstr>
      <vt:lpstr>Recursion</vt:lpstr>
      <vt:lpstr>Recursion</vt:lpstr>
      <vt:lpstr>PROTO DIRECTIVE</vt:lpstr>
      <vt:lpstr>PROTO DIRECTIVE</vt:lpstr>
      <vt:lpstr>EXAMPLE</vt:lpstr>
      <vt:lpstr>LEA instruction (load effective address)</vt:lpstr>
      <vt:lpstr>Related directives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EE-2003  Computer Organization &amp; Assembly Language</dc:title>
  <dc:creator>Aashir Mahboob</dc:creator>
  <cp:lastModifiedBy>Aashir Mahboob</cp:lastModifiedBy>
  <cp:revision>348</cp:revision>
  <dcterms:created xsi:type="dcterms:W3CDTF">2021-08-30T19:27:23Z</dcterms:created>
  <dcterms:modified xsi:type="dcterms:W3CDTF">2022-11-07T06:21:32Z</dcterms:modified>
</cp:coreProperties>
</file>