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</p:sldIdLst>
  <p:sldSz cy="6858000" cx="12192000"/>
  <p:notesSz cx="6858000" cy="9144000"/>
  <p:embeddedFontLst>
    <p:embeddedFont>
      <p:font typeface="Century Gothic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9" roundtripDataSignature="AMtx7mhkQeNfdr0V3rkClyouadbpQ4oJ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font" Target="fonts/CenturyGothic-bold.fntdata"/><Relationship Id="rId21" Type="http://schemas.openxmlformats.org/officeDocument/2006/relationships/slide" Target="slides/slide17.xml"/><Relationship Id="rId65" Type="http://schemas.openxmlformats.org/officeDocument/2006/relationships/font" Target="fonts/CenturyGothic-regular.fntdata"/><Relationship Id="rId24" Type="http://schemas.openxmlformats.org/officeDocument/2006/relationships/slide" Target="slides/slide20.xml"/><Relationship Id="rId68" Type="http://schemas.openxmlformats.org/officeDocument/2006/relationships/font" Target="fonts/CenturyGothic-boldItalic.fntdata"/><Relationship Id="rId23" Type="http://schemas.openxmlformats.org/officeDocument/2006/relationships/slide" Target="slides/slide19.xml"/><Relationship Id="rId67" Type="http://schemas.openxmlformats.org/officeDocument/2006/relationships/font" Target="fonts/CenturyGothic-italic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customschemas.google.com/relationships/presentationmetadata" Target="meta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2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6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1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1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81" name="Google Shape;81;p71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7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2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72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8" name="Google Shape;88;p7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7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7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3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3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4" name="Google Shape;94;p73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5" name="Google Shape;95;p7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7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7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7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9" name="Google Shape;99;p7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4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74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7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7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7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75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75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0" name="Google Shape;110;p75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1" name="Google Shape;111;p75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2" name="Google Shape;112;p75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3" name="Google Shape;113;p75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4" name="Google Shape;114;p7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7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7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7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7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76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2" name="Google Shape;122;p76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3" name="Google Shape;123;p76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4" name="Google Shape;124;p76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5" name="Google Shape;125;p76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6" name="Google Shape;126;p76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7" name="Google Shape;127;p76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8" name="Google Shape;128;p76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9" name="Google Shape;129;p76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30" name="Google Shape;130;p7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7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7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7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7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77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8" name="Google Shape;138;p7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7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7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8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78"/>
          <p:cNvSpPr txBox="1"/>
          <p:nvPr>
            <p:ph idx="1" type="body"/>
          </p:nvPr>
        </p:nvSpPr>
        <p:spPr>
          <a:xfrm rot="5400000">
            <a:off x="1679576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4" name="Google Shape;144;p7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7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7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0" name="Google Shape;30;p6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4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4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6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5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2" name="Google Shape;42;p65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3" name="Google Shape;43;p6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6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9" name="Google Shape;49;p66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0" name="Google Shape;50;p66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1" name="Google Shape;51;p66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2" name="Google Shape;52;p6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9"/>
          <p:cNvSpPr txBox="1"/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9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7" name="Google Shape;67;p69"/>
          <p:cNvSpPr txBox="1"/>
          <p:nvPr>
            <p:ph idx="2" type="body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8" name="Google Shape;68;p6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0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0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4" name="Google Shape;74;p70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5" name="Google Shape;75;p7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2.xml"/><Relationship Id="rId1" Type="http://schemas.openxmlformats.org/officeDocument/2006/relationships/image" Target="../media/image20.png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61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61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6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78C4F1">
                  <a:alpha val="6666"/>
                </a:srgbClr>
              </a:gs>
              <a:gs pos="36000">
                <a:srgbClr val="78C4F1">
                  <a:alpha val="5882"/>
                </a:srgbClr>
              </a:gs>
              <a:gs pos="69000">
                <a:srgbClr val="78C4F1">
                  <a:alpha val="0"/>
                </a:srgbClr>
              </a:gs>
              <a:gs pos="100000">
                <a:srgbClr val="78C4F1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" name="Google Shape;13;p61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61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6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6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p6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6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6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6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8.png"/><Relationship Id="rId4" Type="http://schemas.openxmlformats.org/officeDocument/2006/relationships/image" Target="../media/image21.png"/><Relationship Id="rId5" Type="http://schemas.openxmlformats.org/officeDocument/2006/relationships/image" Target="../media/image1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>
            <p:ph type="ctrTitle"/>
          </p:nvPr>
        </p:nvSpPr>
        <p:spPr>
          <a:xfrm>
            <a:off x="1304596" y="298715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b="1" lang="en-US" sz="5400"/>
              <a:t>EE-2003 </a:t>
            </a:r>
            <a:br>
              <a:rPr b="1" lang="en-US" sz="5400"/>
            </a:br>
            <a:r>
              <a:rPr b="1" lang="en-US" sz="5400"/>
              <a:t>Computer Organization &amp; Assembly Language</a:t>
            </a:r>
            <a:endParaRPr b="1" sz="5400"/>
          </a:p>
        </p:txBody>
      </p:sp>
      <p:sp>
        <p:nvSpPr>
          <p:cNvPr id="152" name="Google Shape;152;p1"/>
          <p:cNvSpPr/>
          <p:nvPr/>
        </p:nvSpPr>
        <p:spPr>
          <a:xfrm>
            <a:off x="1755807" y="3429000"/>
            <a:ext cx="773465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INSTRUCTOR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Engr. Aashir Mahboob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Lecturer, Department of Computer Science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FAST NUCES (Karachi)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Aashir.mahboob@nu.edu.pk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Example</a:t>
            </a:r>
            <a:endParaRPr cap="small"/>
          </a:p>
        </p:txBody>
      </p:sp>
      <p:sp>
        <p:nvSpPr>
          <p:cNvPr id="204" name="Google Shape;204;p10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Use MOVSD to delete the first element of the following doubleword array. All subsequent array values must be moved one position forward toward the beginning of the array: array DWORD 1,1,2,3,4,5,6,7,8,9,10</a:t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Solution: 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.data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array DWORD 1,1,2,3,4,5,6,7,8,9,10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.code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cld	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mov ecx,(LENGTHOF array) - 1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mov esi,OFFSET array+4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mov edi,OFFSET array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rep movsd</a:t>
            </a:r>
            <a:endParaRPr>
              <a:solidFill>
                <a:srgbClr val="F0D98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CMPSB, CMPSW, &amp; CMPSD</a:t>
            </a:r>
            <a:endParaRPr cap="small"/>
          </a:p>
        </p:txBody>
      </p:sp>
      <p:sp>
        <p:nvSpPr>
          <p:cNvPr id="210" name="Google Shape;210;p11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The CMPSB, CMPSW, and CMPSD instructions each compare a memory operand pointed to by ESI to a memory operand pointed to by EDI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CMPSB compares bytes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CMPSW compares words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CMPSD compares doublewords</a:t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Repeat prefix often used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REPE (REPZ)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REPNE (REPNZ)</a:t>
            </a:r>
            <a:endParaRPr/>
          </a:p>
        </p:txBody>
      </p:sp>
      <p:pic>
        <p:nvPicPr>
          <p:cNvPr id="211" name="Google Shape;21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0250" y="4023360"/>
            <a:ext cx="6652913" cy="50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0251" y="4777451"/>
            <a:ext cx="6652912" cy="634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Comparing a Pair of Doublewords</a:t>
            </a:r>
            <a:endParaRPr cap="small"/>
          </a:p>
        </p:txBody>
      </p:sp>
      <p:sp>
        <p:nvSpPr>
          <p:cNvPr id="218" name="Google Shape;218;p12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If source &gt; target, the code jumps to label L1; otherwise, it jumps to label L2</a:t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Solution: 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.data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source DWORD 1234h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target DWORD 5678h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.code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mov esi, OFFSET source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mov edi, OFFSET target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cmpsd				; compare doublewords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ja L1				; jump if source &gt; target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jmp L2				; jump if source &lt;= target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Comparing a Pair of Doublewords</a:t>
            </a:r>
            <a:endParaRPr cap="small"/>
          </a:p>
        </p:txBody>
      </p:sp>
      <p:sp>
        <p:nvSpPr>
          <p:cNvPr id="224" name="Google Shape;224;p13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Modify the program in the previous slide by declaring both source and target as WORD variables. Make any other necessary changes.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Solution: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Comparing a Pair of Doublewords</a:t>
            </a:r>
            <a:endParaRPr cap="small"/>
          </a:p>
        </p:txBody>
      </p:sp>
      <p:sp>
        <p:nvSpPr>
          <p:cNvPr id="230" name="Google Shape;230;p14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Use a REPE (repeat while equal) prefix to compare corresponding elements of two arrays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Solution: 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.data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COUNT = 20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source DWORD COUNT DUP(?)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target DWORD COUNT DUP(?)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.code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mov ecx, COUNT				; repetition count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mov esi, OFFSET source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mov edi, OFFSET target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cld							; direction = forward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repe cmpsd					; repeat while equal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Example: Comparing Two Strings</a:t>
            </a:r>
            <a:endParaRPr cap="small"/>
          </a:p>
        </p:txBody>
      </p:sp>
      <p:sp>
        <p:nvSpPr>
          <p:cNvPr id="236" name="Google Shape;236;p15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This program compares two strings (source and destination). It displays a message indicating whether the lexical value of the source string is less than the destination string.</a:t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Solution: 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.data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source BYTE "MARTIN  "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dest   BYTE "MARTINEZ"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str1 BYTE "Source is smaller",0dh,0ah,0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str2 BYTE "Source is not smaller",0dh,0ah,0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Example: Comparing Two Strings</a:t>
            </a:r>
            <a:endParaRPr cap="small"/>
          </a:p>
        </p:txBody>
      </p:sp>
      <p:sp>
        <p:nvSpPr>
          <p:cNvPr id="242" name="Google Shape;242;p16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1120775" lvl="1" marL="400050" rtl="0" algn="just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.code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main PROC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cld 					; direction = forward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mov  esi, OFFSET source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mov  edi, OFFSET dest</a:t>
            </a:r>
            <a:endParaRPr>
              <a:solidFill>
                <a:srgbClr val="F0D983"/>
              </a:solidFill>
            </a:endParaRPr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mov  ecx, LENGTHOF source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repe cmpsb</a:t>
            </a:r>
            <a:endParaRPr>
              <a:solidFill>
                <a:srgbClr val="F0D983"/>
              </a:solidFill>
            </a:endParaRPr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jb   source_smaller</a:t>
            </a:r>
            <a:endParaRPr>
              <a:solidFill>
                <a:srgbClr val="F0D983"/>
              </a:solidFill>
            </a:endParaRPr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mov  edx,OFFSET str2		; "source is not smaller"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jmp  done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source_smaller: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mov  edx,OFFSET str1		; "source is smaller"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done: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call WriteString</a:t>
            </a:r>
            <a:endParaRPr>
              <a:solidFill>
                <a:srgbClr val="F0D983"/>
              </a:solidFill>
            </a:endParaRPr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exit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main ENDP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END main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Example: Comparing Two Strings </a:t>
            </a:r>
            <a:endParaRPr cap="small"/>
          </a:p>
        </p:txBody>
      </p:sp>
      <p:sp>
        <p:nvSpPr>
          <p:cNvPr id="248" name="Google Shape;248;p17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The following diagram shows the final values of ESI and EDI after comparing the strings: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249" name="Google Shape;24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5366" y="2345240"/>
            <a:ext cx="9831407" cy="3046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SCASB, SCASW, &amp; SCASD</a:t>
            </a:r>
            <a:endParaRPr cap="small"/>
          </a:p>
        </p:txBody>
      </p:sp>
      <p:sp>
        <p:nvSpPr>
          <p:cNvPr id="255" name="Google Shape;255;p18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The SCASB, SCASW, and SCASD instructions compare a value in AL/AX/EAX to a byte, word, or doubleword, respectively, addressed by EDI</a:t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Useful types of searches: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Search for a specific element in a long string or array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Search for the first element that does not match a given value</a:t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F0D98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SCASB, SCASW, &amp; SCASD</a:t>
            </a:r>
            <a:endParaRPr cap="small"/>
          </a:p>
        </p:txBody>
      </p:sp>
      <p:sp>
        <p:nvSpPr>
          <p:cNvPr id="261" name="Google Shape;261;p19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Search for the letter 'F' in a string named alpha: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Solution: 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F0D983"/>
              </a:solidFill>
            </a:endParaRPr>
          </a:p>
        </p:txBody>
      </p:sp>
      <p:pic>
        <p:nvPicPr>
          <p:cNvPr id="262" name="Google Shape;26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2760" y="2204858"/>
            <a:ext cx="8328074" cy="4329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>
            <p:ph idx="1" type="body"/>
          </p:nvPr>
        </p:nvSpPr>
        <p:spPr>
          <a:xfrm>
            <a:off x="1622729" y="2198614"/>
            <a:ext cx="8946541" cy="2460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/>
              <a:t> </a:t>
            </a:r>
            <a:r>
              <a:rPr b="1" lang="en-US" sz="13800" cap="small"/>
              <a:t>Chapter 9: Strings &amp; Arrays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b="1" cap="small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STOSB, STOSW, &amp; STOSD</a:t>
            </a:r>
            <a:endParaRPr cap="small"/>
          </a:p>
        </p:txBody>
      </p:sp>
      <p:sp>
        <p:nvSpPr>
          <p:cNvPr id="268" name="Google Shape;268;p20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The STOSB, STOSW, and STOSD instructions store the contents of AL/AX/EAX, respectively, in memory at the offset pointed to by EDI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When used with the REP prefix, these instructions are useful for filling all elements of a string or array with a single value 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Example</a:t>
            </a:r>
            <a:r>
              <a:rPr lang="en-US"/>
              <a:t>: fill an array with 0FFh</a:t>
            </a:r>
            <a:endParaRPr/>
          </a:p>
        </p:txBody>
      </p:sp>
      <p:pic>
        <p:nvPicPr>
          <p:cNvPr id="269" name="Google Shape;26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7193" y="3429000"/>
            <a:ext cx="78105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LODSB, LODSW &amp; LODSD</a:t>
            </a:r>
            <a:endParaRPr cap="small"/>
          </a:p>
        </p:txBody>
      </p:sp>
      <p:sp>
        <p:nvSpPr>
          <p:cNvPr id="275" name="Google Shape;275;p21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LODSB, LODSW, and LODSD load a byte or word from memory at ESI into AL/AX/EAX, respectively. 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•The REP prefix is rarely used with LODS because each new value loaded into the accumulator overwrites its previous contents. 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• Instead, LODS is used to load a single value. 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Example</a:t>
            </a:r>
            <a:r>
              <a:rPr lang="en-US"/>
              <a:t>:</a:t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276" name="Google Shape;27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1784" y="3019290"/>
            <a:ext cx="7668431" cy="369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Exercixe</a:t>
            </a:r>
            <a:endParaRPr cap="small"/>
          </a:p>
        </p:txBody>
      </p:sp>
      <p:sp>
        <p:nvSpPr>
          <p:cNvPr id="282" name="Google Shape;282;p22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Write a program that converts each unpacked binary-coded decimal byte belonging to an array into an ASCII decimal byte and copies it to a new array.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.data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array BYTE 1,2,3,4,5,6,7,8,9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dest  BYTE (LENGTHOF array) DUP(?)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b="1" lang="en-US"/>
              <a:t>Solution</a:t>
            </a:r>
            <a:r>
              <a:rPr lang="en-US"/>
              <a:t>: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.code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mov esi,OFFSET array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mov edi,OFFSET dest</a:t>
            </a:r>
            <a:endParaRPr>
              <a:solidFill>
                <a:srgbClr val="F0D983"/>
              </a:solidFill>
            </a:endParaRPr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mov ecx,LENGTHOF array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 cld 							; direction = up 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L1:	lodsb						; load into AL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or al,30h						; convert to ASCII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stosb						; store into memory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loop L1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>
              <a:solidFill>
                <a:srgbClr val="F0D98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2874" y="363480"/>
            <a:ext cx="9720775" cy="306552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3"/>
          <p:cNvSpPr/>
          <p:nvPr/>
        </p:nvSpPr>
        <p:spPr>
          <a:xfrm>
            <a:off x="694006" y="3738881"/>
            <a:ext cx="108039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•Although they are called string primitives, they are not limited to character arrays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9" name="Google Shape;289;p23"/>
          <p:cNvSpPr/>
          <p:nvPr/>
        </p:nvSpPr>
        <p:spPr>
          <a:xfrm>
            <a:off x="694006" y="4442321"/>
            <a:ext cx="110525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•Each instruction implicitly uses ESI, EDI, or both registers to address memory.</a:t>
            </a:r>
            <a:endParaRPr b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0" name="Google Shape;290;p23"/>
          <p:cNvSpPr/>
          <p:nvPr/>
        </p:nvSpPr>
        <p:spPr>
          <a:xfrm>
            <a:off x="776067" y="5145761"/>
            <a:ext cx="106398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•String primitives execute efficiently because they automatically repeat and increment array indexes. </a:t>
            </a:r>
            <a:endParaRPr b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"/>
          <p:cNvSpPr txBox="1"/>
          <p:nvPr>
            <p:ph idx="1" type="body"/>
          </p:nvPr>
        </p:nvSpPr>
        <p:spPr>
          <a:xfrm>
            <a:off x="1622729" y="2198614"/>
            <a:ext cx="8946541" cy="2460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/>
              <a:t> </a:t>
            </a:r>
            <a:r>
              <a:rPr b="1" lang="en-US" sz="13800" cap="small"/>
              <a:t>Selected String Procedures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b="1" sz="13800" cap="small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b="1" cap="small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Selected String Procedures</a:t>
            </a:r>
            <a:endParaRPr cap="small"/>
          </a:p>
        </p:txBody>
      </p:sp>
      <p:sp>
        <p:nvSpPr>
          <p:cNvPr id="301" name="Google Shape;301;p25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The following string procedures may be found in the Irvine32 and Irvine16 libraries: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Str_compare Procedure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Str_length Procedure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Str_copy Procedure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Str_trim Procedure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Str_ucase Procedure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6"/>
          <p:cNvSpPr txBox="1"/>
          <p:nvPr>
            <p:ph type="title"/>
          </p:nvPr>
        </p:nvSpPr>
        <p:spPr>
          <a:xfrm>
            <a:off x="645130" y="452718"/>
            <a:ext cx="9404723" cy="872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/>
              <a:t>PROTO DIRECTIVE</a:t>
            </a:r>
            <a:endParaRPr b="1"/>
          </a:p>
        </p:txBody>
      </p:sp>
      <p:sp>
        <p:nvSpPr>
          <p:cNvPr id="307" name="Google Shape;307;p26"/>
          <p:cNvSpPr/>
          <p:nvPr/>
        </p:nvSpPr>
        <p:spPr>
          <a:xfrm>
            <a:off x="503582" y="1555331"/>
            <a:ext cx="10469218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•Creates a procedure prototype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label PROTO paramList</a:t>
            </a:r>
            <a:endParaRPr b="1" sz="2000">
              <a:solidFill>
                <a:srgbClr val="FFC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8" name="Google Shape;308;p26"/>
          <p:cNvSpPr/>
          <p:nvPr/>
        </p:nvSpPr>
        <p:spPr>
          <a:xfrm>
            <a:off x="503582" y="2695018"/>
            <a:ext cx="99523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•Every procedure called by the INVOKE directive must have a prototype.</a:t>
            </a:r>
            <a:endParaRPr b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9" name="Google Shape;309;p26"/>
          <p:cNvSpPr/>
          <p:nvPr/>
        </p:nvSpPr>
        <p:spPr>
          <a:xfrm>
            <a:off x="503582" y="3429000"/>
            <a:ext cx="100493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•A complete procedure definition can also serve as its own prototype.</a:t>
            </a:r>
            <a:endParaRPr b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p26"/>
          <p:cNvSpPr/>
          <p:nvPr/>
        </p:nvSpPr>
        <p:spPr>
          <a:xfrm>
            <a:off x="503582" y="4246457"/>
            <a:ext cx="109197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•Standard configuration: PROTO appears at top of the program listing, INVOKE appears in the code segment, and the procedure implementation occurs later in the program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 txBox="1"/>
          <p:nvPr>
            <p:ph type="title"/>
          </p:nvPr>
        </p:nvSpPr>
        <p:spPr>
          <a:xfrm>
            <a:off x="646111" y="452718"/>
            <a:ext cx="9404723" cy="700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/>
              <a:t>EXAMPLE</a:t>
            </a:r>
            <a:endParaRPr b="1"/>
          </a:p>
        </p:txBody>
      </p:sp>
      <p:pic>
        <p:nvPicPr>
          <p:cNvPr id="316" name="Google Shape;31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334" y="1293536"/>
            <a:ext cx="6337232" cy="2864229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7"/>
          <p:cNvSpPr/>
          <p:nvPr/>
        </p:nvSpPr>
        <p:spPr>
          <a:xfrm>
            <a:off x="6665844" y="1293536"/>
            <a:ext cx="47575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• Prototype for the ArraySum procedure, showing its parameter list:</a:t>
            </a:r>
            <a:endParaRPr b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8" name="Google Shape;31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2746" y="4159342"/>
            <a:ext cx="634365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72746" y="5314048"/>
            <a:ext cx="6372225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8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Str_compare Procedure</a:t>
            </a:r>
            <a:endParaRPr cap="small"/>
          </a:p>
        </p:txBody>
      </p:sp>
      <p:sp>
        <p:nvSpPr>
          <p:cNvPr id="325" name="Google Shape;325;p28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Compares string1 to string2, setting the Carry and Zero flags accordingly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PROTOTYPE (PROTO)</a:t>
            </a:r>
            <a:r>
              <a:rPr lang="en-US"/>
              <a:t>: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Str_compare PROTO,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  string1:PTR BYTE,			; pointer to string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  string2:PTR BYTE			; pointer to string</a:t>
            </a:r>
            <a:endParaRPr/>
          </a:p>
        </p:txBody>
      </p:sp>
      <p:pic>
        <p:nvPicPr>
          <p:cNvPr id="326" name="Google Shape;32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2599" y="4416391"/>
            <a:ext cx="7396942" cy="1988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Str_compare Procedure Source Code</a:t>
            </a:r>
            <a:endParaRPr cap="small"/>
          </a:p>
        </p:txBody>
      </p:sp>
      <p:sp>
        <p:nvSpPr>
          <p:cNvPr id="332" name="Google Shape;332;p29"/>
          <p:cNvSpPr txBox="1"/>
          <p:nvPr>
            <p:ph idx="1" type="body"/>
          </p:nvPr>
        </p:nvSpPr>
        <p:spPr>
          <a:xfrm>
            <a:off x="318977" y="1254641"/>
            <a:ext cx="11164186" cy="5362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1120775" lvl="1" marL="400050" rtl="0" algn="just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Str_compare PROC USES eax edx esi edi,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string1:PTR BYTE, string2:PTR BYTE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    mov esi,string1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    mov edi,string2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L1: mov  al,[esi]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    mov  dl,[edi]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    cmp  al,0    		; end of string1?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    jne  L2      			; no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    cmp  dl,0    		; yes: end of string2?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    jne  L2      			; no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    jmp  L3      			; yes, exit with ZF = 1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L2: inc  esi      		; point to next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    inc  edi</a:t>
            </a:r>
            <a:endParaRPr>
              <a:solidFill>
                <a:srgbClr val="F0D983"/>
              </a:solidFill>
            </a:endParaRPr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    cmp  al,dl   		; chars equal?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    je   L1      			; yes: continue loop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L3: ret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Str_compare ENDP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Strings &amp; Arrays</a:t>
            </a:r>
            <a:endParaRPr cap="small"/>
          </a:p>
        </p:txBody>
      </p:sp>
      <p:sp>
        <p:nvSpPr>
          <p:cNvPr id="163" name="Google Shape;163;p3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String Primitive Instructions</a:t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Selected String Procedures</a:t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Two-Dimensional Arrays</a:t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Searching and Sorting Integer Arrays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Str_length Procedure</a:t>
            </a:r>
            <a:endParaRPr cap="small"/>
          </a:p>
        </p:txBody>
      </p:sp>
      <p:sp>
        <p:nvSpPr>
          <p:cNvPr id="338" name="Google Shape;338;p30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Calculates the length of a null-terminated string and returns the length in the EAX register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PROTOTYPE (PROTO)</a:t>
            </a:r>
            <a:r>
              <a:rPr lang="en-US"/>
              <a:t>: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Str_length PROTO,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  pString:PTR BYTE									; pointer to string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Example</a:t>
            </a:r>
            <a:r>
              <a:rPr lang="en-US"/>
              <a:t>: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.data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myString BYTE "abcdefg",0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.code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	INVOKE Str_length,  ADDR myString				; EAX = 7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Str_length Procedure Source Code</a:t>
            </a:r>
            <a:endParaRPr cap="small"/>
          </a:p>
        </p:txBody>
      </p:sp>
      <p:sp>
        <p:nvSpPr>
          <p:cNvPr id="344" name="Google Shape;344;p31"/>
          <p:cNvSpPr txBox="1"/>
          <p:nvPr>
            <p:ph idx="1" type="body"/>
          </p:nvPr>
        </p:nvSpPr>
        <p:spPr>
          <a:xfrm>
            <a:off x="318977" y="1254641"/>
            <a:ext cx="11164186" cy="5362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1120775" lvl="1" marL="400050" rtl="0" algn="just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Str_length PROC USES edi,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	pString:PTR BYTE				; pointer to string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F0D983"/>
              </a:solidFill>
            </a:endParaRPr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	mov edi, pString</a:t>
            </a:r>
            <a:endParaRPr>
              <a:solidFill>
                <a:srgbClr val="F0D983"/>
              </a:solidFill>
            </a:endParaRPr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	mov eax,0     				; character count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L1: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	cmp byte ptr [edi],0			; end of string?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	je  L2						; yes: quit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	inc edi						; no: point to next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	inc eax						; add 1 to count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	jmp L1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L2: ret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Str_length ENDP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Str_copy Procedure</a:t>
            </a:r>
            <a:endParaRPr cap="small"/>
          </a:p>
        </p:txBody>
      </p:sp>
      <p:sp>
        <p:nvSpPr>
          <p:cNvPr id="350" name="Google Shape;350;p32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Copies a null-terminated string from a source location to a target location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PROTOTYPE (PROTO)</a:t>
            </a:r>
            <a:r>
              <a:rPr lang="en-US"/>
              <a:t>: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Str_copy PROTO,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  source:PTR BYTE,	; pointer to string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  target:PTR BYTE	; pointer to string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Example</a:t>
            </a:r>
            <a:r>
              <a:rPr lang="en-US"/>
              <a:t>: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.data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source BYTE "hello",0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target BYTE SIZEOF source DUP (?)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F0D983"/>
              </a:solidFill>
            </a:endParaRPr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.code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       INVOKE Str_copy,  ADDR source,  ADDR target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Str_copy Procedure Source Code</a:t>
            </a:r>
            <a:endParaRPr cap="small"/>
          </a:p>
        </p:txBody>
      </p:sp>
      <p:sp>
        <p:nvSpPr>
          <p:cNvPr id="356" name="Google Shape;356;p33"/>
          <p:cNvSpPr txBox="1"/>
          <p:nvPr>
            <p:ph idx="1" type="body"/>
          </p:nvPr>
        </p:nvSpPr>
        <p:spPr>
          <a:xfrm>
            <a:off x="318977" y="1254641"/>
            <a:ext cx="11164186" cy="5362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1120775" lvl="1" marL="400050" rtl="0" algn="just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Str_copy PROC USES eax ecx esi edi,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 	source:PTR BYTE, 			; source string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 	target:PTR BYTE				; target string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F0D983"/>
              </a:solidFill>
            </a:endParaRPr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	INVOKE Str_length,source 	; EAX = length source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	mov ecx,eax				; REP count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	inc ecx         				; add 1 for null byte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	mov esi,source</a:t>
            </a:r>
            <a:endParaRPr>
              <a:solidFill>
                <a:srgbClr val="F0D983"/>
              </a:solidFill>
            </a:endParaRPr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	mov edi,target</a:t>
            </a:r>
            <a:endParaRPr>
              <a:solidFill>
                <a:srgbClr val="F0D983"/>
              </a:solidFill>
            </a:endParaRPr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	cld               					; direction = up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	rep movsb      				; copy the string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	ret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Str_copy ENDP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4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Str_trim Procedure</a:t>
            </a:r>
            <a:endParaRPr cap="small"/>
          </a:p>
        </p:txBody>
      </p:sp>
      <p:sp>
        <p:nvSpPr>
          <p:cNvPr id="362" name="Google Shape;362;p34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The Str_trim procedure removes all occurrences of a selected trailing character from a null-terminated string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PROTOTYPE (PROTO)</a:t>
            </a:r>
            <a:r>
              <a:rPr lang="en-US"/>
              <a:t>: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Str_trim PROTO,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  pString:PTR BYTE,	; points to string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  char:BYTE			; char to remove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Example</a:t>
            </a:r>
            <a:r>
              <a:rPr lang="en-US"/>
              <a:t>: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.data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myString BYTE "Hello###",0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.code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   INVOKE Str_trim, ADDR myString, '#'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F0D983"/>
              </a:solidFill>
            </a:endParaRPr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myString = "Hello"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Str_trim Procedure</a:t>
            </a:r>
            <a:endParaRPr cap="small"/>
          </a:p>
        </p:txBody>
      </p:sp>
      <p:sp>
        <p:nvSpPr>
          <p:cNvPr id="368" name="Google Shape;368;p35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Str_trim checks a number of possible cases (shown here with # as the trailing character: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The string is empty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The string contains other characters followed by one or more trailing characters, as in "Hello##"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The string contains only one character, the trailing character, as in "#"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The string contains no trailing character, as in "Hello" or "H"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The string contains one or more trailing characters followed by one or more nontrailing characters, as in "#H" or "###Hello"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6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Str_trim Procedure</a:t>
            </a:r>
            <a:endParaRPr cap="small"/>
          </a:p>
        </p:txBody>
      </p:sp>
      <p:pic>
        <p:nvPicPr>
          <p:cNvPr id="374" name="Google Shape;37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0541" y="1254642"/>
            <a:ext cx="9240982" cy="3364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9323" y="4890807"/>
            <a:ext cx="2362200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6"/>
          <p:cNvSpPr txBox="1"/>
          <p:nvPr/>
        </p:nvSpPr>
        <p:spPr>
          <a:xfrm>
            <a:off x="1230541" y="5282919"/>
            <a:ext cx="6327731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91425" spcFirstLastPara="1" rIns="91425" wrap="square" tIns="13715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Using the first definition in the table, position of EDI when SCASB stops</a:t>
            </a:r>
            <a:r>
              <a:rPr lang="en-US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Str_trim Procedure Source Code</a:t>
            </a:r>
            <a:endParaRPr cap="small"/>
          </a:p>
        </p:txBody>
      </p:sp>
      <p:sp>
        <p:nvSpPr>
          <p:cNvPr id="382" name="Google Shape;382;p37"/>
          <p:cNvSpPr txBox="1"/>
          <p:nvPr>
            <p:ph idx="1" type="body"/>
          </p:nvPr>
        </p:nvSpPr>
        <p:spPr>
          <a:xfrm>
            <a:off x="318977" y="1254641"/>
            <a:ext cx="11164186" cy="5362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1120775" lvl="1" marL="400050" rtl="0" algn="just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Str_trim PROC USES eax ecx edi,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pString:PTR BYTE,	; points to string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char:BYTE	; char to remove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mov  edi,pString</a:t>
            </a:r>
            <a:endParaRPr>
              <a:solidFill>
                <a:srgbClr val="F0D983"/>
              </a:solidFill>
            </a:endParaRPr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INVOKE Str_length,edi  	; returns length in EAX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cmp  eax,0	; zero-length string?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je   L2	; yes: exit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mov  ecx,eax	; no: counter = string length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dec  eax</a:t>
            </a:r>
            <a:endParaRPr>
              <a:solidFill>
                <a:srgbClr val="F0D983"/>
              </a:solidFill>
            </a:endParaRPr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add  edi,eax	; EDI points to last char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mov  al,char	; char to trim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std	; direction = reverse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repe scasb	; skip past trim character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jne  L1	; removed first character?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dec  edi	; adjust EDI: ZF=1 &amp;&amp; ECX=0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L1:	mov  BYTE PTR [edi+2],0	; insert null byte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L2:	ret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Str_trim ENDP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8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Str_ucase Procedure</a:t>
            </a:r>
            <a:endParaRPr cap="small"/>
          </a:p>
        </p:txBody>
      </p:sp>
      <p:sp>
        <p:nvSpPr>
          <p:cNvPr id="388" name="Google Shape;388;p38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The Str_ucase procedure converts a string to all uppercase characters. It returns no value. 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PROTOTYPE (PROTO)</a:t>
            </a:r>
            <a:r>
              <a:rPr lang="en-US"/>
              <a:t>: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Str_ucase PROTO,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  pString:PTR BYTE		; pointer to string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Example</a:t>
            </a:r>
            <a:r>
              <a:rPr lang="en-US"/>
              <a:t>: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.data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myString BYTE "Hello",0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.code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	INVOKE Str_ucase, ADDR myString</a:t>
            </a:r>
            <a:endParaRPr>
              <a:solidFill>
                <a:srgbClr val="F0D983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9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Str_ucase Procedure Source Code</a:t>
            </a:r>
            <a:endParaRPr cap="small"/>
          </a:p>
        </p:txBody>
      </p:sp>
      <p:sp>
        <p:nvSpPr>
          <p:cNvPr id="394" name="Google Shape;394;p39"/>
          <p:cNvSpPr txBox="1"/>
          <p:nvPr>
            <p:ph idx="1" type="body"/>
          </p:nvPr>
        </p:nvSpPr>
        <p:spPr>
          <a:xfrm>
            <a:off x="318977" y="1254641"/>
            <a:ext cx="11164186" cy="5362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1120775" lvl="1" marL="400050" rtl="0" algn="just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Str_ucase PROC USES eax esi,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pString:PTR BYTE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mov esi,pString</a:t>
            </a:r>
            <a:endParaRPr>
              <a:solidFill>
                <a:srgbClr val="F0D983"/>
              </a:solidFill>
            </a:endParaRPr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>
              <a:solidFill>
                <a:srgbClr val="F0D983"/>
              </a:solidFill>
            </a:endParaRPr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L1:	mov al,[esi]				; get char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cmp al,0					; end of string?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je  L3						; yes: quit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cmp al,'a’					; below "a"?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jb  L2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cmp al,'z’					; above "z"?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ja  L2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and BYTE PTR [esi],11011111b	; convert the char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>
              <a:solidFill>
                <a:srgbClr val="F0D983"/>
              </a:solidFill>
            </a:endParaRPr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L2:	inc esi					; next char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jmp L1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>
              <a:solidFill>
                <a:srgbClr val="F0D983"/>
              </a:solidFill>
            </a:endParaRPr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L3: ret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Str_ucase ENDP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/>
          <p:nvPr>
            <p:ph idx="1" type="body"/>
          </p:nvPr>
        </p:nvSpPr>
        <p:spPr>
          <a:xfrm>
            <a:off x="1622729" y="2198614"/>
            <a:ext cx="8946541" cy="2460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/>
              <a:t> </a:t>
            </a:r>
            <a:r>
              <a:rPr b="1" lang="en-US" sz="13800" cap="small"/>
              <a:t>String Primitive Instructions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b="1" cap="small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0"/>
          <p:cNvSpPr txBox="1"/>
          <p:nvPr>
            <p:ph idx="1" type="body"/>
          </p:nvPr>
        </p:nvSpPr>
        <p:spPr>
          <a:xfrm>
            <a:off x="1622729" y="2198614"/>
            <a:ext cx="8946541" cy="2460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/>
              <a:t> </a:t>
            </a:r>
            <a:r>
              <a:rPr b="1" lang="en-US" sz="13800" cap="small"/>
              <a:t>Two-Dimensional Arrays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b="1" cap="small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1"/>
          <p:cNvSpPr/>
          <p:nvPr/>
        </p:nvSpPr>
        <p:spPr>
          <a:xfrm>
            <a:off x="520507" y="1011927"/>
            <a:ext cx="100724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•The two methods of arranging the rows and columns in memory: row-major order and column-major order. </a:t>
            </a:r>
            <a:endParaRPr b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5" name="Google Shape;405;p41"/>
          <p:cNvSpPr/>
          <p:nvPr/>
        </p:nvSpPr>
        <p:spPr>
          <a:xfrm>
            <a:off x="520507" y="1954462"/>
            <a:ext cx="110853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•If you implement a two-dimensional array in assembly language, you can choose either ordering method. </a:t>
            </a:r>
            <a:endParaRPr b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6" name="Google Shape;40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0314" y="2362705"/>
            <a:ext cx="4460265" cy="1795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019" y="4429630"/>
            <a:ext cx="5934589" cy="886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81307" y="5587562"/>
            <a:ext cx="6285417" cy="886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2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/>
              <a:t>THE TWO OPERAND TYPES</a:t>
            </a:r>
            <a:endParaRPr b="1" cap="small"/>
          </a:p>
        </p:txBody>
      </p:sp>
      <p:sp>
        <p:nvSpPr>
          <p:cNvPr id="414" name="Google Shape;414;p42"/>
          <p:cNvSpPr txBox="1"/>
          <p:nvPr>
            <p:ph idx="1" type="body"/>
          </p:nvPr>
        </p:nvSpPr>
        <p:spPr>
          <a:xfrm>
            <a:off x="318977" y="1895301"/>
            <a:ext cx="11164186" cy="4509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3520"/>
              <a:buChar char="►"/>
            </a:pPr>
            <a:r>
              <a:rPr lang="en-US" sz="4400"/>
              <a:t>Base-Index Operands</a:t>
            </a:r>
            <a:endParaRPr/>
          </a:p>
          <a:p>
            <a:pPr indent="-119379" lvl="0" marL="342900" rtl="0" algn="just">
              <a:spcBef>
                <a:spcPts val="1000"/>
              </a:spcBef>
              <a:spcAft>
                <a:spcPts val="0"/>
              </a:spcAft>
              <a:buSzPts val="3520"/>
              <a:buNone/>
            </a:pPr>
            <a:r>
              <a:t/>
            </a:r>
            <a:endParaRPr sz="4400"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3520"/>
              <a:buChar char="►"/>
            </a:pPr>
            <a:r>
              <a:rPr lang="en-US" sz="4400"/>
              <a:t>Base-Index Displacement Operands</a:t>
            </a:r>
            <a:endParaRPr sz="5400"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3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Base-Index Operand</a:t>
            </a:r>
            <a:endParaRPr cap="small"/>
          </a:p>
        </p:txBody>
      </p:sp>
      <p:sp>
        <p:nvSpPr>
          <p:cNvPr id="420" name="Google Shape;420;p43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A base-index operand adds the values of two registers (called base and index), producing an effective address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Any two 32-bit general-purpose registers may be used (Note: esp is not used for general purpose)</a:t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ctr">
              <a:spcBef>
                <a:spcPts val="1000"/>
              </a:spcBef>
              <a:spcAft>
                <a:spcPts val="0"/>
              </a:spcAft>
              <a:buSzPts val="2880"/>
              <a:buChar char="►"/>
            </a:pPr>
            <a:r>
              <a:rPr lang="en-US" sz="3600">
                <a:solidFill>
                  <a:srgbClr val="FF0000"/>
                </a:solidFill>
              </a:rPr>
              <a:t>[base + index]</a:t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4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Base-Index-Displacement Operand</a:t>
            </a:r>
            <a:endParaRPr cap="small"/>
          </a:p>
        </p:txBody>
      </p:sp>
      <p:sp>
        <p:nvSpPr>
          <p:cNvPr id="426" name="Google Shape;426;p44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b="1" lang="en-US" sz="2400"/>
              <a:t>A base-index-displacement operand combines a displacement, a base register, an index register, and an optional scale factor to produce an effective address.</a:t>
            </a:r>
            <a:r>
              <a:rPr lang="en-US"/>
              <a:t> </a:t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Displacement can be the name of a variable or a constant expression.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Common Format:</a:t>
            </a:r>
            <a:endParaRPr/>
          </a:p>
          <a:p>
            <a:pPr indent="1120775" lvl="1" marL="400050" rtl="0" algn="ctr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b="1" lang="en-US" sz="2800">
                <a:solidFill>
                  <a:srgbClr val="FF0000"/>
                </a:solidFill>
              </a:rPr>
              <a:t>[base + index + displacement] </a:t>
            </a:r>
            <a:endParaRPr/>
          </a:p>
          <a:p>
            <a:pPr indent="1120775" lvl="1" marL="400050" rtl="0" algn="ctr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b="1" lang="en-US" sz="2800">
                <a:solidFill>
                  <a:srgbClr val="FF0000"/>
                </a:solidFill>
              </a:rPr>
              <a:t>displacement[base + index] </a:t>
            </a:r>
            <a:endParaRPr/>
          </a:p>
          <a:p>
            <a:pPr indent="1120775" lvl="1" marL="400050" rtl="0" algn="ctr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b="1" sz="2800">
              <a:solidFill>
                <a:srgbClr val="FF0000"/>
              </a:solidFill>
            </a:endParaRPr>
          </a:p>
          <a:p>
            <a:pPr indent="1120775" lvl="1" marL="400050" rtl="0" algn="ctr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b="1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5"/>
          <p:cNvSpPr txBox="1"/>
          <p:nvPr>
            <p:ph type="title"/>
          </p:nvPr>
        </p:nvSpPr>
        <p:spPr>
          <a:xfrm>
            <a:off x="646111" y="452718"/>
            <a:ext cx="9404723" cy="771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/>
              <a:t>BASE-INDEX OPERANDS </a:t>
            </a:r>
            <a:endParaRPr b="1"/>
          </a:p>
        </p:txBody>
      </p:sp>
      <p:pic>
        <p:nvPicPr>
          <p:cNvPr id="432" name="Google Shape;43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5135" y="1223889"/>
            <a:ext cx="8799874" cy="5192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6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Two-Dimensional Array Example</a:t>
            </a:r>
            <a:endParaRPr cap="small"/>
          </a:p>
        </p:txBody>
      </p:sp>
      <p:sp>
        <p:nvSpPr>
          <p:cNvPr id="438" name="Google Shape;438;p46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Imagine a table with three rows and five columns. The data can be arranged in any format on the page: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table  BYTE   10h,    20h,   30h,   40h,   50h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           BYTE   60h,    70h,   80h,   90h, 0A0h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           BYTE 0B0h, 0C0h, 0D0h, 0E0h, 0F0h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NumCols = 5</a:t>
            </a:r>
            <a:endParaRPr>
              <a:solidFill>
                <a:srgbClr val="F0D983"/>
              </a:solidFill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Alternative format</a:t>
            </a:r>
            <a:r>
              <a:rPr b="1" lang="en-US"/>
              <a:t>: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table  BYTE  10h,20h,30h,40h,50h,60h,70h,80h,90h,0A0h,0B0h,0C0h,0D0h,0E0h,0F0h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NumCols = 5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7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Two-Dimensional Array Example</a:t>
            </a:r>
            <a:endParaRPr cap="small"/>
          </a:p>
        </p:txBody>
      </p:sp>
      <p:sp>
        <p:nvSpPr>
          <p:cNvPr id="444" name="Google Shape;444;p47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The following code loads the table element stored in row 1, column 2: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F0D983"/>
              </a:solidFill>
            </a:endParaRPr>
          </a:p>
        </p:txBody>
      </p:sp>
      <p:pic>
        <p:nvPicPr>
          <p:cNvPr id="445" name="Google Shape;44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1839863"/>
            <a:ext cx="8858250" cy="4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8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Two-Dimensional Array Example</a:t>
            </a:r>
            <a:endParaRPr cap="small"/>
          </a:p>
        </p:txBody>
      </p:sp>
      <p:sp>
        <p:nvSpPr>
          <p:cNvPr id="451" name="Google Shape;451;p48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The following code loads the table element stored in row 1, column 2: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F0D983"/>
              </a:solidFill>
            </a:endParaRPr>
          </a:p>
        </p:txBody>
      </p:sp>
      <p:pic>
        <p:nvPicPr>
          <p:cNvPr id="452" name="Google Shape;45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5150" y="4614735"/>
            <a:ext cx="8713368" cy="1594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6246" y="1999704"/>
            <a:ext cx="7747416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9"/>
          <p:cNvSpPr txBox="1"/>
          <p:nvPr>
            <p:ph idx="1" type="body"/>
          </p:nvPr>
        </p:nvSpPr>
        <p:spPr>
          <a:xfrm>
            <a:off x="1622729" y="2198614"/>
            <a:ext cx="8946541" cy="2460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/>
              <a:t> </a:t>
            </a:r>
            <a:r>
              <a:rPr b="1" lang="en-US" sz="13800" cap="small"/>
              <a:t>Searching &amp; Sorting Integer Arrays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b="1" cap="smal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String Primitive Instructions</a:t>
            </a:r>
            <a:endParaRPr/>
          </a:p>
        </p:txBody>
      </p:sp>
      <p:sp>
        <p:nvSpPr>
          <p:cNvPr id="174" name="Google Shape;174;p5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MOVSB, MOVSW, and MOVSD</a:t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CMPSB, CMPSW, and CMPSD</a:t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SCASB, SCASW, and SCASD</a:t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STOSB, STOSW, and STOSD</a:t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LODSB, LODSW, and LODSD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0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Searching and Sorting Integer Arrays</a:t>
            </a:r>
            <a:endParaRPr cap="small"/>
          </a:p>
        </p:txBody>
      </p:sp>
      <p:sp>
        <p:nvSpPr>
          <p:cNvPr id="464" name="Google Shape;464;p50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Bubble Sort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 simple sorting algorithm that works well for small arrays</a:t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Binary Search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 simple searching algorithm that works well for large arrays of values that have been placed in either ascending or descending order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1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Bubble Sort</a:t>
            </a:r>
            <a:endParaRPr cap="small"/>
          </a:p>
        </p:txBody>
      </p:sp>
      <p:sp>
        <p:nvSpPr>
          <p:cNvPr id="470" name="Google Shape;470;p51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Each pair of adjacent values is compared, and exchanged if the values are not ordered correctly:</a:t>
            </a:r>
            <a:endParaRPr/>
          </a:p>
        </p:txBody>
      </p:sp>
      <p:pic>
        <p:nvPicPr>
          <p:cNvPr id="471" name="Google Shape;47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722" y="1960984"/>
            <a:ext cx="8107111" cy="42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2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Bubble Sort Pseudocode</a:t>
            </a:r>
            <a:endParaRPr cap="small"/>
          </a:p>
        </p:txBody>
      </p:sp>
      <p:sp>
        <p:nvSpPr>
          <p:cNvPr id="477" name="Google Shape;477;p52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N = array size, cx1 = outer loop counter, cx2 = inner loop counter: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cx1 = N - 1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while( cx1 &gt; 0 )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{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  esi = addr(array)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  cx2 = cx1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  while( cx2 &gt; 0 )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  {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    if( array[esi] &lt; array[esi+4] )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      exchange( array[esi], array[esi+4] )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    add esi,4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    dec cx2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  }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  dec cx1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3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Bubble Sort Implementation</a:t>
            </a:r>
            <a:endParaRPr cap="small"/>
          </a:p>
        </p:txBody>
      </p:sp>
      <p:sp>
        <p:nvSpPr>
          <p:cNvPr id="483" name="Google Shape;483;p53"/>
          <p:cNvSpPr txBox="1"/>
          <p:nvPr>
            <p:ph idx="1" type="body"/>
          </p:nvPr>
        </p:nvSpPr>
        <p:spPr>
          <a:xfrm>
            <a:off x="318977" y="1080655"/>
            <a:ext cx="11164186" cy="5602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1120775" lvl="1" marL="400050" rtl="0" algn="just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BubbleSort PROC USES eax ecx esi,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pArray:PTR DWORD,Count:DWORD</a:t>
            </a:r>
            <a:endParaRPr>
              <a:solidFill>
                <a:srgbClr val="F0D983"/>
              </a:solidFill>
            </a:endParaRPr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mov  ecx,Count</a:t>
            </a:r>
            <a:endParaRPr>
              <a:solidFill>
                <a:srgbClr val="F0D983"/>
              </a:solidFill>
            </a:endParaRPr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dec  ecx					; decrement count by 1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L1:	push ecx					; save outer loop count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mov  esi,pArray			; point to first value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L2:	mov  eax,[esi]				; get array value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cmp  [esi+4],eax			; compare a pair of values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jge  L3					; if [esi] &lt;= [edi], skip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xchg eax,[esi+4]			; else exchange the pair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mov  [esi],eax</a:t>
            </a:r>
            <a:endParaRPr>
              <a:solidFill>
                <a:srgbClr val="F0D983"/>
              </a:solidFill>
            </a:endParaRPr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L3:	add  esi,4					; move both pointers forward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loop L2					; inner loop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pop  ecx					; retrieve outer loop count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loop L1					; else repeat outer loop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L4:	ret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BubbleSort ENDP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4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Binary Search</a:t>
            </a:r>
            <a:endParaRPr cap="small"/>
          </a:p>
        </p:txBody>
      </p:sp>
      <p:sp>
        <p:nvSpPr>
          <p:cNvPr id="489" name="Google Shape;489;p54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Searching algorithm, well-suited to large ordered data sets</a:t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Divide and conquer strategy</a:t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Each </a:t>
            </a:r>
            <a:r>
              <a:rPr b="1" lang="en-US"/>
              <a:t>"guess" </a:t>
            </a:r>
            <a:r>
              <a:rPr lang="en-US"/>
              <a:t>divides the list in half</a:t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Classified as an </a:t>
            </a:r>
            <a:r>
              <a:rPr b="1" lang="en-US"/>
              <a:t>O(log n) </a:t>
            </a:r>
            <a:r>
              <a:rPr lang="en-US"/>
              <a:t>algorithm:</a:t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As the number of array elements increases by a factor of </a:t>
            </a:r>
            <a:r>
              <a:rPr b="1" lang="en-US"/>
              <a:t>n</a:t>
            </a:r>
            <a:r>
              <a:rPr lang="en-US"/>
              <a:t>, the average search time increases by a factor of log </a:t>
            </a:r>
            <a:r>
              <a:rPr b="1" lang="en-US"/>
              <a:t>n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5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Binary Search</a:t>
            </a:r>
            <a:endParaRPr cap="small"/>
          </a:p>
        </p:txBody>
      </p:sp>
      <p:pic>
        <p:nvPicPr>
          <p:cNvPr id="495" name="Google Shape;49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6756" y="1331259"/>
            <a:ext cx="7753004" cy="4796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6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Binary Search Pseudocode</a:t>
            </a:r>
            <a:endParaRPr cap="small"/>
          </a:p>
        </p:txBody>
      </p:sp>
      <p:sp>
        <p:nvSpPr>
          <p:cNvPr id="501" name="Google Shape;501;p56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1120775" lvl="1" marL="400050" rtl="0" algn="just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int BinSearch( int values[], 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const int searchVal, int count )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{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int first = 0;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int last = count - 1;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while( first &lt;= last )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{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	int mid = (last + first) / 2;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	if( values[mid] &lt; searchVal )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		first = mid + 1;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	else if( values[mid] &gt; searchVal )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		last = mid - 1;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	else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		return mid; 	// success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}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return -1; 				// not found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}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>
              <a:solidFill>
                <a:srgbClr val="F0D983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7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Binary Search Implementation</a:t>
            </a:r>
            <a:endParaRPr cap="small"/>
          </a:p>
        </p:txBody>
      </p:sp>
      <p:sp>
        <p:nvSpPr>
          <p:cNvPr id="507" name="Google Shape;507;p57"/>
          <p:cNvSpPr txBox="1"/>
          <p:nvPr>
            <p:ph idx="1" type="body"/>
          </p:nvPr>
        </p:nvSpPr>
        <p:spPr>
          <a:xfrm>
            <a:off x="318977" y="1254643"/>
            <a:ext cx="11164186" cy="5603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1120775" lvl="1" marL="400050" rtl="0" algn="just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BinarySearch PROC uses ebx edx esi edi,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pArray:PTR DWORD,	; pointer to array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Count:DWORD,		; array size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searchVal:DWORD		; search value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>
              <a:solidFill>
                <a:srgbClr val="F0D983"/>
              </a:solidFill>
            </a:endParaRPr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LOCAL first:DWORD,		; first position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last:DWORD,			; last position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mid:DWORD			; midpoint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mov  first,0			; first = 0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mov  eax,Count		; last = (count - 1)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dec  eax</a:t>
            </a:r>
            <a:endParaRPr>
              <a:solidFill>
                <a:srgbClr val="F0D983"/>
              </a:solidFill>
            </a:endParaRPr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mov  last,eax</a:t>
            </a:r>
            <a:endParaRPr>
              <a:solidFill>
                <a:srgbClr val="F0D983"/>
              </a:solidFill>
            </a:endParaRPr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mov  edi,searchVal		; EDI = searchVal</a:t>
            </a:r>
            <a:endParaRPr>
              <a:solidFill>
                <a:srgbClr val="F0D983"/>
              </a:solidFill>
            </a:endParaRPr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mov  ebx,pArray		; EBX points to the array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L1: 						; while first &lt;= last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mov  eax,first</a:t>
            </a:r>
            <a:endParaRPr>
              <a:solidFill>
                <a:srgbClr val="F0D983"/>
              </a:solidFill>
            </a:endParaRPr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cmp  eax,last</a:t>
            </a:r>
            <a:endParaRPr>
              <a:solidFill>
                <a:srgbClr val="F0D983"/>
              </a:solidFill>
            </a:endParaRPr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jg   L5				; exit search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8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Binary Search Implementation (Continue)</a:t>
            </a:r>
            <a:endParaRPr cap="small"/>
          </a:p>
        </p:txBody>
      </p:sp>
      <p:sp>
        <p:nvSpPr>
          <p:cNvPr id="513" name="Google Shape;513;p58"/>
          <p:cNvSpPr txBox="1"/>
          <p:nvPr>
            <p:ph idx="1" type="body"/>
          </p:nvPr>
        </p:nvSpPr>
        <p:spPr>
          <a:xfrm>
            <a:off x="318977" y="1254643"/>
            <a:ext cx="11164186" cy="5603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1120775" lvl="1" marL="400050" rtl="0" algn="just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; mid = (last + first) / 2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mov  eax,last</a:t>
            </a:r>
            <a:endParaRPr>
              <a:solidFill>
                <a:srgbClr val="F0D983"/>
              </a:solidFill>
            </a:endParaRPr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add  eax,first</a:t>
            </a:r>
            <a:endParaRPr>
              <a:solidFill>
                <a:srgbClr val="F0D983"/>
              </a:solidFill>
            </a:endParaRPr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shr  eax,1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mov  mid,eax</a:t>
            </a:r>
            <a:endParaRPr>
              <a:solidFill>
                <a:srgbClr val="F0D983"/>
              </a:solidFill>
            </a:endParaRPr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>
              <a:solidFill>
                <a:srgbClr val="F0D983"/>
              </a:solidFill>
            </a:endParaRPr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; EDX = values[mid]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mov  esi,mid</a:t>
            </a:r>
            <a:endParaRPr>
              <a:solidFill>
                <a:srgbClr val="F0D983"/>
              </a:solidFill>
            </a:endParaRPr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shl  esi,2			; scale mid value by 4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mov  edx,[ebx+esi]	; EDX = values[mid]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>
              <a:solidFill>
                <a:srgbClr val="F0D983"/>
              </a:solidFill>
            </a:endParaRPr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; if ( EDX &lt; searchval(EDI) )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;   first = mid + 1;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cmp  edx,edi</a:t>
            </a:r>
            <a:endParaRPr>
              <a:solidFill>
                <a:srgbClr val="F0D983"/>
              </a:solidFill>
            </a:endParaRPr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jge  L2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mov  eax,mid		; first = mid + 1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inc  eax</a:t>
            </a:r>
            <a:endParaRPr>
              <a:solidFill>
                <a:srgbClr val="F0D983"/>
              </a:solidFill>
            </a:endParaRPr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mov  first,eax</a:t>
            </a:r>
            <a:endParaRPr>
              <a:solidFill>
                <a:srgbClr val="F0D983"/>
              </a:solidFill>
            </a:endParaRPr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jmp  L4			; continue the loop</a:t>
            </a:r>
            <a:endParaRPr/>
          </a:p>
        </p:txBody>
      </p:sp>
      <p:grpSp>
        <p:nvGrpSpPr>
          <p:cNvPr id="514" name="Google Shape;514;p58"/>
          <p:cNvGrpSpPr/>
          <p:nvPr/>
        </p:nvGrpSpPr>
        <p:grpSpPr>
          <a:xfrm>
            <a:off x="3595872" y="1949335"/>
            <a:ext cx="3505200" cy="1828800"/>
            <a:chOff x="2352" y="1008"/>
            <a:chExt cx="2208" cy="1152"/>
          </a:xfrm>
        </p:grpSpPr>
        <p:cxnSp>
          <p:nvCxnSpPr>
            <p:cNvPr id="515" name="Google Shape;515;p58"/>
            <p:cNvCxnSpPr/>
            <p:nvPr/>
          </p:nvCxnSpPr>
          <p:spPr>
            <a:xfrm flipH="1">
              <a:off x="2352" y="1296"/>
              <a:ext cx="1200" cy="864"/>
            </a:xfrm>
            <a:prstGeom prst="straightConnector1">
              <a:avLst/>
            </a:prstGeom>
            <a:noFill/>
            <a:ln cap="flat" cmpd="sng" w="9525">
              <a:solidFill>
                <a:srgbClr val="FC081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16" name="Google Shape;516;p58"/>
            <p:cNvSpPr txBox="1"/>
            <p:nvPr/>
          </p:nvSpPr>
          <p:spPr>
            <a:xfrm>
              <a:off x="3552" y="1008"/>
              <a:ext cx="1008" cy="504"/>
            </a:xfrm>
            <a:prstGeom prst="rect">
              <a:avLst/>
            </a:prstGeom>
            <a:noFill/>
            <a:ln cap="flat" cmpd="sng" w="9525">
              <a:solidFill>
                <a:srgbClr val="FC08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37150" lIns="91425" spcFirstLastPara="1" rIns="91425" wrap="square" tIns="1371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700"/>
                <a:buFont typeface="Arial"/>
                <a:buNone/>
              </a:pPr>
              <a:r>
                <a:rPr b="1" lang="en-US" sz="170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base-index addressing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9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Binary Search Implementation (Continue)</a:t>
            </a:r>
            <a:endParaRPr cap="small"/>
          </a:p>
        </p:txBody>
      </p:sp>
      <p:sp>
        <p:nvSpPr>
          <p:cNvPr id="522" name="Google Shape;522;p59"/>
          <p:cNvSpPr txBox="1"/>
          <p:nvPr>
            <p:ph idx="1" type="body"/>
          </p:nvPr>
        </p:nvSpPr>
        <p:spPr>
          <a:xfrm>
            <a:off x="318977" y="1254643"/>
            <a:ext cx="11164186" cy="5603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1120775" lvl="1" marL="400050" rtl="0" algn="just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; else if( EDX &gt; searchVal(EDI) )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;	last = mid - 1;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L2:	cmp  edx,edi		; (could be removed)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jle  L3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mov  eax,mid		; last = mid - 1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dec  eax</a:t>
            </a:r>
            <a:endParaRPr>
              <a:solidFill>
                <a:srgbClr val="F0D983"/>
              </a:solidFill>
            </a:endParaRPr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mov  last,eax</a:t>
            </a:r>
            <a:endParaRPr>
              <a:solidFill>
                <a:srgbClr val="F0D983"/>
              </a:solidFill>
            </a:endParaRPr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jmp  L4			; continue the loop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>
              <a:solidFill>
                <a:srgbClr val="F0D983"/>
              </a:solidFill>
            </a:endParaRPr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; else return mid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L3:	mov  eax,mid  		; value found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	jmp  L9			; return (mid)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>
              <a:solidFill>
                <a:srgbClr val="F0D983"/>
              </a:solidFill>
            </a:endParaRPr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L4:	jmp  L1			; continue the loop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L5:	mov  eax,-1		; search failed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L9:	ret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BinarySearch ENDP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MOVSB, MOVSW, &amp; MOVSD</a:t>
            </a:r>
            <a:endParaRPr cap="small"/>
          </a:p>
        </p:txBody>
      </p:sp>
      <p:sp>
        <p:nvSpPr>
          <p:cNvPr id="180" name="Google Shape;180;p6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The MOVSB, MOVSW, and MOVSD instructions copy data from the memory location pointed to by ESI to the memory location pointed to by EDI.</a:t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Example: 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.data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source DWORD 0FFFFFFFFh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target DWORD ?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.code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mov esi, OFFSET source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mov edi, OFFSET target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movsd</a:t>
            </a:r>
            <a:endParaRPr>
              <a:solidFill>
                <a:srgbClr val="F0D983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w to Make Any Question Essential with Three Easy Steps – Wabisabi Learning" id="527" name="Google Shape;527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MOVSB, MOVSW, &amp; MOVSD</a:t>
            </a:r>
            <a:endParaRPr cap="small"/>
          </a:p>
        </p:txBody>
      </p:sp>
      <p:sp>
        <p:nvSpPr>
          <p:cNvPr id="186" name="Google Shape;186;p7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ESI and EDI are automatically incremented or decremented: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MOVSB increments/decrements by 1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MOVSW increments/decrements by 2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MOVSD increments/decrements by 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Direction Flag</a:t>
            </a:r>
            <a:endParaRPr cap="small"/>
          </a:p>
        </p:txBody>
      </p:sp>
      <p:sp>
        <p:nvSpPr>
          <p:cNvPr id="192" name="Google Shape;192;p8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The Direction flag controls the incrementing or decrementing of ESI and EDI.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DF = clear (0): increment ESI and EDI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DF = set (1): decrement ESI and EDI</a:t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The Direction flag can be explicitly changed using the CLD and STD instructions: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CLD 	; clear Direction flag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0D983"/>
                </a:solidFill>
              </a:rPr>
              <a:t>STD 	; set Direction flag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 txBox="1"/>
          <p:nvPr>
            <p:ph type="title"/>
          </p:nvPr>
        </p:nvSpPr>
        <p:spPr>
          <a:xfrm>
            <a:off x="646111" y="452718"/>
            <a:ext cx="9404723" cy="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 cap="small"/>
              <a:t>Using a Repeat Prefix</a:t>
            </a:r>
            <a:endParaRPr cap="small"/>
          </a:p>
        </p:txBody>
      </p:sp>
      <p:sp>
        <p:nvSpPr>
          <p:cNvPr id="198" name="Google Shape;198;p9"/>
          <p:cNvSpPr txBox="1"/>
          <p:nvPr>
            <p:ph idx="1" type="body"/>
          </p:nvPr>
        </p:nvSpPr>
        <p:spPr>
          <a:xfrm>
            <a:off x="318977" y="1331259"/>
            <a:ext cx="11164186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By itself, a string primitive instruction processes only a single memory value or pair of values.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REP (a repeat prefix) can be inserted just before MOVSB, MOVSW, or MOVSD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ECX controls the number of repetitions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Example: Copy 20 doublewords from source to target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.data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source DWORD 20 DUP(?)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target DWORD 20 DUP(?)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.code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cld		; direction = forward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mov ecx,LENGTHOF source	; set REP counter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mov esi,OFFSET source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mov edi,OFFSET target</a:t>
            </a:r>
            <a:endParaRPr/>
          </a:p>
          <a:p>
            <a:pPr indent="1120775" lvl="1" marL="40005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rgbClr val="F0D983"/>
                </a:solidFill>
              </a:rPr>
              <a:t>rep movsd</a:t>
            </a:r>
            <a:endParaRPr>
              <a:solidFill>
                <a:srgbClr val="F0D98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2021-08-30T19:27:23Z</dcterms:created>
  <dc:creator>Aashir Mahboob</dc:creator>
</cp:coreProperties>
</file>