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92" r:id="rId2"/>
    <p:sldId id="295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60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17/09/2021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6568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17/09/2021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50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17/09/2021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142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17/09/2021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833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17/09/2021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75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17/09/2021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68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17/09/2021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4569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17/09/2021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146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17/09/2021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018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17/09/2021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6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17/09/2021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33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17/09/2021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23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17/09/2021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49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17/09/2021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30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17/09/2021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00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17/09/2021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086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17/09/2021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94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D22BE7-ABD7-41AF-83C8-5AF8D5AEF966}" type="datetimeFigureOut">
              <a:rPr lang="en-PK" smtClean="0"/>
              <a:t>17/09/2021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8828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8D72-F4B5-4700-AEC0-F224D018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596" y="298715"/>
            <a:ext cx="8637073" cy="2541431"/>
          </a:xfrm>
        </p:spPr>
        <p:txBody>
          <a:bodyPr/>
          <a:lstStyle/>
          <a:p>
            <a:pPr algn="ctr"/>
            <a:r>
              <a:rPr lang="en-US" sz="5400" b="1" dirty="0"/>
              <a:t>EE-2003 </a:t>
            </a:r>
            <a:br>
              <a:rPr lang="en-US" sz="5400" b="1" dirty="0"/>
            </a:br>
            <a:r>
              <a:rPr lang="en-US" sz="5400" b="1" dirty="0"/>
              <a:t>Computer Organization &amp; Assembly Language</a:t>
            </a:r>
            <a:endParaRPr lang="en-PK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7BE75-F8AE-40A5-A370-603CDFA59F0F}"/>
              </a:ext>
            </a:extLst>
          </p:cNvPr>
          <p:cNvSpPr/>
          <p:nvPr/>
        </p:nvSpPr>
        <p:spPr>
          <a:xfrm>
            <a:off x="3138349" y="3429000"/>
            <a:ext cx="66393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INSTRUCTOR</a:t>
            </a:r>
          </a:p>
          <a:p>
            <a:endParaRPr lang="en-US" sz="2400" b="1" dirty="0"/>
          </a:p>
          <a:p>
            <a:r>
              <a:rPr lang="en-US" sz="2400" b="1" dirty="0"/>
              <a:t>Engr. Aashir Mahboob</a:t>
            </a:r>
          </a:p>
          <a:p>
            <a:r>
              <a:rPr lang="en-US" sz="2400" b="1" dirty="0"/>
              <a:t>Lecturer, Department of Computer Science</a:t>
            </a:r>
          </a:p>
          <a:p>
            <a:r>
              <a:rPr lang="en-US" sz="2400" b="1" dirty="0"/>
              <a:t>FAST NUCES (Karachi)</a:t>
            </a:r>
          </a:p>
          <a:p>
            <a:r>
              <a:rPr lang="en-US" sz="2400" b="1" dirty="0"/>
              <a:t>aashir.mahboob@nu.edu.pk</a:t>
            </a:r>
          </a:p>
          <a:p>
            <a:r>
              <a:rPr lang="en-US" b="1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7616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13"/>
    </mc:Choice>
    <mc:Fallback xmlns="">
      <p:transition spd="slow" advTm="696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92AA-A0BF-4484-A210-417CBA64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0465"/>
          </a:xfrm>
        </p:spPr>
        <p:txBody>
          <a:bodyPr/>
          <a:lstStyle/>
          <a:p>
            <a:pPr algn="ctr"/>
            <a:r>
              <a:rPr lang="en-US" sz="4000" b="1" dirty="0"/>
              <a:t>Basic Program Execution Registers</a:t>
            </a:r>
            <a:endParaRPr lang="en-PK" sz="40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B1225-DD51-4BEA-B3E7-452ADB3B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8" y="1345816"/>
            <a:ext cx="10923035" cy="5059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47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B420C-9949-49BD-86C7-472478DD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331119"/>
            <a:ext cx="11608904" cy="419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general-purpose registers are primarily used for arithmetic and data movement</a:t>
            </a:r>
            <a:r>
              <a:rPr lang="en-US" dirty="0">
                <a:latin typeface="Times-Roman"/>
              </a:rPr>
              <a:t>. </a:t>
            </a:r>
          </a:p>
          <a:p>
            <a:endParaRPr lang="en-US" dirty="0">
              <a:latin typeface="Times-Roman"/>
            </a:endParaRPr>
          </a:p>
          <a:p>
            <a:r>
              <a:rPr lang="en-US" dirty="0">
                <a:latin typeface="+mn-lt"/>
              </a:rPr>
              <a:t>As shown in Figure 2–6, the lower 16 bits of the EAX register can be referenced by the name AX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Portions of some registers can be addressed as 8-bit values</a:t>
            </a:r>
          </a:p>
          <a:p>
            <a:pPr lvl="1"/>
            <a:r>
              <a:rPr lang="en-US" dirty="0">
                <a:latin typeface="+mn-lt"/>
              </a:rPr>
              <a:t>For example, the AX register, has an 8-bit upper half named AH and an 8-bit lower half named AL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B098DB-355A-47B7-A37F-A9FE5E0B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0465"/>
          </a:xfrm>
        </p:spPr>
        <p:txBody>
          <a:bodyPr/>
          <a:lstStyle/>
          <a:p>
            <a:pPr algn="ctr"/>
            <a:r>
              <a:rPr lang="en-US" sz="4000" b="1" dirty="0"/>
              <a:t>Basic Program Execution Registers</a:t>
            </a:r>
            <a:endParaRPr lang="en-PK" sz="4000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A30E528-00A8-4F4B-B826-C03471E26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546" y="4128044"/>
            <a:ext cx="5953287" cy="260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88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B098DB-355A-47B7-A37F-A9FE5E0B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0465"/>
          </a:xfrm>
        </p:spPr>
        <p:txBody>
          <a:bodyPr/>
          <a:lstStyle/>
          <a:p>
            <a:pPr algn="ctr"/>
            <a:r>
              <a:rPr lang="en-US" sz="4000" b="1" dirty="0"/>
              <a:t>Basic Program Execution Registers</a:t>
            </a:r>
            <a:endParaRPr lang="en-PK" sz="40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0C51C07-49CA-48E3-9E42-129A349F12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91" y="1524000"/>
            <a:ext cx="658345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C7F117-859F-493E-B7A4-87636FE88AC8}"/>
              </a:ext>
            </a:extLst>
          </p:cNvPr>
          <p:cNvSpPr/>
          <p:nvPr/>
        </p:nvSpPr>
        <p:spPr>
          <a:xfrm>
            <a:off x="463826" y="3575854"/>
            <a:ext cx="104957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+mj-lt"/>
                <a:ea typeface="+mj-ea"/>
                <a:cs typeface="+mj-cs"/>
              </a:rPr>
              <a:t>The remaining general-purpose registers can only be accessed using 32-bit or 16-bit names, as shown in the following table</a:t>
            </a:r>
            <a:r>
              <a:rPr lang="en-US" dirty="0"/>
              <a:t>: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557E41DA-E010-4836-9B92-A5F748D1A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754" y="4430595"/>
            <a:ext cx="3534491" cy="238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37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B420C-9949-49BD-86C7-472478DD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744909"/>
            <a:ext cx="11608904" cy="486561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Data Registers (EAX, EBX, ECX, EDX): These four registers are available to the programmer for general data manipulation.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high and low bytes of the data registers can be accessed separately.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EAX (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Extended Accumulator Register</a:t>
            </a:r>
            <a:r>
              <a:rPr lang="en-US" dirty="0">
                <a:latin typeface="+mn-lt"/>
              </a:rPr>
              <a:t>) is preferred to use in in arithmetic, logic and control instructions. </a:t>
            </a:r>
          </a:p>
          <a:p>
            <a:r>
              <a:rPr lang="en-US" dirty="0">
                <a:latin typeface="+mn-lt"/>
              </a:rPr>
              <a:t>EBX (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Extended Base Register</a:t>
            </a:r>
            <a:r>
              <a:rPr lang="en-US" dirty="0">
                <a:latin typeface="+mn-lt"/>
              </a:rPr>
              <a:t>) is used to serve as an address register. </a:t>
            </a:r>
          </a:p>
          <a:p>
            <a:r>
              <a:rPr lang="en-US" dirty="0">
                <a:latin typeface="+mn-lt"/>
              </a:rPr>
              <a:t>ECX (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Extended Counter Register</a:t>
            </a:r>
            <a:r>
              <a:rPr lang="en-US" dirty="0">
                <a:latin typeface="+mn-lt"/>
              </a:rPr>
              <a:t>) serves as loop counter. </a:t>
            </a:r>
          </a:p>
          <a:p>
            <a:r>
              <a:rPr lang="en-US" dirty="0">
                <a:latin typeface="+mn-lt"/>
              </a:rPr>
              <a:t>EDX (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Extended Data Register</a:t>
            </a:r>
            <a:r>
              <a:rPr lang="en-US" dirty="0">
                <a:latin typeface="+mn-lt"/>
              </a:rPr>
              <a:t>) is used in multiplication and division.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B098DB-355A-47B7-A37F-A9FE5E0B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0461" cy="660465"/>
          </a:xfrm>
        </p:spPr>
        <p:txBody>
          <a:bodyPr/>
          <a:lstStyle/>
          <a:p>
            <a:pPr algn="ctr"/>
            <a:r>
              <a:rPr lang="en-US" sz="4000" b="1" dirty="0"/>
              <a:t>Specialized Uses of general-purpose registers </a:t>
            </a:r>
            <a:endParaRPr lang="en-PK" sz="4000" b="1" dirty="0"/>
          </a:p>
        </p:txBody>
      </p:sp>
    </p:spTree>
    <p:extLst>
      <p:ext uri="{BB962C8B-B14F-4D97-AF65-F5344CB8AC3E}">
        <p14:creationId xmlns:p14="http://schemas.microsoft.com/office/powerpoint/2010/main" val="299789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B420C-9949-49BD-86C7-472478DD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113183"/>
            <a:ext cx="11608904" cy="486561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Index Registers contain the offsets for data and instructions. </a:t>
            </a:r>
          </a:p>
          <a:p>
            <a:r>
              <a:rPr lang="en-US" dirty="0">
                <a:solidFill>
                  <a:srgbClr val="FFFF00"/>
                </a:solidFill>
                <a:latin typeface="+mn-lt"/>
              </a:rPr>
              <a:t>Offset</a:t>
            </a:r>
            <a:r>
              <a:rPr lang="en-US" dirty="0">
                <a:latin typeface="+mn-lt"/>
              </a:rPr>
              <a:t>- distance (in bytes) from the base address of the segment.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FFFF00"/>
                </a:solidFill>
                <a:latin typeface="+mn-lt"/>
              </a:rPr>
              <a:t>ESP (extended stack pointer register) contains the offset for the top of the stack to addresses data on the stack </a:t>
            </a:r>
            <a:r>
              <a:rPr lang="en-US" dirty="0">
                <a:latin typeface="+mn-lt"/>
              </a:rPr>
              <a:t>(a system memory structure)</a:t>
            </a:r>
          </a:p>
          <a:p>
            <a:r>
              <a:rPr lang="en-US" dirty="0">
                <a:solidFill>
                  <a:srgbClr val="FFFF00"/>
                </a:solidFill>
                <a:latin typeface="+mn-lt"/>
              </a:rPr>
              <a:t>ESI and EDI (extended source index and extended destination index ) </a:t>
            </a:r>
            <a:r>
              <a:rPr lang="en-US" dirty="0">
                <a:latin typeface="+mn-lt"/>
              </a:rPr>
              <a:t>points to the source and destination string respectively in the string move instructions</a:t>
            </a:r>
          </a:p>
          <a:p>
            <a:r>
              <a:rPr lang="en-US" dirty="0">
                <a:solidFill>
                  <a:srgbClr val="FFFF00"/>
                </a:solidFill>
                <a:latin typeface="+mn-lt"/>
              </a:rPr>
              <a:t>EBP</a:t>
            </a:r>
            <a:r>
              <a:rPr lang="en-US" dirty="0">
                <a:latin typeface="+mn-lt"/>
              </a:rPr>
              <a:t> is used to reference function parameters and local variables on the stack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B098DB-355A-47B7-A37F-A9FE5E0B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0461" cy="660465"/>
          </a:xfrm>
        </p:spPr>
        <p:txBody>
          <a:bodyPr/>
          <a:lstStyle/>
          <a:p>
            <a:pPr algn="ctr"/>
            <a:r>
              <a:rPr lang="en-US" sz="4000" b="1" dirty="0"/>
              <a:t>Index Registers </a:t>
            </a:r>
            <a:endParaRPr lang="en-PK" sz="40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1D069E6-0D60-4FC8-BE4B-DA63B2C10E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7" t="15847" r="3002" b="46183"/>
          <a:stretch/>
        </p:blipFill>
        <p:spPr bwMode="auto">
          <a:xfrm>
            <a:off x="3271785" y="4404220"/>
            <a:ext cx="4639112" cy="192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907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B420C-9949-49BD-86C7-472478DD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744909"/>
            <a:ext cx="11608904" cy="486561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 real-address mode, 16-bit segment registers indicate base addresses of pre-assigned memory areas named segments.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In protected mode, segment registers hold pointers to segment descriptor tables (The descriptor describes the location, length and access rights of the memory segment).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Some segments hold program instructions (code), others hold variables (data), and another segment named the stack segment holds local function variables and function parameters.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B098DB-355A-47B7-A37F-A9FE5E0B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0461" cy="660465"/>
          </a:xfrm>
        </p:spPr>
        <p:txBody>
          <a:bodyPr/>
          <a:lstStyle/>
          <a:p>
            <a:pPr algn="ctr"/>
            <a:r>
              <a:rPr lang="en-US" sz="4000" b="1" dirty="0"/>
              <a:t>Segment Registers </a:t>
            </a:r>
            <a:endParaRPr lang="en-PK" sz="40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86C1416-65B0-445F-A610-A38AB2F6E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03" t="60615" r="883" b="3073"/>
          <a:stretch/>
        </p:blipFill>
        <p:spPr bwMode="auto">
          <a:xfrm>
            <a:off x="3675776" y="4874004"/>
            <a:ext cx="4840448" cy="183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95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22ED-0DF0-4C14-AA08-23DAA208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4000" b="1" dirty="0"/>
              <a:t>Memory</a:t>
            </a:r>
            <a:endParaRPr lang="en-PK" sz="4000" b="1" dirty="0"/>
          </a:p>
        </p:txBody>
      </p:sp>
      <p:pic>
        <p:nvPicPr>
          <p:cNvPr id="1026" name="Picture 2" descr="Addresses">
            <a:extLst>
              <a:ext uri="{FF2B5EF4-FFF2-40B4-BE49-F238E27FC236}">
                <a16:creationId xmlns:a16="http://schemas.microsoft.com/office/drawing/2014/main" id="{74F8D361-8166-4680-83B1-C46359CE0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1" y="1110789"/>
            <a:ext cx="3581332" cy="561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are the advantages of memory segmentation of 8086.">
            <a:extLst>
              <a:ext uri="{FF2B5EF4-FFF2-40B4-BE49-F238E27FC236}">
                <a16:creationId xmlns:a16="http://schemas.microsoft.com/office/drawing/2014/main" id="{F927C235-20FD-4B1A-AEC0-D5CC5F334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547" y="1110789"/>
            <a:ext cx="4770783" cy="566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43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Segment Registers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549336"/>
            <a:ext cx="10545349" cy="419548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Memory Segment: A memory segment is a block of consecutive memory bytes. Each segment is identified by a segment number, staring with 0.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Within a segment, a memory location is specified by giving an off- set. This is the number of bytes from the beginning of the segment.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A memory location may be specified by providing a segment number and an offset, written in the format </a:t>
            </a:r>
            <a:r>
              <a:rPr lang="en-US" dirty="0" err="1"/>
              <a:t>segment:offset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E.g. A4FB:4872h means offset 4872h within segment A4FBh.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479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Segment Registers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549336"/>
            <a:ext cx="11300723" cy="419548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program's code, data, and stack are loaded into different memory segments, we call them the code segment, data segment, and stack segment.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Stack segment holds local function variables and function parameters.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algn="just"/>
            <a:r>
              <a:rPr lang="en-US" dirty="0"/>
              <a:t>To keep track of the various program segments, segment register are used.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ECS (Extended Code Segment), EDS (Extended Data Segment), and ESS (Extended Stack Segment) registers contain the code, data, and segment numbers respectively.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If a program needs to access a second data segment, it can use the EES (Extended Extra segment) register.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0678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Instruction Pointer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549336"/>
            <a:ext cx="11300723" cy="4195481"/>
          </a:xfrm>
        </p:spPr>
        <p:txBody>
          <a:bodyPr>
            <a:no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The EIP, or instruction pointer, register contains the address of the next instruction to be executed.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Certain machine instructions manipulate EIP, causing the program to branch to a new location.</a:t>
            </a:r>
          </a:p>
        </p:txBody>
      </p:sp>
    </p:spTree>
    <p:extLst>
      <p:ext uri="{BB962C8B-B14F-4D97-AF65-F5344CB8AC3E}">
        <p14:creationId xmlns:p14="http://schemas.microsoft.com/office/powerpoint/2010/main" val="405206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DBB5-1DA7-4779-95D9-227DE96E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1159" cy="686969"/>
          </a:xfrm>
        </p:spPr>
        <p:txBody>
          <a:bodyPr/>
          <a:lstStyle/>
          <a:p>
            <a:pPr algn="just"/>
            <a:r>
              <a:rPr lang="en-US" sz="3200" b="1" dirty="0"/>
              <a:t>ASSEMBLING, LINKING, AND RUNNING PROGRAMS </a:t>
            </a:r>
            <a:endParaRPr lang="en-PK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363F1-7BA9-490F-90FF-15E6DD73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04" y="1355759"/>
            <a:ext cx="11456042" cy="41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EFLAGS Register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549336"/>
            <a:ext cx="11300723" cy="419548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EFLAGS register consists of individual binary bits that control the operation of the CPU or reflect the outcome of some CPU operation. </a:t>
            </a:r>
          </a:p>
          <a:p>
            <a:pPr lvl="1" algn="just"/>
            <a:r>
              <a:rPr lang="en-US" dirty="0"/>
              <a:t>A flag is set when it equals 1; it is clear (or reset) when it equals 0.</a:t>
            </a:r>
          </a:p>
          <a:p>
            <a:pPr algn="just"/>
            <a:r>
              <a:rPr lang="en-US" dirty="0"/>
              <a:t>Programs can </a:t>
            </a:r>
            <a:r>
              <a:rPr lang="en-US" dirty="0">
                <a:solidFill>
                  <a:srgbClr val="FFFF00"/>
                </a:solidFill>
              </a:rPr>
              <a:t>set individual bits in the EFLAGS </a:t>
            </a:r>
            <a:r>
              <a:rPr lang="en-US" dirty="0"/>
              <a:t>register to control the CPU’s operation</a:t>
            </a:r>
          </a:p>
          <a:p>
            <a:pPr algn="just"/>
            <a:r>
              <a:rPr lang="en-US" dirty="0"/>
              <a:t>For example: </a:t>
            </a:r>
            <a:r>
              <a:rPr lang="en-US" dirty="0">
                <a:solidFill>
                  <a:srgbClr val="FFFF00"/>
                </a:solidFill>
              </a:rPr>
              <a:t>Interrupt when arithmetic overflow is detected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2B1E8-94B5-45E7-8C62-21821CD7A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557124"/>
            <a:ext cx="6705600" cy="608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4363C5-64A6-435C-8FE4-A93BF3175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22" y="4337412"/>
            <a:ext cx="4782356" cy="194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8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EFLAGS Register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549336"/>
            <a:ext cx="11300723" cy="419548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There are two types of flags: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Control flags: </a:t>
            </a:r>
            <a:r>
              <a:rPr lang="en-US" dirty="0"/>
              <a:t>which determine how instructions are carried out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Status flag: </a:t>
            </a:r>
            <a:r>
              <a:rPr lang="en-US" dirty="0"/>
              <a:t>which report on the result operation</a:t>
            </a:r>
          </a:p>
          <a:p>
            <a:pPr algn="just"/>
            <a:r>
              <a:rPr lang="en-US" dirty="0"/>
              <a:t>Control flags include: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Direction Flag (DF): </a:t>
            </a:r>
            <a:r>
              <a:rPr lang="en-US" dirty="0"/>
              <a:t>affects the direction of block data transfers (like long character string) 1=up; 0= down.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Interrupt Flag (IF): </a:t>
            </a:r>
            <a:r>
              <a:rPr lang="en-US" dirty="0"/>
              <a:t>determines whether interrupts can occur (whether devices like keyboard, disk drives and system clock can get the CPU’s attention to get their needs attended to.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Trap Flag (TF): </a:t>
            </a:r>
            <a:r>
              <a:rPr lang="en-US" dirty="0"/>
              <a:t>determines whether the CPU is halted after every instruction. Used for debugging purposes</a:t>
            </a:r>
          </a:p>
        </p:txBody>
      </p:sp>
    </p:spTree>
    <p:extLst>
      <p:ext uri="{BB962C8B-B14F-4D97-AF65-F5344CB8AC3E}">
        <p14:creationId xmlns:p14="http://schemas.microsoft.com/office/powerpoint/2010/main" val="241106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EFLAGS Register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Status flags include: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Carry Flag (CF): </a:t>
            </a:r>
            <a:r>
              <a:rPr lang="en-US" dirty="0"/>
              <a:t>set when the result of unsigned arithmetic is too large to fit in the destination, 1=carry; 0=no carry.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Overflow Flag (OF): </a:t>
            </a:r>
            <a:r>
              <a:rPr lang="en-US" dirty="0"/>
              <a:t>set when the result of signed arithmetic is too large to fit in the destination, 1=overflow; 0=no overflow.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Sign Flag (SF): </a:t>
            </a:r>
            <a:r>
              <a:rPr lang="en-US" dirty="0"/>
              <a:t>set when an arithmetic or logical operation generates a negative result. 1=negative, 0=positive.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Zero Flag (ZF): </a:t>
            </a:r>
            <a:r>
              <a:rPr lang="en-US" dirty="0"/>
              <a:t>set when an arithmetic or logical operation generates a result of zero. Used primarily in jump and loop operations, 1=zero; 0=not zero.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Auxiliary-carry Flag (AF): </a:t>
            </a:r>
            <a:r>
              <a:rPr lang="en-US" dirty="0"/>
              <a:t>set when an operation causes a carry from bit3 to 4 or borrow (from bit 4 to 3), 1=carry; 0=no carry.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Parity Flag (PF): </a:t>
            </a:r>
            <a:r>
              <a:rPr lang="en-US" dirty="0"/>
              <a:t>is set if the least significant byte in the result contains an even number of 1 bits. It is used to verify memory integrity.</a:t>
            </a:r>
          </a:p>
        </p:txBody>
      </p:sp>
    </p:spTree>
    <p:extLst>
      <p:ext uri="{BB962C8B-B14F-4D97-AF65-F5344CB8AC3E}">
        <p14:creationId xmlns:p14="http://schemas.microsoft.com/office/powerpoint/2010/main" val="2777337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7BE2-3111-425E-A367-7BCD535B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r>
              <a:rPr lang="en-US" sz="4400" b="1" dirty="0"/>
              <a:t>Basic Program Execution Registers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6DDD50-D081-48D1-985D-4627FC6E7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81576"/>
            <a:ext cx="10349947" cy="448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4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Mode of Operations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x86 processors have three primary modes of operation: 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protected mode, 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real-address mode, and 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system management mode.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Mode of Operations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Real Address mode (original mode provided by 8086)</a:t>
            </a:r>
          </a:p>
          <a:p>
            <a:pPr lvl="1" algn="just"/>
            <a:r>
              <a:rPr lang="en-US" dirty="0"/>
              <a:t>Only 1 MB of memory can be addressed from 0 to FFFFF (hex)</a:t>
            </a:r>
          </a:p>
          <a:p>
            <a:pPr lvl="1" algn="just"/>
            <a:r>
              <a:rPr lang="en-US" dirty="0"/>
              <a:t>Programs can access any part of main memory</a:t>
            </a:r>
          </a:p>
          <a:p>
            <a:pPr lvl="1" algn="just"/>
            <a:r>
              <a:rPr lang="en-US" dirty="0"/>
              <a:t>MS-DOS runs in real address mode</a:t>
            </a:r>
          </a:p>
          <a:p>
            <a:pPr algn="just"/>
            <a:r>
              <a:rPr lang="en-US" dirty="0"/>
              <a:t>Implements the programming environment of the Intel 8086 processor</a:t>
            </a:r>
          </a:p>
          <a:p>
            <a:pPr algn="just"/>
            <a:r>
              <a:rPr lang="en-US" dirty="0"/>
              <a:t>This mode is available in Windows 98, can be used to run MS-DOS program that requires direct access to system memory and hardware devices</a:t>
            </a:r>
          </a:p>
          <a:p>
            <a:pPr algn="just"/>
            <a:r>
              <a:rPr lang="en-US" dirty="0"/>
              <a:t>Programs running in real-address mode can cause the operating system to crash (stop responding to commands)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7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Mode of Operations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Protected mode (introduced with the 80386)</a:t>
            </a:r>
          </a:p>
          <a:p>
            <a:pPr lvl="1" algn="just"/>
            <a:r>
              <a:rPr lang="en-US" dirty="0"/>
              <a:t>Each Program can address a maximum of 4 GB of memory</a:t>
            </a:r>
          </a:p>
          <a:p>
            <a:pPr lvl="1" algn="just"/>
            <a:r>
              <a:rPr lang="en-US" dirty="0"/>
              <a:t>The operating system assigns memory to each running program</a:t>
            </a:r>
          </a:p>
          <a:p>
            <a:pPr lvl="1" algn="just"/>
            <a:r>
              <a:rPr lang="en-US" dirty="0"/>
              <a:t>Programs are prevented from accessing each other’s memory (segments)</a:t>
            </a:r>
          </a:p>
          <a:p>
            <a:pPr lvl="1" algn="just"/>
            <a:r>
              <a:rPr lang="en-US" dirty="0"/>
              <a:t>Native mode used by Windows NT, 2000, XP and Linux</a:t>
            </a:r>
          </a:p>
        </p:txBody>
      </p:sp>
    </p:spTree>
    <p:extLst>
      <p:ext uri="{BB962C8B-B14F-4D97-AF65-F5344CB8AC3E}">
        <p14:creationId xmlns:p14="http://schemas.microsoft.com/office/powerpoint/2010/main" val="1266343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Mode of Operations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Virtual 8086 mode: A sub-mode, virtual-8086, is a special case of protected mode</a:t>
            </a:r>
          </a:p>
          <a:p>
            <a:pPr algn="just"/>
            <a:r>
              <a:rPr lang="en-US" dirty="0"/>
              <a:t>Processor runs in protected mode, and creates a virtual 8086 machine with 1 MB of address space for each running Program, such as: MS-DOS</a:t>
            </a:r>
          </a:p>
          <a:p>
            <a:pPr lvl="1" algn="just"/>
            <a:r>
              <a:rPr lang="en-US" dirty="0"/>
              <a:t>If an MS-DOS program crashes or attempts to write data into the system memory area, it will not affect other programs running at the same time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Windows XP can execute multiple separate virtual-8086 sessions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465939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Mode of Operations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System Management Mode:</a:t>
            </a:r>
          </a:p>
          <a:p>
            <a:pPr lvl="1" algn="just"/>
            <a:r>
              <a:rPr lang="en-US" dirty="0"/>
              <a:t>Provides a mechanism for implementation power management and system security</a:t>
            </a:r>
          </a:p>
          <a:p>
            <a:pPr lvl="1" algn="just"/>
            <a:r>
              <a:rPr lang="en-US" dirty="0"/>
              <a:t>Manage system safety functions, such as shutdown on high CPU temperature and turning the fans on and off</a:t>
            </a:r>
          </a:p>
          <a:p>
            <a:pPr lvl="1" algn="just"/>
            <a:r>
              <a:rPr lang="en-US" dirty="0"/>
              <a:t>Handle system events like memory or chipset errors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11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Real Address Mode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A Program can access up to six segments at any time</a:t>
            </a:r>
          </a:p>
          <a:p>
            <a:pPr lvl="1" algn="just"/>
            <a:r>
              <a:rPr lang="en-US" dirty="0"/>
              <a:t>Code segment</a:t>
            </a:r>
          </a:p>
          <a:p>
            <a:pPr lvl="1" algn="just"/>
            <a:r>
              <a:rPr lang="en-US" dirty="0"/>
              <a:t>Stack segment</a:t>
            </a:r>
          </a:p>
          <a:p>
            <a:pPr lvl="1" algn="just"/>
            <a:r>
              <a:rPr lang="en-US" dirty="0"/>
              <a:t>Data Segment</a:t>
            </a:r>
          </a:p>
          <a:p>
            <a:pPr lvl="1" algn="just"/>
            <a:r>
              <a:rPr lang="en-US" dirty="0"/>
              <a:t>Extra segments (up to 3)</a:t>
            </a:r>
          </a:p>
          <a:p>
            <a:pPr algn="just"/>
            <a:r>
              <a:rPr lang="en-US" dirty="0"/>
              <a:t>Each segment is 64 KB</a:t>
            </a:r>
          </a:p>
          <a:p>
            <a:pPr algn="just"/>
            <a:r>
              <a:rPr lang="en-US" dirty="0"/>
              <a:t>Logical address</a:t>
            </a:r>
          </a:p>
          <a:p>
            <a:pPr lvl="1" algn="just"/>
            <a:r>
              <a:rPr lang="en-US" dirty="0"/>
              <a:t>Segment = 16 bits</a:t>
            </a:r>
          </a:p>
          <a:p>
            <a:pPr lvl="1" algn="just"/>
            <a:r>
              <a:rPr lang="en-US" dirty="0"/>
              <a:t>Offset      = 16 bits</a:t>
            </a:r>
          </a:p>
          <a:p>
            <a:pPr algn="just"/>
            <a:r>
              <a:rPr lang="en-US" dirty="0"/>
              <a:t>Linear (physical) address = 20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96CB4-49AC-4778-BDD4-4E285A1A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321" y="1474854"/>
            <a:ext cx="42767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5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C782-9591-4924-AE91-C12ADAC2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83280" cy="633960"/>
          </a:xfrm>
        </p:spPr>
        <p:txBody>
          <a:bodyPr/>
          <a:lstStyle/>
          <a:p>
            <a:pPr algn="just"/>
            <a:r>
              <a:rPr lang="en-US" sz="3200" b="1" dirty="0"/>
              <a:t>ASSEMBLING, LINKING, AND RUNNING PROGRAMS 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5938A-BFE8-4C10-9467-AD967C0B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218031"/>
            <a:ext cx="11343861" cy="5639969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FF00"/>
                </a:solidFill>
                <a:latin typeface="Arial Narrow" panose="020B0606020202030204" pitchFamily="34" charset="0"/>
              </a:rPr>
              <a:t>Assembler</a:t>
            </a:r>
            <a:r>
              <a:rPr lang="en-US" b="1" i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is a utility program that converts source code programs from assembly language into an object file, a machine language translation of the program. Optionally a Listing file is also produced. </a:t>
            </a:r>
            <a:r>
              <a:rPr lang="en-US" dirty="0">
                <a:latin typeface="Times-Roman"/>
              </a:rPr>
              <a:t>We’ll use MASM as our assembler.</a:t>
            </a:r>
          </a:p>
          <a:p>
            <a:pPr algn="just"/>
            <a:endParaRPr lang="en-US" b="1" dirty="0">
              <a:latin typeface="Times-Roman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linker reads the object file and checks to see if the program contains any calls to procedures in a link library. The linker copies any required procedures from the link library, combines them with the object file, and produces the executable file. Microsoft 16-bit linker is LINK.EXE and 32-bit is Linker LINK32.EXE.</a:t>
            </a:r>
          </a:p>
          <a:p>
            <a:pPr algn="just"/>
            <a:endParaRPr lang="en-US" b="1" dirty="0">
              <a:latin typeface="Arial Narrow" panose="020B0606020202030204" pitchFamily="34" charset="0"/>
            </a:endParaRPr>
          </a:p>
          <a:p>
            <a:pPr algn="just"/>
            <a:r>
              <a:rPr lang="en-US" b="1" dirty="0">
                <a:solidFill>
                  <a:srgbClr val="FFFF00"/>
                </a:solidFill>
                <a:latin typeface="Arial Narrow" panose="020B0606020202030204" pitchFamily="34" charset="0"/>
              </a:rPr>
              <a:t>OS Loader: </a:t>
            </a:r>
            <a:r>
              <a:rPr lang="en-US" dirty="0">
                <a:solidFill>
                  <a:srgbClr val="FFFF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A program that loads executable files into memory, and branches the CPU to the program’s starting address, (may initialize some registers (e.g. IP) ) and the program begins to execute.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rgbClr val="FFFF00"/>
                </a:solidFill>
                <a:latin typeface="Arial Narrow" panose="020B0606020202030204" pitchFamily="34" charset="0"/>
              </a:rPr>
              <a:t>Debugger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is a utility program, that lets you step through a program while it’s running and examine registers and memory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Is called Assemble-Link-Execute Cycle.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2725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Real Address Mode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074822"/>
            <a:ext cx="11300723" cy="533046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Program Segments and Segments Registers: Segment registers are used to hold base addresses for the program code, data and stack.</a:t>
            </a:r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code segment </a:t>
            </a:r>
            <a:r>
              <a:rPr lang="en-US" dirty="0"/>
              <a:t>holds the base address for all executable instructions in the program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data segment </a:t>
            </a:r>
            <a:r>
              <a:rPr lang="en-US" dirty="0"/>
              <a:t>holds the base address for variables. This segment stores data for the program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extra segment </a:t>
            </a:r>
            <a:r>
              <a:rPr lang="en-US" dirty="0"/>
              <a:t>is an extra data segment (often used for shared data)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stack segment </a:t>
            </a:r>
            <a:r>
              <a:rPr lang="en-US" dirty="0"/>
              <a:t>holds the base address for the stack. The segment is also to store interrupt and subroutine return addresses</a:t>
            </a:r>
          </a:p>
        </p:txBody>
      </p:sp>
    </p:spTree>
    <p:extLst>
      <p:ext uri="{BB962C8B-B14F-4D97-AF65-F5344CB8AC3E}">
        <p14:creationId xmlns:p14="http://schemas.microsoft.com/office/powerpoint/2010/main" val="233855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Real Address Mode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074822"/>
            <a:ext cx="11300723" cy="533046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Linear address =  Segments x 10 (hex) + Offset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Example:</a:t>
            </a:r>
            <a:endParaRPr lang="en-US" dirty="0"/>
          </a:p>
          <a:p>
            <a:pPr algn="just"/>
            <a:r>
              <a:rPr lang="en-US" dirty="0"/>
              <a:t>Given: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Segment = A1F0 (hex)</a:t>
            </a:r>
          </a:p>
          <a:p>
            <a:pPr marL="0" indent="0" algn="just">
              <a:buNone/>
            </a:pPr>
            <a:r>
              <a:rPr lang="en-US" dirty="0"/>
              <a:t>Offset = 04C0 (hex)</a:t>
            </a:r>
          </a:p>
          <a:p>
            <a:pPr marL="0" indent="0" algn="just">
              <a:buNone/>
            </a:pPr>
            <a:r>
              <a:rPr lang="en-US" dirty="0"/>
              <a:t>Logical Address = A1F0:04C0 (hex)</a:t>
            </a:r>
          </a:p>
          <a:p>
            <a:pPr marL="0" indent="0" algn="just">
              <a:buNone/>
            </a:pPr>
            <a:r>
              <a:rPr lang="en-US" dirty="0"/>
              <a:t>What is linear address?</a:t>
            </a:r>
          </a:p>
          <a:p>
            <a:pPr algn="just"/>
            <a:r>
              <a:rPr lang="en-US" dirty="0"/>
              <a:t>Solution: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6A0B8-DD95-447D-BAF0-3CA447C79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04" y="5128932"/>
            <a:ext cx="4705350" cy="1276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B7AD50-CDA5-4254-BB55-C2B96720B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664" y="1423987"/>
            <a:ext cx="4089231" cy="51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95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Real Address Mode</a:t>
            </a:r>
            <a:endParaRPr lang="en-PK" sz="36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E07FD9A-CA6B-4D09-BC96-12554ABA1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82" y="1205948"/>
            <a:ext cx="6096000" cy="548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305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Address Space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074822"/>
            <a:ext cx="11300723" cy="533046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In </a:t>
            </a:r>
            <a:r>
              <a:rPr lang="en-US" dirty="0">
                <a:solidFill>
                  <a:srgbClr val="FFFF00"/>
                </a:solidFill>
              </a:rPr>
              <a:t>32-bit protected mode</a:t>
            </a:r>
            <a:r>
              <a:rPr lang="en-US" dirty="0"/>
              <a:t>, a task or program can address a linear address space of up to 4 GB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Extended Physical Addressing allows a total of 64 GB of physical memory to be addressed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FF00"/>
                </a:solidFill>
              </a:rPr>
              <a:t>Real-address mode </a:t>
            </a:r>
            <a:r>
              <a:rPr lang="en-US" dirty="0"/>
              <a:t>programs, on the other hand, can only address a range of 1 MB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the processor is in protected mode and running multiple programs in </a:t>
            </a:r>
            <a:r>
              <a:rPr lang="en-US" dirty="0">
                <a:solidFill>
                  <a:srgbClr val="FFFF00"/>
                </a:solidFill>
              </a:rPr>
              <a:t>virtual-8086 mode</a:t>
            </a:r>
            <a:r>
              <a:rPr lang="en-US" dirty="0"/>
              <a:t>, each program has its own 1-MByte memory area</a:t>
            </a:r>
          </a:p>
        </p:txBody>
      </p:sp>
    </p:spTree>
    <p:extLst>
      <p:ext uri="{BB962C8B-B14F-4D97-AF65-F5344CB8AC3E}">
        <p14:creationId xmlns:p14="http://schemas.microsoft.com/office/powerpoint/2010/main" val="1544767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Make Any Question Essential with Three Easy Steps – Wabisabi Learning">
            <a:extLst>
              <a:ext uri="{FF2B5EF4-FFF2-40B4-BE49-F238E27FC236}">
                <a16:creationId xmlns:a16="http://schemas.microsoft.com/office/drawing/2014/main" id="{161E9A55-2B15-4846-A60B-5B4EB550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4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4"/>
    </mc:Choice>
    <mc:Fallback xmlns="">
      <p:transition spd="slow" advTm="1060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2CAD-46DF-4BA0-8D82-2BB4B537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0708"/>
          </a:xfrm>
        </p:spPr>
        <p:txBody>
          <a:bodyPr/>
          <a:lstStyle/>
          <a:p>
            <a:pPr algn="ctr"/>
            <a:r>
              <a:rPr lang="en-US" sz="3200" b="1" dirty="0"/>
              <a:t>Listing File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1AD1-144C-4375-B48B-EAD530A4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69" y="1285462"/>
            <a:ext cx="9909245" cy="4830416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A listing file contains: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 a copy of the program’s source code, 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with line numbers, 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the numeric address of each instruction, 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the machine code bytes of each instruction (in hexadecimal), and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a symbol table. </a:t>
            </a:r>
          </a:p>
          <a:p>
            <a:pPr marL="342900" lvl="1" indent="-342900" algn="just"/>
            <a:endParaRPr lang="en-US" sz="2000" b="1" dirty="0">
              <a:latin typeface="Arial Narrow" panose="020B0606020202030204" pitchFamily="34" charset="0"/>
            </a:endParaRP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The symbol table contains the names of all program identifiers, segments, and related information.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8829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2CAD-46DF-4BA0-8D82-2BB4B537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0708"/>
          </a:xfrm>
        </p:spPr>
        <p:txBody>
          <a:bodyPr/>
          <a:lstStyle/>
          <a:p>
            <a:pPr algn="ctr"/>
            <a:r>
              <a:rPr lang="en-US" sz="3200" b="1" dirty="0"/>
              <a:t>Listing File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1AD1-144C-4375-B48B-EAD530A4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69" y="1285462"/>
            <a:ext cx="9909245" cy="48304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Use it to see how your program is assembled</a:t>
            </a:r>
          </a:p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Contains: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 source code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Object Code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Relative addresses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Segment names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Symbols</a:t>
            </a:r>
          </a:p>
          <a:p>
            <a:pPr marL="742950" lvl="2" indent="-342900" algn="just"/>
            <a:r>
              <a:rPr lang="en-US" sz="1800" b="1" dirty="0">
                <a:latin typeface="Arial Narrow" panose="020B0606020202030204" pitchFamily="34" charset="0"/>
              </a:rPr>
              <a:t>Variables</a:t>
            </a:r>
          </a:p>
          <a:p>
            <a:pPr marL="742950" lvl="2" indent="-342900" algn="just"/>
            <a:r>
              <a:rPr lang="en-US" sz="1800" b="1" dirty="0">
                <a:latin typeface="Arial Narrow" panose="020B0606020202030204" pitchFamily="34" charset="0"/>
              </a:rPr>
              <a:t>Procedure</a:t>
            </a:r>
          </a:p>
          <a:p>
            <a:pPr marL="742950" lvl="2" indent="-342900" algn="just"/>
            <a:r>
              <a:rPr lang="en-US" sz="1800" b="1" dirty="0">
                <a:latin typeface="Arial Narrow" panose="020B0606020202030204" pitchFamily="34" charset="0"/>
              </a:rPr>
              <a:t>Constants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70C42-BC46-4480-9EEC-409B95E5E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71" y="1820103"/>
            <a:ext cx="74295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0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85CD-BB0E-43CD-A04E-A0EDCA29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pPr algn="ctr"/>
            <a:r>
              <a:rPr lang="en-US" sz="4400" b="1" dirty="0"/>
              <a:t>Listing File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469AB-17C8-4A65-9A70-AE42D2467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970" y="3631096"/>
            <a:ext cx="7405467" cy="2981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095224-5C3D-4AE6-B87F-A4DF0FE04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29" y="1333208"/>
            <a:ext cx="5168348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1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4228-29D8-4E64-A38B-C5456E3E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64080" cy="713473"/>
          </a:xfrm>
        </p:spPr>
        <p:txBody>
          <a:bodyPr/>
          <a:lstStyle/>
          <a:p>
            <a:pPr algn="ctr"/>
            <a:r>
              <a:rPr lang="en-US" sz="4400" b="1" dirty="0"/>
              <a:t>Loading and Executing a Program</a:t>
            </a:r>
            <a:endParaRPr lang="en-PK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152E-372A-4127-A864-781753DC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4" y="1325218"/>
            <a:ext cx="11595652" cy="492318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operating system (OS) searches for the program’s filename in the current disk directory.</a:t>
            </a:r>
          </a:p>
          <a:p>
            <a:pPr lvl="1" algn="just"/>
            <a:r>
              <a:rPr lang="en-US" dirty="0"/>
              <a:t>If it cannot find the name there, </a:t>
            </a:r>
            <a:r>
              <a:rPr lang="en-US" dirty="0">
                <a:solidFill>
                  <a:srgbClr val="FFFF00"/>
                </a:solidFill>
              </a:rPr>
              <a:t>it searches a predetermined list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directories (called </a:t>
            </a:r>
            <a:r>
              <a:rPr lang="en-US" i="1" dirty="0"/>
              <a:t>paths</a:t>
            </a:r>
            <a:r>
              <a:rPr lang="en-US" dirty="0"/>
              <a:t>) for the filename.</a:t>
            </a:r>
          </a:p>
          <a:p>
            <a:pPr lvl="1" algn="just"/>
            <a:r>
              <a:rPr lang="en-US" dirty="0"/>
              <a:t>If the OS fails to find the program filename, it issues an </a:t>
            </a:r>
            <a:r>
              <a:rPr lang="en-US" dirty="0">
                <a:solidFill>
                  <a:srgbClr val="FFFF00"/>
                </a:solidFill>
              </a:rPr>
              <a:t>error message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If the program file is found, the </a:t>
            </a:r>
            <a:r>
              <a:rPr lang="en-US" sz="1800" dirty="0">
                <a:solidFill>
                  <a:srgbClr val="FFFF00"/>
                </a:solidFill>
              </a:rPr>
              <a:t>OS retrieves basic information about the program’s file </a:t>
            </a:r>
            <a:r>
              <a:rPr lang="en-US" dirty="0"/>
              <a:t>from the disk directory, including the file size and its physical location on the disk drive.</a:t>
            </a:r>
          </a:p>
          <a:p>
            <a:pPr algn="just"/>
            <a:r>
              <a:rPr lang="en-US" dirty="0"/>
              <a:t>The OS determines the next available location in memory and loads the program file into memory. </a:t>
            </a:r>
          </a:p>
          <a:p>
            <a:pPr lvl="1" algn="just"/>
            <a:r>
              <a:rPr lang="en-US" dirty="0"/>
              <a:t>It </a:t>
            </a:r>
            <a:r>
              <a:rPr lang="en-US" dirty="0">
                <a:solidFill>
                  <a:srgbClr val="FFFF00"/>
                </a:solidFill>
              </a:rPr>
              <a:t>allocates a block of memory to the program and enters information about the program’s size and location into a table </a:t>
            </a:r>
            <a:r>
              <a:rPr lang="en-US" dirty="0"/>
              <a:t>(sometimes called a </a:t>
            </a:r>
            <a:r>
              <a:rPr lang="en-US" i="1" dirty="0"/>
              <a:t>descriptor table</a:t>
            </a:r>
            <a:r>
              <a:rPr lang="en-US" dirty="0"/>
              <a:t>). </a:t>
            </a:r>
          </a:p>
          <a:p>
            <a:pPr lvl="1" algn="just"/>
            <a:r>
              <a:rPr lang="en-US" dirty="0"/>
              <a:t>Additionally, the </a:t>
            </a:r>
            <a:r>
              <a:rPr lang="en-US" dirty="0">
                <a:solidFill>
                  <a:srgbClr val="FFFF00"/>
                </a:solidFill>
              </a:rPr>
              <a:t>OS adjust the values of pointers within the program </a:t>
            </a:r>
            <a:r>
              <a:rPr lang="en-US" dirty="0"/>
              <a:t>so they contain addresses of program data.</a:t>
            </a:r>
          </a:p>
        </p:txBody>
      </p:sp>
    </p:spTree>
    <p:extLst>
      <p:ext uri="{BB962C8B-B14F-4D97-AF65-F5344CB8AC3E}">
        <p14:creationId xmlns:p14="http://schemas.microsoft.com/office/powerpoint/2010/main" val="330796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143D-06A0-494C-A928-C5A82D33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415" y="333448"/>
            <a:ext cx="9404723" cy="739978"/>
          </a:xfrm>
        </p:spPr>
        <p:txBody>
          <a:bodyPr/>
          <a:lstStyle/>
          <a:p>
            <a:pPr algn="ctr"/>
            <a:r>
              <a:rPr lang="en-US" sz="4000" b="1" dirty="0"/>
              <a:t>Loading and Executing a Program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EF64-F71F-4F9C-B877-C4508EAC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14" y="1285461"/>
            <a:ext cx="10578481" cy="4982817"/>
          </a:xfrm>
        </p:spPr>
        <p:txBody>
          <a:bodyPr/>
          <a:lstStyle/>
          <a:p>
            <a:pPr algn="just"/>
            <a:r>
              <a:rPr lang="en-US" dirty="0"/>
              <a:t>The OS begins execution of the program’s first machine instruction (its entry point).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soon as the program begins running, it is called a </a:t>
            </a:r>
            <a:r>
              <a:rPr lang="en-US" i="1" dirty="0">
                <a:solidFill>
                  <a:srgbClr val="FFFF00"/>
                </a:solidFill>
              </a:rPr>
              <a:t>process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OS assigns the process an </a:t>
            </a:r>
            <a:r>
              <a:rPr lang="en-US" i="1" dirty="0">
                <a:solidFill>
                  <a:srgbClr val="FFFF00"/>
                </a:solidFill>
              </a:rPr>
              <a:t>identification number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/>
              <a:t>process ID</a:t>
            </a:r>
            <a:r>
              <a:rPr lang="en-US" dirty="0"/>
              <a:t>), which is used to keep track of it while running.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the </a:t>
            </a:r>
            <a:r>
              <a:rPr lang="en-US" i="1" dirty="0">
                <a:solidFill>
                  <a:srgbClr val="FFFF00"/>
                </a:solidFill>
              </a:rPr>
              <a:t>OS’s job to track the execution of the process </a:t>
            </a:r>
            <a:r>
              <a:rPr lang="en-US" dirty="0"/>
              <a:t>and </a:t>
            </a:r>
            <a:r>
              <a:rPr lang="en-US" i="1" dirty="0">
                <a:solidFill>
                  <a:srgbClr val="FFFF00"/>
                </a:solidFill>
              </a:rPr>
              <a:t>to respond to requests </a:t>
            </a:r>
            <a:r>
              <a:rPr lang="en-US" dirty="0"/>
              <a:t>for system resources.</a:t>
            </a:r>
          </a:p>
          <a:p>
            <a:pPr lvl="1" algn="just"/>
            <a:r>
              <a:rPr lang="en-US" dirty="0"/>
              <a:t> Examples of resources are memory, disk files, and input-output devices.</a:t>
            </a:r>
          </a:p>
          <a:p>
            <a:pPr algn="just"/>
            <a:r>
              <a:rPr lang="en-US" dirty="0"/>
              <a:t>When the process ends, it is removed from memory.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466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3D9A-BE11-4ECD-8690-DCB4ECF2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978"/>
          </a:xfrm>
        </p:spPr>
        <p:txBody>
          <a:bodyPr/>
          <a:lstStyle/>
          <a:p>
            <a:pPr algn="ctr"/>
            <a:r>
              <a:rPr lang="en-US" sz="4000" b="1" dirty="0"/>
              <a:t>Basic Program Execution Registers</a:t>
            </a:r>
            <a:endParaRPr lang="en-PK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D534A-DD07-4340-96B3-143D829D0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730"/>
            <a:ext cx="10677871" cy="4843669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FF00"/>
                </a:solidFill>
              </a:rPr>
              <a:t>Registers </a:t>
            </a:r>
            <a:r>
              <a:rPr lang="en-US" dirty="0"/>
              <a:t>are high-speed storage locations directly inside the CPU, designed to be accessed at much higher speed than conventional memory.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There are eight general-purpose registers (32-bit).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 Six segment registers (16-bits)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A processor status flags register (EFLAGS), and an instruction pointer (EIP)</a:t>
            </a:r>
          </a:p>
          <a:p>
            <a:pPr algn="just"/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3348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1373</TotalTime>
  <Words>2181</Words>
  <Application>Microsoft Office PowerPoint</Application>
  <PresentationFormat>Widescreen</PresentationFormat>
  <Paragraphs>217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Narrow</vt:lpstr>
      <vt:lpstr>Century Gothic</vt:lpstr>
      <vt:lpstr>Times-Roman</vt:lpstr>
      <vt:lpstr>Wingdings 3</vt:lpstr>
      <vt:lpstr>Ion</vt:lpstr>
      <vt:lpstr>EE-2003  Computer Organization &amp; Assembly Language</vt:lpstr>
      <vt:lpstr>ASSEMBLING, LINKING, AND RUNNING PROGRAMS </vt:lpstr>
      <vt:lpstr>ASSEMBLING, LINKING, AND RUNNING PROGRAMS </vt:lpstr>
      <vt:lpstr>Listing File</vt:lpstr>
      <vt:lpstr>Listing File</vt:lpstr>
      <vt:lpstr>Listing File</vt:lpstr>
      <vt:lpstr>Loading and Executing a Program</vt:lpstr>
      <vt:lpstr>Loading and Executing a Program</vt:lpstr>
      <vt:lpstr>Basic Program Execution Registers</vt:lpstr>
      <vt:lpstr>Basic Program Execution Registers</vt:lpstr>
      <vt:lpstr>Basic Program Execution Registers</vt:lpstr>
      <vt:lpstr>Basic Program Execution Registers</vt:lpstr>
      <vt:lpstr>Specialized Uses of general-purpose registers </vt:lpstr>
      <vt:lpstr>Index Registers </vt:lpstr>
      <vt:lpstr>Segment Registers </vt:lpstr>
      <vt:lpstr>Memory</vt:lpstr>
      <vt:lpstr>Segment Registers</vt:lpstr>
      <vt:lpstr>Segment Registers</vt:lpstr>
      <vt:lpstr>Instruction Pointer</vt:lpstr>
      <vt:lpstr>EFLAGS Register</vt:lpstr>
      <vt:lpstr>EFLAGS Register</vt:lpstr>
      <vt:lpstr>EFLAGS Register</vt:lpstr>
      <vt:lpstr>Basic Program Execution Registers</vt:lpstr>
      <vt:lpstr>Mode of Operations</vt:lpstr>
      <vt:lpstr>Mode of Operations</vt:lpstr>
      <vt:lpstr>Mode of Operations</vt:lpstr>
      <vt:lpstr>Mode of Operations</vt:lpstr>
      <vt:lpstr>Mode of Operations</vt:lpstr>
      <vt:lpstr>Real Address Mode</vt:lpstr>
      <vt:lpstr>Real Address Mode</vt:lpstr>
      <vt:lpstr>Real Address Mode</vt:lpstr>
      <vt:lpstr>Real Address Mode</vt:lpstr>
      <vt:lpstr>Address Space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EE-2003  Computer Organization &amp; Assembly Language</dc:title>
  <dc:creator>Aashir Mahboob</dc:creator>
  <cp:lastModifiedBy>Aashir Mahboob</cp:lastModifiedBy>
  <cp:revision>67</cp:revision>
  <dcterms:created xsi:type="dcterms:W3CDTF">2021-08-30T19:27:23Z</dcterms:created>
  <dcterms:modified xsi:type="dcterms:W3CDTF">2021-09-17T02:58:05Z</dcterms:modified>
</cp:coreProperties>
</file>