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92" r:id="rId2"/>
    <p:sldId id="293" r:id="rId3"/>
    <p:sldId id="294" r:id="rId4"/>
    <p:sldId id="295" r:id="rId5"/>
    <p:sldId id="296" r:id="rId6"/>
    <p:sldId id="297" r:id="rId7"/>
    <p:sldId id="298" r:id="rId8"/>
    <p:sldId id="299" r:id="rId9"/>
    <p:sldId id="300" r:id="rId10"/>
    <p:sldId id="301" r:id="rId11"/>
    <p:sldId id="302" r:id="rId12"/>
    <p:sldId id="303" r:id="rId13"/>
    <p:sldId id="304" r:id="rId14"/>
    <p:sldId id="358" r:id="rId15"/>
    <p:sldId id="359" r:id="rId16"/>
    <p:sldId id="363" r:id="rId17"/>
    <p:sldId id="364" r:id="rId18"/>
    <p:sldId id="365" r:id="rId19"/>
    <p:sldId id="366" r:id="rId20"/>
    <p:sldId id="367" r:id="rId21"/>
    <p:sldId id="368" r:id="rId22"/>
    <p:sldId id="369" r:id="rId23"/>
    <p:sldId id="370" r:id="rId24"/>
    <p:sldId id="360" r:id="rId25"/>
    <p:sldId id="362" r:id="rId26"/>
    <p:sldId id="371" r:id="rId27"/>
    <p:sldId id="372" r:id="rId28"/>
    <p:sldId id="373" r:id="rId29"/>
    <p:sldId id="374" r:id="rId30"/>
    <p:sldId id="375" r:id="rId31"/>
    <p:sldId id="376" r:id="rId32"/>
    <p:sldId id="377" r:id="rId33"/>
    <p:sldId id="378" r:id="rId34"/>
    <p:sldId id="27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24/09/2021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36568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D22BE7-ABD7-41AF-83C8-5AF8D5AEF966}" type="datetimeFigureOut">
              <a:rPr lang="en-PK" smtClean="0"/>
              <a:t>24/09/2021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3503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24/09/2021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591423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24/09/2021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40833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24/09/2021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23756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D22BE7-ABD7-41AF-83C8-5AF8D5AEF966}" type="datetimeFigureOut">
              <a:rPr lang="en-PK" smtClean="0"/>
              <a:t>24/09/2021</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286829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D22BE7-ABD7-41AF-83C8-5AF8D5AEF966}" type="datetimeFigureOut">
              <a:rPr lang="en-PK" smtClean="0"/>
              <a:t>24/09/2021</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894569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24/09/2021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111465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24/09/2021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27018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24/09/2021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41967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24/09/2021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87335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D22BE7-ABD7-41AF-83C8-5AF8D5AEF966}" type="datetimeFigureOut">
              <a:rPr lang="en-PK" smtClean="0"/>
              <a:t>24/09/2021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4231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D22BE7-ABD7-41AF-83C8-5AF8D5AEF966}" type="datetimeFigureOut">
              <a:rPr lang="en-PK" smtClean="0"/>
              <a:t>24/09/2021</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73496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9D22BE7-ABD7-41AF-83C8-5AF8D5AEF966}" type="datetimeFigureOut">
              <a:rPr lang="en-PK" smtClean="0"/>
              <a:t>24/09/2021</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64307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D22BE7-ABD7-41AF-83C8-5AF8D5AEF966}" type="datetimeFigureOut">
              <a:rPr lang="en-PK" smtClean="0"/>
              <a:t>24/09/2021</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840008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9D22BE7-ABD7-41AF-83C8-5AF8D5AEF966}" type="datetimeFigureOut">
              <a:rPr lang="en-PK" smtClean="0"/>
              <a:t>24/09/2021</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62086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D22BE7-ABD7-41AF-83C8-5AF8D5AEF966}" type="datetimeFigureOut">
              <a:rPr lang="en-PK" smtClean="0"/>
              <a:t>24/09/2021</a:t>
            </a:fld>
            <a:endParaRPr lang="en-PK"/>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4940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D22BE7-ABD7-41AF-83C8-5AF8D5AEF966}" type="datetimeFigureOut">
              <a:rPr lang="en-PK" smtClean="0"/>
              <a:t>24/09/2021</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82300F-B408-4C2B-9408-2319A05315D0}" type="slidenum">
              <a:rPr lang="en-PK" smtClean="0"/>
              <a:t>‹#›</a:t>
            </a:fld>
            <a:endParaRPr lang="en-PK"/>
          </a:p>
        </p:txBody>
      </p:sp>
    </p:spTree>
    <p:extLst>
      <p:ext uri="{BB962C8B-B14F-4D97-AF65-F5344CB8AC3E}">
        <p14:creationId xmlns:p14="http://schemas.microsoft.com/office/powerpoint/2010/main" val="1088828837"/>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8D72-F4B5-4700-AEC0-F224D0183366}"/>
              </a:ext>
            </a:extLst>
          </p:cNvPr>
          <p:cNvSpPr>
            <a:spLocks noGrp="1"/>
          </p:cNvSpPr>
          <p:nvPr>
            <p:ph type="ctrTitle"/>
          </p:nvPr>
        </p:nvSpPr>
        <p:spPr>
          <a:xfrm>
            <a:off x="1304596" y="298715"/>
            <a:ext cx="8637073" cy="2541431"/>
          </a:xfrm>
        </p:spPr>
        <p:txBody>
          <a:bodyPr/>
          <a:lstStyle/>
          <a:p>
            <a:pPr algn="ctr"/>
            <a:r>
              <a:rPr lang="en-US" sz="5400" b="1" dirty="0"/>
              <a:t>EE-2003 </a:t>
            </a:r>
            <a:br>
              <a:rPr lang="en-US" sz="5400" b="1" dirty="0"/>
            </a:br>
            <a:r>
              <a:rPr lang="en-US" sz="5400" b="1" dirty="0"/>
              <a:t>Computer Organization &amp; Assembly Language</a:t>
            </a:r>
            <a:endParaRPr lang="en-PK" sz="5400" b="1" dirty="0"/>
          </a:p>
        </p:txBody>
      </p:sp>
      <p:sp>
        <p:nvSpPr>
          <p:cNvPr id="4" name="Rectangle 3">
            <a:extLst>
              <a:ext uri="{FF2B5EF4-FFF2-40B4-BE49-F238E27FC236}">
                <a16:creationId xmlns:a16="http://schemas.microsoft.com/office/drawing/2014/main" id="{1B17BE75-F8AE-40A5-A370-603CDFA59F0F}"/>
              </a:ext>
            </a:extLst>
          </p:cNvPr>
          <p:cNvSpPr/>
          <p:nvPr/>
        </p:nvSpPr>
        <p:spPr>
          <a:xfrm>
            <a:off x="3138349" y="3429000"/>
            <a:ext cx="6639339" cy="2585323"/>
          </a:xfrm>
          <a:prstGeom prst="rect">
            <a:avLst/>
          </a:prstGeom>
        </p:spPr>
        <p:txBody>
          <a:bodyPr wrap="square">
            <a:spAutoFit/>
          </a:bodyPr>
          <a:lstStyle/>
          <a:p>
            <a:r>
              <a:rPr lang="en-US" sz="2400" b="1" dirty="0"/>
              <a:t>INSTRUCTOR</a:t>
            </a:r>
          </a:p>
          <a:p>
            <a:endParaRPr lang="en-US" sz="2400" b="1" dirty="0"/>
          </a:p>
          <a:p>
            <a:r>
              <a:rPr lang="en-US" sz="2400" b="1" dirty="0"/>
              <a:t>Engr. Aashir Mahboob</a:t>
            </a:r>
          </a:p>
          <a:p>
            <a:r>
              <a:rPr lang="en-US" sz="2400" b="1" dirty="0"/>
              <a:t>Lecturer, Department of Computer Science</a:t>
            </a:r>
          </a:p>
          <a:p>
            <a:r>
              <a:rPr lang="en-US" sz="2400" b="1" dirty="0"/>
              <a:t>FAST NUCES (Karachi)</a:t>
            </a:r>
          </a:p>
          <a:p>
            <a:r>
              <a:rPr lang="en-US" sz="2400" b="1" dirty="0"/>
              <a:t>aashir.mahboob@nu.edu.pk</a:t>
            </a:r>
          </a:p>
          <a:p>
            <a:r>
              <a:rPr lang="en-US" b="1" dirty="0"/>
              <a:t> </a:t>
            </a:r>
            <a:endParaRPr lang="en-PK" dirty="0"/>
          </a:p>
        </p:txBody>
      </p:sp>
    </p:spTree>
    <p:extLst>
      <p:ext uri="{BB962C8B-B14F-4D97-AF65-F5344CB8AC3E}">
        <p14:creationId xmlns:p14="http://schemas.microsoft.com/office/powerpoint/2010/main" val="1376161232"/>
      </p:ext>
    </p:extLst>
  </p:cSld>
  <p:clrMapOvr>
    <a:masterClrMapping/>
  </p:clrMapOvr>
  <mc:AlternateContent xmlns:mc="http://schemas.openxmlformats.org/markup-compatibility/2006" xmlns:p14="http://schemas.microsoft.com/office/powerpoint/2010/main">
    <mc:Choice Requires="p14">
      <p:transition spd="slow" p14:dur="2000" advTm="69613"/>
    </mc:Choice>
    <mc:Fallback xmlns="">
      <p:transition spd="slow" advTm="696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1CC7-F1FA-48FC-9B24-06D0126E09B5}"/>
              </a:ext>
            </a:extLst>
          </p:cNvPr>
          <p:cNvSpPr>
            <a:spLocks noGrp="1"/>
          </p:cNvSpPr>
          <p:nvPr>
            <p:ph type="title"/>
          </p:nvPr>
        </p:nvSpPr>
        <p:spPr>
          <a:xfrm>
            <a:off x="1" y="452718"/>
            <a:ext cx="11504428" cy="886984"/>
          </a:xfrm>
        </p:spPr>
        <p:txBody>
          <a:bodyPr/>
          <a:lstStyle/>
          <a:p>
            <a:pPr algn="ctr"/>
            <a:r>
              <a:rPr lang="en-US" sz="4000" b="1" dirty="0"/>
              <a:t>The NOP (No Operation) Instruction</a:t>
            </a:r>
            <a:endParaRPr lang="en-PK" sz="4000" b="1" dirty="0"/>
          </a:p>
        </p:txBody>
      </p:sp>
      <p:sp>
        <p:nvSpPr>
          <p:cNvPr id="3" name="Content Placeholder 2">
            <a:extLst>
              <a:ext uri="{FF2B5EF4-FFF2-40B4-BE49-F238E27FC236}">
                <a16:creationId xmlns:a16="http://schemas.microsoft.com/office/drawing/2014/main" id="{98503B1E-DB88-4C7B-80E7-F2D5EDA722F6}"/>
              </a:ext>
            </a:extLst>
          </p:cNvPr>
          <p:cNvSpPr>
            <a:spLocks noGrp="1"/>
          </p:cNvSpPr>
          <p:nvPr>
            <p:ph idx="1"/>
          </p:nvPr>
        </p:nvSpPr>
        <p:spPr>
          <a:xfrm>
            <a:off x="382772" y="1563819"/>
            <a:ext cx="11504428" cy="5092161"/>
          </a:xfrm>
        </p:spPr>
        <p:txBody>
          <a:bodyPr>
            <a:normAutofit fontScale="92500" lnSpcReduction="10000"/>
          </a:bodyPr>
          <a:lstStyle/>
          <a:p>
            <a:r>
              <a:rPr lang="en-US" dirty="0"/>
              <a:t>The safest (and the most useless) instruction is NOP (no operation).</a:t>
            </a:r>
          </a:p>
          <a:p>
            <a:r>
              <a:rPr lang="en-US" dirty="0"/>
              <a:t>It takes up 1 byte of program storage and doesn’t do any work.</a:t>
            </a:r>
          </a:p>
          <a:p>
            <a:pPr algn="just"/>
            <a:r>
              <a:rPr lang="en-US" dirty="0"/>
              <a:t>It is sometimes used by compilers and assemblers to align code to efficient address boundaries.</a:t>
            </a:r>
          </a:p>
          <a:p>
            <a:pPr algn="just"/>
            <a:r>
              <a:rPr lang="en-US" dirty="0"/>
              <a:t>In the following example, the first MOV instruction generates three machine code bytes.</a:t>
            </a:r>
          </a:p>
          <a:p>
            <a:pPr algn="just"/>
            <a:r>
              <a:rPr lang="en-US" dirty="0"/>
              <a:t>The NOP instruction aligns the address of the third instruction to a doubleword boundary (even multiple of 4):</a:t>
            </a:r>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x86 processors are designed to load code and data more quickly from even doubleword addresses.</a:t>
            </a:r>
            <a:endParaRPr lang="en-PK" dirty="0"/>
          </a:p>
        </p:txBody>
      </p:sp>
      <p:pic>
        <p:nvPicPr>
          <p:cNvPr id="4" name="Picture 3">
            <a:extLst>
              <a:ext uri="{FF2B5EF4-FFF2-40B4-BE49-F238E27FC236}">
                <a16:creationId xmlns:a16="http://schemas.microsoft.com/office/drawing/2014/main" id="{2666E4D2-A426-4623-A639-EFB9C0F354C3}"/>
              </a:ext>
            </a:extLst>
          </p:cNvPr>
          <p:cNvPicPr>
            <a:picLocks noChangeAspect="1"/>
          </p:cNvPicPr>
          <p:nvPr/>
        </p:nvPicPr>
        <p:blipFill>
          <a:blip r:embed="rId2"/>
          <a:stretch>
            <a:fillRect/>
          </a:stretch>
        </p:blipFill>
        <p:spPr>
          <a:xfrm>
            <a:off x="2822560" y="4262377"/>
            <a:ext cx="5859310" cy="1469099"/>
          </a:xfrm>
          <a:prstGeom prst="rect">
            <a:avLst/>
          </a:prstGeom>
        </p:spPr>
      </p:pic>
    </p:spTree>
    <p:extLst>
      <p:ext uri="{BB962C8B-B14F-4D97-AF65-F5344CB8AC3E}">
        <p14:creationId xmlns:p14="http://schemas.microsoft.com/office/powerpoint/2010/main" val="312621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604F-7677-4AE4-BE25-F68694D20E95}"/>
              </a:ext>
            </a:extLst>
          </p:cNvPr>
          <p:cNvSpPr>
            <a:spLocks noGrp="1"/>
          </p:cNvSpPr>
          <p:nvPr>
            <p:ph type="title"/>
          </p:nvPr>
        </p:nvSpPr>
        <p:spPr>
          <a:xfrm>
            <a:off x="646111" y="452718"/>
            <a:ext cx="9404723" cy="780659"/>
          </a:xfrm>
        </p:spPr>
        <p:txBody>
          <a:bodyPr/>
          <a:lstStyle/>
          <a:p>
            <a:pPr algn="ctr"/>
            <a:r>
              <a:rPr lang="en-US" sz="4000" b="1" dirty="0"/>
              <a:t>Integer Constants</a:t>
            </a:r>
            <a:endParaRPr lang="en-PK" sz="4000" b="1" dirty="0"/>
          </a:p>
        </p:txBody>
      </p:sp>
      <p:sp>
        <p:nvSpPr>
          <p:cNvPr id="3" name="Content Placeholder 2">
            <a:extLst>
              <a:ext uri="{FF2B5EF4-FFF2-40B4-BE49-F238E27FC236}">
                <a16:creationId xmlns:a16="http://schemas.microsoft.com/office/drawing/2014/main" id="{20471F54-44FE-4B51-9A7F-20A11108E3D0}"/>
              </a:ext>
            </a:extLst>
          </p:cNvPr>
          <p:cNvSpPr>
            <a:spLocks noGrp="1"/>
          </p:cNvSpPr>
          <p:nvPr>
            <p:ph idx="1"/>
          </p:nvPr>
        </p:nvSpPr>
        <p:spPr>
          <a:xfrm>
            <a:off x="361507" y="1331259"/>
            <a:ext cx="11355572" cy="5074023"/>
          </a:xfrm>
        </p:spPr>
        <p:txBody>
          <a:bodyPr/>
          <a:lstStyle/>
          <a:p>
            <a:pPr algn="just"/>
            <a:r>
              <a:rPr lang="en-US" dirty="0"/>
              <a:t>An integer literal (also known as an integer constant ) is made up of an optional leading sign, one or more digits, and an optional radix character that indicates the number’s base: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 If Constant doesn’t have a radix, so we assume it’s in decimal format.</a:t>
            </a:r>
          </a:p>
          <a:p>
            <a:pPr algn="just"/>
            <a:endParaRPr lang="en-US" dirty="0"/>
          </a:p>
          <a:p>
            <a:pPr algn="just"/>
            <a:endParaRPr lang="en-PK" dirty="0"/>
          </a:p>
        </p:txBody>
      </p:sp>
      <p:pic>
        <p:nvPicPr>
          <p:cNvPr id="4" name="Picture 3">
            <a:extLst>
              <a:ext uri="{FF2B5EF4-FFF2-40B4-BE49-F238E27FC236}">
                <a16:creationId xmlns:a16="http://schemas.microsoft.com/office/drawing/2014/main" id="{FFD625DC-5645-4C43-AE40-CC2A77648695}"/>
              </a:ext>
            </a:extLst>
          </p:cNvPr>
          <p:cNvPicPr>
            <a:picLocks noChangeAspect="1"/>
          </p:cNvPicPr>
          <p:nvPr/>
        </p:nvPicPr>
        <p:blipFill>
          <a:blip r:embed="rId2"/>
          <a:stretch>
            <a:fillRect/>
          </a:stretch>
        </p:blipFill>
        <p:spPr>
          <a:xfrm>
            <a:off x="2764466" y="2482382"/>
            <a:ext cx="6911162" cy="2771775"/>
          </a:xfrm>
          <a:prstGeom prst="rect">
            <a:avLst/>
          </a:prstGeom>
        </p:spPr>
      </p:pic>
    </p:spTree>
    <p:extLst>
      <p:ext uri="{BB962C8B-B14F-4D97-AF65-F5344CB8AC3E}">
        <p14:creationId xmlns:p14="http://schemas.microsoft.com/office/powerpoint/2010/main" val="372675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36E7-C631-476C-A0A8-55D9599DDF20}"/>
              </a:ext>
            </a:extLst>
          </p:cNvPr>
          <p:cNvSpPr>
            <a:spLocks noGrp="1"/>
          </p:cNvSpPr>
          <p:nvPr>
            <p:ph type="title"/>
          </p:nvPr>
        </p:nvSpPr>
        <p:spPr>
          <a:xfrm>
            <a:off x="646111" y="452718"/>
            <a:ext cx="9404723" cy="823189"/>
          </a:xfrm>
        </p:spPr>
        <p:txBody>
          <a:bodyPr/>
          <a:lstStyle/>
          <a:p>
            <a:pPr algn="ctr"/>
            <a:r>
              <a:rPr lang="en-US" sz="4400" b="1" dirty="0"/>
              <a:t>Integer Constants</a:t>
            </a:r>
            <a:endParaRPr lang="en-PK" dirty="0"/>
          </a:p>
        </p:txBody>
      </p:sp>
      <p:sp>
        <p:nvSpPr>
          <p:cNvPr id="3" name="Content Placeholder 2">
            <a:extLst>
              <a:ext uri="{FF2B5EF4-FFF2-40B4-BE49-F238E27FC236}">
                <a16:creationId xmlns:a16="http://schemas.microsoft.com/office/drawing/2014/main" id="{87DF0F6C-701F-4EED-ADBD-E8AABC62AB01}"/>
              </a:ext>
            </a:extLst>
          </p:cNvPr>
          <p:cNvSpPr>
            <a:spLocks noGrp="1"/>
          </p:cNvSpPr>
          <p:nvPr>
            <p:ph idx="1"/>
          </p:nvPr>
        </p:nvSpPr>
        <p:spPr>
          <a:xfrm>
            <a:off x="318977" y="1331259"/>
            <a:ext cx="11461897" cy="5074023"/>
          </a:xfrm>
        </p:spPr>
        <p:txBody>
          <a:bodyPr>
            <a:normAutofit lnSpcReduction="10000"/>
          </a:bodyPr>
          <a:lstStyle/>
          <a:p>
            <a:r>
              <a:rPr lang="en-US" dirty="0"/>
              <a:t> Here are some integer literals declared with various radixes. Each line contains a comment:</a:t>
            </a:r>
          </a:p>
          <a:p>
            <a:endParaRPr lang="en-US" dirty="0"/>
          </a:p>
          <a:p>
            <a:endParaRPr lang="en-US" dirty="0"/>
          </a:p>
          <a:p>
            <a:endParaRPr lang="en-US" dirty="0"/>
          </a:p>
          <a:p>
            <a:endParaRPr lang="en-US" dirty="0"/>
          </a:p>
          <a:p>
            <a:endParaRPr lang="en-US" dirty="0"/>
          </a:p>
          <a:p>
            <a:endParaRPr lang="en-US" dirty="0"/>
          </a:p>
          <a:p>
            <a:endParaRPr lang="en-US" dirty="0"/>
          </a:p>
          <a:p>
            <a:pPr algn="just"/>
            <a:r>
              <a:rPr lang="en-US" dirty="0"/>
              <a:t>A hexadecimal literal beginning with a letter must have a leading zero to prevent the assembler from interpreting it as an identifier.</a:t>
            </a:r>
          </a:p>
          <a:p>
            <a:pPr algn="just"/>
            <a:r>
              <a:rPr lang="en-US" dirty="0"/>
              <a:t>Such is the case with the hexadecimal value A3h in the foregoing list, which must be written as 0A3h.</a:t>
            </a:r>
          </a:p>
          <a:p>
            <a:endParaRPr lang="en-US" dirty="0"/>
          </a:p>
          <a:p>
            <a:endParaRPr lang="en-PK" dirty="0"/>
          </a:p>
        </p:txBody>
      </p:sp>
      <p:pic>
        <p:nvPicPr>
          <p:cNvPr id="4" name="Picture 3">
            <a:extLst>
              <a:ext uri="{FF2B5EF4-FFF2-40B4-BE49-F238E27FC236}">
                <a16:creationId xmlns:a16="http://schemas.microsoft.com/office/drawing/2014/main" id="{680D9A50-BD7D-44C7-B554-49827F11279D}"/>
              </a:ext>
            </a:extLst>
          </p:cNvPr>
          <p:cNvPicPr>
            <a:picLocks noChangeAspect="1"/>
          </p:cNvPicPr>
          <p:nvPr/>
        </p:nvPicPr>
        <p:blipFill>
          <a:blip r:embed="rId2"/>
          <a:stretch>
            <a:fillRect/>
          </a:stretch>
        </p:blipFill>
        <p:spPr>
          <a:xfrm>
            <a:off x="3678865" y="2127466"/>
            <a:ext cx="4465675" cy="2295678"/>
          </a:xfrm>
          <a:prstGeom prst="rect">
            <a:avLst/>
          </a:prstGeom>
        </p:spPr>
      </p:pic>
    </p:spTree>
    <p:extLst>
      <p:ext uri="{BB962C8B-B14F-4D97-AF65-F5344CB8AC3E}">
        <p14:creationId xmlns:p14="http://schemas.microsoft.com/office/powerpoint/2010/main" val="23746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F6BD-E0D6-434A-9F21-03BA69259C89}"/>
              </a:ext>
            </a:extLst>
          </p:cNvPr>
          <p:cNvSpPr>
            <a:spLocks noGrp="1"/>
          </p:cNvSpPr>
          <p:nvPr>
            <p:ph type="title"/>
          </p:nvPr>
        </p:nvSpPr>
        <p:spPr>
          <a:xfrm>
            <a:off x="646111" y="452718"/>
            <a:ext cx="9404723" cy="823189"/>
          </a:xfrm>
        </p:spPr>
        <p:txBody>
          <a:bodyPr/>
          <a:lstStyle/>
          <a:p>
            <a:pPr algn="ctr"/>
            <a:r>
              <a:rPr lang="en-US" sz="4400" b="1" dirty="0"/>
              <a:t>CLASS</a:t>
            </a:r>
            <a:r>
              <a:rPr lang="en-US" dirty="0"/>
              <a:t> </a:t>
            </a:r>
            <a:r>
              <a:rPr lang="en-US" sz="4400" b="1" dirty="0"/>
              <a:t>ACTIVITY</a:t>
            </a:r>
            <a:r>
              <a:rPr lang="en-US" dirty="0"/>
              <a:t> </a:t>
            </a:r>
            <a:endParaRPr lang="en-PK" dirty="0"/>
          </a:p>
        </p:txBody>
      </p:sp>
      <p:sp>
        <p:nvSpPr>
          <p:cNvPr id="3" name="Content Placeholder 2">
            <a:extLst>
              <a:ext uri="{FF2B5EF4-FFF2-40B4-BE49-F238E27FC236}">
                <a16:creationId xmlns:a16="http://schemas.microsoft.com/office/drawing/2014/main" id="{1DA2232F-9614-4DE0-803B-7417660D7718}"/>
              </a:ext>
            </a:extLst>
          </p:cNvPr>
          <p:cNvSpPr>
            <a:spLocks noGrp="1"/>
          </p:cNvSpPr>
          <p:nvPr>
            <p:ph idx="1"/>
          </p:nvPr>
        </p:nvSpPr>
        <p:spPr/>
        <p:txBody>
          <a:bodyPr/>
          <a:lstStyle/>
          <a:p>
            <a:r>
              <a:rPr lang="en-US" dirty="0"/>
              <a:t>1. MOV AL, 255 </a:t>
            </a:r>
          </a:p>
          <a:p>
            <a:r>
              <a:rPr lang="en-US" dirty="0"/>
              <a:t>2. MOV BL, 10 </a:t>
            </a:r>
          </a:p>
          <a:p>
            <a:r>
              <a:rPr lang="en-US" dirty="0"/>
              <a:t>3. MOV CL, 20 </a:t>
            </a:r>
          </a:p>
          <a:p>
            <a:r>
              <a:rPr lang="en-US" dirty="0"/>
              <a:t>4. ADD AL, 1</a:t>
            </a:r>
          </a:p>
          <a:p>
            <a:r>
              <a:rPr lang="en-US" dirty="0"/>
              <a:t>5. SUB BL,CL</a:t>
            </a:r>
          </a:p>
          <a:p>
            <a:r>
              <a:rPr lang="en-US" dirty="0"/>
              <a:t>6. SUB AL,1 </a:t>
            </a:r>
          </a:p>
          <a:p>
            <a:r>
              <a:rPr lang="en-US" dirty="0"/>
              <a:t>7. INC BL </a:t>
            </a:r>
          </a:p>
          <a:p>
            <a:r>
              <a:rPr lang="en-US" dirty="0"/>
              <a:t>8. INC CL </a:t>
            </a:r>
          </a:p>
          <a:p>
            <a:r>
              <a:rPr lang="en-US" dirty="0"/>
              <a:t>9. SUB BL,CL</a:t>
            </a:r>
            <a:endParaRPr lang="en-PK" dirty="0"/>
          </a:p>
        </p:txBody>
      </p:sp>
      <p:sp>
        <p:nvSpPr>
          <p:cNvPr id="4" name="Rectangle 3">
            <a:extLst>
              <a:ext uri="{FF2B5EF4-FFF2-40B4-BE49-F238E27FC236}">
                <a16:creationId xmlns:a16="http://schemas.microsoft.com/office/drawing/2014/main" id="{7D53E6A8-E2EF-415B-A117-1FFF9EDBED79}"/>
              </a:ext>
            </a:extLst>
          </p:cNvPr>
          <p:cNvSpPr/>
          <p:nvPr/>
        </p:nvSpPr>
        <p:spPr>
          <a:xfrm>
            <a:off x="4691270" y="1695110"/>
            <a:ext cx="6798365" cy="2308324"/>
          </a:xfrm>
          <a:prstGeom prst="rect">
            <a:avLst/>
          </a:prstGeom>
          <a:solidFill>
            <a:schemeClr val="tx1"/>
          </a:solidFill>
        </p:spPr>
        <p:txBody>
          <a:bodyPr wrap="square" lIns="91440" tIns="45720" rIns="91440" bIns="45720">
            <a:spAutoFit/>
          </a:bodyPr>
          <a:lstStyle/>
          <a:p>
            <a:pPr algn="ctr"/>
            <a:r>
              <a:rPr lang="en-US" sz="3600" b="1" cap="none" spc="50" dirty="0">
                <a:ln w="0"/>
                <a:solidFill>
                  <a:schemeClr val="bg2"/>
                </a:solidFill>
                <a:effectLst>
                  <a:innerShdw blurRad="63500" dist="50800" dir="13500000">
                    <a:srgbClr val="000000">
                      <a:alpha val="50000"/>
                    </a:srgbClr>
                  </a:innerShdw>
                </a:effectLst>
              </a:rPr>
              <a:t>Write down Contents</a:t>
            </a:r>
          </a:p>
          <a:p>
            <a:pPr algn="ctr"/>
            <a:r>
              <a:rPr lang="en-US" sz="3600" b="1" spc="50" dirty="0">
                <a:ln w="0"/>
                <a:solidFill>
                  <a:schemeClr val="bg2"/>
                </a:solidFill>
                <a:effectLst>
                  <a:innerShdw blurRad="63500" dist="50800" dir="13500000">
                    <a:srgbClr val="000000">
                      <a:alpha val="50000"/>
                    </a:srgbClr>
                  </a:innerShdw>
                </a:effectLst>
              </a:rPr>
              <a:t>Of AL,BL &amp; CL</a:t>
            </a:r>
          </a:p>
          <a:p>
            <a:pPr algn="ctr"/>
            <a:r>
              <a:rPr lang="en-US" sz="3600" b="1" cap="none" spc="50" dirty="0">
                <a:ln w="0"/>
                <a:solidFill>
                  <a:schemeClr val="bg2"/>
                </a:solidFill>
                <a:effectLst>
                  <a:innerShdw blurRad="63500" dist="50800" dir="13500000">
                    <a:srgbClr val="000000">
                      <a:alpha val="50000"/>
                    </a:srgbClr>
                  </a:innerShdw>
                </a:effectLst>
              </a:rPr>
              <a:t>After execution of each instruction</a:t>
            </a:r>
          </a:p>
        </p:txBody>
      </p:sp>
    </p:spTree>
    <p:extLst>
      <p:ext uri="{BB962C8B-B14F-4D97-AF65-F5344CB8AC3E}">
        <p14:creationId xmlns:p14="http://schemas.microsoft.com/office/powerpoint/2010/main" val="82329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36E7-C631-476C-A0A8-55D9599DDF20}"/>
              </a:ext>
            </a:extLst>
          </p:cNvPr>
          <p:cNvSpPr>
            <a:spLocks noGrp="1"/>
          </p:cNvSpPr>
          <p:nvPr>
            <p:ph type="title"/>
          </p:nvPr>
        </p:nvSpPr>
        <p:spPr>
          <a:xfrm>
            <a:off x="646111" y="452718"/>
            <a:ext cx="9404723" cy="823189"/>
          </a:xfrm>
        </p:spPr>
        <p:txBody>
          <a:bodyPr/>
          <a:lstStyle/>
          <a:p>
            <a:pPr algn="ctr"/>
            <a:r>
              <a:rPr lang="en-US" sz="4400" b="1" dirty="0"/>
              <a:t>Integer Expressions</a:t>
            </a:r>
            <a:endParaRPr lang="en-PK" dirty="0"/>
          </a:p>
        </p:txBody>
      </p:sp>
      <p:sp>
        <p:nvSpPr>
          <p:cNvPr id="3" name="Content Placeholder 2">
            <a:extLst>
              <a:ext uri="{FF2B5EF4-FFF2-40B4-BE49-F238E27FC236}">
                <a16:creationId xmlns:a16="http://schemas.microsoft.com/office/drawing/2014/main" id="{87DF0F6C-701F-4EED-ADBD-E8AABC62AB01}"/>
              </a:ext>
            </a:extLst>
          </p:cNvPr>
          <p:cNvSpPr>
            <a:spLocks noGrp="1"/>
          </p:cNvSpPr>
          <p:nvPr>
            <p:ph idx="1"/>
          </p:nvPr>
        </p:nvSpPr>
        <p:spPr>
          <a:xfrm>
            <a:off x="318977" y="1331259"/>
            <a:ext cx="11461897" cy="5074023"/>
          </a:xfrm>
        </p:spPr>
        <p:txBody>
          <a:bodyPr>
            <a:normAutofit/>
          </a:bodyPr>
          <a:lstStyle/>
          <a:p>
            <a:r>
              <a:rPr lang="en-US" sz="1800" dirty="0"/>
              <a:t> An integer expression is a mathematical expression involving integer values and arithmetic operators</a:t>
            </a:r>
          </a:p>
          <a:p>
            <a:r>
              <a:rPr lang="en-US" sz="1800" dirty="0"/>
              <a:t>The integer expression must evaluate to an integer,</a:t>
            </a:r>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r>
              <a:rPr lang="en-US" sz="1800" dirty="0"/>
              <a:t>Precedence refers to the implied order of operations when an expression contains two or more operators</a:t>
            </a:r>
          </a:p>
          <a:p>
            <a:endParaRPr lang="en-US" dirty="0"/>
          </a:p>
          <a:p>
            <a:endParaRPr lang="en-US" dirty="0"/>
          </a:p>
          <a:p>
            <a:pPr marL="0" indent="0">
              <a:buNone/>
            </a:pPr>
            <a:endParaRPr lang="en-US" dirty="0"/>
          </a:p>
          <a:p>
            <a:endParaRPr lang="en-US" dirty="0"/>
          </a:p>
          <a:p>
            <a:endParaRPr lang="en-PK" dirty="0"/>
          </a:p>
        </p:txBody>
      </p:sp>
      <p:pic>
        <p:nvPicPr>
          <p:cNvPr id="5" name="Picture 2">
            <a:extLst>
              <a:ext uri="{FF2B5EF4-FFF2-40B4-BE49-F238E27FC236}">
                <a16:creationId xmlns:a16="http://schemas.microsoft.com/office/drawing/2014/main" id="{7E15E6F9-2F8E-4A09-80BD-6FD73E6052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87" t="9884" r="14185" b="44328"/>
          <a:stretch/>
        </p:blipFill>
        <p:spPr bwMode="auto">
          <a:xfrm>
            <a:off x="3578114" y="2547652"/>
            <a:ext cx="5035772" cy="20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0E9FD921-A5A3-46D8-933E-CD97441513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238" t="76782" r="25822"/>
          <a:stretch/>
        </p:blipFill>
        <p:spPr bwMode="auto">
          <a:xfrm>
            <a:off x="3532039" y="5276395"/>
            <a:ext cx="5035772" cy="118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09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36E7-C631-476C-A0A8-55D9599DDF20}"/>
              </a:ext>
            </a:extLst>
          </p:cNvPr>
          <p:cNvSpPr>
            <a:spLocks noGrp="1"/>
          </p:cNvSpPr>
          <p:nvPr>
            <p:ph type="title"/>
          </p:nvPr>
        </p:nvSpPr>
        <p:spPr>
          <a:xfrm>
            <a:off x="646111" y="452718"/>
            <a:ext cx="9404723" cy="823189"/>
          </a:xfrm>
        </p:spPr>
        <p:txBody>
          <a:bodyPr/>
          <a:lstStyle/>
          <a:p>
            <a:pPr algn="ctr"/>
            <a:r>
              <a:rPr lang="en-US" sz="4400" b="1" dirty="0"/>
              <a:t>Integer Expressions</a:t>
            </a:r>
            <a:endParaRPr lang="en-PK" dirty="0"/>
          </a:p>
        </p:txBody>
      </p:sp>
      <p:sp>
        <p:nvSpPr>
          <p:cNvPr id="3" name="Content Placeholder 2">
            <a:extLst>
              <a:ext uri="{FF2B5EF4-FFF2-40B4-BE49-F238E27FC236}">
                <a16:creationId xmlns:a16="http://schemas.microsoft.com/office/drawing/2014/main" id="{87DF0F6C-701F-4EED-ADBD-E8AABC62AB01}"/>
              </a:ext>
            </a:extLst>
          </p:cNvPr>
          <p:cNvSpPr>
            <a:spLocks noGrp="1"/>
          </p:cNvSpPr>
          <p:nvPr>
            <p:ph idx="1"/>
          </p:nvPr>
        </p:nvSpPr>
        <p:spPr>
          <a:xfrm>
            <a:off x="318977" y="1331259"/>
            <a:ext cx="11461897" cy="5074023"/>
          </a:xfrm>
        </p:spPr>
        <p:txBody>
          <a:bodyPr>
            <a:normAutofit/>
          </a:bodyPr>
          <a:lstStyle/>
          <a:p>
            <a:r>
              <a:rPr lang="en-US" sz="1800" dirty="0"/>
              <a:t>Example:</a:t>
            </a:r>
          </a:p>
          <a:p>
            <a:endParaRPr lang="en-US" dirty="0"/>
          </a:p>
          <a:p>
            <a:endParaRPr lang="en-US" dirty="0"/>
          </a:p>
          <a:p>
            <a:pPr marL="0" indent="0">
              <a:buNone/>
            </a:pPr>
            <a:endParaRPr lang="en-US" dirty="0"/>
          </a:p>
          <a:p>
            <a:endParaRPr lang="en-US" dirty="0"/>
          </a:p>
          <a:p>
            <a:endParaRPr lang="en-PK" dirty="0"/>
          </a:p>
        </p:txBody>
      </p:sp>
      <p:pic>
        <p:nvPicPr>
          <p:cNvPr id="7" name="Picture 2">
            <a:extLst>
              <a:ext uri="{FF2B5EF4-FFF2-40B4-BE49-F238E27FC236}">
                <a16:creationId xmlns:a16="http://schemas.microsoft.com/office/drawing/2014/main" id="{1F8BADB2-A440-4F34-AA42-A5365DD65C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369" t="24270" r="28916" b="4743"/>
          <a:stretch/>
        </p:blipFill>
        <p:spPr bwMode="auto">
          <a:xfrm>
            <a:off x="2020047" y="2194561"/>
            <a:ext cx="5195400" cy="30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73C954F4-D2C4-422E-93D8-A7167D51E8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681" t="24270" r="1195" b="4743"/>
          <a:stretch/>
        </p:blipFill>
        <p:spPr bwMode="auto">
          <a:xfrm>
            <a:off x="7065817" y="2194560"/>
            <a:ext cx="3106135" cy="30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7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24443-3C65-4A6C-8519-59268DFF67E6}"/>
              </a:ext>
            </a:extLst>
          </p:cNvPr>
          <p:cNvSpPr>
            <a:spLocks noGrp="1"/>
          </p:cNvSpPr>
          <p:nvPr>
            <p:ph type="title"/>
          </p:nvPr>
        </p:nvSpPr>
        <p:spPr>
          <a:xfrm>
            <a:off x="646111" y="452718"/>
            <a:ext cx="9404723" cy="832743"/>
          </a:xfrm>
        </p:spPr>
        <p:txBody>
          <a:bodyPr/>
          <a:lstStyle/>
          <a:p>
            <a:pPr algn="ctr"/>
            <a:r>
              <a:rPr lang="en-US" sz="4400" b="1" dirty="0"/>
              <a:t>DEFINING DATA</a:t>
            </a:r>
            <a:endParaRPr lang="en-PK" sz="4400" b="1" dirty="0"/>
          </a:p>
        </p:txBody>
      </p:sp>
      <p:sp>
        <p:nvSpPr>
          <p:cNvPr id="3" name="Content Placeholder 2">
            <a:extLst>
              <a:ext uri="{FF2B5EF4-FFF2-40B4-BE49-F238E27FC236}">
                <a16:creationId xmlns:a16="http://schemas.microsoft.com/office/drawing/2014/main" id="{25476AB8-7FDE-434D-A314-223489A18021}"/>
              </a:ext>
            </a:extLst>
          </p:cNvPr>
          <p:cNvSpPr>
            <a:spLocks noGrp="1"/>
          </p:cNvSpPr>
          <p:nvPr>
            <p:ph idx="1"/>
          </p:nvPr>
        </p:nvSpPr>
        <p:spPr>
          <a:xfrm>
            <a:off x="424070" y="1456570"/>
            <a:ext cx="11463130" cy="4195481"/>
          </a:xfrm>
        </p:spPr>
        <p:txBody>
          <a:bodyPr/>
          <a:lstStyle/>
          <a:p>
            <a:pPr algn="just"/>
            <a:r>
              <a:rPr lang="en-US" dirty="0"/>
              <a:t>The assembler recognizes a basic set of intrinsic data types, which describe types in terms of their size.</a:t>
            </a:r>
          </a:p>
          <a:p>
            <a:pPr marL="0" indent="0" algn="just">
              <a:buNone/>
            </a:pPr>
            <a:r>
              <a:rPr lang="en-US" dirty="0"/>
              <a:t>                             </a:t>
            </a:r>
            <a:r>
              <a:rPr lang="en-US" b="1" dirty="0"/>
              <a:t>[name] directive initializer [, initializer]...</a:t>
            </a:r>
          </a:p>
          <a:p>
            <a:pPr algn="just"/>
            <a:r>
              <a:rPr lang="en-US" dirty="0"/>
              <a:t>Initializer: At least one initializer is required in a data definition, even if it is zero.</a:t>
            </a:r>
          </a:p>
          <a:p>
            <a:pPr algn="just"/>
            <a:endParaRPr lang="en-US" b="1" dirty="0"/>
          </a:p>
          <a:p>
            <a:pPr marL="0" indent="0" algn="ctr">
              <a:buNone/>
            </a:pPr>
            <a:r>
              <a:rPr lang="en-US" b="1" dirty="0"/>
              <a:t>.data </a:t>
            </a:r>
          </a:p>
          <a:p>
            <a:pPr marL="0" indent="0" algn="ctr">
              <a:buNone/>
            </a:pPr>
            <a:r>
              <a:rPr lang="en-US" b="1" dirty="0"/>
              <a:t>sum DWORD 0 </a:t>
            </a:r>
          </a:p>
          <a:p>
            <a:r>
              <a:rPr lang="en-US" dirty="0"/>
              <a:t>If you prefer to leave the variable uninitialized (assigned a random value), the ? symbol can be used as the initializer </a:t>
            </a:r>
          </a:p>
          <a:p>
            <a:pPr marL="0" indent="0" algn="ctr">
              <a:buNone/>
            </a:pPr>
            <a:r>
              <a:rPr lang="en-US" b="1" dirty="0"/>
              <a:t>sum DWORD ?</a:t>
            </a:r>
            <a:endParaRPr lang="en-PK" b="1" dirty="0"/>
          </a:p>
        </p:txBody>
      </p:sp>
    </p:spTree>
    <p:extLst>
      <p:ext uri="{BB962C8B-B14F-4D97-AF65-F5344CB8AC3E}">
        <p14:creationId xmlns:p14="http://schemas.microsoft.com/office/powerpoint/2010/main" val="26556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30D5E8-0DEB-4A7F-B38F-2129B3136355}"/>
              </a:ext>
            </a:extLst>
          </p:cNvPr>
          <p:cNvPicPr>
            <a:picLocks noGrp="1" noChangeAspect="1"/>
          </p:cNvPicPr>
          <p:nvPr>
            <p:ph idx="1"/>
          </p:nvPr>
        </p:nvPicPr>
        <p:blipFill>
          <a:blip r:embed="rId2"/>
          <a:stretch>
            <a:fillRect/>
          </a:stretch>
        </p:blipFill>
        <p:spPr>
          <a:xfrm>
            <a:off x="1497496" y="1205949"/>
            <a:ext cx="8200311" cy="5555738"/>
          </a:xfrm>
          <a:prstGeom prst="rect">
            <a:avLst/>
          </a:prstGeom>
        </p:spPr>
      </p:pic>
      <p:sp>
        <p:nvSpPr>
          <p:cNvPr id="4" name="Title 1">
            <a:extLst>
              <a:ext uri="{FF2B5EF4-FFF2-40B4-BE49-F238E27FC236}">
                <a16:creationId xmlns:a16="http://schemas.microsoft.com/office/drawing/2014/main" id="{22AC7DC7-1CE4-4DF4-8391-46CD77C23066}"/>
              </a:ext>
            </a:extLst>
          </p:cNvPr>
          <p:cNvSpPr>
            <a:spLocks noGrp="1"/>
          </p:cNvSpPr>
          <p:nvPr>
            <p:ph type="title"/>
          </p:nvPr>
        </p:nvSpPr>
        <p:spPr>
          <a:xfrm>
            <a:off x="646113" y="452439"/>
            <a:ext cx="9404350" cy="753510"/>
          </a:xfrm>
        </p:spPr>
        <p:txBody>
          <a:bodyPr/>
          <a:lstStyle/>
          <a:p>
            <a:pPr algn="ctr"/>
            <a:r>
              <a:rPr lang="en-US" sz="4400" b="1" dirty="0"/>
              <a:t>DEFINING DATA</a:t>
            </a:r>
            <a:endParaRPr lang="en-PK" sz="4400" b="1" dirty="0"/>
          </a:p>
        </p:txBody>
      </p:sp>
    </p:spTree>
    <p:extLst>
      <p:ext uri="{BB962C8B-B14F-4D97-AF65-F5344CB8AC3E}">
        <p14:creationId xmlns:p14="http://schemas.microsoft.com/office/powerpoint/2010/main" val="416150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AC65C-4704-4871-AAC9-BAF5E16BA117}"/>
              </a:ext>
            </a:extLst>
          </p:cNvPr>
          <p:cNvSpPr>
            <a:spLocks noGrp="1"/>
          </p:cNvSpPr>
          <p:nvPr>
            <p:ph idx="1"/>
          </p:nvPr>
        </p:nvSpPr>
        <p:spPr>
          <a:xfrm>
            <a:off x="384314" y="1364974"/>
            <a:ext cx="10376452" cy="4883425"/>
          </a:xfrm>
        </p:spPr>
        <p:txBody>
          <a:bodyPr/>
          <a:lstStyle/>
          <a:p>
            <a:r>
              <a:rPr lang="en-US" dirty="0"/>
              <a:t>Defining BYTE and SBYTE Data</a:t>
            </a:r>
          </a:p>
          <a:p>
            <a:pPr marL="0" indent="0">
              <a:buNone/>
            </a:pPr>
            <a:r>
              <a:rPr lang="en-US" dirty="0"/>
              <a:t>      • Each initializer must fit into 8 bits of storage</a:t>
            </a:r>
          </a:p>
          <a:p>
            <a:pPr marL="0" indent="0" algn="just">
              <a:buNone/>
            </a:pPr>
            <a:r>
              <a:rPr lang="en-US" b="1" dirty="0"/>
              <a:t>                                  value1 BYTE 'A’                   ; character constant </a:t>
            </a:r>
          </a:p>
          <a:p>
            <a:pPr marL="0" indent="0" algn="just">
              <a:buNone/>
            </a:pPr>
            <a:r>
              <a:rPr lang="en-US" b="1" dirty="0"/>
              <a:t>                                  value2 BYTE 0                      ; smallest unsigned byte </a:t>
            </a:r>
          </a:p>
          <a:p>
            <a:pPr marL="0" indent="0" algn="just">
              <a:buNone/>
            </a:pPr>
            <a:r>
              <a:rPr lang="en-US" b="1" dirty="0"/>
              <a:t>					 value3 BYTE 255                   ; largest unsigned byte</a:t>
            </a:r>
          </a:p>
          <a:p>
            <a:pPr marL="0" indent="0" algn="just">
              <a:buNone/>
            </a:pPr>
            <a:r>
              <a:rPr lang="en-US" b="1" dirty="0"/>
              <a:t>                                 value4 SBYTE -128                ; smallest signed byte </a:t>
            </a:r>
          </a:p>
          <a:p>
            <a:pPr marL="0" indent="0" algn="just">
              <a:buNone/>
            </a:pPr>
            <a:r>
              <a:rPr lang="en-US" b="1" dirty="0"/>
              <a:t>                                 value5 SBYTE +127                ; largest signed byte </a:t>
            </a:r>
          </a:p>
          <a:p>
            <a:pPr marL="0" indent="0" algn="just">
              <a:buNone/>
            </a:pPr>
            <a:r>
              <a:rPr lang="en-US" b="1" dirty="0"/>
              <a:t>                                  value6 BYTE ?                        ; uninitialized byte </a:t>
            </a:r>
            <a:endParaRPr lang="en-PK" b="1" dirty="0"/>
          </a:p>
        </p:txBody>
      </p:sp>
      <p:sp>
        <p:nvSpPr>
          <p:cNvPr id="4" name="Title 1">
            <a:extLst>
              <a:ext uri="{FF2B5EF4-FFF2-40B4-BE49-F238E27FC236}">
                <a16:creationId xmlns:a16="http://schemas.microsoft.com/office/drawing/2014/main" id="{D9011BBA-85BD-4CE2-B362-784050AA552A}"/>
              </a:ext>
            </a:extLst>
          </p:cNvPr>
          <p:cNvSpPr>
            <a:spLocks noGrp="1"/>
          </p:cNvSpPr>
          <p:nvPr>
            <p:ph type="title"/>
          </p:nvPr>
        </p:nvSpPr>
        <p:spPr>
          <a:xfrm>
            <a:off x="646113" y="452438"/>
            <a:ext cx="9404350" cy="819771"/>
          </a:xfrm>
        </p:spPr>
        <p:txBody>
          <a:bodyPr/>
          <a:lstStyle/>
          <a:p>
            <a:pPr algn="ctr"/>
            <a:r>
              <a:rPr lang="en-US" sz="4400" b="1" dirty="0"/>
              <a:t>DEFINING DATA</a:t>
            </a:r>
            <a:endParaRPr lang="en-PK" sz="4400" b="1" dirty="0"/>
          </a:p>
        </p:txBody>
      </p:sp>
    </p:spTree>
    <p:extLst>
      <p:ext uri="{BB962C8B-B14F-4D97-AF65-F5344CB8AC3E}">
        <p14:creationId xmlns:p14="http://schemas.microsoft.com/office/powerpoint/2010/main" val="355416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FC9DA-21BD-40A0-AA2A-A629FE124574}"/>
              </a:ext>
            </a:extLst>
          </p:cNvPr>
          <p:cNvSpPr>
            <a:spLocks noGrp="1"/>
          </p:cNvSpPr>
          <p:nvPr>
            <p:ph idx="1"/>
          </p:nvPr>
        </p:nvSpPr>
        <p:spPr>
          <a:xfrm>
            <a:off x="424070" y="1509577"/>
            <a:ext cx="11131826" cy="5156265"/>
          </a:xfrm>
        </p:spPr>
        <p:txBody>
          <a:bodyPr/>
          <a:lstStyle/>
          <a:p>
            <a:r>
              <a:rPr lang="en-US" b="1" dirty="0"/>
              <a:t>Multiple Initializers</a:t>
            </a:r>
            <a:endParaRPr lang="en-PK" b="1" dirty="0"/>
          </a:p>
        </p:txBody>
      </p:sp>
      <p:sp>
        <p:nvSpPr>
          <p:cNvPr id="4" name="Title 1">
            <a:extLst>
              <a:ext uri="{FF2B5EF4-FFF2-40B4-BE49-F238E27FC236}">
                <a16:creationId xmlns:a16="http://schemas.microsoft.com/office/drawing/2014/main" id="{325C92D7-DB98-4258-A9C6-D0F268A92632}"/>
              </a:ext>
            </a:extLst>
          </p:cNvPr>
          <p:cNvSpPr>
            <a:spLocks noGrp="1"/>
          </p:cNvSpPr>
          <p:nvPr>
            <p:ph type="title"/>
          </p:nvPr>
        </p:nvSpPr>
        <p:spPr>
          <a:xfrm>
            <a:off x="646113" y="452438"/>
            <a:ext cx="9404350" cy="819771"/>
          </a:xfrm>
        </p:spPr>
        <p:txBody>
          <a:bodyPr/>
          <a:lstStyle/>
          <a:p>
            <a:pPr algn="ctr"/>
            <a:r>
              <a:rPr lang="en-US" sz="4400" b="1" dirty="0"/>
              <a:t>DEFINING DATA</a:t>
            </a:r>
            <a:endParaRPr lang="en-PK" sz="4400" b="1" dirty="0"/>
          </a:p>
        </p:txBody>
      </p:sp>
      <p:sp>
        <p:nvSpPr>
          <p:cNvPr id="5" name="Rectangle 4">
            <a:extLst>
              <a:ext uri="{FF2B5EF4-FFF2-40B4-BE49-F238E27FC236}">
                <a16:creationId xmlns:a16="http://schemas.microsoft.com/office/drawing/2014/main" id="{AAF5FF87-E2EA-49C1-A8F6-7DFDB5F83067}"/>
              </a:ext>
            </a:extLst>
          </p:cNvPr>
          <p:cNvSpPr/>
          <p:nvPr/>
        </p:nvSpPr>
        <p:spPr>
          <a:xfrm>
            <a:off x="887896" y="2105943"/>
            <a:ext cx="10363200" cy="646331"/>
          </a:xfrm>
          <a:prstGeom prst="rect">
            <a:avLst/>
          </a:prstGeom>
        </p:spPr>
        <p:txBody>
          <a:bodyPr wrap="square">
            <a:spAutoFit/>
          </a:bodyPr>
          <a:lstStyle/>
          <a:p>
            <a:pPr algn="just"/>
            <a:r>
              <a:rPr lang="en-US" dirty="0"/>
              <a:t>•If multiple initializers are used in the same data definition, its label refers only to the offset of the first initializer.</a:t>
            </a:r>
            <a:endParaRPr lang="en-PK" dirty="0"/>
          </a:p>
        </p:txBody>
      </p:sp>
      <p:sp>
        <p:nvSpPr>
          <p:cNvPr id="6" name="Rectangle 5">
            <a:extLst>
              <a:ext uri="{FF2B5EF4-FFF2-40B4-BE49-F238E27FC236}">
                <a16:creationId xmlns:a16="http://schemas.microsoft.com/office/drawing/2014/main" id="{992394A3-51A7-4885-9987-A16B64388892}"/>
              </a:ext>
            </a:extLst>
          </p:cNvPr>
          <p:cNvSpPr/>
          <p:nvPr/>
        </p:nvSpPr>
        <p:spPr>
          <a:xfrm>
            <a:off x="4365850" y="2859661"/>
            <a:ext cx="2630848" cy="400110"/>
          </a:xfrm>
          <a:prstGeom prst="rect">
            <a:avLst/>
          </a:prstGeom>
        </p:spPr>
        <p:txBody>
          <a:bodyPr wrap="none">
            <a:spAutoFit/>
          </a:bodyPr>
          <a:lstStyle/>
          <a:p>
            <a:r>
              <a:rPr lang="en-US" sz="2000" b="1" dirty="0"/>
              <a:t>list BYTE 10,20,30,40 </a:t>
            </a:r>
            <a:endParaRPr lang="en-PK" sz="2000" b="1" dirty="0"/>
          </a:p>
        </p:txBody>
      </p:sp>
      <p:pic>
        <p:nvPicPr>
          <p:cNvPr id="7" name="Picture 6">
            <a:extLst>
              <a:ext uri="{FF2B5EF4-FFF2-40B4-BE49-F238E27FC236}">
                <a16:creationId xmlns:a16="http://schemas.microsoft.com/office/drawing/2014/main" id="{84E911D1-7B86-4112-837A-152B8FE1B0D6}"/>
              </a:ext>
            </a:extLst>
          </p:cNvPr>
          <p:cNvPicPr>
            <a:picLocks noChangeAspect="1"/>
          </p:cNvPicPr>
          <p:nvPr/>
        </p:nvPicPr>
        <p:blipFill>
          <a:blip r:embed="rId2"/>
          <a:stretch>
            <a:fillRect/>
          </a:stretch>
        </p:blipFill>
        <p:spPr>
          <a:xfrm>
            <a:off x="8010536" y="2679652"/>
            <a:ext cx="3392960" cy="2668771"/>
          </a:xfrm>
          <a:prstGeom prst="rect">
            <a:avLst/>
          </a:prstGeom>
        </p:spPr>
      </p:pic>
      <p:sp>
        <p:nvSpPr>
          <p:cNvPr id="8" name="Rectangle 7">
            <a:extLst>
              <a:ext uri="{FF2B5EF4-FFF2-40B4-BE49-F238E27FC236}">
                <a16:creationId xmlns:a16="http://schemas.microsoft.com/office/drawing/2014/main" id="{5E7F0527-E227-4C7E-BA15-D64C4F368036}"/>
              </a:ext>
            </a:extLst>
          </p:cNvPr>
          <p:cNvSpPr/>
          <p:nvPr/>
        </p:nvSpPr>
        <p:spPr>
          <a:xfrm>
            <a:off x="238538" y="3856503"/>
            <a:ext cx="7513983" cy="923330"/>
          </a:xfrm>
          <a:prstGeom prst="rect">
            <a:avLst/>
          </a:prstGeom>
        </p:spPr>
        <p:txBody>
          <a:bodyPr wrap="square">
            <a:spAutoFit/>
          </a:bodyPr>
          <a:lstStyle/>
          <a:p>
            <a:pPr algn="just"/>
            <a:r>
              <a:rPr lang="en-US" dirty="0"/>
              <a:t>Within a single data definition, its initializers can use different radixes. Character and string literals can be freely mixed. In the following example, list1 and list2 have the same contents:</a:t>
            </a:r>
            <a:endParaRPr lang="en-PK" dirty="0"/>
          </a:p>
        </p:txBody>
      </p:sp>
      <p:sp>
        <p:nvSpPr>
          <p:cNvPr id="9" name="Rectangle 8">
            <a:extLst>
              <a:ext uri="{FF2B5EF4-FFF2-40B4-BE49-F238E27FC236}">
                <a16:creationId xmlns:a16="http://schemas.microsoft.com/office/drawing/2014/main" id="{4C6E6352-C222-40F5-8688-BD1BDA3A732B}"/>
              </a:ext>
            </a:extLst>
          </p:cNvPr>
          <p:cNvSpPr/>
          <p:nvPr/>
        </p:nvSpPr>
        <p:spPr>
          <a:xfrm>
            <a:off x="1762136" y="5348423"/>
            <a:ext cx="6096000" cy="954107"/>
          </a:xfrm>
          <a:prstGeom prst="rect">
            <a:avLst/>
          </a:prstGeom>
        </p:spPr>
        <p:txBody>
          <a:bodyPr>
            <a:spAutoFit/>
          </a:bodyPr>
          <a:lstStyle/>
          <a:p>
            <a:pPr algn="ctr"/>
            <a:r>
              <a:rPr lang="pt-BR" sz="2800" b="1" dirty="0"/>
              <a:t>list1 BYTE 10, 32, 41h, 00100010b</a:t>
            </a:r>
          </a:p>
          <a:p>
            <a:pPr algn="ctr"/>
            <a:r>
              <a:rPr lang="pt-BR" sz="2800" b="1" dirty="0"/>
              <a:t> list2 BYTE 0Ah, 20h, 'A', 22h </a:t>
            </a:r>
            <a:endParaRPr lang="en-PK" sz="2800" b="1" dirty="0"/>
          </a:p>
        </p:txBody>
      </p:sp>
    </p:spTree>
    <p:extLst>
      <p:ext uri="{BB962C8B-B14F-4D97-AF65-F5344CB8AC3E}">
        <p14:creationId xmlns:p14="http://schemas.microsoft.com/office/powerpoint/2010/main" val="29125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DE50-7E59-4166-9401-CAE90273B1DA}"/>
              </a:ext>
            </a:extLst>
          </p:cNvPr>
          <p:cNvSpPr>
            <a:spLocks noGrp="1"/>
          </p:cNvSpPr>
          <p:nvPr>
            <p:ph type="title"/>
          </p:nvPr>
        </p:nvSpPr>
        <p:spPr>
          <a:xfrm>
            <a:off x="646111" y="452718"/>
            <a:ext cx="9404723" cy="739978"/>
          </a:xfrm>
        </p:spPr>
        <p:txBody>
          <a:bodyPr/>
          <a:lstStyle/>
          <a:p>
            <a:pPr algn="ctr"/>
            <a:r>
              <a:rPr lang="en-US" sz="3200" b="1" dirty="0"/>
              <a:t>Chapter No: 03</a:t>
            </a:r>
            <a:endParaRPr lang="en-PK" sz="3200" b="1" dirty="0"/>
          </a:p>
        </p:txBody>
      </p:sp>
      <p:sp>
        <p:nvSpPr>
          <p:cNvPr id="3" name="Content Placeholder 2">
            <a:extLst>
              <a:ext uri="{FF2B5EF4-FFF2-40B4-BE49-F238E27FC236}">
                <a16:creationId xmlns:a16="http://schemas.microsoft.com/office/drawing/2014/main" id="{F2D6B4BD-F79F-4453-9914-79484D5D01F5}"/>
              </a:ext>
            </a:extLst>
          </p:cNvPr>
          <p:cNvSpPr>
            <a:spLocks noGrp="1"/>
          </p:cNvSpPr>
          <p:nvPr>
            <p:ph idx="1"/>
          </p:nvPr>
        </p:nvSpPr>
        <p:spPr>
          <a:xfrm>
            <a:off x="1310922" y="1562589"/>
            <a:ext cx="8946541" cy="4195481"/>
          </a:xfrm>
        </p:spPr>
        <p:txBody>
          <a:bodyPr/>
          <a:lstStyle/>
          <a:p>
            <a:pPr marL="0" indent="0" algn="ctr">
              <a:buNone/>
            </a:pPr>
            <a:r>
              <a:rPr lang="en-US" dirty="0"/>
              <a:t> </a:t>
            </a:r>
            <a:r>
              <a:rPr lang="en-US" sz="3600" b="1" dirty="0"/>
              <a:t>ASSEMBLY LANGUAGE FUNDAMENTALS</a:t>
            </a:r>
            <a:endParaRPr lang="en-PK" b="1" dirty="0"/>
          </a:p>
        </p:txBody>
      </p:sp>
    </p:spTree>
    <p:extLst>
      <p:ext uri="{BB962C8B-B14F-4D97-AF65-F5344CB8AC3E}">
        <p14:creationId xmlns:p14="http://schemas.microsoft.com/office/powerpoint/2010/main" val="523501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7F51-0FE4-4FD7-AF4E-7D6C6DD13849}"/>
              </a:ext>
            </a:extLst>
          </p:cNvPr>
          <p:cNvSpPr>
            <a:spLocks noGrp="1"/>
          </p:cNvSpPr>
          <p:nvPr>
            <p:ph type="title"/>
          </p:nvPr>
        </p:nvSpPr>
        <p:spPr>
          <a:xfrm>
            <a:off x="646111" y="452718"/>
            <a:ext cx="9404723" cy="779734"/>
          </a:xfrm>
        </p:spPr>
        <p:txBody>
          <a:bodyPr/>
          <a:lstStyle/>
          <a:p>
            <a:pPr algn="just"/>
            <a:r>
              <a:rPr lang="en-US" sz="4000" b="1" dirty="0"/>
              <a:t>Examples that use multiple initializers: </a:t>
            </a:r>
            <a:endParaRPr lang="en-PK" sz="4000" b="1" dirty="0"/>
          </a:p>
        </p:txBody>
      </p:sp>
      <p:sp>
        <p:nvSpPr>
          <p:cNvPr id="3" name="Content Placeholder 2">
            <a:extLst>
              <a:ext uri="{FF2B5EF4-FFF2-40B4-BE49-F238E27FC236}">
                <a16:creationId xmlns:a16="http://schemas.microsoft.com/office/drawing/2014/main" id="{10AC8C5A-A120-4E41-9802-C79ED937A972}"/>
              </a:ext>
            </a:extLst>
          </p:cNvPr>
          <p:cNvSpPr>
            <a:spLocks noGrp="1"/>
          </p:cNvSpPr>
          <p:nvPr>
            <p:ph idx="1"/>
          </p:nvPr>
        </p:nvSpPr>
        <p:spPr/>
        <p:txBody>
          <a:bodyPr>
            <a:normAutofit/>
          </a:bodyPr>
          <a:lstStyle/>
          <a:p>
            <a:r>
              <a:rPr lang="en-US" sz="2400" b="1" dirty="0"/>
              <a:t>list1 BYTE 10,20,30,40 </a:t>
            </a:r>
          </a:p>
          <a:p>
            <a:r>
              <a:rPr lang="en-US" sz="2400" b="1" dirty="0"/>
              <a:t>list2 BYTE 10,20,30,40</a:t>
            </a:r>
          </a:p>
          <a:p>
            <a:pPr marL="0" indent="0">
              <a:buNone/>
            </a:pPr>
            <a:r>
              <a:rPr lang="en-US" sz="2400" b="1" dirty="0"/>
              <a:t>            BYTE 50,60,70,80 </a:t>
            </a:r>
          </a:p>
          <a:p>
            <a:pPr marL="0" indent="0">
              <a:buNone/>
            </a:pPr>
            <a:r>
              <a:rPr lang="en-US" sz="2400" b="1" dirty="0"/>
              <a:t>            BYTE 81,82,83,84 </a:t>
            </a:r>
          </a:p>
          <a:p>
            <a:pPr marL="0" indent="0">
              <a:buNone/>
            </a:pPr>
            <a:r>
              <a:rPr lang="en-US" sz="2400" b="1" dirty="0"/>
              <a:t>     list3 BYTE ?,32,41h,00100010b </a:t>
            </a:r>
          </a:p>
          <a:p>
            <a:pPr marL="0" indent="0">
              <a:buNone/>
            </a:pPr>
            <a:r>
              <a:rPr lang="en-US" sz="2400" b="1" dirty="0"/>
              <a:t>     list4 BYTE 0Ah,20h,‘A’,22h </a:t>
            </a:r>
            <a:endParaRPr lang="en-PK" sz="2400" b="1" dirty="0"/>
          </a:p>
        </p:txBody>
      </p:sp>
      <p:pic>
        <p:nvPicPr>
          <p:cNvPr id="4" name="Picture 3">
            <a:extLst>
              <a:ext uri="{FF2B5EF4-FFF2-40B4-BE49-F238E27FC236}">
                <a16:creationId xmlns:a16="http://schemas.microsoft.com/office/drawing/2014/main" id="{16478606-EC76-4766-B146-0B5211138107}"/>
              </a:ext>
            </a:extLst>
          </p:cNvPr>
          <p:cNvPicPr>
            <a:picLocks noChangeAspect="1"/>
          </p:cNvPicPr>
          <p:nvPr/>
        </p:nvPicPr>
        <p:blipFill>
          <a:blip r:embed="rId2"/>
          <a:stretch>
            <a:fillRect/>
          </a:stretch>
        </p:blipFill>
        <p:spPr>
          <a:xfrm>
            <a:off x="8208480" y="1152524"/>
            <a:ext cx="2533650" cy="5095875"/>
          </a:xfrm>
          <a:prstGeom prst="rect">
            <a:avLst/>
          </a:prstGeom>
        </p:spPr>
      </p:pic>
    </p:spTree>
    <p:extLst>
      <p:ext uri="{BB962C8B-B14F-4D97-AF65-F5344CB8AC3E}">
        <p14:creationId xmlns:p14="http://schemas.microsoft.com/office/powerpoint/2010/main" val="253173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506C-D8E6-4479-B8AF-9E57CFF94095}"/>
              </a:ext>
            </a:extLst>
          </p:cNvPr>
          <p:cNvSpPr>
            <a:spLocks noGrp="1"/>
          </p:cNvSpPr>
          <p:nvPr>
            <p:ph type="title"/>
          </p:nvPr>
        </p:nvSpPr>
        <p:spPr>
          <a:xfrm>
            <a:off x="646111" y="452718"/>
            <a:ext cx="9404723" cy="806239"/>
          </a:xfrm>
        </p:spPr>
        <p:txBody>
          <a:bodyPr/>
          <a:lstStyle/>
          <a:p>
            <a:pPr algn="ctr"/>
            <a:r>
              <a:rPr lang="en-US" b="1" dirty="0"/>
              <a:t>Defining Strings:</a:t>
            </a:r>
            <a:endParaRPr lang="en-PK" b="1" dirty="0"/>
          </a:p>
        </p:txBody>
      </p:sp>
      <p:sp>
        <p:nvSpPr>
          <p:cNvPr id="3" name="Content Placeholder 2">
            <a:extLst>
              <a:ext uri="{FF2B5EF4-FFF2-40B4-BE49-F238E27FC236}">
                <a16:creationId xmlns:a16="http://schemas.microsoft.com/office/drawing/2014/main" id="{AD78A11A-FD57-4753-ABAE-FE13DD3D4D72}"/>
              </a:ext>
            </a:extLst>
          </p:cNvPr>
          <p:cNvSpPr>
            <a:spLocks noGrp="1"/>
          </p:cNvSpPr>
          <p:nvPr>
            <p:ph idx="1"/>
          </p:nvPr>
        </p:nvSpPr>
        <p:spPr>
          <a:xfrm>
            <a:off x="251791" y="1258957"/>
            <a:ext cx="11224592" cy="5367129"/>
          </a:xfrm>
        </p:spPr>
        <p:txBody>
          <a:bodyPr/>
          <a:lstStyle/>
          <a:p>
            <a:pPr algn="just"/>
            <a:r>
              <a:rPr lang="en-US"/>
              <a:t>The most common type of string ends with a null byte (containing 0), called a null-terminated string. </a:t>
            </a:r>
          </a:p>
          <a:p>
            <a:pPr marL="0" indent="0" algn="just">
              <a:buNone/>
            </a:pPr>
            <a:r>
              <a:rPr lang="en-US"/>
              <a:t>                                 </a:t>
            </a:r>
            <a:r>
              <a:rPr lang="en-US" sz="2400" b="1"/>
              <a:t>greeting1 BYTE "Good afternoon",0 </a:t>
            </a:r>
          </a:p>
          <a:p>
            <a:pPr marL="0" indent="0" algn="just">
              <a:buNone/>
            </a:pPr>
            <a:r>
              <a:rPr lang="en-US" sz="2400" b="1"/>
              <a:t>                                 greeting2 BYTE 'Good night',0 </a:t>
            </a:r>
            <a:endParaRPr lang="en-PK" sz="2400" b="1" dirty="0"/>
          </a:p>
        </p:txBody>
      </p:sp>
      <p:sp>
        <p:nvSpPr>
          <p:cNvPr id="4" name="Rectangle 3">
            <a:extLst>
              <a:ext uri="{FF2B5EF4-FFF2-40B4-BE49-F238E27FC236}">
                <a16:creationId xmlns:a16="http://schemas.microsoft.com/office/drawing/2014/main" id="{FF9B6D9F-BB1A-4263-A76C-679C12F4B751}"/>
              </a:ext>
            </a:extLst>
          </p:cNvPr>
          <p:cNvSpPr/>
          <p:nvPr/>
        </p:nvSpPr>
        <p:spPr>
          <a:xfrm>
            <a:off x="251791" y="3429000"/>
            <a:ext cx="10893287" cy="1015663"/>
          </a:xfrm>
          <a:prstGeom prst="rect">
            <a:avLst/>
          </a:prstGeom>
        </p:spPr>
        <p:txBody>
          <a:bodyPr wrap="square">
            <a:spAutoFit/>
          </a:bodyPr>
          <a:lstStyle/>
          <a:p>
            <a:pPr algn="just"/>
            <a:r>
              <a:rPr lang="en-US" sz="2000" dirty="0"/>
              <a:t>•Each character uses a byte of storage. </a:t>
            </a:r>
          </a:p>
          <a:p>
            <a:pPr algn="just"/>
            <a:endParaRPr lang="en-US" sz="2000" dirty="0"/>
          </a:p>
          <a:p>
            <a:pPr algn="just"/>
            <a:r>
              <a:rPr lang="en-US" sz="2000" dirty="0"/>
              <a:t>•The rule that byte values must be separated by commas does not apply on strings. </a:t>
            </a:r>
            <a:endParaRPr lang="en-PK" sz="2000" dirty="0"/>
          </a:p>
        </p:txBody>
      </p:sp>
    </p:spTree>
    <p:extLst>
      <p:ext uri="{BB962C8B-B14F-4D97-AF65-F5344CB8AC3E}">
        <p14:creationId xmlns:p14="http://schemas.microsoft.com/office/powerpoint/2010/main" val="341336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AB25-8B2D-4698-B064-01A43C63240E}"/>
              </a:ext>
            </a:extLst>
          </p:cNvPr>
          <p:cNvSpPr>
            <a:spLocks noGrp="1"/>
          </p:cNvSpPr>
          <p:nvPr>
            <p:ph type="title"/>
          </p:nvPr>
        </p:nvSpPr>
        <p:spPr>
          <a:xfrm>
            <a:off x="646111" y="452718"/>
            <a:ext cx="9404723" cy="739978"/>
          </a:xfrm>
        </p:spPr>
        <p:txBody>
          <a:bodyPr/>
          <a:lstStyle/>
          <a:p>
            <a:pPr algn="ctr"/>
            <a:r>
              <a:rPr lang="en-US" b="1" dirty="0"/>
              <a:t>DUP OPERATOR</a:t>
            </a:r>
            <a:endParaRPr lang="en-PK" b="1" dirty="0"/>
          </a:p>
        </p:txBody>
      </p:sp>
      <p:sp>
        <p:nvSpPr>
          <p:cNvPr id="3" name="Content Placeholder 2">
            <a:extLst>
              <a:ext uri="{FF2B5EF4-FFF2-40B4-BE49-F238E27FC236}">
                <a16:creationId xmlns:a16="http://schemas.microsoft.com/office/drawing/2014/main" id="{9150620E-EFCD-4EB9-9A21-9C5CFFBD7AAE}"/>
              </a:ext>
            </a:extLst>
          </p:cNvPr>
          <p:cNvSpPr>
            <a:spLocks noGrp="1"/>
          </p:cNvSpPr>
          <p:nvPr>
            <p:ph idx="1"/>
          </p:nvPr>
        </p:nvSpPr>
        <p:spPr>
          <a:xfrm>
            <a:off x="291548" y="1312940"/>
            <a:ext cx="11608903" cy="4195481"/>
          </a:xfrm>
        </p:spPr>
        <p:txBody>
          <a:bodyPr/>
          <a:lstStyle/>
          <a:p>
            <a:r>
              <a:rPr lang="en-US" dirty="0"/>
              <a:t>The DUP operator allocates storage for multiple data items, using a integer expression as a counter.</a:t>
            </a:r>
          </a:p>
          <a:p>
            <a:endParaRPr lang="en-PK" dirty="0"/>
          </a:p>
        </p:txBody>
      </p:sp>
      <p:pic>
        <p:nvPicPr>
          <p:cNvPr id="4" name="Picture 3">
            <a:extLst>
              <a:ext uri="{FF2B5EF4-FFF2-40B4-BE49-F238E27FC236}">
                <a16:creationId xmlns:a16="http://schemas.microsoft.com/office/drawing/2014/main" id="{E48F4CD1-2566-4AC4-B226-FC2D40FC6B1C}"/>
              </a:ext>
            </a:extLst>
          </p:cNvPr>
          <p:cNvPicPr>
            <a:picLocks noChangeAspect="1"/>
          </p:cNvPicPr>
          <p:nvPr/>
        </p:nvPicPr>
        <p:blipFill>
          <a:blip r:embed="rId2"/>
          <a:stretch>
            <a:fillRect/>
          </a:stretch>
        </p:blipFill>
        <p:spPr>
          <a:xfrm>
            <a:off x="540095" y="2343880"/>
            <a:ext cx="10801044" cy="1497174"/>
          </a:xfrm>
          <a:prstGeom prst="rect">
            <a:avLst/>
          </a:prstGeom>
        </p:spPr>
      </p:pic>
      <p:sp>
        <p:nvSpPr>
          <p:cNvPr id="5" name="Rectangle 4">
            <a:extLst>
              <a:ext uri="{FF2B5EF4-FFF2-40B4-BE49-F238E27FC236}">
                <a16:creationId xmlns:a16="http://schemas.microsoft.com/office/drawing/2014/main" id="{D7F02092-3123-4F6E-BF9E-A889CB01334A}"/>
              </a:ext>
            </a:extLst>
          </p:cNvPr>
          <p:cNvSpPr/>
          <p:nvPr/>
        </p:nvSpPr>
        <p:spPr>
          <a:xfrm>
            <a:off x="646111" y="4687328"/>
            <a:ext cx="4570482" cy="523220"/>
          </a:xfrm>
          <a:prstGeom prst="rect">
            <a:avLst/>
          </a:prstGeom>
        </p:spPr>
        <p:txBody>
          <a:bodyPr wrap="none">
            <a:spAutoFit/>
          </a:bodyPr>
          <a:lstStyle/>
          <a:p>
            <a:r>
              <a:rPr lang="en-US" sz="2800" b="1" dirty="0"/>
              <a:t>var4 BYTE 10,3 DUP(0), 20 </a:t>
            </a:r>
            <a:endParaRPr lang="en-PK" sz="2800" b="1" dirty="0"/>
          </a:p>
        </p:txBody>
      </p:sp>
      <p:pic>
        <p:nvPicPr>
          <p:cNvPr id="6" name="Picture 5">
            <a:extLst>
              <a:ext uri="{FF2B5EF4-FFF2-40B4-BE49-F238E27FC236}">
                <a16:creationId xmlns:a16="http://schemas.microsoft.com/office/drawing/2014/main" id="{1222600D-2464-4EAF-85BF-DBE21E7D1931}"/>
              </a:ext>
            </a:extLst>
          </p:cNvPr>
          <p:cNvPicPr>
            <a:picLocks noChangeAspect="1"/>
          </p:cNvPicPr>
          <p:nvPr/>
        </p:nvPicPr>
        <p:blipFill>
          <a:blip r:embed="rId3"/>
          <a:stretch>
            <a:fillRect/>
          </a:stretch>
        </p:blipFill>
        <p:spPr>
          <a:xfrm>
            <a:off x="8285854" y="3998007"/>
            <a:ext cx="3260035" cy="2824534"/>
          </a:xfrm>
          <a:prstGeom prst="rect">
            <a:avLst/>
          </a:prstGeom>
        </p:spPr>
      </p:pic>
    </p:spTree>
    <p:extLst>
      <p:ext uri="{BB962C8B-B14F-4D97-AF65-F5344CB8AC3E}">
        <p14:creationId xmlns:p14="http://schemas.microsoft.com/office/powerpoint/2010/main" val="54214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8211-A05E-4A87-8E8F-FE6B19D3DD5B}"/>
              </a:ext>
            </a:extLst>
          </p:cNvPr>
          <p:cNvSpPr>
            <a:spLocks noGrp="1"/>
          </p:cNvSpPr>
          <p:nvPr>
            <p:ph type="title"/>
          </p:nvPr>
        </p:nvSpPr>
        <p:spPr>
          <a:xfrm>
            <a:off x="646111" y="452718"/>
            <a:ext cx="9404723" cy="713473"/>
          </a:xfrm>
        </p:spPr>
        <p:txBody>
          <a:bodyPr/>
          <a:lstStyle/>
          <a:p>
            <a:pPr algn="ctr"/>
            <a:r>
              <a:rPr lang="en-US" b="1" dirty="0"/>
              <a:t>EXERCISE</a:t>
            </a:r>
            <a:endParaRPr lang="en-PK" b="1" dirty="0"/>
          </a:p>
        </p:txBody>
      </p:sp>
      <p:sp>
        <p:nvSpPr>
          <p:cNvPr id="3" name="Content Placeholder 2">
            <a:extLst>
              <a:ext uri="{FF2B5EF4-FFF2-40B4-BE49-F238E27FC236}">
                <a16:creationId xmlns:a16="http://schemas.microsoft.com/office/drawing/2014/main" id="{132E752F-9F1A-40F9-BAB7-516527B08813}"/>
              </a:ext>
            </a:extLst>
          </p:cNvPr>
          <p:cNvSpPr>
            <a:spLocks noGrp="1"/>
          </p:cNvSpPr>
          <p:nvPr>
            <p:ph idx="1"/>
          </p:nvPr>
        </p:nvSpPr>
        <p:spPr>
          <a:xfrm>
            <a:off x="477078" y="1391285"/>
            <a:ext cx="11237843" cy="5013997"/>
          </a:xfrm>
        </p:spPr>
        <p:txBody>
          <a:bodyPr>
            <a:normAutofit fontScale="92500" lnSpcReduction="10000"/>
          </a:bodyPr>
          <a:lstStyle/>
          <a:p>
            <a:r>
              <a:rPr lang="en-US" dirty="0"/>
              <a:t>Define </a:t>
            </a:r>
          </a:p>
          <a:p>
            <a:pPr marL="0" indent="0">
              <a:buNone/>
            </a:pPr>
            <a:r>
              <a:rPr lang="en-US" dirty="0"/>
              <a:t>     </a:t>
            </a:r>
            <a:r>
              <a:rPr lang="en-US" dirty="0" err="1"/>
              <a:t>i</a:t>
            </a:r>
            <a:r>
              <a:rPr lang="en-US" dirty="0"/>
              <a:t>. Largest unsigned Value (16-bits)</a:t>
            </a:r>
          </a:p>
          <a:p>
            <a:pPr marL="0" indent="0">
              <a:buNone/>
            </a:pPr>
            <a:r>
              <a:rPr lang="en-US" dirty="0"/>
              <a:t>     ii. Smallest Signed Value (16-bits)</a:t>
            </a:r>
          </a:p>
          <a:p>
            <a:pPr marL="0" indent="0">
              <a:buNone/>
            </a:pPr>
            <a:r>
              <a:rPr lang="en-US" dirty="0"/>
              <a:t>     iii. Initialized Array of 5 Words.</a:t>
            </a:r>
          </a:p>
          <a:p>
            <a:pPr marL="0" indent="0">
              <a:buNone/>
            </a:pPr>
            <a:r>
              <a:rPr lang="en-US" dirty="0"/>
              <a:t>     iv. Un-initialized Array of 5 Words. </a:t>
            </a:r>
          </a:p>
          <a:p>
            <a:pPr marL="0" indent="0">
              <a:buNone/>
            </a:pPr>
            <a:endParaRPr lang="en-US" dirty="0"/>
          </a:p>
          <a:p>
            <a:pPr marL="0" indent="0">
              <a:buNone/>
            </a:pPr>
            <a:endParaRPr lang="en-US" dirty="0"/>
          </a:p>
          <a:p>
            <a:r>
              <a:rPr lang="en-US" dirty="0"/>
              <a:t>Define </a:t>
            </a:r>
          </a:p>
          <a:p>
            <a:pPr marL="0" indent="0">
              <a:buNone/>
            </a:pPr>
            <a:r>
              <a:rPr lang="en-US" dirty="0"/>
              <a:t>     </a:t>
            </a:r>
            <a:r>
              <a:rPr lang="en-US" dirty="0" err="1"/>
              <a:t>i</a:t>
            </a:r>
            <a:r>
              <a:rPr lang="en-US" dirty="0"/>
              <a:t>. Largest unsigned Value (32-bits)</a:t>
            </a:r>
          </a:p>
          <a:p>
            <a:pPr marL="0" indent="0">
              <a:buNone/>
            </a:pPr>
            <a:r>
              <a:rPr lang="en-US" dirty="0"/>
              <a:t>     ii. Smallest Signed Value   (32-bits)</a:t>
            </a:r>
          </a:p>
          <a:p>
            <a:pPr marL="0" indent="0">
              <a:buNone/>
            </a:pPr>
            <a:r>
              <a:rPr lang="en-US" dirty="0"/>
              <a:t>     iii. Unsigned Array. (32- bits)</a:t>
            </a:r>
          </a:p>
          <a:p>
            <a:pPr marL="0" indent="0">
              <a:buNone/>
            </a:pPr>
            <a:r>
              <a:rPr lang="en-US" dirty="0"/>
              <a:t>     iv. Signed Array .    (32-bits)</a:t>
            </a:r>
            <a:endParaRPr lang="en-PK" dirty="0"/>
          </a:p>
          <a:p>
            <a:pPr marL="0" indent="0">
              <a:buNone/>
            </a:pPr>
            <a:r>
              <a:rPr lang="en-US" dirty="0"/>
              <a:t> </a:t>
            </a:r>
            <a:endParaRPr lang="en-PK" dirty="0"/>
          </a:p>
        </p:txBody>
      </p:sp>
      <p:pic>
        <p:nvPicPr>
          <p:cNvPr id="4" name="Picture 3">
            <a:extLst>
              <a:ext uri="{FF2B5EF4-FFF2-40B4-BE49-F238E27FC236}">
                <a16:creationId xmlns:a16="http://schemas.microsoft.com/office/drawing/2014/main" id="{B11C9328-6EF6-42AE-8D16-A063A260F11E}"/>
              </a:ext>
            </a:extLst>
          </p:cNvPr>
          <p:cNvPicPr>
            <a:picLocks noChangeAspect="1"/>
          </p:cNvPicPr>
          <p:nvPr/>
        </p:nvPicPr>
        <p:blipFill>
          <a:blip r:embed="rId2"/>
          <a:stretch>
            <a:fillRect/>
          </a:stretch>
        </p:blipFill>
        <p:spPr>
          <a:xfrm>
            <a:off x="6501640" y="1844123"/>
            <a:ext cx="3927821" cy="704850"/>
          </a:xfrm>
          <a:prstGeom prst="rect">
            <a:avLst/>
          </a:prstGeom>
        </p:spPr>
      </p:pic>
      <p:pic>
        <p:nvPicPr>
          <p:cNvPr id="5" name="Picture 4">
            <a:extLst>
              <a:ext uri="{FF2B5EF4-FFF2-40B4-BE49-F238E27FC236}">
                <a16:creationId xmlns:a16="http://schemas.microsoft.com/office/drawing/2014/main" id="{C41012BF-742F-46B3-8DFC-830C8F81414B}"/>
              </a:ext>
            </a:extLst>
          </p:cNvPr>
          <p:cNvPicPr>
            <a:picLocks noChangeAspect="1"/>
          </p:cNvPicPr>
          <p:nvPr/>
        </p:nvPicPr>
        <p:blipFill>
          <a:blip r:embed="rId3"/>
          <a:stretch>
            <a:fillRect/>
          </a:stretch>
        </p:blipFill>
        <p:spPr>
          <a:xfrm>
            <a:off x="6501640" y="2828925"/>
            <a:ext cx="3927821" cy="600075"/>
          </a:xfrm>
          <a:prstGeom prst="rect">
            <a:avLst/>
          </a:prstGeom>
        </p:spPr>
      </p:pic>
      <p:pic>
        <p:nvPicPr>
          <p:cNvPr id="6" name="Picture 5">
            <a:extLst>
              <a:ext uri="{FF2B5EF4-FFF2-40B4-BE49-F238E27FC236}">
                <a16:creationId xmlns:a16="http://schemas.microsoft.com/office/drawing/2014/main" id="{18398479-A260-45CC-BF3A-9775ADF14D6A}"/>
              </a:ext>
            </a:extLst>
          </p:cNvPr>
          <p:cNvPicPr>
            <a:picLocks noChangeAspect="1"/>
          </p:cNvPicPr>
          <p:nvPr/>
        </p:nvPicPr>
        <p:blipFill>
          <a:blip r:embed="rId4"/>
          <a:stretch>
            <a:fillRect/>
          </a:stretch>
        </p:blipFill>
        <p:spPr>
          <a:xfrm>
            <a:off x="6501641" y="4259915"/>
            <a:ext cx="4285630" cy="657225"/>
          </a:xfrm>
          <a:prstGeom prst="rect">
            <a:avLst/>
          </a:prstGeom>
        </p:spPr>
      </p:pic>
      <p:pic>
        <p:nvPicPr>
          <p:cNvPr id="7" name="Picture 6">
            <a:extLst>
              <a:ext uri="{FF2B5EF4-FFF2-40B4-BE49-F238E27FC236}">
                <a16:creationId xmlns:a16="http://schemas.microsoft.com/office/drawing/2014/main" id="{BC9680A3-CF08-4FE1-A1FA-5ABC1788D9B2}"/>
              </a:ext>
            </a:extLst>
          </p:cNvPr>
          <p:cNvPicPr>
            <a:picLocks noChangeAspect="1"/>
          </p:cNvPicPr>
          <p:nvPr/>
        </p:nvPicPr>
        <p:blipFill>
          <a:blip r:embed="rId5"/>
          <a:stretch>
            <a:fillRect/>
          </a:stretch>
        </p:blipFill>
        <p:spPr>
          <a:xfrm>
            <a:off x="6501640" y="5139942"/>
            <a:ext cx="4391647" cy="723900"/>
          </a:xfrm>
          <a:prstGeom prst="rect">
            <a:avLst/>
          </a:prstGeom>
        </p:spPr>
      </p:pic>
    </p:spTree>
    <p:extLst>
      <p:ext uri="{BB962C8B-B14F-4D97-AF65-F5344CB8AC3E}">
        <p14:creationId xmlns:p14="http://schemas.microsoft.com/office/powerpoint/2010/main" val="169804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36E7-C631-476C-A0A8-55D9599DDF20}"/>
              </a:ext>
            </a:extLst>
          </p:cNvPr>
          <p:cNvSpPr>
            <a:spLocks noGrp="1"/>
          </p:cNvSpPr>
          <p:nvPr>
            <p:ph type="title"/>
          </p:nvPr>
        </p:nvSpPr>
        <p:spPr>
          <a:xfrm>
            <a:off x="646111" y="452718"/>
            <a:ext cx="9404723" cy="823189"/>
          </a:xfrm>
        </p:spPr>
        <p:txBody>
          <a:bodyPr/>
          <a:lstStyle/>
          <a:p>
            <a:pPr algn="ctr"/>
            <a:r>
              <a:rPr lang="en-US" sz="4400" b="1" dirty="0"/>
              <a:t>Real Number</a:t>
            </a:r>
            <a:endParaRPr lang="en-PK" dirty="0"/>
          </a:p>
        </p:txBody>
      </p:sp>
      <p:sp>
        <p:nvSpPr>
          <p:cNvPr id="3" name="Content Placeholder 2">
            <a:extLst>
              <a:ext uri="{FF2B5EF4-FFF2-40B4-BE49-F238E27FC236}">
                <a16:creationId xmlns:a16="http://schemas.microsoft.com/office/drawing/2014/main" id="{87DF0F6C-701F-4EED-ADBD-E8AABC62AB01}"/>
              </a:ext>
            </a:extLst>
          </p:cNvPr>
          <p:cNvSpPr>
            <a:spLocks noGrp="1"/>
          </p:cNvSpPr>
          <p:nvPr>
            <p:ph idx="1"/>
          </p:nvPr>
        </p:nvSpPr>
        <p:spPr>
          <a:xfrm>
            <a:off x="318977" y="1331259"/>
            <a:ext cx="11461897" cy="5074023"/>
          </a:xfrm>
        </p:spPr>
        <p:txBody>
          <a:bodyPr>
            <a:normAutofit/>
          </a:bodyPr>
          <a:lstStyle/>
          <a:p>
            <a:r>
              <a:rPr lang="en-US" sz="1800" dirty="0"/>
              <a:t>Real number constants are represented as decimal reals or encoded (hexadecimal) reals.</a:t>
            </a:r>
          </a:p>
          <a:p>
            <a:r>
              <a:rPr lang="en-US" sz="1800" dirty="0"/>
              <a:t>A decimal real contains are optional sign followed by an integer, a decimal point an optional integer that expresses a fraction, and an optional exponent:</a:t>
            </a:r>
          </a:p>
          <a:p>
            <a:pPr marL="0" indent="0" algn="ctr">
              <a:buNone/>
            </a:pPr>
            <a:r>
              <a:rPr lang="en-US" sz="1800" b="1" dirty="0">
                <a:solidFill>
                  <a:srgbClr val="FFFF00"/>
                </a:solidFill>
              </a:rPr>
              <a:t>[sign] integer. [integer] [exponent]</a:t>
            </a:r>
          </a:p>
          <a:p>
            <a:r>
              <a:rPr lang="en-US" sz="1800" dirty="0"/>
              <a:t>Following are the syntax for the sign and exponent:</a:t>
            </a:r>
          </a:p>
          <a:p>
            <a:pPr marL="0" indent="0" algn="ctr">
              <a:buNone/>
            </a:pPr>
            <a:r>
              <a:rPr lang="en-US" sz="1800" b="1" dirty="0">
                <a:solidFill>
                  <a:srgbClr val="FFFF00"/>
                </a:solidFill>
              </a:rPr>
              <a:t>sign						{ + , - }</a:t>
            </a:r>
          </a:p>
          <a:p>
            <a:pPr marL="0" indent="0" algn="ctr">
              <a:buNone/>
            </a:pPr>
            <a:r>
              <a:rPr lang="en-US" sz="1800" b="1" dirty="0">
                <a:solidFill>
                  <a:srgbClr val="FFFF00"/>
                </a:solidFill>
              </a:rPr>
              <a:t>exponent 		E [ { + , - } ] integer</a:t>
            </a:r>
          </a:p>
          <a:p>
            <a:r>
              <a:rPr lang="en-US" sz="1800" dirty="0"/>
              <a:t>Following are examples of valid number constants:</a:t>
            </a:r>
          </a:p>
          <a:p>
            <a:pPr marL="4040188" indent="0">
              <a:buNone/>
            </a:pPr>
            <a:r>
              <a:rPr lang="en-US" sz="1800" b="1" dirty="0">
                <a:solidFill>
                  <a:srgbClr val="FFFF00"/>
                </a:solidFill>
              </a:rPr>
              <a:t>2.</a:t>
            </a:r>
          </a:p>
          <a:p>
            <a:pPr marL="4040188" indent="0">
              <a:buNone/>
            </a:pPr>
            <a:r>
              <a:rPr lang="en-US" sz="1800" b="1" dirty="0">
                <a:solidFill>
                  <a:srgbClr val="FFFF00"/>
                </a:solidFill>
              </a:rPr>
              <a:t>+3.0</a:t>
            </a:r>
          </a:p>
          <a:p>
            <a:pPr marL="4040188" indent="0">
              <a:buNone/>
            </a:pPr>
            <a:r>
              <a:rPr lang="en-US" sz="1800" b="1" dirty="0">
                <a:solidFill>
                  <a:srgbClr val="FFFF00"/>
                </a:solidFill>
              </a:rPr>
              <a:t>-44.2E+05</a:t>
            </a:r>
          </a:p>
          <a:p>
            <a:pPr marL="4040188" indent="0">
              <a:buNone/>
            </a:pPr>
            <a:r>
              <a:rPr lang="en-US" sz="1800" b="1" dirty="0">
                <a:solidFill>
                  <a:srgbClr val="FFFF00"/>
                </a:solidFill>
              </a:rPr>
              <a:t>26.E5</a:t>
            </a:r>
          </a:p>
          <a:p>
            <a:r>
              <a:rPr lang="en-US" sz="1800" dirty="0"/>
              <a:t>At least one digit and a decimal point are required.</a:t>
            </a:r>
          </a:p>
          <a:p>
            <a:endParaRPr lang="en-US" dirty="0"/>
          </a:p>
          <a:p>
            <a:endParaRPr lang="en-US" dirty="0"/>
          </a:p>
          <a:p>
            <a:pPr marL="0" indent="0">
              <a:buNone/>
            </a:pPr>
            <a:endParaRPr lang="en-US" dirty="0"/>
          </a:p>
          <a:p>
            <a:endParaRPr lang="en-US" dirty="0"/>
          </a:p>
          <a:p>
            <a:endParaRPr lang="en-PK" dirty="0"/>
          </a:p>
        </p:txBody>
      </p:sp>
    </p:spTree>
    <p:extLst>
      <p:ext uri="{BB962C8B-B14F-4D97-AF65-F5344CB8AC3E}">
        <p14:creationId xmlns:p14="http://schemas.microsoft.com/office/powerpoint/2010/main" val="390431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36E7-C631-476C-A0A8-55D9599DDF20}"/>
              </a:ext>
            </a:extLst>
          </p:cNvPr>
          <p:cNvSpPr>
            <a:spLocks noGrp="1"/>
          </p:cNvSpPr>
          <p:nvPr>
            <p:ph type="title"/>
          </p:nvPr>
        </p:nvSpPr>
        <p:spPr>
          <a:xfrm>
            <a:off x="646111" y="452718"/>
            <a:ext cx="9404723" cy="823189"/>
          </a:xfrm>
        </p:spPr>
        <p:txBody>
          <a:bodyPr/>
          <a:lstStyle/>
          <a:p>
            <a:pPr algn="ctr"/>
            <a:r>
              <a:rPr lang="en-US" sz="4400" b="1" dirty="0"/>
              <a:t>Real Number</a:t>
            </a:r>
            <a:endParaRPr lang="en-PK" dirty="0"/>
          </a:p>
        </p:txBody>
      </p:sp>
      <p:pic>
        <p:nvPicPr>
          <p:cNvPr id="6" name="Picture 5">
            <a:extLst>
              <a:ext uri="{FF2B5EF4-FFF2-40B4-BE49-F238E27FC236}">
                <a16:creationId xmlns:a16="http://schemas.microsoft.com/office/drawing/2014/main" id="{837E95C6-19AC-4A1A-82CD-B9C735386633}"/>
              </a:ext>
            </a:extLst>
          </p:cNvPr>
          <p:cNvPicPr>
            <a:picLocks noChangeAspect="1"/>
          </p:cNvPicPr>
          <p:nvPr/>
        </p:nvPicPr>
        <p:blipFill>
          <a:blip r:embed="rId2"/>
          <a:stretch>
            <a:fillRect/>
          </a:stretch>
        </p:blipFill>
        <p:spPr>
          <a:xfrm>
            <a:off x="2738138" y="1475407"/>
            <a:ext cx="6882009" cy="2028824"/>
          </a:xfrm>
          <a:prstGeom prst="rect">
            <a:avLst/>
          </a:prstGeom>
        </p:spPr>
      </p:pic>
      <p:sp>
        <p:nvSpPr>
          <p:cNvPr id="3" name="Rectangle 2">
            <a:extLst>
              <a:ext uri="{FF2B5EF4-FFF2-40B4-BE49-F238E27FC236}">
                <a16:creationId xmlns:a16="http://schemas.microsoft.com/office/drawing/2014/main" id="{BE568675-9319-4A48-89A7-1962B0D464D3}"/>
              </a:ext>
            </a:extLst>
          </p:cNvPr>
          <p:cNvSpPr/>
          <p:nvPr/>
        </p:nvSpPr>
        <p:spPr>
          <a:xfrm>
            <a:off x="463825" y="3703731"/>
            <a:ext cx="11330609" cy="1569660"/>
          </a:xfrm>
          <a:prstGeom prst="rect">
            <a:avLst/>
          </a:prstGeom>
        </p:spPr>
        <p:txBody>
          <a:bodyPr wrap="square">
            <a:spAutoFit/>
          </a:bodyPr>
          <a:lstStyle/>
          <a:p>
            <a:pPr algn="just"/>
            <a:r>
              <a:rPr lang="en-US" sz="2400" b="1" dirty="0"/>
              <a:t>REAL4 defines a 4-byte single-precision floating-point variable. REAL8 defines an 8-byte double-precision value, and REAL10 defines a 10-byte extended-precision value. Each requires one or more real constant initializers:</a:t>
            </a:r>
            <a:endParaRPr lang="en-PK" sz="2400" b="1" dirty="0"/>
          </a:p>
        </p:txBody>
      </p:sp>
      <p:sp>
        <p:nvSpPr>
          <p:cNvPr id="4" name="Rectangle 3">
            <a:extLst>
              <a:ext uri="{FF2B5EF4-FFF2-40B4-BE49-F238E27FC236}">
                <a16:creationId xmlns:a16="http://schemas.microsoft.com/office/drawing/2014/main" id="{34292C67-FAA1-4242-AD19-634B48EC9009}"/>
              </a:ext>
            </a:extLst>
          </p:cNvPr>
          <p:cNvSpPr/>
          <p:nvPr/>
        </p:nvSpPr>
        <p:spPr>
          <a:xfrm>
            <a:off x="463825" y="5365182"/>
            <a:ext cx="11569147" cy="1569660"/>
          </a:xfrm>
          <a:prstGeom prst="rect">
            <a:avLst/>
          </a:prstGeom>
        </p:spPr>
        <p:txBody>
          <a:bodyPr wrap="square">
            <a:spAutoFit/>
          </a:bodyPr>
          <a:lstStyle/>
          <a:p>
            <a:pPr algn="just"/>
            <a:r>
              <a:rPr lang="en-US" sz="2400" b="1" dirty="0"/>
              <a:t>The MASM assembler includes data types such as REAL4 and REAL8, suggesting the values they represent are real numbers. More correctly, the values are floating-point numbers, which have a limited amount of precision and range</a:t>
            </a:r>
            <a:r>
              <a:rPr lang="en-US" dirty="0"/>
              <a:t>. </a:t>
            </a:r>
            <a:endParaRPr lang="en-PK" dirty="0"/>
          </a:p>
        </p:txBody>
      </p:sp>
    </p:spTree>
    <p:extLst>
      <p:ext uri="{BB962C8B-B14F-4D97-AF65-F5344CB8AC3E}">
        <p14:creationId xmlns:p14="http://schemas.microsoft.com/office/powerpoint/2010/main" val="103885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4839-F368-4319-8772-18A9A5F36CB6}"/>
              </a:ext>
            </a:extLst>
          </p:cNvPr>
          <p:cNvSpPr>
            <a:spLocks noGrp="1"/>
          </p:cNvSpPr>
          <p:nvPr>
            <p:ph type="title"/>
          </p:nvPr>
        </p:nvSpPr>
        <p:spPr>
          <a:xfrm>
            <a:off x="646111" y="452718"/>
            <a:ext cx="9404723" cy="899004"/>
          </a:xfrm>
        </p:spPr>
        <p:txBody>
          <a:bodyPr/>
          <a:lstStyle/>
          <a:p>
            <a:pPr algn="ctr"/>
            <a:r>
              <a:rPr lang="en-US" b="1" dirty="0"/>
              <a:t>Little and Big Endian</a:t>
            </a:r>
            <a:endParaRPr lang="en-PK" b="1" dirty="0"/>
          </a:p>
        </p:txBody>
      </p:sp>
      <p:pic>
        <p:nvPicPr>
          <p:cNvPr id="4" name="Picture 3">
            <a:extLst>
              <a:ext uri="{FF2B5EF4-FFF2-40B4-BE49-F238E27FC236}">
                <a16:creationId xmlns:a16="http://schemas.microsoft.com/office/drawing/2014/main" id="{60FE4156-C165-4224-AF67-16931D97FCA2}"/>
              </a:ext>
            </a:extLst>
          </p:cNvPr>
          <p:cNvPicPr>
            <a:picLocks noChangeAspect="1"/>
          </p:cNvPicPr>
          <p:nvPr/>
        </p:nvPicPr>
        <p:blipFill>
          <a:blip r:embed="rId2"/>
          <a:stretch>
            <a:fillRect/>
          </a:stretch>
        </p:blipFill>
        <p:spPr>
          <a:xfrm>
            <a:off x="1170539" y="2709448"/>
            <a:ext cx="1952625" cy="962025"/>
          </a:xfrm>
          <a:prstGeom prst="rect">
            <a:avLst/>
          </a:prstGeom>
        </p:spPr>
      </p:pic>
      <p:pic>
        <p:nvPicPr>
          <p:cNvPr id="6" name="Picture 5">
            <a:extLst>
              <a:ext uri="{FF2B5EF4-FFF2-40B4-BE49-F238E27FC236}">
                <a16:creationId xmlns:a16="http://schemas.microsoft.com/office/drawing/2014/main" id="{3B0C8A0E-2186-4CBD-A8C2-4BDA2F88C544}"/>
              </a:ext>
            </a:extLst>
          </p:cNvPr>
          <p:cNvPicPr>
            <a:picLocks noChangeAspect="1"/>
          </p:cNvPicPr>
          <p:nvPr/>
        </p:nvPicPr>
        <p:blipFill>
          <a:blip r:embed="rId3"/>
          <a:stretch>
            <a:fillRect/>
          </a:stretch>
        </p:blipFill>
        <p:spPr>
          <a:xfrm>
            <a:off x="4596226" y="1351722"/>
            <a:ext cx="4086225" cy="1762125"/>
          </a:xfrm>
          <a:prstGeom prst="rect">
            <a:avLst/>
          </a:prstGeom>
        </p:spPr>
      </p:pic>
      <p:pic>
        <p:nvPicPr>
          <p:cNvPr id="7" name="Picture 6">
            <a:extLst>
              <a:ext uri="{FF2B5EF4-FFF2-40B4-BE49-F238E27FC236}">
                <a16:creationId xmlns:a16="http://schemas.microsoft.com/office/drawing/2014/main" id="{B018282F-1EE3-4458-88B6-8C20E0316F75}"/>
              </a:ext>
            </a:extLst>
          </p:cNvPr>
          <p:cNvPicPr>
            <a:picLocks noChangeAspect="1"/>
          </p:cNvPicPr>
          <p:nvPr/>
        </p:nvPicPr>
        <p:blipFill>
          <a:blip r:embed="rId4"/>
          <a:stretch>
            <a:fillRect/>
          </a:stretch>
        </p:blipFill>
        <p:spPr>
          <a:xfrm>
            <a:off x="4729576" y="3782253"/>
            <a:ext cx="3952875" cy="1724025"/>
          </a:xfrm>
          <a:prstGeom prst="rect">
            <a:avLst/>
          </a:prstGeom>
        </p:spPr>
      </p:pic>
      <p:sp>
        <p:nvSpPr>
          <p:cNvPr id="10" name="Arrow: Right 9">
            <a:extLst>
              <a:ext uri="{FF2B5EF4-FFF2-40B4-BE49-F238E27FC236}">
                <a16:creationId xmlns:a16="http://schemas.microsoft.com/office/drawing/2014/main" id="{1AEC79AC-2952-4D82-BD0F-58544B852FE1}"/>
              </a:ext>
            </a:extLst>
          </p:cNvPr>
          <p:cNvSpPr/>
          <p:nvPr/>
        </p:nvSpPr>
        <p:spPr>
          <a:xfrm rot="19717404">
            <a:off x="2982347" y="1617734"/>
            <a:ext cx="1470991" cy="962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1" name="Arrow: Right 10">
            <a:extLst>
              <a:ext uri="{FF2B5EF4-FFF2-40B4-BE49-F238E27FC236}">
                <a16:creationId xmlns:a16="http://schemas.microsoft.com/office/drawing/2014/main" id="{0F9D66F0-4D33-42C1-AF28-2EA93B30B59E}"/>
              </a:ext>
            </a:extLst>
          </p:cNvPr>
          <p:cNvSpPr/>
          <p:nvPr/>
        </p:nvSpPr>
        <p:spPr>
          <a:xfrm rot="2042316">
            <a:off x="3266392" y="3682331"/>
            <a:ext cx="1470991" cy="962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98700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A68-9426-458C-A46B-679A3384BE4C}"/>
              </a:ext>
            </a:extLst>
          </p:cNvPr>
          <p:cNvSpPr>
            <a:spLocks noGrp="1"/>
          </p:cNvSpPr>
          <p:nvPr>
            <p:ph type="title"/>
          </p:nvPr>
        </p:nvSpPr>
        <p:spPr>
          <a:xfrm>
            <a:off x="646111" y="452718"/>
            <a:ext cx="9404723" cy="806239"/>
          </a:xfrm>
        </p:spPr>
        <p:txBody>
          <a:bodyPr/>
          <a:lstStyle/>
          <a:p>
            <a:pPr algn="ctr"/>
            <a:r>
              <a:rPr lang="en-US" sz="4400" b="1" dirty="0"/>
              <a:t>Directive</a:t>
            </a:r>
            <a:endParaRPr lang="en-PK" sz="4400" b="1" dirty="0"/>
          </a:p>
        </p:txBody>
      </p:sp>
      <p:sp>
        <p:nvSpPr>
          <p:cNvPr id="3" name="Content Placeholder 2">
            <a:extLst>
              <a:ext uri="{FF2B5EF4-FFF2-40B4-BE49-F238E27FC236}">
                <a16:creationId xmlns:a16="http://schemas.microsoft.com/office/drawing/2014/main" id="{99DA0031-15DB-4D8D-90D8-CE9C895B1143}"/>
              </a:ext>
            </a:extLst>
          </p:cNvPr>
          <p:cNvSpPr>
            <a:spLocks noGrp="1"/>
          </p:cNvSpPr>
          <p:nvPr>
            <p:ph idx="1"/>
          </p:nvPr>
        </p:nvSpPr>
        <p:spPr>
          <a:xfrm>
            <a:off x="486103" y="1469822"/>
            <a:ext cx="11043288" cy="4718943"/>
          </a:xfrm>
        </p:spPr>
        <p:txBody>
          <a:bodyPr/>
          <a:lstStyle/>
          <a:p>
            <a:pPr algn="just"/>
            <a:r>
              <a:rPr lang="en-US" dirty="0"/>
              <a:t>•A directive is a command embedded in the source code that is recognized and acted upon by the assembler.</a:t>
            </a:r>
          </a:p>
          <a:p>
            <a:pPr algn="just"/>
            <a:r>
              <a:rPr lang="en-US" sz="2800" dirty="0"/>
              <a:t>• .data </a:t>
            </a:r>
          </a:p>
          <a:p>
            <a:pPr algn="just"/>
            <a:r>
              <a:rPr lang="en-US" sz="2800" dirty="0"/>
              <a:t>• .code </a:t>
            </a:r>
          </a:p>
          <a:p>
            <a:pPr algn="just"/>
            <a:r>
              <a:rPr lang="en-US" sz="2800" dirty="0"/>
              <a:t>• .stack </a:t>
            </a:r>
          </a:p>
          <a:p>
            <a:pPr algn="just"/>
            <a:r>
              <a:rPr lang="en-US" sz="2800" dirty="0"/>
              <a:t>• DWORD </a:t>
            </a:r>
          </a:p>
          <a:p>
            <a:pPr algn="just"/>
            <a:endParaRPr lang="en-US" sz="2800" dirty="0"/>
          </a:p>
          <a:p>
            <a:pPr algn="just"/>
            <a:endParaRPr lang="en-PK" sz="2800" dirty="0"/>
          </a:p>
        </p:txBody>
      </p:sp>
    </p:spTree>
    <p:extLst>
      <p:ext uri="{BB962C8B-B14F-4D97-AF65-F5344CB8AC3E}">
        <p14:creationId xmlns:p14="http://schemas.microsoft.com/office/powerpoint/2010/main" val="331862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11CF-2165-4F54-A1D3-9AD6A34A2D86}"/>
              </a:ext>
            </a:extLst>
          </p:cNvPr>
          <p:cNvSpPr>
            <a:spLocks noGrp="1"/>
          </p:cNvSpPr>
          <p:nvPr>
            <p:ph type="title"/>
          </p:nvPr>
        </p:nvSpPr>
        <p:spPr>
          <a:xfrm>
            <a:off x="646111" y="452718"/>
            <a:ext cx="9404723" cy="739978"/>
          </a:xfrm>
        </p:spPr>
        <p:txBody>
          <a:bodyPr/>
          <a:lstStyle/>
          <a:p>
            <a:pPr algn="ctr"/>
            <a:r>
              <a:rPr lang="en-US" sz="4400" b="1" dirty="0"/>
              <a:t>DIRECTIVE VS INSTRUCTION</a:t>
            </a:r>
            <a:endParaRPr lang="en-PK" sz="4400" b="1" dirty="0"/>
          </a:p>
        </p:txBody>
      </p:sp>
      <p:sp>
        <p:nvSpPr>
          <p:cNvPr id="3" name="Content Placeholder 2">
            <a:extLst>
              <a:ext uri="{FF2B5EF4-FFF2-40B4-BE49-F238E27FC236}">
                <a16:creationId xmlns:a16="http://schemas.microsoft.com/office/drawing/2014/main" id="{B763F1B7-23FE-4A5A-9AB6-D19F368ADE10}"/>
              </a:ext>
            </a:extLst>
          </p:cNvPr>
          <p:cNvSpPr>
            <a:spLocks noGrp="1"/>
          </p:cNvSpPr>
          <p:nvPr>
            <p:ph idx="1"/>
          </p:nvPr>
        </p:nvSpPr>
        <p:spPr>
          <a:xfrm>
            <a:off x="864773" y="1509578"/>
            <a:ext cx="10267053" cy="4895704"/>
          </a:xfrm>
        </p:spPr>
        <p:txBody>
          <a:bodyPr>
            <a:normAutofit/>
          </a:bodyPr>
          <a:lstStyle/>
          <a:p>
            <a:r>
              <a:rPr lang="en-US" sz="2800" b="1" dirty="0" err="1"/>
              <a:t>myVar</a:t>
            </a:r>
            <a:r>
              <a:rPr lang="en-US" sz="2800" b="1" dirty="0"/>
              <a:t> DWORD 26              </a:t>
            </a:r>
          </a:p>
          <a:p>
            <a:r>
              <a:rPr lang="en-US" sz="2800" dirty="0"/>
              <a:t>DWORD directive tells the assembler to reserve space in the program for a doubleword variable. </a:t>
            </a:r>
          </a:p>
          <a:p>
            <a:endParaRPr lang="en-US" sz="2800" b="1" dirty="0"/>
          </a:p>
          <a:p>
            <a:r>
              <a:rPr lang="en-US" sz="2800" b="1" dirty="0"/>
              <a:t>mov </a:t>
            </a:r>
            <a:r>
              <a:rPr lang="en-US" sz="2800" b="1" dirty="0" err="1"/>
              <a:t>eax,myVar</a:t>
            </a:r>
            <a:endParaRPr lang="en-US" sz="2800" b="1" dirty="0"/>
          </a:p>
          <a:p>
            <a:pPr algn="just"/>
            <a:r>
              <a:rPr lang="en-US" sz="2800" dirty="0"/>
              <a:t>The MOV instruction, on the other hand, executes at runtime, copying the contents of </a:t>
            </a:r>
            <a:r>
              <a:rPr lang="en-US" sz="2800" dirty="0" err="1"/>
              <a:t>myVar</a:t>
            </a:r>
            <a:r>
              <a:rPr lang="en-US" sz="2800" dirty="0"/>
              <a:t> to the EAX register. </a:t>
            </a:r>
            <a:r>
              <a:rPr lang="en-US" sz="2800" b="1" dirty="0"/>
              <a:t>  </a:t>
            </a:r>
            <a:endParaRPr lang="en-PK" sz="2800" b="1" dirty="0"/>
          </a:p>
        </p:txBody>
      </p:sp>
    </p:spTree>
    <p:extLst>
      <p:ext uri="{BB962C8B-B14F-4D97-AF65-F5344CB8AC3E}">
        <p14:creationId xmlns:p14="http://schemas.microsoft.com/office/powerpoint/2010/main" val="371978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6062-8602-4597-9D8F-DD1A31A7FA36}"/>
              </a:ext>
            </a:extLst>
          </p:cNvPr>
          <p:cNvSpPr>
            <a:spLocks noGrp="1"/>
          </p:cNvSpPr>
          <p:nvPr>
            <p:ph type="title"/>
          </p:nvPr>
        </p:nvSpPr>
        <p:spPr>
          <a:xfrm>
            <a:off x="646111" y="452718"/>
            <a:ext cx="9404723" cy="726725"/>
          </a:xfrm>
        </p:spPr>
        <p:txBody>
          <a:bodyPr/>
          <a:lstStyle/>
          <a:p>
            <a:pPr algn="ctr"/>
            <a:r>
              <a:rPr lang="en-US" sz="4400" b="1" dirty="0"/>
              <a:t>EXAMPLE CODE</a:t>
            </a:r>
            <a:endParaRPr lang="en-PK" sz="4400" b="1" dirty="0"/>
          </a:p>
        </p:txBody>
      </p:sp>
      <p:pic>
        <p:nvPicPr>
          <p:cNvPr id="4" name="Content Placeholder 3">
            <a:extLst>
              <a:ext uri="{FF2B5EF4-FFF2-40B4-BE49-F238E27FC236}">
                <a16:creationId xmlns:a16="http://schemas.microsoft.com/office/drawing/2014/main" id="{3D235C6E-8DCE-4C85-8188-0C4B98ABFEDF}"/>
              </a:ext>
            </a:extLst>
          </p:cNvPr>
          <p:cNvPicPr>
            <a:picLocks noGrp="1" noChangeAspect="1"/>
          </p:cNvPicPr>
          <p:nvPr>
            <p:ph idx="1"/>
          </p:nvPr>
        </p:nvPicPr>
        <p:blipFill>
          <a:blip r:embed="rId2"/>
          <a:stretch>
            <a:fillRect/>
          </a:stretch>
        </p:blipFill>
        <p:spPr>
          <a:xfrm>
            <a:off x="1404730" y="1285738"/>
            <a:ext cx="8203096" cy="5426488"/>
          </a:xfrm>
          <a:prstGeom prst="rect">
            <a:avLst/>
          </a:prstGeom>
        </p:spPr>
      </p:pic>
    </p:spTree>
    <p:extLst>
      <p:ext uri="{BB962C8B-B14F-4D97-AF65-F5344CB8AC3E}">
        <p14:creationId xmlns:p14="http://schemas.microsoft.com/office/powerpoint/2010/main" val="52135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dirty="0"/>
              <a:t>INSTRUCTIONS</a:t>
            </a:r>
            <a:r>
              <a:rPr lang="en-US" dirty="0"/>
              <a:t> </a:t>
            </a:r>
            <a:endParaRPr lang="en-PK"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074023"/>
          </a:xfrm>
        </p:spPr>
        <p:txBody>
          <a:bodyPr/>
          <a:lstStyle/>
          <a:p>
            <a:pPr algn="just"/>
            <a:r>
              <a:rPr lang="en-US" dirty="0"/>
              <a:t>An instruction is a statement that becomes executable when a program is assembled.</a:t>
            </a:r>
          </a:p>
          <a:p>
            <a:pPr algn="just"/>
            <a:endParaRPr lang="en-US" dirty="0"/>
          </a:p>
          <a:p>
            <a:pPr algn="just"/>
            <a:r>
              <a:rPr lang="en-US" dirty="0"/>
              <a:t>Instructions are translated by the assembler into machine language bytes, which are loaded and executed by the CPU at runtime.</a:t>
            </a:r>
          </a:p>
          <a:p>
            <a:pPr algn="just"/>
            <a:endParaRPr lang="en-US" dirty="0"/>
          </a:p>
          <a:p>
            <a:pPr algn="just"/>
            <a:r>
              <a:rPr lang="en-US" dirty="0"/>
              <a:t>An instruction contains four basic parts:</a:t>
            </a:r>
          </a:p>
          <a:p>
            <a:pPr algn="just"/>
            <a:endParaRPr lang="en-US" dirty="0"/>
          </a:p>
          <a:p>
            <a:pPr algn="just"/>
            <a:r>
              <a:rPr lang="en-US" dirty="0"/>
              <a:t>Label (optional)</a:t>
            </a:r>
          </a:p>
          <a:p>
            <a:pPr algn="just"/>
            <a:r>
              <a:rPr lang="en-US" dirty="0"/>
              <a:t> Instruction mnemonic (required) </a:t>
            </a:r>
          </a:p>
          <a:p>
            <a:pPr algn="just"/>
            <a:r>
              <a:rPr lang="en-US" dirty="0"/>
              <a:t>Operand(s) (usually required)</a:t>
            </a:r>
          </a:p>
          <a:p>
            <a:pPr algn="just"/>
            <a:r>
              <a:rPr lang="en-US" dirty="0"/>
              <a:t> Comment (optional)</a:t>
            </a:r>
            <a:endParaRPr lang="en-PK" dirty="0"/>
          </a:p>
        </p:txBody>
      </p:sp>
    </p:spTree>
    <p:extLst>
      <p:ext uri="{BB962C8B-B14F-4D97-AF65-F5344CB8AC3E}">
        <p14:creationId xmlns:p14="http://schemas.microsoft.com/office/powerpoint/2010/main" val="399744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42057E-4A84-4B5B-AA71-83F8A3E0A01C}"/>
              </a:ext>
            </a:extLst>
          </p:cNvPr>
          <p:cNvSpPr>
            <a:spLocks noGrp="1"/>
          </p:cNvSpPr>
          <p:nvPr>
            <p:ph idx="1"/>
          </p:nvPr>
        </p:nvSpPr>
        <p:spPr>
          <a:xfrm>
            <a:off x="344557" y="1232452"/>
            <a:ext cx="10654747" cy="5015947"/>
          </a:xfrm>
        </p:spPr>
        <p:txBody>
          <a:bodyPr/>
          <a:lstStyle/>
          <a:p>
            <a:pPr algn="just"/>
            <a:r>
              <a:rPr lang="en-US" b="1" dirty="0"/>
              <a:t>.386 directive identifies the program as a 32-bit program that can access 32-bit registers and addresses. </a:t>
            </a:r>
          </a:p>
          <a:p>
            <a:pPr algn="just"/>
            <a:r>
              <a:rPr lang="en-US" b="1" dirty="0"/>
              <a:t>.model flat, </a:t>
            </a:r>
            <a:r>
              <a:rPr lang="en-US" b="1" dirty="0" err="1"/>
              <a:t>stdcall</a:t>
            </a:r>
            <a:r>
              <a:rPr lang="en-US" b="1" dirty="0"/>
              <a:t> selects the programs memory model, and identifies the calling convention.</a:t>
            </a:r>
          </a:p>
          <a:p>
            <a:pPr algn="just"/>
            <a:endParaRPr lang="en-US" b="1" dirty="0"/>
          </a:p>
          <a:p>
            <a:pPr algn="just"/>
            <a:r>
              <a:rPr lang="en-US" b="1" dirty="0"/>
              <a:t>The </a:t>
            </a:r>
            <a:r>
              <a:rPr lang="en-US" b="1" dirty="0" err="1"/>
              <a:t>stdcall</a:t>
            </a:r>
            <a:r>
              <a:rPr lang="en-US" b="1" dirty="0"/>
              <a:t> keyword tells the assembler how to manage the runtime stack when procedures are called.</a:t>
            </a:r>
          </a:p>
          <a:p>
            <a:pPr algn="just"/>
            <a:endParaRPr lang="en-US" b="1" dirty="0"/>
          </a:p>
          <a:p>
            <a:pPr algn="just"/>
            <a:r>
              <a:rPr lang="en-US" b="1" dirty="0"/>
              <a:t>It is a calling convention, that is a scheme for how subroutines receive parameters from their caller and how they return a result. </a:t>
            </a:r>
            <a:endParaRPr lang="en-PK" b="1" dirty="0"/>
          </a:p>
        </p:txBody>
      </p:sp>
      <p:sp>
        <p:nvSpPr>
          <p:cNvPr id="4" name="Title 1">
            <a:extLst>
              <a:ext uri="{FF2B5EF4-FFF2-40B4-BE49-F238E27FC236}">
                <a16:creationId xmlns:a16="http://schemas.microsoft.com/office/drawing/2014/main" id="{9510FE1C-1F75-416E-9245-BA51B3850EDD}"/>
              </a:ext>
            </a:extLst>
          </p:cNvPr>
          <p:cNvSpPr>
            <a:spLocks noGrp="1"/>
          </p:cNvSpPr>
          <p:nvPr>
            <p:ph type="title"/>
          </p:nvPr>
        </p:nvSpPr>
        <p:spPr>
          <a:xfrm>
            <a:off x="646113" y="452439"/>
            <a:ext cx="9404350" cy="886032"/>
          </a:xfrm>
        </p:spPr>
        <p:txBody>
          <a:bodyPr/>
          <a:lstStyle/>
          <a:p>
            <a:pPr algn="ctr"/>
            <a:r>
              <a:rPr lang="en-US" sz="4400" b="1" dirty="0"/>
              <a:t>EXAMPLE CODE (EXPLANATION)</a:t>
            </a:r>
            <a:endParaRPr lang="en-PK" sz="4400" b="1" dirty="0"/>
          </a:p>
        </p:txBody>
      </p:sp>
    </p:spTree>
    <p:extLst>
      <p:ext uri="{BB962C8B-B14F-4D97-AF65-F5344CB8AC3E}">
        <p14:creationId xmlns:p14="http://schemas.microsoft.com/office/powerpoint/2010/main" val="391989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C57B1A-FEF3-432E-A1A3-C142E5E28982}"/>
              </a:ext>
            </a:extLst>
          </p:cNvPr>
          <p:cNvSpPr>
            <a:spLocks noGrp="1"/>
          </p:cNvSpPr>
          <p:nvPr>
            <p:ph idx="1"/>
          </p:nvPr>
        </p:nvSpPr>
        <p:spPr>
          <a:xfrm>
            <a:off x="503583" y="1338471"/>
            <a:ext cx="11131825" cy="5067089"/>
          </a:xfrm>
        </p:spPr>
        <p:txBody>
          <a:bodyPr>
            <a:normAutofit/>
          </a:bodyPr>
          <a:lstStyle/>
          <a:p>
            <a:pPr algn="just"/>
            <a:r>
              <a:rPr lang="en-US" sz="2400" b="1" dirty="0"/>
              <a:t>.stack 4096 sets aside 4096 bytes of storage for the runtime stack. </a:t>
            </a:r>
          </a:p>
          <a:p>
            <a:pPr algn="just"/>
            <a:endParaRPr lang="en-US" sz="2400" b="1" dirty="0"/>
          </a:p>
          <a:p>
            <a:pPr algn="just"/>
            <a:r>
              <a:rPr lang="en-US" sz="2400" b="1" dirty="0"/>
              <a:t>It tells the assembler how many bytes of memory to reserve for the program’s runtime stack. </a:t>
            </a:r>
          </a:p>
          <a:p>
            <a:pPr algn="just"/>
            <a:r>
              <a:rPr lang="en-US" sz="2400" b="1" dirty="0"/>
              <a:t>Stack are used :</a:t>
            </a:r>
          </a:p>
          <a:p>
            <a:pPr algn="just"/>
            <a:r>
              <a:rPr lang="en-US" sz="2400" b="1" dirty="0"/>
              <a:t>to hold passed parameters</a:t>
            </a:r>
          </a:p>
          <a:p>
            <a:pPr algn="just"/>
            <a:r>
              <a:rPr lang="en-US" sz="2400" b="1" dirty="0"/>
              <a:t>to hold the address of the code that called the function. The CPU uses this address to return when the function call finishes, back to the spot where the function was called.</a:t>
            </a:r>
          </a:p>
          <a:p>
            <a:pPr algn="just"/>
            <a:r>
              <a:rPr lang="en-US" sz="2400" b="1" dirty="0"/>
              <a:t>Stack can hold local variables.</a:t>
            </a:r>
            <a:endParaRPr lang="en-PK" sz="2400" b="1" dirty="0"/>
          </a:p>
        </p:txBody>
      </p:sp>
      <p:sp>
        <p:nvSpPr>
          <p:cNvPr id="4" name="Title 1">
            <a:extLst>
              <a:ext uri="{FF2B5EF4-FFF2-40B4-BE49-F238E27FC236}">
                <a16:creationId xmlns:a16="http://schemas.microsoft.com/office/drawing/2014/main" id="{22461131-5C33-4484-9AE1-A9F7B89E7AEB}"/>
              </a:ext>
            </a:extLst>
          </p:cNvPr>
          <p:cNvSpPr txBox="1">
            <a:spLocks/>
          </p:cNvSpPr>
          <p:nvPr/>
        </p:nvSpPr>
        <p:spPr>
          <a:xfrm>
            <a:off x="646113" y="452439"/>
            <a:ext cx="9404350" cy="88603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t>EXAMPLE CODE (EXPLANATION)</a:t>
            </a:r>
            <a:endParaRPr lang="en-PK" sz="4400" b="1" dirty="0"/>
          </a:p>
        </p:txBody>
      </p:sp>
    </p:spTree>
    <p:extLst>
      <p:ext uri="{BB962C8B-B14F-4D97-AF65-F5344CB8AC3E}">
        <p14:creationId xmlns:p14="http://schemas.microsoft.com/office/powerpoint/2010/main" val="121407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F782BC-4D5F-46A5-B029-B9FB3BAC0CF2}"/>
              </a:ext>
            </a:extLst>
          </p:cNvPr>
          <p:cNvSpPr>
            <a:spLocks noGrp="1"/>
          </p:cNvSpPr>
          <p:nvPr>
            <p:ph idx="1"/>
          </p:nvPr>
        </p:nvSpPr>
        <p:spPr>
          <a:xfrm>
            <a:off x="318054" y="1443318"/>
            <a:ext cx="11118572" cy="5116508"/>
          </a:xfrm>
        </p:spPr>
        <p:txBody>
          <a:bodyPr/>
          <a:lstStyle/>
          <a:p>
            <a:pPr algn="just"/>
            <a:r>
              <a:rPr lang="en-US" b="1" dirty="0"/>
              <a:t>When your program is ready to finish, it calls </a:t>
            </a:r>
            <a:r>
              <a:rPr lang="en-US" b="1" dirty="0" err="1"/>
              <a:t>ExitProcess</a:t>
            </a:r>
            <a:r>
              <a:rPr lang="en-US" b="1" dirty="0"/>
              <a:t> that returns an integer that tells the operating system that your program worked just fine.</a:t>
            </a:r>
          </a:p>
          <a:p>
            <a:pPr algn="just"/>
            <a:endParaRPr lang="en-US" b="1" dirty="0"/>
          </a:p>
          <a:p>
            <a:pPr algn="just"/>
            <a:r>
              <a:rPr lang="en-US" b="1" dirty="0"/>
              <a:t>The ENDP directive marks the end of a procedure.</a:t>
            </a:r>
          </a:p>
          <a:p>
            <a:pPr algn="just"/>
            <a:r>
              <a:rPr lang="en-US" b="1" dirty="0"/>
              <a:t> Our program had a procedure named main, so the </a:t>
            </a:r>
            <a:r>
              <a:rPr lang="en-US" b="1" dirty="0" err="1"/>
              <a:t>endp</a:t>
            </a:r>
            <a:r>
              <a:rPr lang="en-US" b="1" dirty="0"/>
              <a:t> must use the same name.</a:t>
            </a:r>
          </a:p>
          <a:p>
            <a:pPr algn="just"/>
            <a:endParaRPr lang="en-US" b="1" dirty="0"/>
          </a:p>
          <a:p>
            <a:pPr algn="just"/>
            <a:r>
              <a:rPr lang="en-US" b="1" dirty="0"/>
              <a:t>Line 16 uses the END directive to mark the last line to be assembled (end of program), and it identifies the program entry point (main). </a:t>
            </a:r>
          </a:p>
          <a:p>
            <a:pPr algn="just"/>
            <a:endParaRPr lang="en-US" b="1" dirty="0"/>
          </a:p>
          <a:p>
            <a:pPr algn="just"/>
            <a:r>
              <a:rPr lang="en-US" b="1" dirty="0"/>
              <a:t>If you add any more lines to a program after the END directive, they will be ignored by the assembler. </a:t>
            </a:r>
          </a:p>
          <a:p>
            <a:pPr algn="just"/>
            <a:endParaRPr lang="en-US" b="1" dirty="0"/>
          </a:p>
          <a:p>
            <a:pPr marL="0" indent="0" algn="just">
              <a:buNone/>
            </a:pPr>
            <a:endParaRPr lang="en-PK" b="1" dirty="0"/>
          </a:p>
        </p:txBody>
      </p:sp>
      <p:sp>
        <p:nvSpPr>
          <p:cNvPr id="4" name="Title 1">
            <a:extLst>
              <a:ext uri="{FF2B5EF4-FFF2-40B4-BE49-F238E27FC236}">
                <a16:creationId xmlns:a16="http://schemas.microsoft.com/office/drawing/2014/main" id="{796848FB-3919-4049-8905-32DBCF29FCB9}"/>
              </a:ext>
            </a:extLst>
          </p:cNvPr>
          <p:cNvSpPr txBox="1">
            <a:spLocks/>
          </p:cNvSpPr>
          <p:nvPr/>
        </p:nvSpPr>
        <p:spPr>
          <a:xfrm>
            <a:off x="646113" y="452439"/>
            <a:ext cx="9404350" cy="88603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t>EXAMPLE CODE (EXPLANATION)</a:t>
            </a:r>
            <a:endParaRPr lang="en-PK" sz="4400" b="1" dirty="0"/>
          </a:p>
        </p:txBody>
      </p:sp>
    </p:spTree>
    <p:extLst>
      <p:ext uri="{BB962C8B-B14F-4D97-AF65-F5344CB8AC3E}">
        <p14:creationId xmlns:p14="http://schemas.microsoft.com/office/powerpoint/2010/main" val="35935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B2B3-B806-461A-93A2-647104D039DB}"/>
              </a:ext>
            </a:extLst>
          </p:cNvPr>
          <p:cNvSpPr>
            <a:spLocks noGrp="1"/>
          </p:cNvSpPr>
          <p:nvPr>
            <p:ph type="title"/>
          </p:nvPr>
        </p:nvSpPr>
        <p:spPr>
          <a:xfrm>
            <a:off x="646111" y="452718"/>
            <a:ext cx="9404723" cy="686969"/>
          </a:xfrm>
        </p:spPr>
        <p:txBody>
          <a:bodyPr/>
          <a:lstStyle/>
          <a:p>
            <a:pPr algn="ctr"/>
            <a:r>
              <a:rPr lang="en-US" b="1" dirty="0"/>
              <a:t>REVIEW QUESTIONS</a:t>
            </a:r>
            <a:endParaRPr lang="en-PK" b="1" dirty="0"/>
          </a:p>
        </p:txBody>
      </p:sp>
      <p:sp>
        <p:nvSpPr>
          <p:cNvPr id="3" name="Content Placeholder 2">
            <a:extLst>
              <a:ext uri="{FF2B5EF4-FFF2-40B4-BE49-F238E27FC236}">
                <a16:creationId xmlns:a16="http://schemas.microsoft.com/office/drawing/2014/main" id="{FFD08942-F553-44D2-9443-B2BB28C26BAF}"/>
              </a:ext>
            </a:extLst>
          </p:cNvPr>
          <p:cNvSpPr>
            <a:spLocks noGrp="1"/>
          </p:cNvSpPr>
          <p:nvPr>
            <p:ph idx="1"/>
          </p:nvPr>
        </p:nvSpPr>
        <p:spPr>
          <a:xfrm>
            <a:off x="318052" y="1417984"/>
            <a:ext cx="11277600" cy="4830416"/>
          </a:xfrm>
        </p:spPr>
        <p:txBody>
          <a:bodyPr>
            <a:normAutofit/>
          </a:bodyPr>
          <a:lstStyle/>
          <a:p>
            <a:r>
              <a:rPr lang="en-US" sz="3200" dirty="0"/>
              <a:t>What is the Purpose of </a:t>
            </a:r>
            <a:r>
              <a:rPr lang="en-US" sz="3200" b="1" dirty="0"/>
              <a:t>TITLE</a:t>
            </a:r>
            <a:r>
              <a:rPr lang="en-US" sz="3200" dirty="0"/>
              <a:t> Directive?</a:t>
            </a:r>
          </a:p>
          <a:p>
            <a:r>
              <a:rPr lang="en-US" sz="3200" dirty="0"/>
              <a:t>It marks entire line as comment.</a:t>
            </a:r>
          </a:p>
          <a:p>
            <a:r>
              <a:rPr lang="en-US" sz="3200" dirty="0"/>
              <a:t>Example </a:t>
            </a:r>
            <a:r>
              <a:rPr lang="en-US" sz="3200" dirty="0">
                <a:sym typeface="Wingdings" panose="05000000000000000000" pitchFamily="2" charset="2"/>
              </a:rPr>
              <a:t> TITLE Add and Subtract    (AddSub.asm)</a:t>
            </a:r>
          </a:p>
          <a:p>
            <a:endParaRPr lang="en-US" sz="3200" dirty="0">
              <a:sym typeface="Wingdings" panose="05000000000000000000" pitchFamily="2" charset="2"/>
            </a:endParaRPr>
          </a:p>
          <a:p>
            <a:r>
              <a:rPr lang="en-US" sz="3200" dirty="0">
                <a:sym typeface="Wingdings" panose="05000000000000000000" pitchFamily="2" charset="2"/>
              </a:rPr>
              <a:t>What is the Purpose of </a:t>
            </a:r>
            <a:r>
              <a:rPr lang="en-US" sz="3200" b="1" dirty="0">
                <a:sym typeface="Wingdings" panose="05000000000000000000" pitchFamily="2" charset="2"/>
              </a:rPr>
              <a:t>INCLUDE</a:t>
            </a:r>
            <a:r>
              <a:rPr lang="en-US" sz="3200" dirty="0">
                <a:sym typeface="Wingdings" panose="05000000000000000000" pitchFamily="2" charset="2"/>
              </a:rPr>
              <a:t> Directive?</a:t>
            </a:r>
          </a:p>
          <a:p>
            <a:pPr algn="just"/>
            <a:r>
              <a:rPr lang="en-US" sz="2400" dirty="0">
                <a:sym typeface="Wingdings" panose="05000000000000000000" pitchFamily="2" charset="2"/>
              </a:rPr>
              <a:t>Copies necessary definitions and setup information from text file.</a:t>
            </a:r>
          </a:p>
          <a:p>
            <a:pPr algn="just"/>
            <a:r>
              <a:rPr lang="en-US" sz="2400" dirty="0">
                <a:sym typeface="Wingdings" panose="05000000000000000000" pitchFamily="2" charset="2"/>
              </a:rPr>
              <a:t>Example  </a:t>
            </a:r>
            <a:r>
              <a:rPr lang="en-US" sz="2400" b="1" dirty="0">
                <a:sym typeface="Wingdings" panose="05000000000000000000" pitchFamily="2" charset="2"/>
              </a:rPr>
              <a:t>INCLUDE  irvine32.inc</a:t>
            </a:r>
            <a:endParaRPr lang="en-PK" sz="2400" b="1" dirty="0"/>
          </a:p>
        </p:txBody>
      </p:sp>
    </p:spTree>
    <p:extLst>
      <p:ext uri="{BB962C8B-B14F-4D97-AF65-F5344CB8AC3E}">
        <p14:creationId xmlns:p14="http://schemas.microsoft.com/office/powerpoint/2010/main" val="27698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ow to Make Any Question Essential with Three Easy Steps – Wabisabi Learning">
            <a:extLst>
              <a:ext uri="{FF2B5EF4-FFF2-40B4-BE49-F238E27FC236}">
                <a16:creationId xmlns:a16="http://schemas.microsoft.com/office/drawing/2014/main" id="{161E9A55-2B15-4846-A60B-5B4EB5502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774653"/>
      </p:ext>
    </p:extLst>
  </p:cSld>
  <p:clrMapOvr>
    <a:masterClrMapping/>
  </p:clrMapOvr>
  <mc:AlternateContent xmlns:mc="http://schemas.openxmlformats.org/markup-compatibility/2006" xmlns:p14="http://schemas.microsoft.com/office/powerpoint/2010/main">
    <mc:Choice Requires="p14">
      <p:transition spd="slow" p14:dur="2000" advTm="10604"/>
    </mc:Choice>
    <mc:Fallback xmlns="">
      <p:transition spd="slow" advTm="1060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3ABE-AEC5-46C7-B5A6-4D4770CD1D36}"/>
              </a:ext>
            </a:extLst>
          </p:cNvPr>
          <p:cNvSpPr>
            <a:spLocks noGrp="1"/>
          </p:cNvSpPr>
          <p:nvPr>
            <p:ph type="title"/>
          </p:nvPr>
        </p:nvSpPr>
        <p:spPr>
          <a:xfrm>
            <a:off x="646111" y="452718"/>
            <a:ext cx="9404723" cy="801924"/>
          </a:xfrm>
        </p:spPr>
        <p:txBody>
          <a:bodyPr/>
          <a:lstStyle/>
          <a:p>
            <a:pPr algn="ctr"/>
            <a:r>
              <a:rPr lang="en-US" sz="4400" b="1" dirty="0"/>
              <a:t>INSTRUCTIONS</a:t>
            </a:r>
            <a:r>
              <a:rPr lang="en-US" dirty="0"/>
              <a:t> </a:t>
            </a:r>
            <a:endParaRPr lang="en-PK" dirty="0"/>
          </a:p>
        </p:txBody>
      </p:sp>
      <p:sp>
        <p:nvSpPr>
          <p:cNvPr id="3" name="Content Placeholder 2">
            <a:extLst>
              <a:ext uri="{FF2B5EF4-FFF2-40B4-BE49-F238E27FC236}">
                <a16:creationId xmlns:a16="http://schemas.microsoft.com/office/drawing/2014/main" id="{8D843A1F-B5BD-493B-AD07-16C7FEBB2E74}"/>
              </a:ext>
            </a:extLst>
          </p:cNvPr>
          <p:cNvSpPr>
            <a:spLocks noGrp="1"/>
          </p:cNvSpPr>
          <p:nvPr>
            <p:ph idx="1"/>
          </p:nvPr>
        </p:nvSpPr>
        <p:spPr>
          <a:xfrm>
            <a:off x="489098" y="1542555"/>
            <a:ext cx="11504427" cy="4862727"/>
          </a:xfrm>
        </p:spPr>
        <p:txBody>
          <a:bodyPr>
            <a:normAutofit/>
          </a:bodyPr>
          <a:lstStyle/>
          <a:p>
            <a:pPr algn="just"/>
            <a:r>
              <a:rPr lang="en-US" dirty="0"/>
              <a:t>This is how the different parts are arranged:</a:t>
            </a:r>
          </a:p>
          <a:p>
            <a:pPr algn="just"/>
            <a:endParaRPr lang="en-US" dirty="0"/>
          </a:p>
          <a:p>
            <a:pPr algn="just"/>
            <a:r>
              <a:rPr lang="en-US" dirty="0"/>
              <a:t>     [label:] mnemonic [operands] [;comment]</a:t>
            </a:r>
          </a:p>
          <a:p>
            <a:pPr algn="just"/>
            <a:endParaRPr lang="en-US" dirty="0"/>
          </a:p>
          <a:p>
            <a:pPr algn="just"/>
            <a:r>
              <a:rPr lang="en-US" dirty="0"/>
              <a:t> A </a:t>
            </a:r>
            <a:r>
              <a:rPr lang="en-US" b="1" dirty="0"/>
              <a:t>labe</a:t>
            </a:r>
            <a:r>
              <a:rPr lang="en-US" dirty="0"/>
              <a:t>l is an identifier that acts as a place marker for instructions and data.</a:t>
            </a:r>
          </a:p>
          <a:p>
            <a:pPr algn="just"/>
            <a:r>
              <a:rPr lang="en-US" dirty="0"/>
              <a:t> It implies the address of instruction or variable. </a:t>
            </a:r>
          </a:p>
          <a:p>
            <a:pPr algn="just"/>
            <a:r>
              <a:rPr lang="en-US" dirty="0"/>
              <a:t>A </a:t>
            </a:r>
            <a:r>
              <a:rPr lang="en-US" b="1" dirty="0"/>
              <a:t>data label </a:t>
            </a:r>
            <a:r>
              <a:rPr lang="en-US" dirty="0"/>
              <a:t>identifies the location of a variable, providing a convenient way to reference the variable in code.</a:t>
            </a:r>
          </a:p>
          <a:p>
            <a:pPr algn="just"/>
            <a:r>
              <a:rPr lang="en-US" dirty="0"/>
              <a:t>Example</a:t>
            </a:r>
          </a:p>
          <a:p>
            <a:pPr algn="ctr"/>
            <a:r>
              <a:rPr lang="en-US" dirty="0"/>
              <a:t>count DWORD 100</a:t>
            </a:r>
          </a:p>
          <a:p>
            <a:pPr algn="ctr"/>
            <a:r>
              <a:rPr lang="en-US" dirty="0"/>
              <a:t>array DWORD 1024, 2048</a:t>
            </a:r>
          </a:p>
          <a:p>
            <a:pPr algn="just"/>
            <a:endParaRPr lang="en-US" dirty="0"/>
          </a:p>
          <a:p>
            <a:pPr algn="just"/>
            <a:endParaRPr lang="en-PK" dirty="0"/>
          </a:p>
        </p:txBody>
      </p:sp>
    </p:spTree>
    <p:extLst>
      <p:ext uri="{BB962C8B-B14F-4D97-AF65-F5344CB8AC3E}">
        <p14:creationId xmlns:p14="http://schemas.microsoft.com/office/powerpoint/2010/main" val="106921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88F9-D5FB-44BC-A1C6-525E2A99D792}"/>
              </a:ext>
            </a:extLst>
          </p:cNvPr>
          <p:cNvSpPr>
            <a:spLocks noGrp="1"/>
          </p:cNvSpPr>
          <p:nvPr>
            <p:ph type="title"/>
          </p:nvPr>
        </p:nvSpPr>
        <p:spPr>
          <a:xfrm>
            <a:off x="646111" y="452718"/>
            <a:ext cx="9404723" cy="674333"/>
          </a:xfrm>
        </p:spPr>
        <p:txBody>
          <a:bodyPr/>
          <a:lstStyle/>
          <a:p>
            <a:pPr algn="ctr"/>
            <a:r>
              <a:rPr lang="en-US" sz="4000" b="1" dirty="0"/>
              <a:t>INSTRUCTIONS</a:t>
            </a:r>
            <a:endParaRPr lang="en-PK" dirty="0"/>
          </a:p>
        </p:txBody>
      </p:sp>
      <p:sp>
        <p:nvSpPr>
          <p:cNvPr id="3" name="Content Placeholder 2">
            <a:extLst>
              <a:ext uri="{FF2B5EF4-FFF2-40B4-BE49-F238E27FC236}">
                <a16:creationId xmlns:a16="http://schemas.microsoft.com/office/drawing/2014/main" id="{B08B820D-4BD4-4C53-8ACC-D05F2DAB4DD5}"/>
              </a:ext>
            </a:extLst>
          </p:cNvPr>
          <p:cNvSpPr>
            <a:spLocks noGrp="1"/>
          </p:cNvSpPr>
          <p:nvPr>
            <p:ph idx="1"/>
          </p:nvPr>
        </p:nvSpPr>
        <p:spPr>
          <a:xfrm>
            <a:off x="340243" y="1411317"/>
            <a:ext cx="11206716" cy="4993965"/>
          </a:xfrm>
        </p:spPr>
        <p:txBody>
          <a:bodyPr/>
          <a:lstStyle/>
          <a:p>
            <a:pPr algn="just"/>
            <a:r>
              <a:rPr lang="en-US" dirty="0"/>
              <a:t>A label in the code area of a program (where instructions are located) must end with a colon (:) character.</a:t>
            </a:r>
          </a:p>
          <a:p>
            <a:pPr algn="just"/>
            <a:r>
              <a:rPr lang="en-US" dirty="0"/>
              <a:t>. Code labels are used as targets of jumping and looping instructions.</a:t>
            </a:r>
          </a:p>
          <a:p>
            <a:pPr algn="just"/>
            <a:r>
              <a:rPr lang="en-US" dirty="0"/>
              <a:t>Example</a:t>
            </a:r>
          </a:p>
          <a:p>
            <a:pPr algn="just"/>
            <a:endParaRPr lang="en-US" dirty="0"/>
          </a:p>
          <a:p>
            <a:pPr algn="just"/>
            <a:endParaRPr lang="en-US" dirty="0"/>
          </a:p>
          <a:p>
            <a:pPr algn="just"/>
            <a:endParaRPr lang="en-US" dirty="0"/>
          </a:p>
          <a:p>
            <a:pPr algn="just"/>
            <a:r>
              <a:rPr lang="en-US" dirty="0"/>
              <a:t>A code label can share the same line with an instruction, or it can be on a line by itself:</a:t>
            </a:r>
          </a:p>
          <a:p>
            <a:pPr algn="just"/>
            <a:endParaRPr lang="en-US" dirty="0"/>
          </a:p>
          <a:p>
            <a:pPr algn="just"/>
            <a:endParaRPr lang="en-US" dirty="0"/>
          </a:p>
        </p:txBody>
      </p:sp>
      <p:pic>
        <p:nvPicPr>
          <p:cNvPr id="4" name="Picture 3">
            <a:extLst>
              <a:ext uri="{FF2B5EF4-FFF2-40B4-BE49-F238E27FC236}">
                <a16:creationId xmlns:a16="http://schemas.microsoft.com/office/drawing/2014/main" id="{62992E8E-62C6-46E9-BC45-613CAF49CFA7}"/>
              </a:ext>
            </a:extLst>
          </p:cNvPr>
          <p:cNvPicPr>
            <a:picLocks noChangeAspect="1"/>
          </p:cNvPicPr>
          <p:nvPr/>
        </p:nvPicPr>
        <p:blipFill>
          <a:blip r:embed="rId2"/>
          <a:stretch>
            <a:fillRect/>
          </a:stretch>
        </p:blipFill>
        <p:spPr>
          <a:xfrm>
            <a:off x="5391150" y="3024187"/>
            <a:ext cx="1409700" cy="809625"/>
          </a:xfrm>
          <a:prstGeom prst="rect">
            <a:avLst/>
          </a:prstGeom>
        </p:spPr>
      </p:pic>
      <p:pic>
        <p:nvPicPr>
          <p:cNvPr id="5" name="Picture 4">
            <a:extLst>
              <a:ext uri="{FF2B5EF4-FFF2-40B4-BE49-F238E27FC236}">
                <a16:creationId xmlns:a16="http://schemas.microsoft.com/office/drawing/2014/main" id="{B3490FE3-A75D-4258-9891-6E24CA1BE382}"/>
              </a:ext>
            </a:extLst>
          </p:cNvPr>
          <p:cNvPicPr>
            <a:picLocks noChangeAspect="1"/>
          </p:cNvPicPr>
          <p:nvPr/>
        </p:nvPicPr>
        <p:blipFill>
          <a:blip r:embed="rId3"/>
          <a:stretch>
            <a:fillRect/>
          </a:stretch>
        </p:blipFill>
        <p:spPr>
          <a:xfrm>
            <a:off x="5438775" y="5122832"/>
            <a:ext cx="1362075" cy="647700"/>
          </a:xfrm>
          <a:prstGeom prst="rect">
            <a:avLst/>
          </a:prstGeom>
        </p:spPr>
      </p:pic>
    </p:spTree>
    <p:extLst>
      <p:ext uri="{BB962C8B-B14F-4D97-AF65-F5344CB8AC3E}">
        <p14:creationId xmlns:p14="http://schemas.microsoft.com/office/powerpoint/2010/main" val="132426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2962-D1E3-47F7-85C2-2982DC99C377}"/>
              </a:ext>
            </a:extLst>
          </p:cNvPr>
          <p:cNvSpPr>
            <a:spLocks noGrp="1"/>
          </p:cNvSpPr>
          <p:nvPr>
            <p:ph type="title"/>
          </p:nvPr>
        </p:nvSpPr>
        <p:spPr>
          <a:xfrm>
            <a:off x="646111" y="452718"/>
            <a:ext cx="9404723" cy="801924"/>
          </a:xfrm>
        </p:spPr>
        <p:txBody>
          <a:bodyPr/>
          <a:lstStyle/>
          <a:p>
            <a:pPr algn="ctr"/>
            <a:r>
              <a:rPr lang="en-US" sz="4000" b="1" dirty="0"/>
              <a:t>Instruction Mnemonic</a:t>
            </a:r>
            <a:endParaRPr lang="en-PK" sz="4000" b="1" dirty="0"/>
          </a:p>
        </p:txBody>
      </p:sp>
      <p:sp>
        <p:nvSpPr>
          <p:cNvPr id="3" name="Content Placeholder 2">
            <a:extLst>
              <a:ext uri="{FF2B5EF4-FFF2-40B4-BE49-F238E27FC236}">
                <a16:creationId xmlns:a16="http://schemas.microsoft.com/office/drawing/2014/main" id="{199B0ED5-2E4F-419C-B48B-3D2F5D7C47B3}"/>
              </a:ext>
            </a:extLst>
          </p:cNvPr>
          <p:cNvSpPr>
            <a:spLocks noGrp="1"/>
          </p:cNvSpPr>
          <p:nvPr>
            <p:ph idx="1"/>
          </p:nvPr>
        </p:nvSpPr>
        <p:spPr>
          <a:xfrm>
            <a:off x="489099" y="1331259"/>
            <a:ext cx="11015330" cy="5074023"/>
          </a:xfrm>
        </p:spPr>
        <p:txBody>
          <a:bodyPr/>
          <a:lstStyle/>
          <a:p>
            <a:pPr algn="just"/>
            <a:r>
              <a:rPr lang="en-US" dirty="0"/>
              <a:t>An instruction mnemonic is a short word that identifies an instruction.</a:t>
            </a:r>
          </a:p>
          <a:p>
            <a:pPr algn="just"/>
            <a:r>
              <a:rPr lang="en-US" dirty="0"/>
              <a:t>It provide hints about the type of operation they perform.</a:t>
            </a:r>
          </a:p>
          <a:p>
            <a:pPr algn="just"/>
            <a:endParaRPr lang="en-PK" dirty="0"/>
          </a:p>
        </p:txBody>
      </p:sp>
      <p:pic>
        <p:nvPicPr>
          <p:cNvPr id="4" name="Picture 3">
            <a:extLst>
              <a:ext uri="{FF2B5EF4-FFF2-40B4-BE49-F238E27FC236}">
                <a16:creationId xmlns:a16="http://schemas.microsoft.com/office/drawing/2014/main" id="{7A0E8C3B-084A-49BA-8BD3-67BC372FF5E9}"/>
              </a:ext>
            </a:extLst>
          </p:cNvPr>
          <p:cNvPicPr>
            <a:picLocks noChangeAspect="1"/>
          </p:cNvPicPr>
          <p:nvPr/>
        </p:nvPicPr>
        <p:blipFill>
          <a:blip r:embed="rId2"/>
          <a:stretch>
            <a:fillRect/>
          </a:stretch>
        </p:blipFill>
        <p:spPr>
          <a:xfrm>
            <a:off x="3767582" y="2211571"/>
            <a:ext cx="4057982" cy="4545419"/>
          </a:xfrm>
          <a:prstGeom prst="rect">
            <a:avLst/>
          </a:prstGeom>
        </p:spPr>
      </p:pic>
    </p:spTree>
    <p:extLst>
      <p:ext uri="{BB962C8B-B14F-4D97-AF65-F5344CB8AC3E}">
        <p14:creationId xmlns:p14="http://schemas.microsoft.com/office/powerpoint/2010/main" val="318543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B06F-D85B-42EA-B23E-08630E25C9C0}"/>
              </a:ext>
            </a:extLst>
          </p:cNvPr>
          <p:cNvSpPr>
            <a:spLocks noGrp="1"/>
          </p:cNvSpPr>
          <p:nvPr>
            <p:ph type="title"/>
          </p:nvPr>
        </p:nvSpPr>
        <p:spPr>
          <a:xfrm>
            <a:off x="646111" y="452718"/>
            <a:ext cx="9404723" cy="844454"/>
          </a:xfrm>
        </p:spPr>
        <p:txBody>
          <a:bodyPr/>
          <a:lstStyle/>
          <a:p>
            <a:pPr algn="ctr"/>
            <a:r>
              <a:rPr lang="en-US" sz="4000" b="1" dirty="0"/>
              <a:t>Operands</a:t>
            </a:r>
            <a:endParaRPr lang="en-PK" sz="4000" b="1" dirty="0"/>
          </a:p>
        </p:txBody>
      </p:sp>
      <p:sp>
        <p:nvSpPr>
          <p:cNvPr id="3" name="Content Placeholder 2">
            <a:extLst>
              <a:ext uri="{FF2B5EF4-FFF2-40B4-BE49-F238E27FC236}">
                <a16:creationId xmlns:a16="http://schemas.microsoft.com/office/drawing/2014/main" id="{33BD1CB1-4917-44EA-8355-8294771E1BF7}"/>
              </a:ext>
            </a:extLst>
          </p:cNvPr>
          <p:cNvSpPr>
            <a:spLocks noGrp="1"/>
          </p:cNvSpPr>
          <p:nvPr>
            <p:ph idx="1"/>
          </p:nvPr>
        </p:nvSpPr>
        <p:spPr>
          <a:xfrm>
            <a:off x="318977" y="1329904"/>
            <a:ext cx="11695814" cy="5075378"/>
          </a:xfrm>
        </p:spPr>
        <p:txBody>
          <a:bodyPr/>
          <a:lstStyle/>
          <a:p>
            <a:pPr algn="just"/>
            <a:r>
              <a:rPr lang="en-US" dirty="0"/>
              <a:t>An operand is a value that is used for input or output for an instruction.</a:t>
            </a:r>
          </a:p>
          <a:p>
            <a:pPr algn="just"/>
            <a:r>
              <a:rPr lang="en-US" dirty="0"/>
              <a:t>Assembly language instructions can have between zero and three operands.</a:t>
            </a:r>
          </a:p>
          <a:p>
            <a:pPr algn="just"/>
            <a:r>
              <a:rPr lang="en-US" dirty="0"/>
              <a:t>Each of which can be a register, memory operand, integer expression, or input–output port.</a:t>
            </a:r>
          </a:p>
          <a:p>
            <a:pPr algn="just"/>
            <a:endParaRPr lang="en-PK" dirty="0"/>
          </a:p>
        </p:txBody>
      </p:sp>
      <p:pic>
        <p:nvPicPr>
          <p:cNvPr id="4" name="Picture 3">
            <a:extLst>
              <a:ext uri="{FF2B5EF4-FFF2-40B4-BE49-F238E27FC236}">
                <a16:creationId xmlns:a16="http://schemas.microsoft.com/office/drawing/2014/main" id="{79E3E12A-C4DB-4DDE-A949-AFCD21EDDD87}"/>
              </a:ext>
            </a:extLst>
          </p:cNvPr>
          <p:cNvPicPr>
            <a:picLocks noChangeAspect="1"/>
          </p:cNvPicPr>
          <p:nvPr/>
        </p:nvPicPr>
        <p:blipFill>
          <a:blip r:embed="rId2"/>
          <a:stretch>
            <a:fillRect/>
          </a:stretch>
        </p:blipFill>
        <p:spPr>
          <a:xfrm>
            <a:off x="3636335" y="2662970"/>
            <a:ext cx="4828992" cy="4004530"/>
          </a:xfrm>
          <a:prstGeom prst="rect">
            <a:avLst/>
          </a:prstGeom>
        </p:spPr>
      </p:pic>
    </p:spTree>
    <p:extLst>
      <p:ext uri="{BB962C8B-B14F-4D97-AF65-F5344CB8AC3E}">
        <p14:creationId xmlns:p14="http://schemas.microsoft.com/office/powerpoint/2010/main" val="280427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1160-6946-4DB3-9CD6-64D1D764C47F}"/>
              </a:ext>
            </a:extLst>
          </p:cNvPr>
          <p:cNvSpPr>
            <a:spLocks noGrp="1"/>
          </p:cNvSpPr>
          <p:nvPr>
            <p:ph type="title"/>
          </p:nvPr>
        </p:nvSpPr>
        <p:spPr>
          <a:xfrm>
            <a:off x="646111" y="452718"/>
            <a:ext cx="9404723" cy="801924"/>
          </a:xfrm>
        </p:spPr>
        <p:txBody>
          <a:bodyPr/>
          <a:lstStyle/>
          <a:p>
            <a:pPr algn="ctr"/>
            <a:r>
              <a:rPr lang="en-US" sz="4000" b="1" dirty="0"/>
              <a:t>Instruction Format Examples</a:t>
            </a:r>
            <a:endParaRPr lang="en-PK" sz="4000" b="1" dirty="0"/>
          </a:p>
        </p:txBody>
      </p:sp>
      <p:sp>
        <p:nvSpPr>
          <p:cNvPr id="3" name="Content Placeholder 2">
            <a:extLst>
              <a:ext uri="{FF2B5EF4-FFF2-40B4-BE49-F238E27FC236}">
                <a16:creationId xmlns:a16="http://schemas.microsoft.com/office/drawing/2014/main" id="{55942A2B-1E93-492C-BFAF-5B3BF5DC9156}"/>
              </a:ext>
            </a:extLst>
          </p:cNvPr>
          <p:cNvSpPr>
            <a:spLocks noGrp="1"/>
          </p:cNvSpPr>
          <p:nvPr>
            <p:ph idx="1"/>
          </p:nvPr>
        </p:nvSpPr>
        <p:spPr>
          <a:xfrm>
            <a:off x="148856" y="1331259"/>
            <a:ext cx="11419367" cy="5074023"/>
          </a:xfrm>
        </p:spPr>
        <p:txBody>
          <a:bodyPr/>
          <a:lstStyle/>
          <a:p>
            <a:r>
              <a:rPr lang="en-US" dirty="0"/>
              <a:t>  No operands </a:t>
            </a:r>
          </a:p>
          <a:p>
            <a:pPr marL="0" indent="0">
              <a:buNone/>
            </a:pPr>
            <a:r>
              <a:rPr lang="en-US" dirty="0"/>
              <a:t>          – </a:t>
            </a:r>
            <a:r>
              <a:rPr lang="en-US" dirty="0" err="1"/>
              <a:t>stc</a:t>
            </a:r>
            <a:r>
              <a:rPr lang="en-US" dirty="0"/>
              <a:t>                ; set Carry flag</a:t>
            </a:r>
          </a:p>
          <a:p>
            <a:pPr marL="0" indent="0">
              <a:buNone/>
            </a:pPr>
            <a:endParaRPr lang="en-US" dirty="0"/>
          </a:p>
          <a:p>
            <a:r>
              <a:rPr lang="en-US" dirty="0"/>
              <a:t>     One operand </a:t>
            </a:r>
          </a:p>
          <a:p>
            <a:pPr marL="0" indent="0">
              <a:buNone/>
            </a:pPr>
            <a:r>
              <a:rPr lang="en-US" dirty="0"/>
              <a:t>           – </a:t>
            </a:r>
            <a:r>
              <a:rPr lang="en-US" dirty="0" err="1"/>
              <a:t>inc</a:t>
            </a:r>
            <a:r>
              <a:rPr lang="en-US" dirty="0"/>
              <a:t> </a:t>
            </a:r>
            <a:r>
              <a:rPr lang="en-US" dirty="0" err="1"/>
              <a:t>eax</a:t>
            </a:r>
            <a:r>
              <a:rPr lang="en-US" dirty="0"/>
              <a:t>        ; register </a:t>
            </a:r>
          </a:p>
          <a:p>
            <a:pPr marL="0" indent="0">
              <a:buNone/>
            </a:pPr>
            <a:r>
              <a:rPr lang="en-US" dirty="0"/>
              <a:t>           – </a:t>
            </a:r>
            <a:r>
              <a:rPr lang="en-US" dirty="0" err="1"/>
              <a:t>inc</a:t>
            </a:r>
            <a:r>
              <a:rPr lang="en-US" dirty="0"/>
              <a:t> </a:t>
            </a:r>
            <a:r>
              <a:rPr lang="en-US" dirty="0" err="1"/>
              <a:t>myByte</a:t>
            </a:r>
            <a:r>
              <a:rPr lang="en-US" dirty="0"/>
              <a:t> ; memory</a:t>
            </a:r>
          </a:p>
          <a:p>
            <a:pPr marL="0" indent="0">
              <a:buNone/>
            </a:pPr>
            <a:endParaRPr lang="en-US" dirty="0"/>
          </a:p>
          <a:p>
            <a:r>
              <a:rPr lang="en-US" dirty="0"/>
              <a:t>    Two operands </a:t>
            </a:r>
          </a:p>
          <a:p>
            <a:pPr marL="0" indent="0">
              <a:buNone/>
            </a:pPr>
            <a:r>
              <a:rPr lang="en-US" dirty="0"/>
              <a:t>                – add </a:t>
            </a:r>
            <a:r>
              <a:rPr lang="en-US" dirty="0" err="1"/>
              <a:t>ebx,ecx</a:t>
            </a:r>
            <a:r>
              <a:rPr lang="en-US" dirty="0"/>
              <a:t>      ; register, register</a:t>
            </a:r>
          </a:p>
          <a:p>
            <a:pPr marL="0" indent="0">
              <a:buNone/>
            </a:pPr>
            <a:r>
              <a:rPr lang="en-US" dirty="0"/>
              <a:t>                – sub myByte,25    ; memory, constant </a:t>
            </a:r>
          </a:p>
          <a:p>
            <a:pPr marL="0" indent="0">
              <a:buNone/>
            </a:pPr>
            <a:r>
              <a:rPr lang="en-US" dirty="0"/>
              <a:t>                – add eax,36 * 25 ; register, constant-expression</a:t>
            </a:r>
            <a:endParaRPr lang="en-PK" dirty="0"/>
          </a:p>
        </p:txBody>
      </p:sp>
    </p:spTree>
    <p:extLst>
      <p:ext uri="{BB962C8B-B14F-4D97-AF65-F5344CB8AC3E}">
        <p14:creationId xmlns:p14="http://schemas.microsoft.com/office/powerpoint/2010/main" val="158527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8B52-49B3-4E38-89CE-984C5821FA2E}"/>
              </a:ext>
            </a:extLst>
          </p:cNvPr>
          <p:cNvSpPr>
            <a:spLocks noGrp="1"/>
          </p:cNvSpPr>
          <p:nvPr>
            <p:ph type="title"/>
          </p:nvPr>
        </p:nvSpPr>
        <p:spPr>
          <a:xfrm>
            <a:off x="646111" y="452718"/>
            <a:ext cx="9404723" cy="716863"/>
          </a:xfrm>
        </p:spPr>
        <p:txBody>
          <a:bodyPr/>
          <a:lstStyle/>
          <a:p>
            <a:pPr algn="ctr"/>
            <a:r>
              <a:rPr lang="en-US" sz="4400" b="1" dirty="0"/>
              <a:t>Instruction Format Examples</a:t>
            </a:r>
            <a:endParaRPr lang="en-PK" dirty="0"/>
          </a:p>
        </p:txBody>
      </p:sp>
      <p:sp>
        <p:nvSpPr>
          <p:cNvPr id="3" name="Content Placeholder 2">
            <a:extLst>
              <a:ext uri="{FF2B5EF4-FFF2-40B4-BE49-F238E27FC236}">
                <a16:creationId xmlns:a16="http://schemas.microsoft.com/office/drawing/2014/main" id="{9FF22819-87BF-438F-B07B-5B9AA4442F3D}"/>
              </a:ext>
            </a:extLst>
          </p:cNvPr>
          <p:cNvSpPr>
            <a:spLocks noGrp="1"/>
          </p:cNvSpPr>
          <p:nvPr>
            <p:ph idx="1"/>
          </p:nvPr>
        </p:nvSpPr>
        <p:spPr>
          <a:xfrm>
            <a:off x="1104293" y="1336055"/>
            <a:ext cx="10782907" cy="4195481"/>
          </a:xfrm>
        </p:spPr>
        <p:txBody>
          <a:bodyPr/>
          <a:lstStyle/>
          <a:p>
            <a:pPr algn="just"/>
            <a:r>
              <a:rPr lang="en-US" dirty="0"/>
              <a:t>Three operands</a:t>
            </a:r>
          </a:p>
          <a:p>
            <a:pPr marL="0" indent="0" algn="just">
              <a:buNone/>
            </a:pPr>
            <a:r>
              <a:rPr lang="en-US" dirty="0"/>
              <a:t>             -  </a:t>
            </a:r>
            <a:r>
              <a:rPr lang="en-US" dirty="0" err="1"/>
              <a:t>imul</a:t>
            </a:r>
            <a:r>
              <a:rPr lang="en-US" dirty="0"/>
              <a:t> </a:t>
            </a:r>
            <a:r>
              <a:rPr lang="en-US" dirty="0" err="1"/>
              <a:t>eax</a:t>
            </a:r>
            <a:r>
              <a:rPr lang="en-US" dirty="0"/>
              <a:t>, </a:t>
            </a:r>
            <a:r>
              <a:rPr lang="en-US" dirty="0" err="1"/>
              <a:t>ebx</a:t>
            </a:r>
            <a:r>
              <a:rPr lang="en-US" dirty="0"/>
              <a:t>, 5</a:t>
            </a:r>
          </a:p>
          <a:p>
            <a:pPr marL="0" indent="0" algn="just">
              <a:buNone/>
            </a:pPr>
            <a:endParaRPr lang="en-US" dirty="0"/>
          </a:p>
          <a:p>
            <a:pPr algn="just"/>
            <a:r>
              <a:rPr lang="en-US" dirty="0"/>
              <a:t>There is a natural ordering of operands.</a:t>
            </a:r>
          </a:p>
          <a:p>
            <a:pPr algn="just"/>
            <a:r>
              <a:rPr lang="en-US" dirty="0"/>
              <a:t>When instructions have multiple operands, the first one is typically called the destination operand.</a:t>
            </a:r>
          </a:p>
          <a:p>
            <a:pPr algn="just"/>
            <a:r>
              <a:rPr lang="en-US" dirty="0"/>
              <a:t>The second operand is usually called the source operand.</a:t>
            </a:r>
          </a:p>
          <a:p>
            <a:pPr algn="just"/>
            <a:r>
              <a:rPr lang="en-US" dirty="0"/>
              <a:t>In general, the contents of the destination operand are modified by the instruction.</a:t>
            </a:r>
            <a:endParaRPr lang="en-PK" dirty="0"/>
          </a:p>
        </p:txBody>
      </p:sp>
    </p:spTree>
    <p:extLst>
      <p:ext uri="{BB962C8B-B14F-4D97-AF65-F5344CB8AC3E}">
        <p14:creationId xmlns:p14="http://schemas.microsoft.com/office/powerpoint/2010/main" val="26464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1403</TotalTime>
  <Words>1831</Words>
  <Application>Microsoft Office PowerPoint</Application>
  <PresentationFormat>Widescreen</PresentationFormat>
  <Paragraphs>253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Gothic</vt:lpstr>
      <vt:lpstr>Wingdings</vt:lpstr>
      <vt:lpstr>Wingdings 3</vt:lpstr>
      <vt:lpstr>Ion</vt:lpstr>
      <vt:lpstr>EE-2003  Computer Organization &amp; Assembly Language</vt:lpstr>
      <vt:lpstr>Chapter No: 03</vt:lpstr>
      <vt:lpstr>INSTRUCTIONS </vt:lpstr>
      <vt:lpstr>INSTRUCTIONS </vt:lpstr>
      <vt:lpstr>INSTRUCTIONS</vt:lpstr>
      <vt:lpstr>Instruction Mnemonic</vt:lpstr>
      <vt:lpstr>Operands</vt:lpstr>
      <vt:lpstr>Instruction Format Examples</vt:lpstr>
      <vt:lpstr>Instruction Format Examples</vt:lpstr>
      <vt:lpstr>The NOP (No Operation) Instruction</vt:lpstr>
      <vt:lpstr>Integer Constants</vt:lpstr>
      <vt:lpstr>Integer Constants</vt:lpstr>
      <vt:lpstr>CLASS ACTIVITY </vt:lpstr>
      <vt:lpstr>Integer Expressions</vt:lpstr>
      <vt:lpstr>Integer Expressions</vt:lpstr>
      <vt:lpstr>DEFINING DATA</vt:lpstr>
      <vt:lpstr>DEFINING DATA</vt:lpstr>
      <vt:lpstr>DEFINING DATA</vt:lpstr>
      <vt:lpstr>DEFINING DATA</vt:lpstr>
      <vt:lpstr>Examples that use multiple initializers: </vt:lpstr>
      <vt:lpstr>Defining Strings:</vt:lpstr>
      <vt:lpstr>DUP OPERATOR</vt:lpstr>
      <vt:lpstr>EXERCISE</vt:lpstr>
      <vt:lpstr>Real Number</vt:lpstr>
      <vt:lpstr>Real Number</vt:lpstr>
      <vt:lpstr>Little and Big Endian</vt:lpstr>
      <vt:lpstr>Directive</vt:lpstr>
      <vt:lpstr>DIRECTIVE VS INSTRUCTION</vt:lpstr>
      <vt:lpstr>EXAMPLE CODE</vt:lpstr>
      <vt:lpstr>EXAMPLE CODE (EXPLANATION)</vt:lpstr>
      <vt:lpstr>PowerPoint Presentation</vt:lpstr>
      <vt:lpstr>PowerPoint Presentation</vt:lpstr>
      <vt:lpstr>REVIEW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EE-2003  Computer Organization &amp; Assembly Language</dc:title>
  <dc:creator>Aashir Mahboob</dc:creator>
  <cp:lastModifiedBy>Aashir Mahboob</cp:lastModifiedBy>
  <cp:revision>79</cp:revision>
  <dcterms:created xsi:type="dcterms:W3CDTF">2021-08-30T19:27:23Z</dcterms:created>
  <dcterms:modified xsi:type="dcterms:W3CDTF">2021-09-24T09:39:38Z</dcterms:modified>
</cp:coreProperties>
</file>