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92" r:id="rId2"/>
    <p:sldId id="293" r:id="rId3"/>
    <p:sldId id="299" r:id="rId4"/>
    <p:sldId id="294" r:id="rId5"/>
    <p:sldId id="295" r:id="rId6"/>
    <p:sldId id="296" r:id="rId7"/>
    <p:sldId id="297" r:id="rId8"/>
    <p:sldId id="298" r:id="rId9"/>
    <p:sldId id="300" r:id="rId10"/>
    <p:sldId id="301" r:id="rId11"/>
    <p:sldId id="302" r:id="rId12"/>
    <p:sldId id="425" r:id="rId13"/>
    <p:sldId id="303" r:id="rId14"/>
    <p:sldId id="304" r:id="rId15"/>
    <p:sldId id="305" r:id="rId16"/>
    <p:sldId id="306" r:id="rId17"/>
    <p:sldId id="307" r:id="rId18"/>
    <p:sldId id="308" r:id="rId19"/>
    <p:sldId id="380" r:id="rId20"/>
    <p:sldId id="310" r:id="rId21"/>
    <p:sldId id="309" r:id="rId22"/>
    <p:sldId id="311" r:id="rId23"/>
    <p:sldId id="312" r:id="rId24"/>
    <p:sldId id="313" r:id="rId25"/>
    <p:sldId id="314" r:id="rId26"/>
    <p:sldId id="315" r:id="rId27"/>
    <p:sldId id="316" r:id="rId28"/>
    <p:sldId id="403" r:id="rId29"/>
    <p:sldId id="404" r:id="rId30"/>
    <p:sldId id="405" r:id="rId31"/>
    <p:sldId id="415" r:id="rId32"/>
    <p:sldId id="416" r:id="rId33"/>
    <p:sldId id="417" r:id="rId34"/>
    <p:sldId id="418" r:id="rId35"/>
    <p:sldId id="419" r:id="rId36"/>
    <p:sldId id="420" r:id="rId37"/>
    <p:sldId id="383" r:id="rId38"/>
    <p:sldId id="384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21" r:id="rId49"/>
    <p:sldId id="422" r:id="rId50"/>
    <p:sldId id="423" r:id="rId51"/>
    <p:sldId id="424" r:id="rId52"/>
    <p:sldId id="27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56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50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142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083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75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68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45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146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018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335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3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9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0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00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08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94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D22BE7-ABD7-41AF-83C8-5AF8D5AEF966}" type="datetimeFigureOut">
              <a:rPr lang="en-PK" smtClean="0"/>
              <a:t>12/09/2022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2300F-B408-4C2B-9408-2319A05315D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28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8D72-F4B5-4700-AEC0-F224D018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96" y="298715"/>
            <a:ext cx="8637073" cy="2541431"/>
          </a:xfrm>
        </p:spPr>
        <p:txBody>
          <a:bodyPr/>
          <a:lstStyle/>
          <a:p>
            <a:pPr algn="ctr"/>
            <a:r>
              <a:rPr lang="en-US" sz="5400" b="1" dirty="0"/>
              <a:t>EE-2003 </a:t>
            </a:r>
            <a:br>
              <a:rPr lang="en-US" sz="5400" b="1" dirty="0"/>
            </a:br>
            <a:r>
              <a:rPr lang="en-US" sz="5400" b="1" dirty="0"/>
              <a:t>Computer Organization &amp; Assembly Language</a:t>
            </a:r>
            <a:endParaRPr lang="en-PK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7BE75-F8AE-40A5-A370-603CDFA59F0F}"/>
              </a:ext>
            </a:extLst>
          </p:cNvPr>
          <p:cNvSpPr/>
          <p:nvPr/>
        </p:nvSpPr>
        <p:spPr>
          <a:xfrm>
            <a:off x="3138349" y="3429000"/>
            <a:ext cx="6639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INSTRUCTOR</a:t>
            </a:r>
          </a:p>
          <a:p>
            <a:endParaRPr lang="en-US" sz="2400" b="1" dirty="0"/>
          </a:p>
          <a:p>
            <a:r>
              <a:rPr lang="en-US" sz="2400" b="1" dirty="0"/>
              <a:t>Engr. Aashir Mahboob</a:t>
            </a:r>
          </a:p>
          <a:p>
            <a:r>
              <a:rPr lang="en-US" sz="2400" b="1" dirty="0"/>
              <a:t>Lecturer, Department of Computer Science</a:t>
            </a:r>
          </a:p>
          <a:p>
            <a:r>
              <a:rPr lang="en-US" sz="2400" b="1" dirty="0"/>
              <a:t>FAST NUCES (Karachi)</a:t>
            </a:r>
          </a:p>
          <a:p>
            <a:r>
              <a:rPr lang="en-US" sz="2400" b="1" dirty="0"/>
              <a:t>aashir.mahboob@nu.edu.pk</a:t>
            </a:r>
          </a:p>
          <a:p>
            <a:r>
              <a:rPr lang="en-US" b="1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616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13"/>
    </mc:Choice>
    <mc:Fallback xmlns="">
      <p:transition spd="slow" advTm="696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6" y="1173708"/>
            <a:ext cx="11387138" cy="5074692"/>
          </a:xfrm>
        </p:spPr>
        <p:txBody>
          <a:bodyPr>
            <a:normAutofit/>
          </a:bodyPr>
          <a:lstStyle/>
          <a:p>
            <a:r>
              <a:rPr lang="en-US" sz="2400" b="1" dirty="0"/>
              <a:t>Zero Extension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dirty="0"/>
              <a:t>•MOV instruction cannot directly copy data from a smaller operand to a larger one.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mov bl,10001111b </a:t>
            </a:r>
          </a:p>
          <a:p>
            <a:pPr marL="0" indent="0" algn="ctr">
              <a:buNone/>
            </a:pPr>
            <a:r>
              <a:rPr lang="en-US" b="1" dirty="0"/>
              <a:t>mov ax,bl ;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MOVZX (move with zero-extend) instruction</a:t>
            </a:r>
            <a:r>
              <a:rPr lang="en-US" dirty="0"/>
              <a:t> fills (extends) the upper half of the destination with zeros.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b="1" dirty="0"/>
              <a:t>MOVZX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4" y="4919661"/>
            <a:ext cx="8350620" cy="175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342"/>
          </a:xfrm>
        </p:spPr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91" y="1499050"/>
            <a:ext cx="34575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268425"/>
            <a:ext cx="3190875" cy="168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3160" y="1499050"/>
            <a:ext cx="6774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Write down values of registers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245" y="2765875"/>
            <a:ext cx="3012341" cy="171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342"/>
          </a:xfrm>
        </p:spPr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3160" y="1499050"/>
            <a:ext cx="67746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Write down values of registers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546E9-89F7-45CF-9E1D-583DB676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90" y="2284999"/>
            <a:ext cx="4959559" cy="3891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F89AFC-B5CD-4369-A741-893F5521D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49" y="4108174"/>
            <a:ext cx="2211249" cy="20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3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473958"/>
            <a:ext cx="11300347" cy="4774441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MOVSX instruction (move with sign-extend)</a:t>
            </a:r>
            <a:r>
              <a:rPr lang="en-US" dirty="0"/>
              <a:t> copies the contents of a source operand into a destination operand and fills the upper half of the destination with a copy of the source operand's sign bit.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6111" y="452718"/>
            <a:ext cx="9404723" cy="7209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MOVSX INSTRUCTION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0" y="3532495"/>
            <a:ext cx="417195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19" y="3437245"/>
            <a:ext cx="4441991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342"/>
          </a:xfrm>
        </p:spPr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627069"/>
            <a:ext cx="5404501" cy="82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923606"/>
            <a:ext cx="5404500" cy="781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6110" y="4171665"/>
            <a:ext cx="50674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Write down values ax.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459" y="1807475"/>
            <a:ext cx="5440151" cy="600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6775" y="2756848"/>
            <a:ext cx="5273061" cy="27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b="1" dirty="0"/>
              <a:t>XCHG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337482"/>
            <a:ext cx="11136573" cy="5172500"/>
          </a:xfrm>
        </p:spPr>
        <p:txBody>
          <a:bodyPr/>
          <a:lstStyle/>
          <a:p>
            <a:pPr fontAlgn="ctr"/>
            <a:r>
              <a:rPr lang="en-US" dirty="0"/>
              <a:t>The XCHG (exchange data) instruction exchanges the contents of two operands.</a:t>
            </a:r>
          </a:p>
          <a:p>
            <a:pPr fontAlgn="ctr"/>
            <a:endParaRPr lang="en-US" dirty="0"/>
          </a:p>
          <a:p>
            <a:pPr fontAlgn="ctr"/>
            <a:r>
              <a:rPr lang="en-US" dirty="0"/>
              <a:t>There are three variants:</a:t>
            </a:r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r>
              <a:rPr lang="en-US" dirty="0"/>
              <a:t>You can exchange data between registers or between registers and memory, </a:t>
            </a:r>
            <a:r>
              <a:rPr lang="en-US" b="1" dirty="0"/>
              <a:t>but not from memory to memory</a:t>
            </a:r>
            <a:r>
              <a:rPr lang="en-US" dirty="0"/>
              <a:t>:</a:t>
            </a:r>
          </a:p>
          <a:p>
            <a:pPr marL="0" indent="0" fontAlgn="ctr">
              <a:buNone/>
            </a:pPr>
            <a:endParaRPr lang="en-US" dirty="0"/>
          </a:p>
          <a:p>
            <a:pPr marL="0" indent="0" font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43" y="2730689"/>
            <a:ext cx="2437263" cy="1218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51" y="5342528"/>
            <a:ext cx="8820295" cy="99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1241946"/>
            <a:ext cx="11546006" cy="5006453"/>
          </a:xfrm>
        </p:spPr>
        <p:txBody>
          <a:bodyPr/>
          <a:lstStyle/>
          <a:p>
            <a:pPr algn="just"/>
            <a:r>
              <a:rPr lang="en-US" dirty="0"/>
              <a:t>The rules for operands in the XCHG instruction are the same as those for the MOV instruction...</a:t>
            </a:r>
          </a:p>
          <a:p>
            <a:pPr marL="0" indent="0" fontAlgn="ctr">
              <a:buNone/>
            </a:pPr>
            <a:r>
              <a:rPr lang="en-US" b="1" dirty="0"/>
              <a:t>                        ...except that XCHG does not accept immediate operands.</a:t>
            </a:r>
          </a:p>
          <a:p>
            <a:pPr marL="0" indent="0" fontAlgn="ctr">
              <a:buNone/>
            </a:pPr>
            <a:endParaRPr lang="en-US" b="1" dirty="0"/>
          </a:p>
          <a:p>
            <a:pPr algn="just" fontAlgn="ctr"/>
            <a:r>
              <a:rPr lang="en-US" dirty="0"/>
              <a:t>In array sorting applications, XCHG provides a simple way to exchange two array elements.</a:t>
            </a:r>
          </a:p>
          <a:p>
            <a:pPr marL="0" indent="0">
              <a:buNone/>
            </a:pPr>
            <a:br>
              <a:rPr lang="en-US" dirty="0"/>
            </a:b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3694"/>
          </a:xfrm>
        </p:spPr>
        <p:txBody>
          <a:bodyPr/>
          <a:lstStyle/>
          <a:p>
            <a:pPr algn="ctr"/>
            <a:r>
              <a:rPr lang="en-US" b="1" dirty="0"/>
              <a:t>XCHG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84" y="4080681"/>
            <a:ext cx="9956156" cy="21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452718"/>
            <a:ext cx="9404723" cy="7073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/>
              <a:t>EXERCISE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32458"/>
            <a:ext cx="3270796" cy="1343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712191"/>
            <a:ext cx="3680229" cy="1564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03694" y="1466629"/>
            <a:ext cx="675697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Write down contents of ax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memory locations after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Execution of each instruction.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43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8576-5963-4D9B-8D82-DAECE4B2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b="1" dirty="0"/>
              <a:t>Direct-Offset Operands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6AF9-1407-4541-BF79-FAB41F56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66191"/>
            <a:ext cx="10578479" cy="508220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lets you access memory locations that may not have explicit labels.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constant is added to a data label to produce an effective address (EA). The address is dereferenced to get the value inside its memory location. </a:t>
            </a:r>
          </a:p>
          <a:p>
            <a:pPr algn="just"/>
            <a:endParaRPr lang="en-US" sz="2400" dirty="0"/>
          </a:p>
          <a:p>
            <a:pPr algn="just"/>
            <a:endParaRPr lang="en-PK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061F7-5EA7-40F1-B79A-AAD4CBE0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41" y="3707295"/>
            <a:ext cx="5370822" cy="1050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3387E-6348-47EA-86CD-AF39DA7A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10" y="5181600"/>
            <a:ext cx="5815965" cy="12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8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6E7-C631-476C-A0A8-55D9599D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2843"/>
            <a:ext cx="9404723" cy="823189"/>
          </a:xfrm>
        </p:spPr>
        <p:txBody>
          <a:bodyPr/>
          <a:lstStyle/>
          <a:p>
            <a:pPr algn="ctr"/>
            <a:r>
              <a:rPr lang="en-US" sz="4400" b="1" dirty="0"/>
              <a:t>Direct-Offset Operands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0F6C-701F-4EED-ADBD-E8AABC62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461897" cy="507402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WORD Arrays</a:t>
            </a:r>
            <a:r>
              <a:rPr lang="en-US" sz="1800" dirty="0"/>
              <a:t>; In an array of 16-bit words, the offset of each array element is 2 bytes beyond the previous one.</a:t>
            </a:r>
          </a:p>
          <a:p>
            <a:pPr algn="just"/>
            <a:r>
              <a:rPr lang="en-US" sz="1800" dirty="0"/>
              <a:t>That’s why 2 is added as offset in Array (for each next element of an array)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DWORD Arrays</a:t>
            </a:r>
            <a:r>
              <a:rPr lang="en-US" sz="1800" dirty="0"/>
              <a:t>; In an array of 32-bit words, the offset of each array element is 4 bytes beyond the previous one.</a:t>
            </a:r>
          </a:p>
          <a:p>
            <a:pPr algn="just"/>
            <a:r>
              <a:rPr lang="en-US" sz="1800" dirty="0"/>
              <a:t>That’s why 4 is added as offset in Array (for each next element of an array)</a:t>
            </a:r>
          </a:p>
          <a:p>
            <a:pPr algn="just"/>
            <a:endParaRPr lang="en-US" sz="1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50CB6BC-3E5C-4C51-92D2-CDBB54DB1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b="67124"/>
          <a:stretch/>
        </p:blipFill>
        <p:spPr bwMode="auto">
          <a:xfrm>
            <a:off x="776472" y="2847112"/>
            <a:ext cx="8845153" cy="1018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690D4E-8FD2-4375-965B-D323EBF29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00" r="3268" b="-3000"/>
          <a:stretch/>
        </p:blipFill>
        <p:spPr bwMode="auto">
          <a:xfrm>
            <a:off x="776472" y="2443942"/>
            <a:ext cx="8845153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B48B8EAA-4BFF-41F0-A6EF-0D548699A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t="49909" b="-364"/>
          <a:stretch/>
        </p:blipFill>
        <p:spPr bwMode="auto">
          <a:xfrm>
            <a:off x="776471" y="5037512"/>
            <a:ext cx="8845153" cy="156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7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DE50-7E59-4166-9401-CAE90273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pPr algn="ctr"/>
            <a:r>
              <a:rPr lang="en-US" sz="3200" b="1" dirty="0"/>
              <a:t>Chapter No: 04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6B4BD-F79F-4453-9914-79484D5D0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10" y="1562589"/>
            <a:ext cx="11191165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000" b="1" dirty="0"/>
              <a:t>Data Transfers, Addressing, and Arithmetic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52350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C37E-DAF5-4C64-80CB-0F4B115E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2986"/>
          </a:xfrm>
        </p:spPr>
        <p:txBody>
          <a:bodyPr/>
          <a:lstStyle/>
          <a:p>
            <a:pPr algn="ctr"/>
            <a:r>
              <a:rPr lang="en-US" b="1" dirty="0"/>
              <a:t>EXAMPLE PROGRAM (MOVES)</a:t>
            </a:r>
            <a:endParaRPr lang="en-PK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D389C-2F06-40D6-B23B-6491032E2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26" y="1374396"/>
            <a:ext cx="4029269" cy="164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7D76C-3E2D-40D4-91A3-D997F22D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657" y="1374396"/>
            <a:ext cx="2767647" cy="4240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367F0-98BA-4694-8F28-F1FA1CEC9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367" y="1391004"/>
            <a:ext cx="2407338" cy="42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805D-7FCD-4489-9EE3-74506364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en-US" b="1" dirty="0"/>
              <a:t>ADDITION AND SUBTRACTION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EC23-02EF-4496-802B-FC6D48E8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10" y="1325217"/>
            <a:ext cx="10310190" cy="4923183"/>
          </a:xfrm>
        </p:spPr>
        <p:txBody>
          <a:bodyPr/>
          <a:lstStyle/>
          <a:p>
            <a:r>
              <a:rPr lang="en-US" b="1" dirty="0"/>
              <a:t>INC and DEC Instructions</a:t>
            </a:r>
          </a:p>
          <a:p>
            <a:pPr marL="0" indent="0" algn="just">
              <a:buNone/>
            </a:pPr>
            <a:r>
              <a:rPr lang="en-US" dirty="0"/>
              <a:t>•The INC (increment) and DEC (decrement) instructions, respectively, add 1 and subtract 1 from a register or memory operand.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E42C5-EA7F-4DC6-B09B-BD46C32D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06343"/>
            <a:ext cx="4532915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0ACBE5-FF95-416F-AD62-1BF2019B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4" y="4299157"/>
            <a:ext cx="3326710" cy="2242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463E8-218C-49A3-9640-3AF0C0EF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272" y="4255006"/>
            <a:ext cx="2391519" cy="227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99C3-295C-46C9-A114-37767310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91478"/>
            <a:ext cx="10751740" cy="5141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ADD Instruction</a:t>
            </a:r>
          </a:p>
          <a:p>
            <a:pPr marL="0" indent="0" algn="just">
              <a:buNone/>
            </a:pPr>
            <a:r>
              <a:rPr lang="en-US" dirty="0"/>
              <a:t>The ADD instruction adds a source operand to a destination operand of the same size.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SUB Instruction </a:t>
            </a:r>
          </a:p>
          <a:p>
            <a:pPr marL="0" indent="0">
              <a:buNone/>
            </a:pPr>
            <a:r>
              <a:rPr lang="en-US" dirty="0"/>
              <a:t>The SUB instruction subtracts a source operand from a destination operand.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•The set of possible operands is the same as for the MOV instruction </a:t>
            </a:r>
          </a:p>
          <a:p>
            <a:pPr marL="0" indent="0">
              <a:buNone/>
            </a:pPr>
            <a:endParaRPr lang="en-PK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3FBC20-75B5-4061-99EE-8166893777C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797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ADDITION AND SUBTRACTION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984A7-653E-4556-9E42-CFA73971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450" y="2570922"/>
            <a:ext cx="3122705" cy="629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89C1FF-9F86-413E-9295-E67AD30C7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50" y="4853513"/>
            <a:ext cx="3690832" cy="6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3E5782-993D-40A0-B50E-BA3DD7C2F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600" y="1555164"/>
            <a:ext cx="3463759" cy="13205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345709-A02A-403B-B057-07ABE88A851A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7797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ADDITION AND SUBTRACTION</a:t>
            </a:r>
            <a:endParaRPr lang="en-P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4B8F3-480B-4E98-9EAE-91B54038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429000"/>
            <a:ext cx="3750961" cy="2536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E37E4-FD11-421B-B328-D3F4AC89D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43" y="2610678"/>
            <a:ext cx="2777642" cy="26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C22A-FB49-4FDA-94AC-0CDEB7DB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pPr algn="ctr"/>
            <a:r>
              <a:rPr lang="en-US" b="1" dirty="0"/>
              <a:t>NEG Instruction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E94A-088B-444A-B51B-3F0F13A1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364974"/>
            <a:ext cx="10614991" cy="4883425"/>
          </a:xfrm>
        </p:spPr>
        <p:txBody>
          <a:bodyPr/>
          <a:lstStyle/>
          <a:p>
            <a:pPr algn="just"/>
            <a:r>
              <a:rPr lang="en-US" dirty="0"/>
              <a:t>The neg (negate) instruction takes the two's complement of a byte or word.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takes a single (destination) operation and negates it. The syntax for this instruction is: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Neg always updates the A, S, P, and Z flags as though you were using the sub instruction.</a:t>
            </a:r>
          </a:p>
          <a:p>
            <a:pPr algn="just"/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32698-53E1-47D4-97E6-D15B5406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30" y="2995612"/>
            <a:ext cx="2312687" cy="135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7A7-8787-4F86-B680-07748829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sz="4000" b="1" dirty="0"/>
              <a:t>Implementing Arithmetic Expressions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C1F1-07F0-43AF-B8A1-F5F7C7C5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1298714"/>
            <a:ext cx="10124660" cy="4949686"/>
          </a:xfrm>
        </p:spPr>
        <p:txBody>
          <a:bodyPr/>
          <a:lstStyle/>
          <a:p>
            <a:pPr algn="just"/>
            <a:r>
              <a:rPr lang="en-US" dirty="0"/>
              <a:t>HLL compilers translate mathematical expressions into assembly language. You can do it also. For example: </a:t>
            </a:r>
          </a:p>
          <a:p>
            <a:pPr algn="just"/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E1831-E030-4080-B11A-0A5DC4C4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823" y="2202760"/>
            <a:ext cx="5326252" cy="646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FF0D8-D09E-4991-9AD6-95619E5E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3" y="3429000"/>
            <a:ext cx="2799995" cy="2017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A9771-323F-4C4E-BF98-2C02F3D1C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44" y="3266440"/>
            <a:ext cx="2186609" cy="3138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7DBBA-5065-4422-BBCA-EFA7BE7BB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7078" y="3429000"/>
            <a:ext cx="1572879" cy="25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F9F3-9AEE-4D8F-81F1-CF240623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960"/>
          </a:xfrm>
        </p:spPr>
        <p:txBody>
          <a:bodyPr/>
          <a:lstStyle/>
          <a:p>
            <a:pPr algn="just"/>
            <a:r>
              <a:rPr lang="en-US" sz="3200" b="1" dirty="0"/>
              <a:t>Flags Affected by Addition and Subtraction 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D09E-B299-42E8-BC4E-BE60F0EF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74" y="1272210"/>
            <a:ext cx="10124660" cy="498944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•The ALU has a number of status flags that reflect the outcome of arithmetic (and bitwise) operations.</a:t>
            </a:r>
          </a:p>
          <a:p>
            <a:pPr marL="0" indent="0" algn="just">
              <a:buNone/>
            </a:pPr>
            <a:r>
              <a:rPr lang="en-US" dirty="0"/>
              <a:t>   • based on the contents of the destination operand.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•We use the values of CPU status flags to check the outcome of arithmetic operations and to activate conditional branching instructions.</a:t>
            </a:r>
          </a:p>
          <a:p>
            <a:pPr marL="0" indent="0" algn="just">
              <a:buNone/>
            </a:pPr>
            <a:r>
              <a:rPr lang="en-US" b="1" dirty="0"/>
              <a:t>•Essential flags:</a:t>
            </a:r>
          </a:p>
          <a:p>
            <a:pPr algn="just"/>
            <a:r>
              <a:rPr lang="en-US" dirty="0"/>
              <a:t>Zero flag – set when destination equals zero </a:t>
            </a:r>
          </a:p>
          <a:p>
            <a:pPr algn="just"/>
            <a:r>
              <a:rPr lang="en-US" dirty="0"/>
              <a:t> Sign flag – set when destination is negative; if the MSB of the destination operand is set,</a:t>
            </a:r>
          </a:p>
          <a:p>
            <a:pPr algn="just"/>
            <a:r>
              <a:rPr lang="en-US" dirty="0"/>
              <a:t>  Carry flag – set when unsigned value is out of range. </a:t>
            </a:r>
          </a:p>
          <a:p>
            <a:pPr algn="just"/>
            <a:r>
              <a:rPr lang="en-US" dirty="0"/>
              <a:t> Overflow flag – set when signed value is out of range 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838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B89C71-13EB-403B-AAA2-E5801D83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620988"/>
          </a:xfrm>
        </p:spPr>
        <p:txBody>
          <a:bodyPr/>
          <a:lstStyle/>
          <a:p>
            <a:pPr algn="just"/>
            <a:r>
              <a:rPr lang="en-US" sz="3200" b="1" dirty="0"/>
              <a:t>Flags Affected by Addition and Subtraction </a:t>
            </a:r>
            <a:endParaRPr lang="en-PK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42085-E4E9-4917-819D-09521910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25" y="1457739"/>
            <a:ext cx="4113144" cy="4668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5B8DB-16EA-4EB7-82F6-122F898A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18" y="1457739"/>
            <a:ext cx="4113143" cy="46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3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6E7-C631-476C-A0A8-55D9599D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2843"/>
            <a:ext cx="9404723" cy="823189"/>
          </a:xfrm>
        </p:spPr>
        <p:txBody>
          <a:bodyPr/>
          <a:lstStyle/>
          <a:p>
            <a:pPr algn="ctr"/>
            <a:r>
              <a:rPr lang="en-US" sz="4400" b="1" dirty="0"/>
              <a:t>ADD &amp; SUB Instructions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0F6C-701F-4EED-ADBD-E8AABC62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461897" cy="507402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Example:</a:t>
            </a:r>
          </a:p>
          <a:p>
            <a:pPr algn="just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E9B9F-1F77-44E9-A10E-72D43537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47" y="1824037"/>
            <a:ext cx="8622906" cy="42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6E7-C631-476C-A0A8-55D9599D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2843"/>
            <a:ext cx="9404723" cy="823189"/>
          </a:xfrm>
        </p:spPr>
        <p:txBody>
          <a:bodyPr/>
          <a:lstStyle/>
          <a:p>
            <a:pPr algn="ctr"/>
            <a:r>
              <a:rPr lang="en-US" sz="4400" b="1" dirty="0"/>
              <a:t>ADD &amp; SUB Instructions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0F6C-701F-4EED-ADBD-E8AABC62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461897" cy="507402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Example:</a:t>
            </a:r>
          </a:p>
          <a:p>
            <a:pPr algn="just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0414-8CC4-496B-80B4-BE657338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77" y="1952712"/>
            <a:ext cx="8420895" cy="41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8285"/>
          </a:xfrm>
        </p:spPr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104" y="1310186"/>
            <a:ext cx="10181230" cy="4938214"/>
          </a:xfrm>
        </p:spPr>
        <p:txBody>
          <a:bodyPr/>
          <a:lstStyle/>
          <a:p>
            <a:r>
              <a:rPr lang="en-US" b="1" dirty="0"/>
              <a:t>DATA TRANSFER INSTRUCTIONS</a:t>
            </a:r>
          </a:p>
          <a:p>
            <a:endParaRPr lang="en-US" b="1" dirty="0"/>
          </a:p>
          <a:p>
            <a:r>
              <a:rPr lang="en-US" b="1" dirty="0"/>
              <a:t>ADDITION AND SUBTRACTION</a:t>
            </a:r>
          </a:p>
          <a:p>
            <a:endParaRPr lang="en-US" b="1" dirty="0"/>
          </a:p>
          <a:p>
            <a:r>
              <a:rPr lang="en-US" b="1" dirty="0"/>
              <a:t>DATA RELATED OPERATORS AND DIRECTIVES</a:t>
            </a:r>
          </a:p>
          <a:p>
            <a:endParaRPr lang="en-US" b="1" dirty="0"/>
          </a:p>
          <a:p>
            <a:r>
              <a:rPr lang="en-US" b="1" dirty="0"/>
              <a:t>INDIRECT ADDRESSING</a:t>
            </a:r>
          </a:p>
          <a:p>
            <a:endParaRPr lang="en-US" b="1" dirty="0"/>
          </a:p>
          <a:p>
            <a:r>
              <a:rPr lang="en-US" b="1" dirty="0"/>
              <a:t>JMP AND LOOP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9231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6E7-C631-476C-A0A8-55D9599D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2843"/>
            <a:ext cx="9404723" cy="823189"/>
          </a:xfrm>
        </p:spPr>
        <p:txBody>
          <a:bodyPr/>
          <a:lstStyle/>
          <a:p>
            <a:pPr algn="ctr"/>
            <a:r>
              <a:rPr lang="en-US" sz="4400" b="1" dirty="0"/>
              <a:t>ADD &amp; SUB Instructions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0F6C-701F-4EED-ADBD-E8AABC62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461897" cy="50740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Sign and Overflow Flags:</a:t>
            </a:r>
          </a:p>
          <a:p>
            <a:pPr algn="just"/>
            <a:r>
              <a:rPr lang="en-US" sz="1800" dirty="0"/>
              <a:t>The Sign flag is set when the result of a signed arithmetic operation is negative.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Overflow flag is set when the result of a signed arithmetic operation overflows or underflows the destination operand.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E6BB4-43E9-4432-9859-6A53411C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12" y="2451908"/>
            <a:ext cx="10239175" cy="1110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886A8-EB35-459D-B765-48186688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11" y="4593117"/>
            <a:ext cx="10239175" cy="101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BB2-FC31-4491-8CE8-F6653CB6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3473"/>
          </a:xfrm>
        </p:spPr>
        <p:txBody>
          <a:bodyPr/>
          <a:lstStyle/>
          <a:p>
            <a:pPr algn="ctr"/>
            <a:r>
              <a:rPr lang="en-US" sz="3200" b="1" dirty="0"/>
              <a:t>LAHF/SAHF (load/store status flag from/to AH)</a:t>
            </a:r>
            <a:endParaRPr lang="en-PK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32DA-DCBA-45E5-923B-22456ECC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166191"/>
            <a:ext cx="11449879" cy="5239091"/>
          </a:xfrm>
        </p:spPr>
        <p:txBody>
          <a:bodyPr/>
          <a:lstStyle/>
          <a:p>
            <a:pPr algn="just"/>
            <a:r>
              <a:rPr lang="en-US" sz="2400" b="1" dirty="0"/>
              <a:t>LAHF instruction loads lower byte of the EFLAGS register into AH register.</a:t>
            </a:r>
          </a:p>
          <a:p>
            <a:pPr algn="just"/>
            <a:endParaRPr lang="en-US" sz="2400" b="1" dirty="0"/>
          </a:p>
          <a:p>
            <a:pPr algn="just" fontAlgn="ctr"/>
            <a:r>
              <a:rPr lang="en-US" sz="2800" b="1" dirty="0"/>
              <a:t>The lowest 8 bits of the flags are transferred:</a:t>
            </a:r>
          </a:p>
          <a:p>
            <a:pPr lvl="1" algn="just" fontAlgn="ctr"/>
            <a:r>
              <a:rPr lang="en-US" sz="2400" b="1" dirty="0"/>
              <a:t>Sign</a:t>
            </a:r>
          </a:p>
          <a:p>
            <a:pPr lvl="1" algn="just" fontAlgn="ctr"/>
            <a:r>
              <a:rPr lang="en-US" sz="2400" b="1" dirty="0"/>
              <a:t>Zero</a:t>
            </a:r>
          </a:p>
          <a:p>
            <a:pPr lvl="1" algn="just" fontAlgn="ctr"/>
            <a:r>
              <a:rPr lang="en-US" sz="2400" b="1" dirty="0"/>
              <a:t>Auxiliary Carry</a:t>
            </a:r>
          </a:p>
          <a:p>
            <a:pPr lvl="1" algn="just" fontAlgn="ctr"/>
            <a:r>
              <a:rPr lang="en-US" sz="2400" b="1" dirty="0"/>
              <a:t>Parity</a:t>
            </a:r>
          </a:p>
          <a:p>
            <a:pPr lvl="1" algn="just" fontAlgn="ctr"/>
            <a:r>
              <a:rPr lang="en-US" sz="2400" b="1" dirty="0"/>
              <a:t>Carry</a:t>
            </a:r>
          </a:p>
          <a:p>
            <a:pPr algn="just"/>
            <a:endParaRPr lang="en-US" sz="2400" b="1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A931B-C732-4870-81F1-F15EEFA5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51" y="4416908"/>
            <a:ext cx="900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97A2-9464-4389-A2E1-FAA80AA8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04" y="1086679"/>
            <a:ext cx="10499573" cy="547314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SAHF restores the value of lower byte flags.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This instruction copies, AH into low byte of EFLAGS Register.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PK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95AF38-BE51-416C-A0AE-7746A284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634240"/>
          </a:xfrm>
        </p:spPr>
        <p:txBody>
          <a:bodyPr/>
          <a:lstStyle/>
          <a:p>
            <a:pPr algn="ctr"/>
            <a:r>
              <a:rPr lang="en-US" sz="3200" b="1" dirty="0"/>
              <a:t>LAHF/SAHF (load/store status flag from/to AH)</a:t>
            </a:r>
            <a:endParaRPr lang="en-PK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5F06-6421-4AF5-99D5-1CFDFB2F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1" y="3230372"/>
            <a:ext cx="11905397" cy="9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52AC-5C09-4166-859D-1F55924C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8" y="0"/>
            <a:ext cx="9404723" cy="806239"/>
          </a:xfrm>
        </p:spPr>
        <p:txBody>
          <a:bodyPr/>
          <a:lstStyle/>
          <a:p>
            <a:pPr algn="ctr"/>
            <a:r>
              <a:rPr lang="en-US" b="1" dirty="0"/>
              <a:t>EFLAGS</a:t>
            </a:r>
            <a:endParaRPr lang="en-PK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FCDC25-76FE-4901-AA4A-86DA9F7AF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5" y="640687"/>
            <a:ext cx="8534400" cy="61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96E1-BF2C-4031-9966-01850299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b="1" dirty="0"/>
              <a:t>ALIGN DIRECTIVE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EFEA-6793-4F1F-AD9E-38E7784A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19200"/>
            <a:ext cx="10455965" cy="5473148"/>
          </a:xfrm>
        </p:spPr>
        <p:txBody>
          <a:bodyPr/>
          <a:lstStyle/>
          <a:p>
            <a:pPr algn="just"/>
            <a:r>
              <a:rPr lang="en-US" sz="2400" b="1" dirty="0"/>
              <a:t>The ALIGN directive aligns a variable on a byte, word, doubleword, or paragraph boundary.</a:t>
            </a:r>
          </a:p>
          <a:p>
            <a:r>
              <a:rPr lang="en-US" dirty="0"/>
              <a:t> </a:t>
            </a:r>
            <a:r>
              <a:rPr lang="en-US" b="1" dirty="0"/>
              <a:t>The syntax is :</a:t>
            </a:r>
          </a:p>
          <a:p>
            <a:pPr marL="0" indent="0" algn="ctr">
              <a:buNone/>
            </a:pPr>
            <a:r>
              <a:rPr lang="en-US" b="1" dirty="0"/>
              <a:t>ALIGN bound</a:t>
            </a:r>
          </a:p>
          <a:p>
            <a:pPr marL="0" indent="0" algn="ctr">
              <a:buNone/>
            </a:pPr>
            <a:endParaRPr lang="en-US" b="1" dirty="0"/>
          </a:p>
          <a:p>
            <a:pPr algn="just"/>
            <a:r>
              <a:rPr lang="en-US" sz="2400" b="1" dirty="0"/>
              <a:t>Bound can be 1, 2, 4, 8, or 16. A value of 1 aligns the next variable on a 1- byte boundary (the default).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r>
              <a:rPr lang="en-US" sz="2400" b="1" dirty="0"/>
              <a:t>If bound is 2, the next variable is aligned on an even-numbered address. If bound is 4, the next address is a multiple of 4. If bound is 16, the next address is a multiple of 16, a paragraph boundary. </a:t>
            </a:r>
          </a:p>
          <a:p>
            <a:pPr marL="0" indent="0" algn="just">
              <a:buNone/>
            </a:pP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4627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54C5-2C38-46EA-B7F0-6AA15582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52939"/>
            <a:ext cx="10972800" cy="5512904"/>
          </a:xfrm>
        </p:spPr>
        <p:txBody>
          <a:bodyPr/>
          <a:lstStyle/>
          <a:p>
            <a:pPr algn="just"/>
            <a:r>
              <a:rPr lang="en-US" sz="2400" b="1" dirty="0"/>
              <a:t>The assembler can insert one or more empty bytes before the variable to fix the alignment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sz="2400" b="1" dirty="0"/>
              <a:t>Why bother aligning data?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Because the CPU can process data stored at even-numbered addresses more quickly than those at odd-numbered addresses.</a:t>
            </a:r>
            <a:endParaRPr lang="en-PK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E6D660-F45B-44E5-911C-1E856D89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700501"/>
          </a:xfrm>
        </p:spPr>
        <p:txBody>
          <a:bodyPr/>
          <a:lstStyle/>
          <a:p>
            <a:pPr algn="ctr"/>
            <a:r>
              <a:rPr lang="en-US" b="1" dirty="0"/>
              <a:t>ALIGN DIRECTIVE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4615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8BD8-8639-484E-A75B-1D9003FB0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03" y="1179443"/>
            <a:ext cx="10393557" cy="547314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In the following example, </a:t>
            </a:r>
            <a:r>
              <a:rPr lang="en-US" sz="2400" b="1" dirty="0" err="1"/>
              <a:t>bVal</a:t>
            </a:r>
            <a:r>
              <a:rPr lang="en-US" sz="2400" b="1" dirty="0"/>
              <a:t> is arbitrarily located at offset 00404000. Inserting the ALIGN 2 directive before </a:t>
            </a:r>
            <a:r>
              <a:rPr lang="en-US" sz="2400" b="1" dirty="0" err="1"/>
              <a:t>wVal</a:t>
            </a:r>
            <a:r>
              <a:rPr lang="en-US" sz="2400" b="1" dirty="0"/>
              <a:t> causes it to be assigned an even-numbered offset: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Note that </a:t>
            </a:r>
            <a:r>
              <a:rPr lang="en-US" sz="2400" b="1" dirty="0" err="1"/>
              <a:t>dVal</a:t>
            </a:r>
            <a:r>
              <a:rPr lang="en-US" sz="2400" b="1" dirty="0"/>
              <a:t> would have been at offset 00404005, but the ALIGN 4 directive bumped it up to offset 00404008.</a:t>
            </a:r>
          </a:p>
          <a:p>
            <a:pPr algn="just"/>
            <a:endParaRPr lang="en-PK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1A8EEC-07F9-481D-A200-2FA8887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727005"/>
          </a:xfrm>
        </p:spPr>
        <p:txBody>
          <a:bodyPr/>
          <a:lstStyle/>
          <a:p>
            <a:pPr algn="ctr"/>
            <a:r>
              <a:rPr lang="en-US" b="1" dirty="0"/>
              <a:t>ALIGN DIRECTIVE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8EE70-00FA-479C-9B66-9B881601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79" y="2523601"/>
            <a:ext cx="6583108" cy="269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6E7-C631-476C-A0A8-55D9599D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2843"/>
            <a:ext cx="9404723" cy="823189"/>
          </a:xfrm>
        </p:spPr>
        <p:txBody>
          <a:bodyPr/>
          <a:lstStyle/>
          <a:p>
            <a:pPr algn="ctr"/>
            <a:r>
              <a:rPr lang="en-US" sz="4400" b="1" dirty="0"/>
              <a:t>OFFSET Operator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0F6C-701F-4EED-ADBD-E8AABC62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461897" cy="507402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OFFSET operator return the offset of a data label</a:t>
            </a:r>
          </a:p>
          <a:p>
            <a:pPr algn="just"/>
            <a:r>
              <a:rPr lang="en-US" sz="1800" dirty="0"/>
              <a:t>The offset represents the distance, in bytes, of the label from beginning of the data segment</a:t>
            </a:r>
          </a:p>
          <a:p>
            <a:pPr algn="just"/>
            <a:r>
              <a:rPr lang="en-US" sz="1800" dirty="0"/>
              <a:t>Figure shows a variable named </a:t>
            </a:r>
            <a:r>
              <a:rPr lang="en-US" sz="1800" dirty="0" err="1"/>
              <a:t>myByte</a:t>
            </a:r>
            <a:r>
              <a:rPr lang="en-US" sz="1800" dirty="0"/>
              <a:t> inside the data segment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952121D-9F25-48DF-963B-006FCD73D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7"/>
          <a:stretch/>
        </p:blipFill>
        <p:spPr bwMode="auto">
          <a:xfrm>
            <a:off x="1625957" y="2676698"/>
            <a:ext cx="8940085" cy="150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69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36E7-C631-476C-A0A8-55D9599D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2843"/>
            <a:ext cx="9404723" cy="823189"/>
          </a:xfrm>
        </p:spPr>
        <p:txBody>
          <a:bodyPr/>
          <a:lstStyle/>
          <a:p>
            <a:pPr algn="ctr"/>
            <a:r>
              <a:rPr lang="en-US" sz="4400" b="1" dirty="0"/>
              <a:t>OFFSET Operator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0F6C-701F-4EED-ADBD-E8AABC62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331259"/>
            <a:ext cx="11461897" cy="507402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Example:</a:t>
            </a:r>
          </a:p>
          <a:p>
            <a:pPr algn="just"/>
            <a:r>
              <a:rPr lang="en-US" sz="1800" dirty="0"/>
              <a:t>Declaration of different types: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If </a:t>
            </a:r>
            <a:r>
              <a:rPr lang="en-US" sz="1800" dirty="0" err="1"/>
              <a:t>bVal</a:t>
            </a:r>
            <a:r>
              <a:rPr lang="en-US" sz="1800" dirty="0"/>
              <a:t> were located at offset 00404000 (hexa-decimal), the OFFSET operator would return the following values:</a:t>
            </a:r>
            <a:endParaRPr lang="en-US" sz="1800" dirty="0">
              <a:solidFill>
                <a:srgbClr val="FFFF00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67CED41F-9C71-4428-856B-C7114ED17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0" b="49596"/>
          <a:stretch/>
        </p:blipFill>
        <p:spPr bwMode="auto">
          <a:xfrm>
            <a:off x="1043172" y="2231967"/>
            <a:ext cx="8610600" cy="119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86525D-812A-449F-976A-97FD47B35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53" b="273"/>
          <a:stretch/>
        </p:blipFill>
        <p:spPr bwMode="auto">
          <a:xfrm>
            <a:off x="1043172" y="4638501"/>
            <a:ext cx="8610600" cy="100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3FD6-FD21-46C4-B619-69173B68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491"/>
          </a:xfrm>
        </p:spPr>
        <p:txBody>
          <a:bodyPr/>
          <a:lstStyle/>
          <a:p>
            <a:pPr algn="ctr"/>
            <a:r>
              <a:rPr lang="en-US" b="1" dirty="0"/>
              <a:t>PTR Operator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6C8D-0B60-4839-AC6F-C0E91715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72209"/>
            <a:ext cx="10195148" cy="5053560"/>
          </a:xfrm>
        </p:spPr>
        <p:txBody>
          <a:bodyPr/>
          <a:lstStyle/>
          <a:p>
            <a:pPr algn="just"/>
            <a:r>
              <a:rPr lang="en-US" b="1" dirty="0"/>
              <a:t>You can use the PTR operator to override the declared size of an operand.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Why wasn’t 1234h moved into AX? </a:t>
            </a:r>
          </a:p>
          <a:p>
            <a:pPr algn="just"/>
            <a:r>
              <a:rPr lang="en-US" b="1" dirty="0"/>
              <a:t>x86 processors use the little endian storage format in which the low-order byte is stored at the variable’s starting address.  </a:t>
            </a:r>
          </a:p>
          <a:p>
            <a:pPr algn="just"/>
            <a:endParaRPr lang="en-US" dirty="0"/>
          </a:p>
          <a:p>
            <a:pPr algn="just"/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B9167-021F-440C-BDF2-B30C2EC1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2091700"/>
            <a:ext cx="8945217" cy="22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TRANSFER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241946"/>
            <a:ext cx="10708825" cy="50064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Operand Types</a:t>
            </a:r>
          </a:p>
          <a:p>
            <a:r>
              <a:rPr lang="en-US" dirty="0"/>
              <a:t> •Instructions in assembly language can have zero, one, two, or three operands.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•mnemonic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•mnemonic [destination]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•mnemonic [destination],[source]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•mnemonic [destination],[source1],[source2]</a:t>
            </a:r>
          </a:p>
        </p:txBody>
      </p:sp>
    </p:spTree>
    <p:extLst>
      <p:ext uri="{BB962C8B-B14F-4D97-AF65-F5344CB8AC3E}">
        <p14:creationId xmlns:p14="http://schemas.microsoft.com/office/powerpoint/2010/main" val="21213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8185-C09C-435D-89C6-04780E47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79223"/>
            <a:ext cx="9404723" cy="806238"/>
          </a:xfrm>
        </p:spPr>
        <p:txBody>
          <a:bodyPr/>
          <a:lstStyle/>
          <a:p>
            <a:pPr algn="ctr"/>
            <a:r>
              <a:rPr lang="en-US" b="1" dirty="0"/>
              <a:t>TYPE Operator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E3F3-941D-4939-BF8A-DF2C0614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85460"/>
            <a:ext cx="9784331" cy="4962939"/>
          </a:xfrm>
        </p:spPr>
        <p:txBody>
          <a:bodyPr/>
          <a:lstStyle/>
          <a:p>
            <a:pPr algn="just"/>
            <a:r>
              <a:rPr lang="en-US" b="1" dirty="0"/>
              <a:t>The TYPE operator returns the size, in bytes, of a single element of a data declaration.</a:t>
            </a:r>
          </a:p>
          <a:p>
            <a:pPr algn="just"/>
            <a:endParaRPr lang="en-US" b="1" dirty="0"/>
          </a:p>
          <a:p>
            <a:pPr algn="just"/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AF396-E112-4C42-80AE-73440C0A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35" y="2439849"/>
            <a:ext cx="4207948" cy="2682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8FF074-6922-43DF-ACAF-5A5D60738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51" y="2477534"/>
            <a:ext cx="4916215" cy="25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B42A-85DA-4CA0-BA98-28FE08C4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b="1" dirty="0"/>
              <a:t>LENGTHOF Operator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0891-866B-469F-82C2-483ED7A4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92696"/>
            <a:ext cx="10061646" cy="5252342"/>
          </a:xfrm>
        </p:spPr>
        <p:txBody>
          <a:bodyPr/>
          <a:lstStyle/>
          <a:p>
            <a:pPr algn="just"/>
            <a:r>
              <a:rPr lang="en-US" b="1" dirty="0"/>
              <a:t>The LENGTHOF operator counts the number of elements in an array, defined by the values appearing on the same line as its label.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If you declare an array that spans multiple program lines, LENGTHOF only regards the data from the first line as part of the array (here LENGTHOF </a:t>
            </a:r>
            <a:r>
              <a:rPr lang="en-US" b="1" dirty="0" err="1"/>
              <a:t>myArray</a:t>
            </a:r>
            <a:r>
              <a:rPr lang="en-US" b="1" dirty="0"/>
              <a:t> returns 5).</a:t>
            </a:r>
          </a:p>
          <a:p>
            <a:pPr algn="just"/>
            <a:endParaRPr lang="en-US" b="1" dirty="0"/>
          </a:p>
          <a:p>
            <a:pPr algn="just"/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D0C6A-057F-4767-967F-BE20C734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81" y="2305878"/>
            <a:ext cx="5114008" cy="2890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E5F71-1C50-4BB4-A1F9-6A6107CB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45" y="2352777"/>
            <a:ext cx="3907202" cy="2796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02EB1-3932-4EE5-914B-3D997E34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542" y="2352777"/>
            <a:ext cx="1675207" cy="279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68528-5842-4C4D-886C-5C60DEB8C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21" y="6033807"/>
            <a:ext cx="6045736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C664-60F1-4992-AC7E-A6F12562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9978"/>
          </a:xfrm>
        </p:spPr>
        <p:txBody>
          <a:bodyPr/>
          <a:lstStyle/>
          <a:p>
            <a:pPr algn="ctr"/>
            <a:r>
              <a:rPr lang="en-US" b="1" dirty="0"/>
              <a:t>SIZEOF Operator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2AF3-30C9-468C-B96D-501F4AC5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92696"/>
            <a:ext cx="9996366" cy="5406887"/>
          </a:xfrm>
        </p:spPr>
        <p:txBody>
          <a:bodyPr/>
          <a:lstStyle/>
          <a:p>
            <a:pPr algn="just"/>
            <a:r>
              <a:rPr lang="en-US" b="1" dirty="0"/>
              <a:t>The SIZEOF operator returns a value that is equivalent to multiplying LENGTHOF by TYPE.</a:t>
            </a:r>
          </a:p>
          <a:p>
            <a:pPr algn="just"/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5FC18-82D9-4F2A-A8E8-B87C6A80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97" y="2101977"/>
            <a:ext cx="5501452" cy="2562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EBEB0-A756-4AFC-9DBF-721BD7FE8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053" y="2101977"/>
            <a:ext cx="1124573" cy="2585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88219-540C-4105-B997-5B13AA63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53" y="5255315"/>
            <a:ext cx="4578211" cy="819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E7B47-2BA6-46EA-A8C7-1BA78D308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200" y="5427313"/>
            <a:ext cx="1497639" cy="5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547B-6353-4C2D-86F7-E5CA65B7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6969"/>
          </a:xfrm>
        </p:spPr>
        <p:txBody>
          <a:bodyPr/>
          <a:lstStyle/>
          <a:p>
            <a:pPr algn="ctr"/>
            <a:r>
              <a:rPr lang="en-US" b="1" dirty="0"/>
              <a:t>LABEL Directive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FB38-915F-4DD6-BDD6-DC7F9A609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39688"/>
            <a:ext cx="10049374" cy="5108712"/>
          </a:xfrm>
        </p:spPr>
        <p:txBody>
          <a:bodyPr/>
          <a:lstStyle/>
          <a:p>
            <a:pPr algn="just"/>
            <a:r>
              <a:rPr lang="en-US" b="1" dirty="0"/>
              <a:t>The LABEL directive assigns an alternate label name and type to an existing storage location. LABEL does not allocate any storage of its own.</a:t>
            </a:r>
          </a:p>
          <a:p>
            <a:pPr marL="0" indent="0" algn="just">
              <a:buNone/>
            </a:pPr>
            <a:r>
              <a:rPr lang="en-US" dirty="0"/>
              <a:t>   • A common use of LABEL is to provide an alternative name and size attribute for the variable declared next in the data segment.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74D5E-4A4E-476E-B0DC-B22BC270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39" y="2637184"/>
            <a:ext cx="7199525" cy="2065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95F0DE-62E7-4D69-85C3-021645A6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36" y="4702230"/>
            <a:ext cx="6695941" cy="21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B3C0-5C91-48F5-987A-302C0E6A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6725"/>
          </a:xfrm>
        </p:spPr>
        <p:txBody>
          <a:bodyPr/>
          <a:lstStyle/>
          <a:p>
            <a:pPr algn="ctr"/>
            <a:r>
              <a:rPr lang="en-US" b="1" dirty="0"/>
              <a:t>INDIRECT ADDRESSING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1012-B926-46B4-8DE9-32C7FBB1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179443"/>
            <a:ext cx="10641496" cy="5225839"/>
          </a:xfrm>
        </p:spPr>
        <p:txBody>
          <a:bodyPr/>
          <a:lstStyle/>
          <a:p>
            <a:pPr algn="just"/>
            <a:r>
              <a:rPr lang="en-US" b="1" dirty="0"/>
              <a:t>Direct addressing is rarely used for array processing because it is impractical to use constant offsets to address more than a few array elements.</a:t>
            </a:r>
          </a:p>
          <a:p>
            <a:pPr algn="just"/>
            <a:r>
              <a:rPr lang="en-US" b="1" dirty="0"/>
              <a:t>An indirect operand holds the address of a variable, usually an array or string. It can be dereferenced (just like a pointer).</a:t>
            </a:r>
            <a:r>
              <a:rPr lang="en-US" dirty="0"/>
              <a:t> 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0" indent="0" algn="just">
              <a:buNone/>
            </a:pP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49557-2863-482D-B23A-976A58FE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25" y="2987159"/>
            <a:ext cx="8612909" cy="355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3AC5B-E943-4EFE-8446-E9F97FF5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230589"/>
            <a:ext cx="10221279" cy="5174972"/>
          </a:xfrm>
        </p:spPr>
        <p:txBody>
          <a:bodyPr/>
          <a:lstStyle/>
          <a:p>
            <a:pPr algn="just"/>
            <a:r>
              <a:rPr lang="en-US" b="1" dirty="0"/>
              <a:t>The size of an operand may not be evident from the context of an instruction.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Because the assembler does not know whether ESI points to a byte, word, doubleword, or some other size. The PTR operator confirms the operand size: 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0" indent="0" algn="just">
              <a:buNone/>
            </a:pPr>
            <a:endParaRPr lang="en-PK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4DAD3-9C58-4E1A-AC57-E1A22072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620988"/>
          </a:xfrm>
        </p:spPr>
        <p:txBody>
          <a:bodyPr/>
          <a:lstStyle/>
          <a:p>
            <a:pPr algn="ctr"/>
            <a:r>
              <a:rPr lang="en-US" b="1" dirty="0"/>
              <a:t>INDIRECT ADDRESSING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B704D-9AAA-418A-805E-B1E869B8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66" y="1932539"/>
            <a:ext cx="9774826" cy="74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4860E9-7AFD-4291-B509-2941D56E2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88" y="4288113"/>
            <a:ext cx="3908100" cy="7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703A-3882-4D6A-8611-5E8554E7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pPr algn="ctr"/>
            <a:r>
              <a:rPr lang="en-US" b="1" dirty="0"/>
              <a:t>Arrays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D372-7BDF-41FA-8D5A-3710675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52940"/>
            <a:ext cx="9404723" cy="5095460"/>
          </a:xfrm>
        </p:spPr>
        <p:txBody>
          <a:bodyPr/>
          <a:lstStyle/>
          <a:p>
            <a:pPr algn="just"/>
            <a:r>
              <a:rPr lang="en-US" b="1" dirty="0"/>
              <a:t>Indirect operands are ideal tools for stepping through arrays.</a:t>
            </a:r>
          </a:p>
          <a:p>
            <a:pPr algn="just"/>
            <a:endParaRPr lang="en-US" b="1" dirty="0"/>
          </a:p>
          <a:p>
            <a:pPr algn="just"/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C8F4F-FA9D-47F8-97E5-B71DE1E9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2" y="1884069"/>
            <a:ext cx="8375373" cy="38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22CF-9C20-4849-B6A3-88849B4B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pPr algn="ctr"/>
            <a:r>
              <a:rPr lang="en-US" b="1" dirty="0"/>
              <a:t>Indexed Operands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AF8C-FB2E-42C4-90B6-F2D5BD65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03804"/>
            <a:ext cx="9983113" cy="5201478"/>
          </a:xfrm>
        </p:spPr>
        <p:txBody>
          <a:bodyPr/>
          <a:lstStyle/>
          <a:p>
            <a:pPr algn="just"/>
            <a:r>
              <a:rPr lang="en-US" b="1" dirty="0"/>
              <a:t>An indexed operand adds a constant to a register to generate an effective address. There are two notational forms: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[label + reg]                                     label[reg]</a:t>
            </a:r>
            <a:endParaRPr lang="en-P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C9D39-0000-4A31-875C-42230355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63" y="2454823"/>
            <a:ext cx="9404723" cy="41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6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F48-7B3A-48EF-82DC-08AB4605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6969"/>
          </a:xfrm>
        </p:spPr>
        <p:txBody>
          <a:bodyPr/>
          <a:lstStyle/>
          <a:p>
            <a:pPr algn="ctr"/>
            <a:r>
              <a:rPr lang="en-US" b="1" dirty="0"/>
              <a:t>Scale Factors in Indexed Operands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47C5-4F06-483F-910C-37ECCE27E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272209"/>
            <a:ext cx="10429461" cy="5353878"/>
          </a:xfrm>
        </p:spPr>
        <p:txBody>
          <a:bodyPr/>
          <a:lstStyle/>
          <a:p>
            <a:pPr algn="just"/>
            <a:r>
              <a:rPr lang="en-US" sz="2400" b="1" dirty="0"/>
              <a:t>Indexed operands must take into account the size of each array element when calculating offsets.</a:t>
            </a:r>
          </a:p>
          <a:p>
            <a:endParaRPr lang="en-US" dirty="0"/>
          </a:p>
          <a:p>
            <a:pPr algn="just"/>
            <a:r>
              <a:rPr lang="en-US" sz="2400" b="1" dirty="0"/>
              <a:t>Using an array of doublewords, as in the following example, we multiply the subscript (3) by 4 (the size of a doubleword) to generate the offset of the array element containing 400h:</a:t>
            </a:r>
          </a:p>
          <a:p>
            <a:pPr algn="just"/>
            <a:endParaRPr lang="en-PK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7138D-0174-46C6-8C72-186DA469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1" y="3944703"/>
            <a:ext cx="9116760" cy="24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FD45-A9C9-4298-829A-4F70BE7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05949"/>
            <a:ext cx="10840278" cy="534062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The x86 instruction set provides a way for offsets to be calculated, using a scale factor . </a:t>
            </a:r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The scale factor is the size of the array component (WORD=2, DWORD=4 or QWORD=8 ).</a:t>
            </a:r>
            <a:endParaRPr lang="en-PK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C6ED0D-8320-4014-BA54-818A211C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9"/>
            <a:ext cx="9404350" cy="753510"/>
          </a:xfrm>
        </p:spPr>
        <p:txBody>
          <a:bodyPr/>
          <a:lstStyle/>
          <a:p>
            <a:pPr algn="ctr"/>
            <a:r>
              <a:rPr lang="en-US" b="1" dirty="0"/>
              <a:t>Scale Factors in Indexed Operands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CBD21-A7DE-4034-AC40-03590E76D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0" y="3876261"/>
            <a:ext cx="6275940" cy="2297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56C47-8F6E-4CC0-89C2-62839643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84" y="4137058"/>
            <a:ext cx="5414546" cy="17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96538"/>
            <a:ext cx="10904561" cy="49518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•The three types of operands are: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b="1" dirty="0"/>
              <a:t>Immediate: </a:t>
            </a:r>
            <a:r>
              <a:rPr lang="en-US" dirty="0"/>
              <a:t>a numeric literal expression /a constant integer (8, 16, or 32 bits), value is encoded within the instruction.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2. </a:t>
            </a:r>
            <a:r>
              <a:rPr lang="en-US" b="1" dirty="0"/>
              <a:t>Register:</a:t>
            </a:r>
            <a:r>
              <a:rPr lang="en-US" dirty="0"/>
              <a:t> the name of a register, register name is converted to a number and encoded within the instruction.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3. </a:t>
            </a:r>
            <a:r>
              <a:rPr lang="en-US" b="1" dirty="0"/>
              <a:t>Memory:</a:t>
            </a:r>
            <a:r>
              <a:rPr lang="en-US" dirty="0"/>
              <a:t> references a location in memory, memory address is encoded within the instruction, or a register holds the address of a memory location.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4220" y="468640"/>
            <a:ext cx="9404723" cy="827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DATA TRANSFER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611" y="5406788"/>
            <a:ext cx="26860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4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2876"/>
          </a:xfrm>
        </p:spPr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05470"/>
            <a:ext cx="10727140" cy="552734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What will be the value of EAX after each of the following instructions execute?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76" y="1716648"/>
            <a:ext cx="5168023" cy="14281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99" y="3393260"/>
            <a:ext cx="7551031" cy="298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933"/>
          </a:xfrm>
        </p:spPr>
        <p:txBody>
          <a:bodyPr/>
          <a:lstStyle/>
          <a:p>
            <a:pPr algn="ctr"/>
            <a:r>
              <a:rPr lang="en-US" b="1" dirty="0"/>
              <a:t>EXERCISE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73" y="2555997"/>
            <a:ext cx="6205065" cy="3795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498" y="3084394"/>
            <a:ext cx="4115141" cy="2939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3973" y="1287794"/>
            <a:ext cx="83503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Write down values of destination registers</a:t>
            </a:r>
          </a:p>
        </p:txBody>
      </p:sp>
    </p:spTree>
    <p:extLst>
      <p:ext uri="{BB962C8B-B14F-4D97-AF65-F5344CB8AC3E}">
        <p14:creationId xmlns:p14="http://schemas.microsoft.com/office/powerpoint/2010/main" val="34460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Make Any Question Essential with Three Easy Steps – Wabisabi Learning">
            <a:extLst>
              <a:ext uri="{FF2B5EF4-FFF2-40B4-BE49-F238E27FC236}">
                <a16:creationId xmlns:a16="http://schemas.microsoft.com/office/drawing/2014/main" id="{161E9A55-2B15-4846-A60B-5B4EB550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7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4"/>
    </mc:Choice>
    <mc:Fallback xmlns="">
      <p:transition spd="slow" advTm="106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269" y="1296536"/>
            <a:ext cx="9374394" cy="52270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74220" y="468640"/>
            <a:ext cx="9404723" cy="827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DATA TRANSFER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7616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02292"/>
            <a:ext cx="10522424" cy="4195481"/>
          </a:xfrm>
        </p:spPr>
        <p:txBody>
          <a:bodyPr/>
          <a:lstStyle/>
          <a:p>
            <a:r>
              <a:rPr lang="en-US" b="1" dirty="0"/>
              <a:t>Direct Memory Operands </a:t>
            </a:r>
          </a:p>
          <a:p>
            <a:pPr marL="0" indent="0" algn="just">
              <a:buNone/>
            </a:pPr>
            <a:r>
              <a:rPr lang="en-US" b="1" dirty="0"/>
              <a:t>   </a:t>
            </a:r>
            <a:r>
              <a:rPr lang="en-US" dirty="0"/>
              <a:t>•Variable names are references to offsets within the data segment.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•A direct memory operand is a named reference to storage in memory.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en-US" dirty="0"/>
              <a:t>   •The named reference (label) is automatically dereferenced by the assembler.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748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DATA TRANSFER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72" y="3957851"/>
            <a:ext cx="7369791" cy="262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9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b="1" dirty="0"/>
              <a:t>MOV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7" y="1479712"/>
            <a:ext cx="10645254" cy="486649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•The MOV instruction copies data from a source operand to a destination operand. Known as a data transfer instruction.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MOV destination,source </a:t>
            </a:r>
          </a:p>
          <a:p>
            <a:pPr marL="0" indent="0">
              <a:buNone/>
            </a:pPr>
            <a:r>
              <a:rPr lang="en-US" dirty="0"/>
              <a:t>•Both operands must be the same size. </a:t>
            </a:r>
          </a:p>
          <a:p>
            <a:pPr marL="0" indent="0">
              <a:buNone/>
            </a:pPr>
            <a:r>
              <a:rPr lang="en-US" dirty="0"/>
              <a:t>•Both operands cannot be memory operands.</a:t>
            </a:r>
          </a:p>
          <a:p>
            <a:pPr marL="0" indent="0">
              <a:buNone/>
            </a:pPr>
            <a:r>
              <a:rPr lang="en-US" dirty="0"/>
              <a:t> •The instruction pointer register (IP, EIP) and CS cannot be a destination operand.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40" y="4476466"/>
            <a:ext cx="2893324" cy="2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12" y="1540100"/>
            <a:ext cx="3552825" cy="11811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989"/>
          </a:xfrm>
        </p:spPr>
        <p:txBody>
          <a:bodyPr/>
          <a:lstStyle/>
          <a:p>
            <a:pPr algn="ctr"/>
            <a:r>
              <a:rPr lang="en-US" b="1" dirty="0"/>
              <a:t>MOV INSTRUCTION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9" y="3233240"/>
            <a:ext cx="3295650" cy="1428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611" y="5069091"/>
            <a:ext cx="4911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ABOVE INSTRUCTIONS ARE CORRECT??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684" y="1311002"/>
            <a:ext cx="3105150" cy="1314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831948" y="3033185"/>
            <a:ext cx="4911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ABOVE INSTRUCTIONS ARE CORRECT??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4282" y="3485950"/>
            <a:ext cx="23679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Mistakes??</a:t>
            </a:r>
          </a:p>
        </p:txBody>
      </p:sp>
    </p:spTree>
    <p:extLst>
      <p:ext uri="{BB962C8B-B14F-4D97-AF65-F5344CB8AC3E}">
        <p14:creationId xmlns:p14="http://schemas.microsoft.com/office/powerpoint/2010/main" val="19815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1583</TotalTime>
  <Words>1856</Words>
  <Application>Microsoft Office PowerPoint</Application>
  <PresentationFormat>Widescreen</PresentationFormat>
  <Paragraphs>274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Century Gothic</vt:lpstr>
      <vt:lpstr>Wingdings 3</vt:lpstr>
      <vt:lpstr>Ion</vt:lpstr>
      <vt:lpstr>EE-2003  Computer Organization &amp; Assembly Language</vt:lpstr>
      <vt:lpstr>Chapter No: 04</vt:lpstr>
      <vt:lpstr>OUTLINE</vt:lpstr>
      <vt:lpstr>DATA TRANSFER INSTRUCTION</vt:lpstr>
      <vt:lpstr>PowerPoint Presentation</vt:lpstr>
      <vt:lpstr>PowerPoint Presentation</vt:lpstr>
      <vt:lpstr>DATA TRANSFER INSTRUCTION</vt:lpstr>
      <vt:lpstr>MOV INSTRUCTION</vt:lpstr>
      <vt:lpstr>MOV INSTRUCTION</vt:lpstr>
      <vt:lpstr>MOVZX INSTRUCTION</vt:lpstr>
      <vt:lpstr>EXERCISE</vt:lpstr>
      <vt:lpstr>EXERCISE</vt:lpstr>
      <vt:lpstr>PowerPoint Presentation</vt:lpstr>
      <vt:lpstr>EXERCISE</vt:lpstr>
      <vt:lpstr>XCHG INSTRUCTION</vt:lpstr>
      <vt:lpstr>XCHG INSTRUCTION</vt:lpstr>
      <vt:lpstr>PowerPoint Presentation</vt:lpstr>
      <vt:lpstr>Direct-Offset Operands</vt:lpstr>
      <vt:lpstr>Direct-Offset Operands</vt:lpstr>
      <vt:lpstr>EXAMPLE PROGRAM (MOVES)</vt:lpstr>
      <vt:lpstr>ADDITION AND SUBTRACTION</vt:lpstr>
      <vt:lpstr>PowerPoint Presentation</vt:lpstr>
      <vt:lpstr>PowerPoint Presentation</vt:lpstr>
      <vt:lpstr>NEG Instruction</vt:lpstr>
      <vt:lpstr>Implementing Arithmetic Expressions</vt:lpstr>
      <vt:lpstr>Flags Affected by Addition and Subtraction </vt:lpstr>
      <vt:lpstr>Flags Affected by Addition and Subtraction </vt:lpstr>
      <vt:lpstr>ADD &amp; SUB Instructions</vt:lpstr>
      <vt:lpstr>ADD &amp; SUB Instructions</vt:lpstr>
      <vt:lpstr>ADD &amp; SUB Instructions</vt:lpstr>
      <vt:lpstr>LAHF/SAHF (load/store status flag from/to AH)</vt:lpstr>
      <vt:lpstr>LAHF/SAHF (load/store status flag from/to AH)</vt:lpstr>
      <vt:lpstr>EFLAGS</vt:lpstr>
      <vt:lpstr>ALIGN DIRECTIVE</vt:lpstr>
      <vt:lpstr>ALIGN DIRECTIVE</vt:lpstr>
      <vt:lpstr>ALIGN DIRECTIVE</vt:lpstr>
      <vt:lpstr>OFFSET Operator</vt:lpstr>
      <vt:lpstr>OFFSET Operator</vt:lpstr>
      <vt:lpstr>PTR Operator</vt:lpstr>
      <vt:lpstr>TYPE Operator </vt:lpstr>
      <vt:lpstr>LENGTHOF Operator</vt:lpstr>
      <vt:lpstr>SIZEOF Operator</vt:lpstr>
      <vt:lpstr>LABEL Directive</vt:lpstr>
      <vt:lpstr>INDIRECT ADDRESSING</vt:lpstr>
      <vt:lpstr>INDIRECT ADDRESSING</vt:lpstr>
      <vt:lpstr>Arrays</vt:lpstr>
      <vt:lpstr>Indexed Operands</vt:lpstr>
      <vt:lpstr>Scale Factors in Indexed Operands</vt:lpstr>
      <vt:lpstr>Scale Factors in Indexed Operands</vt:lpstr>
      <vt:lpstr>EXERCISE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EE-2003  Computer Organization &amp; Assembly Language</dc:title>
  <dc:creator>Aashir Mahboob</dc:creator>
  <cp:lastModifiedBy>Aashir Mahboob</cp:lastModifiedBy>
  <cp:revision>129</cp:revision>
  <dcterms:created xsi:type="dcterms:W3CDTF">2021-08-30T19:27:23Z</dcterms:created>
  <dcterms:modified xsi:type="dcterms:W3CDTF">2022-09-12T06:31:07Z</dcterms:modified>
</cp:coreProperties>
</file>