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1" roundtripDataSignature="AMtx7mg3cia9Jo9mpUoyKiL47OSH0QNJ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1" Type="http://customschemas.google.com/relationships/presentationmetadata" Target="meta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5514a64fe5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15514a64fe5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g15514a64fe5_0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5514a64fe5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15514a64fe5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g15514a64fe5_0_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p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p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p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p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p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8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p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p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8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p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9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p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9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p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9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p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9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p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9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0" name="Google Shape;270;p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9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7" name="Google Shape;277;p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9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4" name="Google Shape;284;p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9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1" name="Google Shape;291;p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9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6" name="Google Shape;296;p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0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3" name="Google Shape;303;p1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0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9" name="Google Shape;309;p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0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6" name="Google Shape;316;p1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0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5" name="Google Shape;325;p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0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3" name="Google Shape;333;p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0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0" name="Google Shape;340;p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0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7" name="Google Shape;347;p1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p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5514a64fe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15514a64fe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Det(A) = 0</a:t>
            </a:r>
            <a:endParaRPr/>
          </a:p>
        </p:txBody>
      </p:sp>
      <p:sp>
        <p:nvSpPr>
          <p:cNvPr id="119" name="Google Shape;119;g15514a64fe5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5514a64fe5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15514a64fe5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15514a64fe5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5514a64fe5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15514a64fe5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Det = -216</a:t>
            </a:r>
            <a:endParaRPr/>
          </a:p>
        </p:txBody>
      </p:sp>
      <p:sp>
        <p:nvSpPr>
          <p:cNvPr id="135" name="Google Shape;135;g15514a64fe5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514a64fe5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15514a64fe5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g15514a64fe5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0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0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0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/>
              <a:t>MT104 – LINEAR ALGEBRA 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800"/>
              <a:t>Course Instructor: </a:t>
            </a:r>
            <a:endParaRPr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800"/>
              <a:t>Osama Bin Ajaz</a:t>
            </a:r>
            <a:endParaRPr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US" sz="2240"/>
              <a:t>Lecturer at FAST – NUCES,</a:t>
            </a:r>
            <a:endParaRPr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US" sz="2240"/>
              <a:t>Main Campus, Karachi. </a:t>
            </a:r>
            <a:endParaRPr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</a:pPr>
            <a:r>
              <a:t/>
            </a:r>
            <a:endParaRPr sz="1679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5514a64fe5_0_3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300">
                <a:solidFill>
                  <a:srgbClr val="00B050"/>
                </a:solidFill>
              </a:rPr>
              <a:t>Example: </a:t>
            </a:r>
            <a:r>
              <a:rPr b="1" lang="en-US" sz="3300">
                <a:solidFill>
                  <a:srgbClr val="FF9900"/>
                </a:solidFill>
              </a:rPr>
              <a:t>evaluate det(A) by a cofactor expansion</a:t>
            </a:r>
            <a:endParaRPr b="1" sz="3300"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3300">
                <a:solidFill>
                  <a:srgbClr val="FF9900"/>
                </a:solidFill>
              </a:rPr>
              <a:t>along a row or column of your choice</a:t>
            </a:r>
            <a:endParaRPr b="1" sz="3300">
              <a:solidFill>
                <a:srgbClr val="FF9900"/>
              </a:solidFill>
            </a:endParaRPr>
          </a:p>
        </p:txBody>
      </p:sp>
      <p:sp>
        <p:nvSpPr>
          <p:cNvPr id="155" name="Google Shape;155;g15514a64fe5_0_3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56" name="Google Shape;156;g15514a64fe5_0_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0453" y="1957078"/>
            <a:ext cx="4007975" cy="240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5514a64fe5_0_4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63" name="Google Shape;163;g15514a64fe5_0_4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64" name="Google Shape;164;g15514a64fe5_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025" y="2627725"/>
            <a:ext cx="10930260" cy="13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1"/>
          <p:cNvSpPr txBox="1"/>
          <p:nvPr>
            <p:ph idx="1" type="body"/>
          </p:nvPr>
        </p:nvSpPr>
        <p:spPr>
          <a:xfrm>
            <a:off x="838200" y="822960"/>
            <a:ext cx="10515600" cy="53540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70" name="Google Shape;170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822960"/>
            <a:ext cx="10515600" cy="1348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2871788"/>
            <a:ext cx="10515600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Example # 02 </a:t>
            </a:r>
            <a:r>
              <a:rPr lang="en-US" sz="3200"/>
              <a:t>(Cofactor expansion along the first row) </a:t>
            </a:r>
            <a:endParaRPr sz="3200"/>
          </a:p>
        </p:txBody>
      </p:sp>
      <p:sp>
        <p:nvSpPr>
          <p:cNvPr id="177" name="Google Shape;177;p8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78" name="Google Shape;178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Example # 03 </a:t>
            </a:r>
            <a:r>
              <a:rPr lang="en-US" sz="3200"/>
              <a:t>(Cofactor expansion along the first column) </a:t>
            </a:r>
            <a:endParaRPr sz="3200"/>
          </a:p>
        </p:txBody>
      </p:sp>
      <p:sp>
        <p:nvSpPr>
          <p:cNvPr id="184" name="Google Shape;184;p8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85" name="Google Shape;185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894999"/>
            <a:ext cx="6651458" cy="2106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3947160"/>
            <a:ext cx="10515600" cy="204216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83"/>
          <p:cNvSpPr txBox="1"/>
          <p:nvPr/>
        </p:nvSpPr>
        <p:spPr>
          <a:xfrm>
            <a:off x="7620000" y="3785850"/>
            <a:ext cx="306324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Now see previous slide. </a:t>
            </a:r>
            <a:endParaRPr b="1" i="0" sz="2200" u="none" cap="none" strike="noStrik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4"/>
          <p:cNvSpPr txBox="1"/>
          <p:nvPr>
            <p:ph type="title"/>
          </p:nvPr>
        </p:nvSpPr>
        <p:spPr>
          <a:xfrm>
            <a:off x="838200" y="182245"/>
            <a:ext cx="10515600" cy="716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Example # 4 </a:t>
            </a:r>
            <a:r>
              <a:rPr lang="en-US" sz="4000"/>
              <a:t>(Smart Choice of Row or Column) </a:t>
            </a:r>
            <a:endParaRPr sz="4000"/>
          </a:p>
        </p:txBody>
      </p:sp>
      <p:sp>
        <p:nvSpPr>
          <p:cNvPr id="193" name="Google Shape;193;p84"/>
          <p:cNvSpPr txBox="1"/>
          <p:nvPr>
            <p:ph idx="1" type="body"/>
          </p:nvPr>
        </p:nvSpPr>
        <p:spPr>
          <a:xfrm>
            <a:off x="838200" y="1203960"/>
            <a:ext cx="10515600" cy="49730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94" name="Google Shape;194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203960"/>
            <a:ext cx="9144000" cy="206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3477736"/>
            <a:ext cx="10515600" cy="3004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Example # 05 </a:t>
            </a:r>
            <a:r>
              <a:rPr lang="en-US" sz="3200"/>
              <a:t>(Determinant of a lower triangular matrix) </a:t>
            </a:r>
            <a:endParaRPr sz="3200"/>
          </a:p>
        </p:txBody>
      </p:sp>
      <p:sp>
        <p:nvSpPr>
          <p:cNvPr id="201" name="Google Shape;201;p8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02" name="Google Shape;202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8" name="Google Shape;208;p8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09" name="Google Shape;209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862262"/>
            <a:ext cx="10515599" cy="1420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7"/>
          <p:cNvSpPr txBox="1"/>
          <p:nvPr>
            <p:ph type="title"/>
          </p:nvPr>
        </p:nvSpPr>
        <p:spPr>
          <a:xfrm>
            <a:off x="426720" y="212725"/>
            <a:ext cx="11430000" cy="518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1" lang="en-US" sz="3959"/>
              <a:t>True-False Exercises </a:t>
            </a:r>
            <a:endParaRPr b="1" sz="3959"/>
          </a:p>
        </p:txBody>
      </p:sp>
      <p:sp>
        <p:nvSpPr>
          <p:cNvPr id="215" name="Google Shape;215;p8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16" name="Google Shape;216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" y="1177291"/>
            <a:ext cx="12054840" cy="4999672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87"/>
          <p:cNvSpPr txBox="1"/>
          <p:nvPr/>
        </p:nvSpPr>
        <p:spPr>
          <a:xfrm>
            <a:off x="4617720" y="2484120"/>
            <a:ext cx="10363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b="1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87"/>
          <p:cNvSpPr txBox="1"/>
          <p:nvPr/>
        </p:nvSpPr>
        <p:spPr>
          <a:xfrm>
            <a:off x="10378440" y="5595281"/>
            <a:ext cx="9753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b="1" i="0" sz="18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87"/>
          <p:cNvSpPr txBox="1"/>
          <p:nvPr/>
        </p:nvSpPr>
        <p:spPr>
          <a:xfrm>
            <a:off x="4617720" y="3183374"/>
            <a:ext cx="10363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b="1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87"/>
          <p:cNvSpPr txBox="1"/>
          <p:nvPr/>
        </p:nvSpPr>
        <p:spPr>
          <a:xfrm>
            <a:off x="4617720" y="4016374"/>
            <a:ext cx="9753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b="1" i="0" sz="18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87"/>
          <p:cNvSpPr txBox="1"/>
          <p:nvPr/>
        </p:nvSpPr>
        <p:spPr>
          <a:xfrm>
            <a:off x="4617720" y="5654040"/>
            <a:ext cx="9753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b="1" i="0" sz="18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87"/>
          <p:cNvSpPr txBox="1"/>
          <p:nvPr/>
        </p:nvSpPr>
        <p:spPr>
          <a:xfrm>
            <a:off x="10378440" y="2299454"/>
            <a:ext cx="9753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b="1" i="0" sz="18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87"/>
          <p:cNvSpPr txBox="1"/>
          <p:nvPr/>
        </p:nvSpPr>
        <p:spPr>
          <a:xfrm>
            <a:off x="10378440" y="3058617"/>
            <a:ext cx="10363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b="1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87"/>
          <p:cNvSpPr txBox="1"/>
          <p:nvPr/>
        </p:nvSpPr>
        <p:spPr>
          <a:xfrm>
            <a:off x="10378440" y="3901778"/>
            <a:ext cx="10363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b="1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87"/>
          <p:cNvSpPr txBox="1"/>
          <p:nvPr/>
        </p:nvSpPr>
        <p:spPr>
          <a:xfrm>
            <a:off x="10378440" y="4577615"/>
            <a:ext cx="10363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b="1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87"/>
          <p:cNvSpPr txBox="1"/>
          <p:nvPr/>
        </p:nvSpPr>
        <p:spPr>
          <a:xfrm>
            <a:off x="4632960" y="4762281"/>
            <a:ext cx="9753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b="1" i="0" sz="18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8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Exercise Set 2.1: </a:t>
            </a:r>
            <a:endParaRPr/>
          </a:p>
        </p:txBody>
      </p:sp>
      <p:sp>
        <p:nvSpPr>
          <p:cNvPr id="232" name="Google Shape;232;p8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33" name="Google Shape;233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7"/>
          <p:cNvSpPr txBox="1"/>
          <p:nvPr>
            <p:ph type="title"/>
          </p:nvPr>
        </p:nvSpPr>
        <p:spPr>
          <a:xfrm>
            <a:off x="563880" y="2635885"/>
            <a:ext cx="10972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770"/>
              <a:buFont typeface="Calibri"/>
              <a:buNone/>
            </a:pPr>
            <a:r>
              <a:rPr b="1" lang="en-US" sz="4770">
                <a:solidFill>
                  <a:schemeClr val="accent5"/>
                </a:solidFill>
              </a:rPr>
              <a:t>DETERMINANTS</a:t>
            </a:r>
            <a:br>
              <a:rPr b="1" lang="en-US" sz="3959">
                <a:solidFill>
                  <a:schemeClr val="accent5"/>
                </a:solidFill>
              </a:rPr>
            </a:br>
            <a:r>
              <a:rPr b="1" lang="en-US" sz="3600">
                <a:solidFill>
                  <a:schemeClr val="accent5"/>
                </a:solidFill>
              </a:rPr>
              <a:t>(Cofactor Expansion, Row Reduction, Cramer’s Rule</a:t>
            </a:r>
            <a:r>
              <a:rPr lang="en-US" sz="3600">
                <a:solidFill>
                  <a:schemeClr val="accent5"/>
                </a:solidFill>
              </a:rPr>
              <a:t>) </a:t>
            </a:r>
            <a:endParaRPr sz="36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8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Exercise Set 2.1 (contd.) </a:t>
            </a:r>
            <a:endParaRPr/>
          </a:p>
        </p:txBody>
      </p:sp>
      <p:sp>
        <p:nvSpPr>
          <p:cNvPr id="239" name="Google Shape;239;p8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40" name="Google Shape;240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Evaluating Determinants by Row Reduction</a:t>
            </a:r>
            <a:endParaRPr b="1"/>
          </a:p>
        </p:txBody>
      </p:sp>
      <p:sp>
        <p:nvSpPr>
          <p:cNvPr id="246" name="Google Shape;246;p9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47" name="Google Shape;247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91"/>
          <p:cNvSpPr txBox="1"/>
          <p:nvPr>
            <p:ph type="title"/>
          </p:nvPr>
        </p:nvSpPr>
        <p:spPr>
          <a:xfrm>
            <a:off x="838200" y="243205"/>
            <a:ext cx="10515600" cy="7626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Determinants of Elementary matrices</a:t>
            </a:r>
            <a:endParaRPr b="1"/>
          </a:p>
        </p:txBody>
      </p:sp>
      <p:sp>
        <p:nvSpPr>
          <p:cNvPr id="253" name="Google Shape;253;p91"/>
          <p:cNvSpPr txBox="1"/>
          <p:nvPr>
            <p:ph idx="1" type="body"/>
          </p:nvPr>
        </p:nvSpPr>
        <p:spPr>
          <a:xfrm>
            <a:off x="838200" y="1417320"/>
            <a:ext cx="10515600" cy="4759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54" name="Google Shape;254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840" y="1417320"/>
            <a:ext cx="10988040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92"/>
          <p:cNvSpPr txBox="1"/>
          <p:nvPr>
            <p:ph type="title"/>
          </p:nvPr>
        </p:nvSpPr>
        <p:spPr>
          <a:xfrm>
            <a:off x="853440" y="197485"/>
            <a:ext cx="10515600" cy="11741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1" lang="en-US" sz="3959"/>
              <a:t>Matrices with proportional rows or </a:t>
            </a:r>
            <a:br>
              <a:rPr b="1" lang="en-US" sz="3959"/>
            </a:br>
            <a:r>
              <a:rPr b="1" lang="en-US" sz="3959"/>
              <a:t>proportional columns</a:t>
            </a:r>
            <a:endParaRPr b="1" sz="3959"/>
          </a:p>
        </p:txBody>
      </p:sp>
      <p:pic>
        <p:nvPicPr>
          <p:cNvPr id="260" name="Google Shape;260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440" y="1792604"/>
            <a:ext cx="10515600" cy="4318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9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66" name="Google Shape;266;p9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67" name="Google Shape;267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9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73" name="Google Shape;273;p9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74" name="Google Shape;274;p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65125"/>
            <a:ext cx="10515599" cy="5811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6"/>
          <p:cNvSpPr txBox="1"/>
          <p:nvPr>
            <p:ph type="title"/>
          </p:nvPr>
        </p:nvSpPr>
        <p:spPr>
          <a:xfrm>
            <a:off x="838200" y="365125"/>
            <a:ext cx="105156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Exercises Set 2.2: </a:t>
            </a:r>
            <a:endParaRPr b="1"/>
          </a:p>
        </p:txBody>
      </p:sp>
      <p:sp>
        <p:nvSpPr>
          <p:cNvPr id="280" name="Google Shape;280;p96"/>
          <p:cNvSpPr txBox="1"/>
          <p:nvPr>
            <p:ph idx="1" type="body"/>
          </p:nvPr>
        </p:nvSpPr>
        <p:spPr>
          <a:xfrm>
            <a:off x="838200" y="1295400"/>
            <a:ext cx="10515600" cy="4881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81" name="Google Shape;281;p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" y="1295399"/>
            <a:ext cx="12009120" cy="4881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9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Exercise 2.2 (Contd.) </a:t>
            </a:r>
            <a:endParaRPr/>
          </a:p>
        </p:txBody>
      </p:sp>
      <p:sp>
        <p:nvSpPr>
          <p:cNvPr id="287" name="Google Shape;287;p9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88" name="Google Shape;288;p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98"/>
          <p:cNvSpPr txBox="1"/>
          <p:nvPr>
            <p:ph type="title"/>
          </p:nvPr>
        </p:nvSpPr>
        <p:spPr>
          <a:xfrm>
            <a:off x="793230" y="255368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600"/>
              <a:buFont typeface="Calibri"/>
              <a:buNone/>
            </a:pPr>
            <a:r>
              <a:rPr b="1" lang="en-US" sz="4600">
                <a:solidFill>
                  <a:srgbClr val="00B0F0"/>
                </a:solidFill>
              </a:rPr>
              <a:t>PROPERTIES OF DETERMINNATS</a:t>
            </a:r>
            <a:endParaRPr sz="460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99"/>
          <p:cNvSpPr txBox="1"/>
          <p:nvPr>
            <p:ph type="title"/>
          </p:nvPr>
        </p:nvSpPr>
        <p:spPr>
          <a:xfrm>
            <a:off x="838200" y="641620"/>
            <a:ext cx="10515600" cy="5342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Calibri"/>
              <a:buNone/>
            </a:pPr>
            <a:r>
              <a:rPr b="1" lang="en-US" sz="4600"/>
              <a:t>PROPERTIES OF DETERMINNATS</a:t>
            </a:r>
            <a:endParaRPr b="1" sz="4600"/>
          </a:p>
        </p:txBody>
      </p:sp>
      <p:sp>
        <p:nvSpPr>
          <p:cNvPr id="299" name="Google Shape;299;p9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00" name="Google Shape;300;p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1731" y="2590781"/>
            <a:ext cx="8568537" cy="282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Determinants by Cofactor Expansion </a:t>
            </a:r>
            <a:endParaRPr b="1"/>
          </a:p>
        </p:txBody>
      </p:sp>
      <p:sp>
        <p:nvSpPr>
          <p:cNvPr id="100" name="Google Shape;100;p7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01" name="Google Shape;101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1" y="2676524"/>
            <a:ext cx="10515600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0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06" name="Google Shape;306;p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0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Determinant of a Matrix Product</a:t>
            </a:r>
            <a:endParaRPr b="1"/>
          </a:p>
        </p:txBody>
      </p:sp>
      <p:sp>
        <p:nvSpPr>
          <p:cNvPr id="312" name="Google Shape;312;p10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13" name="Google Shape;313;p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1" y="1825625"/>
            <a:ext cx="10515599" cy="437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02"/>
          <p:cNvSpPr txBox="1"/>
          <p:nvPr>
            <p:ph type="title"/>
          </p:nvPr>
        </p:nvSpPr>
        <p:spPr>
          <a:xfrm>
            <a:off x="838200" y="170253"/>
            <a:ext cx="10515600" cy="354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1" lang="en-US" sz="3959"/>
              <a:t>Adjoint of a Matrix</a:t>
            </a:r>
            <a:endParaRPr b="1" sz="3959"/>
          </a:p>
        </p:txBody>
      </p:sp>
      <p:sp>
        <p:nvSpPr>
          <p:cNvPr id="319" name="Google Shape;319;p10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20" name="Google Shape;320;p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663575"/>
            <a:ext cx="10515600" cy="23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1524" y="2921364"/>
            <a:ext cx="10342276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0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200" y="4388214"/>
            <a:ext cx="10515600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03"/>
          <p:cNvSpPr txBox="1"/>
          <p:nvPr>
            <p:ph type="title"/>
          </p:nvPr>
        </p:nvSpPr>
        <p:spPr>
          <a:xfrm>
            <a:off x="838200" y="365126"/>
            <a:ext cx="10515600" cy="1043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Inverse of a Matrix Using its Adjoint </a:t>
            </a:r>
            <a:endParaRPr b="1"/>
          </a:p>
        </p:txBody>
      </p:sp>
      <p:sp>
        <p:nvSpPr>
          <p:cNvPr id="328" name="Google Shape;328;p10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29" name="Google Shape;329;p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0549" y="1825625"/>
            <a:ext cx="11026827" cy="15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1025" y="3540880"/>
            <a:ext cx="11029950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0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CRAMER’S RULE </a:t>
            </a:r>
            <a:endParaRPr b="1"/>
          </a:p>
        </p:txBody>
      </p:sp>
      <p:sp>
        <p:nvSpPr>
          <p:cNvPr id="336" name="Google Shape;336;p10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37" name="Google Shape;337;p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0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43" name="Google Shape;343;p10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44" name="Google Shape;344;p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65125"/>
            <a:ext cx="10515600" cy="5811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0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50" name="Google Shape;350;p10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51" name="Google Shape;351;p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65125"/>
            <a:ext cx="10515600" cy="5811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9"/>
          <p:cNvSpPr txBox="1"/>
          <p:nvPr>
            <p:ph type="title"/>
          </p:nvPr>
        </p:nvSpPr>
        <p:spPr>
          <a:xfrm>
            <a:off x="838200" y="167005"/>
            <a:ext cx="105156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1" lang="en-US" sz="3959"/>
              <a:t>Example # 01 </a:t>
            </a:r>
            <a:r>
              <a:rPr lang="en-US" sz="3240"/>
              <a:t>(Finding Minors &amp; Cofactors)</a:t>
            </a:r>
            <a:endParaRPr sz="3240"/>
          </a:p>
        </p:txBody>
      </p:sp>
      <p:sp>
        <p:nvSpPr>
          <p:cNvPr id="107" name="Google Shape;107;p7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08" name="Google Shape;108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704850"/>
            <a:ext cx="10515600" cy="5909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0"/>
          <p:cNvSpPr txBox="1"/>
          <p:nvPr>
            <p:ph type="title"/>
          </p:nvPr>
        </p:nvSpPr>
        <p:spPr>
          <a:xfrm>
            <a:off x="838200" y="365125"/>
            <a:ext cx="10515600" cy="991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Checkerboard Array </a:t>
            </a:r>
            <a:endParaRPr b="1"/>
          </a:p>
        </p:txBody>
      </p:sp>
      <p:sp>
        <p:nvSpPr>
          <p:cNvPr id="114" name="Google Shape;114;p80"/>
          <p:cNvSpPr txBox="1"/>
          <p:nvPr>
            <p:ph idx="1" type="body"/>
          </p:nvPr>
        </p:nvSpPr>
        <p:spPr>
          <a:xfrm>
            <a:off x="838200" y="21304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15" name="Google Shape;115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130425"/>
            <a:ext cx="8700944" cy="3235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5514a64fe5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solidFill>
                  <a:srgbClr val="00B050"/>
                </a:solidFill>
              </a:rPr>
              <a:t>Example:</a:t>
            </a:r>
            <a:r>
              <a:rPr lang="en-US"/>
              <a:t> </a:t>
            </a:r>
            <a:r>
              <a:rPr b="1" lang="en-US">
                <a:solidFill>
                  <a:srgbClr val="FF9900"/>
                </a:solidFill>
              </a:rPr>
              <a:t>Find all minors and cofactors:</a:t>
            </a:r>
            <a:endParaRPr b="1">
              <a:solidFill>
                <a:srgbClr val="FF9900"/>
              </a:solidFill>
            </a:endParaRPr>
          </a:p>
        </p:txBody>
      </p:sp>
      <p:sp>
        <p:nvSpPr>
          <p:cNvPr id="122" name="Google Shape;122;g15514a64fe5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23" name="Google Shape;123;g15514a64fe5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0300" y="1464288"/>
            <a:ext cx="2581275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5514a64fe5_0_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30" name="Google Shape;130;g15514a64fe5_0_1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31" name="Google Shape;131;g15514a64fe5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438" y="2172397"/>
            <a:ext cx="4041125" cy="306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514a64fe5_0_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solidFill>
                  <a:srgbClr val="00B050"/>
                </a:solidFill>
              </a:rPr>
              <a:t>Example</a:t>
            </a:r>
            <a:r>
              <a:rPr lang="en-US"/>
              <a:t>: </a:t>
            </a:r>
            <a:r>
              <a:rPr lang="en-US">
                <a:solidFill>
                  <a:srgbClr val="FF9900"/>
                </a:solidFill>
              </a:rPr>
              <a:t>Find all cofactors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38" name="Google Shape;138;g15514a64fe5_0_1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39" name="Google Shape;139;g15514a64fe5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1475" y="1825625"/>
            <a:ext cx="3881575" cy="189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15514a64fe5_0_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5075" y="1825625"/>
            <a:ext cx="2544675" cy="197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5514a64fe5_0_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47" name="Google Shape;147;g15514a64fe5_0_2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48" name="Google Shape;148;g15514a64fe5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0550" y="1933575"/>
            <a:ext cx="4065800" cy="35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2018-07-10T04:18:45Z</dcterms:created>
  <dc:creator>Osama Bin Ajaz</dc:creator>
</cp:coreProperties>
</file>