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iN9HOSIVlNIyldgP78ycmd0glq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customschemas.google.com/relationships/presentationmetadata" Target="meta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system is not invertible therefore, the system has nontrivial solution. </a:t>
            </a:r>
            <a:endParaRPr/>
          </a:p>
        </p:txBody>
      </p:sp>
      <p:sp>
        <p:nvSpPr>
          <p:cNvPr id="151" name="Google Shape;151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2e4c4674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52e4c4674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52e4c4674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2e4c4674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52e4c4674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52e4c46743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Exercise 23 </a:t>
            </a:r>
            <a:endParaRPr/>
          </a:p>
        </p:txBody>
      </p:sp>
      <p:sp>
        <p:nvSpPr>
          <p:cNvPr id="216" name="Google Shape;216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For (c), see theorem 1.6.3, page # 63 </a:t>
            </a:r>
            <a:endParaRPr/>
          </a:p>
        </p:txBody>
      </p:sp>
      <p:sp>
        <p:nvSpPr>
          <p:cNvPr id="276" name="Google Shape;276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514a64f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5514a64f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Det(A) = 0</a:t>
            </a:r>
            <a:endParaRPr/>
          </a:p>
        </p:txBody>
      </p:sp>
      <p:sp>
        <p:nvSpPr>
          <p:cNvPr id="316" name="Google Shape;316;g15514a64fe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514a64fe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5514a64fe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5514a64fe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514a64fe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5514a64fe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 = -216</a:t>
            </a:r>
            <a:endParaRPr/>
          </a:p>
        </p:txBody>
      </p:sp>
      <p:sp>
        <p:nvSpPr>
          <p:cNvPr id="332" name="Google Shape;332;g15514a64fe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514a64fe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5514a64fe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15514a64fe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514a64fe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5514a64fe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15514a64fe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514a64fe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5514a64fe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5514a64fe5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0a3c80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510a3c80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510a3c800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10a3c800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10a3c800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510a3c800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system is invertible and therefore the it has trivial solution. </a:t>
            </a:r>
            <a:endParaRPr/>
          </a:p>
        </p:txBody>
      </p:sp>
      <p:sp>
        <p:nvSpPr>
          <p:cNvPr id="139" name="Google Shape;139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8.png"/><Relationship Id="rId4" Type="http://schemas.openxmlformats.org/officeDocument/2006/relationships/image" Target="../media/image63.png"/><Relationship Id="rId5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MT104 – LINEAR ALGEBRA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Course Instructor: 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Osama Bin Ajaz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Lecturer at FAST – NUCES,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Main Campus, Karachi. 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218" y="124285"/>
            <a:ext cx="8038117" cy="645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24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30416"/>
            <a:ext cx="10515600" cy="130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5"/>
          <p:cNvSpPr txBox="1"/>
          <p:nvPr>
            <p:ph type="title"/>
          </p:nvPr>
        </p:nvSpPr>
        <p:spPr>
          <a:xfrm>
            <a:off x="883919" y="136525"/>
            <a:ext cx="1051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TRUE – FALSE EXERCISES</a:t>
            </a:r>
            <a:endParaRPr b="1" sz="3600"/>
          </a:p>
        </p:txBody>
      </p:sp>
      <p:pic>
        <p:nvPicPr>
          <p:cNvPr id="167" name="Google Shape;1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132" y="457200"/>
            <a:ext cx="6889173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5"/>
          <p:cNvSpPr txBox="1"/>
          <p:nvPr/>
        </p:nvSpPr>
        <p:spPr>
          <a:xfrm>
            <a:off x="5715000" y="1493520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5"/>
          <p:cNvSpPr txBox="1"/>
          <p:nvPr/>
        </p:nvSpPr>
        <p:spPr>
          <a:xfrm>
            <a:off x="6812280" y="2026920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5"/>
          <p:cNvSpPr txBox="1"/>
          <p:nvPr/>
        </p:nvSpPr>
        <p:spPr>
          <a:xfrm>
            <a:off x="7132320" y="2941320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5"/>
          <p:cNvSpPr txBox="1"/>
          <p:nvPr/>
        </p:nvSpPr>
        <p:spPr>
          <a:xfrm>
            <a:off x="7559040" y="3781306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5"/>
          <p:cNvSpPr txBox="1"/>
          <p:nvPr/>
        </p:nvSpPr>
        <p:spPr>
          <a:xfrm>
            <a:off x="9410872" y="4632960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5"/>
          <p:cNvSpPr txBox="1"/>
          <p:nvPr/>
        </p:nvSpPr>
        <p:spPr>
          <a:xfrm>
            <a:off x="9410872" y="5376148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5"/>
          <p:cNvSpPr txBox="1"/>
          <p:nvPr/>
        </p:nvSpPr>
        <p:spPr>
          <a:xfrm>
            <a:off x="6088552" y="6355080"/>
            <a:ext cx="1082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6"/>
          <p:cNvSpPr txBox="1"/>
          <p:nvPr>
            <p:ph type="title"/>
          </p:nvPr>
        </p:nvSpPr>
        <p:spPr>
          <a:xfrm>
            <a:off x="624841" y="365125"/>
            <a:ext cx="111355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0" name="Google Shape;18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111" y="487044"/>
            <a:ext cx="8673777" cy="621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6"/>
          <p:cNvSpPr txBox="1"/>
          <p:nvPr/>
        </p:nvSpPr>
        <p:spPr>
          <a:xfrm>
            <a:off x="4328160" y="1506022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ELEMENTARY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6"/>
          <p:cNvSpPr txBox="1"/>
          <p:nvPr/>
        </p:nvSpPr>
        <p:spPr>
          <a:xfrm>
            <a:off x="9105379" y="1443275"/>
            <a:ext cx="26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an Elementary Matrix 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6"/>
          <p:cNvSpPr txBox="1"/>
          <p:nvPr/>
        </p:nvSpPr>
        <p:spPr>
          <a:xfrm>
            <a:off x="4328160" y="2649540"/>
            <a:ext cx="26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an Elementary Matrix 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6"/>
          <p:cNvSpPr txBox="1"/>
          <p:nvPr/>
        </p:nvSpPr>
        <p:spPr>
          <a:xfrm>
            <a:off x="9105379" y="2399506"/>
            <a:ext cx="26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an Elementary Matrix 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6"/>
          <p:cNvSpPr txBox="1"/>
          <p:nvPr/>
        </p:nvSpPr>
        <p:spPr>
          <a:xfrm>
            <a:off x="4328160" y="4308237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ELEMENTARY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6"/>
          <p:cNvSpPr txBox="1"/>
          <p:nvPr/>
        </p:nvSpPr>
        <p:spPr>
          <a:xfrm>
            <a:off x="9183206" y="4367886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ELEMENTARY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6"/>
          <p:cNvSpPr txBox="1"/>
          <p:nvPr/>
        </p:nvSpPr>
        <p:spPr>
          <a:xfrm>
            <a:off x="4328160" y="5782268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ELEMENTARY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6"/>
          <p:cNvSpPr txBox="1"/>
          <p:nvPr/>
        </p:nvSpPr>
        <p:spPr>
          <a:xfrm>
            <a:off x="9105378" y="5782268"/>
            <a:ext cx="265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an Elementary Matrix 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2e4c46743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g152e4c46743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g152e4c4674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577" y="275052"/>
            <a:ext cx="5818976" cy="60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52e4c4674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" y="906025"/>
            <a:ext cx="50577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061876" cy="387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876" y="0"/>
            <a:ext cx="5130124" cy="387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e4c46743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2" name="Google Shape;212;g152e4c46743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7"/>
          <p:cNvSpPr txBox="1"/>
          <p:nvPr>
            <p:ph type="title"/>
          </p:nvPr>
        </p:nvSpPr>
        <p:spPr>
          <a:xfrm>
            <a:off x="838200" y="0"/>
            <a:ext cx="10515600" cy="534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/>
              <a:t>Matrix &amp; its inverse as a product of Elementary Matrices </a:t>
            </a:r>
            <a:endParaRPr b="1" sz="3000"/>
          </a:p>
        </p:txBody>
      </p:sp>
      <p:pic>
        <p:nvPicPr>
          <p:cNvPr id="219" name="Google Shape;21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299" y="1755951"/>
            <a:ext cx="9358549" cy="48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4100" y="534025"/>
            <a:ext cx="8362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8"/>
          <p:cNvSpPr txBox="1"/>
          <p:nvPr>
            <p:ph type="title"/>
          </p:nvPr>
        </p:nvSpPr>
        <p:spPr>
          <a:xfrm>
            <a:off x="838200" y="136525"/>
            <a:ext cx="10515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Express the following matrix &amp; its inverse as a product of elementary matrices </a:t>
            </a:r>
            <a:endParaRPr b="1" sz="2200"/>
          </a:p>
        </p:txBody>
      </p:sp>
      <p:sp>
        <p:nvSpPr>
          <p:cNvPr id="226" name="Google Shape;226;p68"/>
          <p:cNvSpPr txBox="1"/>
          <p:nvPr>
            <p:ph idx="1" type="body"/>
          </p:nvPr>
        </p:nvSpPr>
        <p:spPr>
          <a:xfrm>
            <a:off x="838200" y="502920"/>
            <a:ext cx="10515600" cy="567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7" name="Google Shape;22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085" y="509746"/>
            <a:ext cx="8979830" cy="98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51343"/>
            <a:ext cx="10515600" cy="500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327" y="1124902"/>
            <a:ext cx="8628085" cy="399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6"/>
          <p:cNvSpPr txBox="1"/>
          <p:nvPr>
            <p:ph type="title"/>
          </p:nvPr>
        </p:nvSpPr>
        <p:spPr>
          <a:xfrm>
            <a:off x="911942" y="2769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Elementary Matrices and a Method for Finding </a:t>
            </a:r>
            <a:r>
              <a:rPr b="1" i="1" lang="en-US" sz="3959"/>
              <a:t>A</a:t>
            </a:r>
            <a:r>
              <a:rPr b="1" baseline="30000" lang="en-US" sz="3959"/>
              <a:t>-1</a:t>
            </a:r>
            <a:r>
              <a:rPr b="1" lang="en-US" sz="3959"/>
              <a:t> </a:t>
            </a:r>
            <a:br>
              <a:rPr b="1" lang="en-US" sz="3959"/>
            </a:br>
            <a:endParaRPr b="1" sz="3959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Solving Linear Systems by Matrix Inversion</a:t>
            </a:r>
            <a:endParaRPr b="1"/>
          </a:p>
        </p:txBody>
      </p:sp>
      <p:sp>
        <p:nvSpPr>
          <p:cNvPr id="239" name="Google Shape;239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0" name="Google Shape;24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03770"/>
            <a:ext cx="10515601" cy="267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8" name="Google Shape;24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60" y="365125"/>
            <a:ext cx="8642279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3"/>
          <p:cNvSpPr txBox="1"/>
          <p:nvPr>
            <p:ph type="title"/>
          </p:nvPr>
        </p:nvSpPr>
        <p:spPr>
          <a:xfrm>
            <a:off x="533400" y="151765"/>
            <a:ext cx="1109472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Properties of Invertible Matrices </a:t>
            </a:r>
            <a:endParaRPr sz="3400"/>
          </a:p>
        </p:txBody>
      </p:sp>
      <p:sp>
        <p:nvSpPr>
          <p:cNvPr id="254" name="Google Shape;254;p73"/>
          <p:cNvSpPr txBox="1"/>
          <p:nvPr>
            <p:ph idx="1" type="body"/>
          </p:nvPr>
        </p:nvSpPr>
        <p:spPr>
          <a:xfrm>
            <a:off x="533400" y="670560"/>
            <a:ext cx="11094720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5" name="Google Shape;25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23821"/>
            <a:ext cx="11094721" cy="134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185909"/>
            <a:ext cx="11094720" cy="32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5572444"/>
            <a:ext cx="11094720" cy="82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4" name="Google Shape;26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9538"/>
            <a:ext cx="10515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87625"/>
            <a:ext cx="10515600" cy="398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2" name="Google Shape;27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20" y="365125"/>
            <a:ext cx="676656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6"/>
          <p:cNvSpPr txBox="1"/>
          <p:nvPr>
            <p:ph type="title"/>
          </p:nvPr>
        </p:nvSpPr>
        <p:spPr>
          <a:xfrm>
            <a:off x="838200" y="121285"/>
            <a:ext cx="10515600" cy="56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pic>
        <p:nvPicPr>
          <p:cNvPr id="279" name="Google Shape;27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870" y="0"/>
            <a:ext cx="665226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6"/>
          <p:cNvSpPr txBox="1"/>
          <p:nvPr/>
        </p:nvSpPr>
        <p:spPr>
          <a:xfrm>
            <a:off x="8382000" y="807086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6"/>
          <p:cNvSpPr txBox="1"/>
          <p:nvPr/>
        </p:nvSpPr>
        <p:spPr>
          <a:xfrm>
            <a:off x="8382000" y="1790659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6"/>
          <p:cNvSpPr txBox="1"/>
          <p:nvPr/>
        </p:nvSpPr>
        <p:spPr>
          <a:xfrm>
            <a:off x="8382000" y="2574033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6"/>
          <p:cNvSpPr txBox="1"/>
          <p:nvPr/>
        </p:nvSpPr>
        <p:spPr>
          <a:xfrm>
            <a:off x="8382000" y="3357407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6"/>
          <p:cNvSpPr txBox="1"/>
          <p:nvPr/>
        </p:nvSpPr>
        <p:spPr>
          <a:xfrm>
            <a:off x="8382000" y="4232889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6"/>
          <p:cNvSpPr txBox="1"/>
          <p:nvPr/>
        </p:nvSpPr>
        <p:spPr>
          <a:xfrm>
            <a:off x="8382000" y="5454004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6"/>
          <p:cNvSpPr txBox="1"/>
          <p:nvPr/>
        </p:nvSpPr>
        <p:spPr>
          <a:xfrm>
            <a:off x="8382000" y="6181765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7"/>
          <p:cNvSpPr txBox="1"/>
          <p:nvPr>
            <p:ph type="title"/>
          </p:nvPr>
        </p:nvSpPr>
        <p:spPr>
          <a:xfrm>
            <a:off x="563880" y="263588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70"/>
              <a:buFont typeface="Calibri"/>
              <a:buNone/>
            </a:pPr>
            <a:r>
              <a:rPr b="1" lang="en-US" sz="4770">
                <a:solidFill>
                  <a:schemeClr val="accent5"/>
                </a:solidFill>
              </a:rPr>
              <a:t>DETERMINANTS</a:t>
            </a:r>
            <a:br>
              <a:rPr b="1" lang="en-US" sz="3959">
                <a:solidFill>
                  <a:schemeClr val="accent5"/>
                </a:solidFill>
              </a:rPr>
            </a:br>
            <a:r>
              <a:rPr b="1" lang="en-US" sz="3600">
                <a:solidFill>
                  <a:schemeClr val="accent5"/>
                </a:solidFill>
              </a:rPr>
              <a:t>(Cofactor Expansion, Row Reduction, Cramer’s Rule</a:t>
            </a:r>
            <a:r>
              <a:rPr lang="en-US" sz="3600">
                <a:solidFill>
                  <a:schemeClr val="accent5"/>
                </a:solidFill>
              </a:rPr>
              <a:t>) 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Determinants by Cofactor Expansion </a:t>
            </a:r>
            <a:endParaRPr b="1"/>
          </a:p>
        </p:txBody>
      </p:sp>
      <p:sp>
        <p:nvSpPr>
          <p:cNvPr id="297" name="Google Shape;297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8" name="Google Shape;29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676524"/>
            <a:ext cx="10515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9"/>
          <p:cNvSpPr txBox="1"/>
          <p:nvPr>
            <p:ph type="title"/>
          </p:nvPr>
        </p:nvSpPr>
        <p:spPr>
          <a:xfrm>
            <a:off x="838200" y="167005"/>
            <a:ext cx="1051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Example # 01 </a:t>
            </a:r>
            <a:r>
              <a:rPr lang="en-US" sz="3240"/>
              <a:t>(Finding Minors &amp; Cofactors)</a:t>
            </a:r>
            <a:endParaRPr sz="3240"/>
          </a:p>
        </p:txBody>
      </p:sp>
      <p:sp>
        <p:nvSpPr>
          <p:cNvPr id="304" name="Google Shape;304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5" name="Google Shape;30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04850"/>
            <a:ext cx="10515600" cy="590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0"/>
          <p:cNvSpPr txBox="1"/>
          <p:nvPr>
            <p:ph type="title"/>
          </p:nvPr>
        </p:nvSpPr>
        <p:spPr>
          <a:xfrm>
            <a:off x="838200" y="365125"/>
            <a:ext cx="10515600" cy="99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Checkerboard Array </a:t>
            </a:r>
            <a:endParaRPr b="1"/>
          </a:p>
        </p:txBody>
      </p:sp>
      <p:sp>
        <p:nvSpPr>
          <p:cNvPr id="311" name="Google Shape;311;p80"/>
          <p:cNvSpPr txBox="1"/>
          <p:nvPr>
            <p:ph idx="1" type="body"/>
          </p:nvPr>
        </p:nvSpPr>
        <p:spPr>
          <a:xfrm>
            <a:off x="838200" y="2130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2" name="Google Shape;31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0425"/>
            <a:ext cx="8700944" cy="323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7"/>
          <p:cNvSpPr txBox="1"/>
          <p:nvPr>
            <p:ph type="title"/>
          </p:nvPr>
        </p:nvSpPr>
        <p:spPr>
          <a:xfrm>
            <a:off x="607262" y="247138"/>
            <a:ext cx="10746537" cy="858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Elementary Matrix</a:t>
            </a:r>
            <a:endParaRPr b="1"/>
          </a:p>
        </p:txBody>
      </p:sp>
      <p:pic>
        <p:nvPicPr>
          <p:cNvPr id="100" name="Google Shape;1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325" y="3295475"/>
            <a:ext cx="11505575" cy="127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475" y="2030554"/>
            <a:ext cx="92106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514a64fe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Example:</a:t>
            </a:r>
            <a:r>
              <a:rPr lang="en-US"/>
              <a:t> </a:t>
            </a:r>
            <a:r>
              <a:rPr b="1" lang="en-US">
                <a:solidFill>
                  <a:srgbClr val="FF9900"/>
                </a:solidFill>
              </a:rPr>
              <a:t>Find all minors and cofactors: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319" name="Google Shape;319;g15514a64fe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0" name="Google Shape;320;g15514a64f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300" y="1464288"/>
            <a:ext cx="2581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514a64fe5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7" name="Google Shape;327;g15514a64fe5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g15514a64fe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438" y="2172397"/>
            <a:ext cx="4041125" cy="30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514a64fe5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rgbClr val="FF9900"/>
                </a:solidFill>
              </a:rPr>
              <a:t>Find all cofactors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5" name="Google Shape;335;g15514a64fe5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6" name="Google Shape;336;g15514a64fe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475" y="1825625"/>
            <a:ext cx="3881575" cy="1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5514a64fe5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075" y="1825625"/>
            <a:ext cx="2544675" cy="19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514a64fe5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4" name="Google Shape;344;g15514a64fe5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5" name="Google Shape;345;g15514a64fe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0" y="1933575"/>
            <a:ext cx="4065800" cy="35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514a64fe5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B050"/>
                </a:solidFill>
              </a:rPr>
              <a:t>Example: </a:t>
            </a:r>
            <a:r>
              <a:rPr b="1" lang="en-US" sz="3300">
                <a:solidFill>
                  <a:srgbClr val="FF9900"/>
                </a:solidFill>
              </a:rPr>
              <a:t>evaluate det(A) by a cofactor expansion</a:t>
            </a:r>
            <a:endParaRPr b="1" sz="33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300">
                <a:solidFill>
                  <a:srgbClr val="FF9900"/>
                </a:solidFill>
              </a:rPr>
              <a:t>along a row or column of your choice</a:t>
            </a:r>
            <a:endParaRPr b="1" sz="3300">
              <a:solidFill>
                <a:srgbClr val="FF9900"/>
              </a:solidFill>
            </a:endParaRPr>
          </a:p>
        </p:txBody>
      </p:sp>
      <p:sp>
        <p:nvSpPr>
          <p:cNvPr id="352" name="Google Shape;352;g15514a64fe5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3" name="Google Shape;353;g15514a64fe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453" y="1957078"/>
            <a:ext cx="4007975" cy="24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514a64fe5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0" name="Google Shape;360;g15514a64fe5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1" name="Google Shape;361;g15514a64fe5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25" y="2627725"/>
            <a:ext cx="1093026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1"/>
          <p:cNvSpPr txBox="1"/>
          <p:nvPr>
            <p:ph idx="1" type="body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7" name="Google Shape;36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22960"/>
            <a:ext cx="105156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71788"/>
            <a:ext cx="10515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02 </a:t>
            </a:r>
            <a:r>
              <a:rPr lang="en-US" sz="3200"/>
              <a:t>(Cofactor expansion along the first row) </a:t>
            </a:r>
            <a:endParaRPr sz="3200"/>
          </a:p>
        </p:txBody>
      </p:sp>
      <p:sp>
        <p:nvSpPr>
          <p:cNvPr id="374" name="Google Shape;374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5" name="Google Shape;37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03 </a:t>
            </a:r>
            <a:r>
              <a:rPr lang="en-US" sz="3200"/>
              <a:t>(Cofactor expansion along the first column) </a:t>
            </a:r>
            <a:endParaRPr sz="3200"/>
          </a:p>
        </p:txBody>
      </p:sp>
      <p:sp>
        <p:nvSpPr>
          <p:cNvPr id="381" name="Google Shape;381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2" name="Google Shape;38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94999"/>
            <a:ext cx="6651458" cy="21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47160"/>
            <a:ext cx="10515600" cy="20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83"/>
          <p:cNvSpPr txBox="1"/>
          <p:nvPr/>
        </p:nvSpPr>
        <p:spPr>
          <a:xfrm>
            <a:off x="7620000" y="3785850"/>
            <a:ext cx="30632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Now see previous slide. </a:t>
            </a:r>
            <a:endParaRPr b="1" i="0" sz="2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4"/>
          <p:cNvSpPr txBox="1"/>
          <p:nvPr>
            <p:ph type="title"/>
          </p:nvPr>
        </p:nvSpPr>
        <p:spPr>
          <a:xfrm>
            <a:off x="838200" y="182245"/>
            <a:ext cx="10515600" cy="71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# 4 </a:t>
            </a:r>
            <a:r>
              <a:rPr lang="en-US" sz="4000"/>
              <a:t>(Smart Choice of Row or Column) </a:t>
            </a:r>
            <a:endParaRPr sz="4000"/>
          </a:p>
        </p:txBody>
      </p:sp>
      <p:sp>
        <p:nvSpPr>
          <p:cNvPr id="390" name="Google Shape;390;p84"/>
          <p:cNvSpPr txBox="1"/>
          <p:nvPr>
            <p:ph idx="1" type="body"/>
          </p:nvPr>
        </p:nvSpPr>
        <p:spPr>
          <a:xfrm>
            <a:off x="838200" y="1203960"/>
            <a:ext cx="10515600" cy="4973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1" name="Google Shape;39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03960"/>
            <a:ext cx="914400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477736"/>
            <a:ext cx="10515600" cy="300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36" y="1262983"/>
            <a:ext cx="11312928" cy="47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05 </a:t>
            </a:r>
            <a:r>
              <a:rPr lang="en-US" sz="3200"/>
              <a:t>(Determinant of a lower triangular matrix) </a:t>
            </a:r>
            <a:endParaRPr sz="3200"/>
          </a:p>
        </p:txBody>
      </p:sp>
      <p:sp>
        <p:nvSpPr>
          <p:cNvPr id="398" name="Google Shape;398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9" name="Google Shape;39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5" name="Google Shape;405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6" name="Google Shape;40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62262"/>
            <a:ext cx="10515599" cy="142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7"/>
          <p:cNvSpPr txBox="1"/>
          <p:nvPr>
            <p:ph type="title"/>
          </p:nvPr>
        </p:nvSpPr>
        <p:spPr>
          <a:xfrm>
            <a:off x="426720" y="212725"/>
            <a:ext cx="11430000" cy="5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True-False Exercises </a:t>
            </a:r>
            <a:endParaRPr b="1" sz="3959"/>
          </a:p>
        </p:txBody>
      </p:sp>
      <p:sp>
        <p:nvSpPr>
          <p:cNvPr id="412" name="Google Shape;412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3" name="Google Shape;41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" y="1177291"/>
            <a:ext cx="12054840" cy="499967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87"/>
          <p:cNvSpPr txBox="1"/>
          <p:nvPr/>
        </p:nvSpPr>
        <p:spPr>
          <a:xfrm>
            <a:off x="4617720" y="2484120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87"/>
          <p:cNvSpPr txBox="1"/>
          <p:nvPr/>
        </p:nvSpPr>
        <p:spPr>
          <a:xfrm>
            <a:off x="10378440" y="5595281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7"/>
          <p:cNvSpPr txBox="1"/>
          <p:nvPr/>
        </p:nvSpPr>
        <p:spPr>
          <a:xfrm>
            <a:off x="4617720" y="3183374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7"/>
          <p:cNvSpPr txBox="1"/>
          <p:nvPr/>
        </p:nvSpPr>
        <p:spPr>
          <a:xfrm>
            <a:off x="4617720" y="4016374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87"/>
          <p:cNvSpPr txBox="1"/>
          <p:nvPr/>
        </p:nvSpPr>
        <p:spPr>
          <a:xfrm>
            <a:off x="4617720" y="5654040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87"/>
          <p:cNvSpPr txBox="1"/>
          <p:nvPr/>
        </p:nvSpPr>
        <p:spPr>
          <a:xfrm>
            <a:off x="10378440" y="2299454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87"/>
          <p:cNvSpPr txBox="1"/>
          <p:nvPr/>
        </p:nvSpPr>
        <p:spPr>
          <a:xfrm>
            <a:off x="10378440" y="3058617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87"/>
          <p:cNvSpPr txBox="1"/>
          <p:nvPr/>
        </p:nvSpPr>
        <p:spPr>
          <a:xfrm>
            <a:off x="10378440" y="3901778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87"/>
          <p:cNvSpPr txBox="1"/>
          <p:nvPr/>
        </p:nvSpPr>
        <p:spPr>
          <a:xfrm>
            <a:off x="10378440" y="4577615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87"/>
          <p:cNvSpPr txBox="1"/>
          <p:nvPr/>
        </p:nvSpPr>
        <p:spPr>
          <a:xfrm>
            <a:off x="4632960" y="4762281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Set 2.1: </a:t>
            </a:r>
            <a:endParaRPr/>
          </a:p>
        </p:txBody>
      </p:sp>
      <p:sp>
        <p:nvSpPr>
          <p:cNvPr id="429" name="Google Shape;429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30" name="Google Shape;430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Set 2.1 (contd.) </a:t>
            </a:r>
            <a:endParaRPr/>
          </a:p>
        </p:txBody>
      </p:sp>
      <p:sp>
        <p:nvSpPr>
          <p:cNvPr id="436" name="Google Shape;436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37" name="Google Shape;43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Evaluating Determinants by Row Reduction</a:t>
            </a:r>
            <a:endParaRPr b="1"/>
          </a:p>
        </p:txBody>
      </p:sp>
      <p:sp>
        <p:nvSpPr>
          <p:cNvPr id="443" name="Google Shape;443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4" name="Google Shape;44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1"/>
          <p:cNvSpPr txBox="1"/>
          <p:nvPr>
            <p:ph type="title"/>
          </p:nvPr>
        </p:nvSpPr>
        <p:spPr>
          <a:xfrm>
            <a:off x="838200" y="24320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Determinants of Elementary matrices</a:t>
            </a:r>
            <a:endParaRPr b="1"/>
          </a:p>
        </p:txBody>
      </p:sp>
      <p:sp>
        <p:nvSpPr>
          <p:cNvPr id="450" name="Google Shape;450;p91"/>
          <p:cNvSpPr txBox="1"/>
          <p:nvPr>
            <p:ph idx="1" type="body"/>
          </p:nvPr>
        </p:nvSpPr>
        <p:spPr>
          <a:xfrm>
            <a:off x="838200" y="1417320"/>
            <a:ext cx="10515600" cy="475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1" name="Google Shape;45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" y="1417320"/>
            <a:ext cx="1098804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2"/>
          <p:cNvSpPr txBox="1"/>
          <p:nvPr>
            <p:ph type="title"/>
          </p:nvPr>
        </p:nvSpPr>
        <p:spPr>
          <a:xfrm>
            <a:off x="853440" y="197485"/>
            <a:ext cx="10515600" cy="1174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Matrices with proportional rows or </a:t>
            </a:r>
            <a:br>
              <a:rPr b="1" lang="en-US" sz="3959"/>
            </a:br>
            <a:r>
              <a:rPr b="1" lang="en-US" sz="3959"/>
              <a:t>proportional columns</a:t>
            </a:r>
            <a:endParaRPr b="1" sz="3959"/>
          </a:p>
        </p:txBody>
      </p:sp>
      <p:pic>
        <p:nvPicPr>
          <p:cNvPr id="457" name="Google Shape;45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" y="1792604"/>
            <a:ext cx="10515600" cy="43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3" name="Google Shape;463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64" name="Google Shape;46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0" name="Google Shape;470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1" name="Google Shape;47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599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0a3c8005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g1510a3c8005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g1510a3c800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5" y="2102150"/>
            <a:ext cx="11534075" cy="19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77" name="Google Shape;47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95605"/>
            <a:ext cx="10515600" cy="6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95"/>
          <p:cNvSpPr txBox="1"/>
          <p:nvPr/>
        </p:nvSpPr>
        <p:spPr>
          <a:xfrm>
            <a:off x="10210800" y="1565196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95"/>
          <p:cNvSpPr txBox="1"/>
          <p:nvPr/>
        </p:nvSpPr>
        <p:spPr>
          <a:xfrm>
            <a:off x="10241280" y="3565842"/>
            <a:ext cx="111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95"/>
          <p:cNvSpPr txBox="1"/>
          <p:nvPr/>
        </p:nvSpPr>
        <p:spPr>
          <a:xfrm>
            <a:off x="10241280" y="4722455"/>
            <a:ext cx="111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95"/>
          <p:cNvSpPr txBox="1"/>
          <p:nvPr/>
        </p:nvSpPr>
        <p:spPr>
          <a:xfrm>
            <a:off x="10287000" y="5679162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95"/>
          <p:cNvSpPr txBox="1"/>
          <p:nvPr/>
        </p:nvSpPr>
        <p:spPr>
          <a:xfrm>
            <a:off x="10241280" y="247796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95"/>
          <p:cNvSpPr txBox="1"/>
          <p:nvPr/>
        </p:nvSpPr>
        <p:spPr>
          <a:xfrm>
            <a:off x="10287000" y="6248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6"/>
          <p:cNvSpPr txBox="1"/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Exercises Set 2.2: </a:t>
            </a:r>
            <a:endParaRPr b="1"/>
          </a:p>
        </p:txBody>
      </p:sp>
      <p:sp>
        <p:nvSpPr>
          <p:cNvPr id="489" name="Google Shape;489;p96"/>
          <p:cNvSpPr txBox="1"/>
          <p:nvPr>
            <p:ph idx="1" type="body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90" name="Google Shape;49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1295399"/>
            <a:ext cx="12009120" cy="48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2.2 (Contd.) </a:t>
            </a:r>
            <a:endParaRPr/>
          </a:p>
        </p:txBody>
      </p:sp>
      <p:sp>
        <p:nvSpPr>
          <p:cNvPr id="496" name="Google Shape;496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97" name="Google Shape;49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8"/>
          <p:cNvSpPr txBox="1"/>
          <p:nvPr>
            <p:ph type="title"/>
          </p:nvPr>
        </p:nvSpPr>
        <p:spPr>
          <a:xfrm>
            <a:off x="793230" y="25536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600"/>
              <a:buFont typeface="Calibri"/>
              <a:buNone/>
            </a:pPr>
            <a:r>
              <a:rPr b="1" lang="en-US" sz="4600">
                <a:solidFill>
                  <a:srgbClr val="00B0F0"/>
                </a:solidFill>
              </a:rPr>
              <a:t>PROPERTIES OF DETERMINNATS</a:t>
            </a:r>
            <a:endParaRPr sz="4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9"/>
          <p:cNvSpPr txBox="1"/>
          <p:nvPr>
            <p:ph type="title"/>
          </p:nvPr>
        </p:nvSpPr>
        <p:spPr>
          <a:xfrm>
            <a:off x="838200" y="641620"/>
            <a:ext cx="10515600" cy="534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b="1" lang="en-US" sz="4600"/>
              <a:t>PROPERTIES OF DETERMINNATS</a:t>
            </a:r>
            <a:endParaRPr b="1" sz="4600"/>
          </a:p>
        </p:txBody>
      </p:sp>
      <p:sp>
        <p:nvSpPr>
          <p:cNvPr id="508" name="Google Shape;508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09" name="Google Shape;50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731" y="2590781"/>
            <a:ext cx="8568537" cy="28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15" name="Google Shape;51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 of a Matrix Product</a:t>
            </a:r>
            <a:endParaRPr b="1"/>
          </a:p>
        </p:txBody>
      </p:sp>
      <p:sp>
        <p:nvSpPr>
          <p:cNvPr id="521" name="Google Shape;521;p1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2" name="Google Shape;52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825625"/>
            <a:ext cx="10515599" cy="437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2"/>
          <p:cNvSpPr txBox="1"/>
          <p:nvPr>
            <p:ph type="title"/>
          </p:nvPr>
        </p:nvSpPr>
        <p:spPr>
          <a:xfrm>
            <a:off x="838200" y="170253"/>
            <a:ext cx="10515600" cy="354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Adjoint of a Matrix</a:t>
            </a:r>
            <a:endParaRPr b="1" sz="3959"/>
          </a:p>
        </p:txBody>
      </p:sp>
      <p:sp>
        <p:nvSpPr>
          <p:cNvPr id="528" name="Google Shape;528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9" name="Google Shape;52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63575"/>
            <a:ext cx="105156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524" y="2921364"/>
            <a:ext cx="10342276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388214"/>
            <a:ext cx="105156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3"/>
          <p:cNvSpPr txBox="1"/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Inverse of a Matrix Using its Adjoint </a:t>
            </a:r>
            <a:endParaRPr b="1"/>
          </a:p>
        </p:txBody>
      </p:sp>
      <p:sp>
        <p:nvSpPr>
          <p:cNvPr id="537" name="Google Shape;537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8" name="Google Shape;538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49" y="1825625"/>
            <a:ext cx="11026827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3540880"/>
            <a:ext cx="110299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CRAMER’S RULE </a:t>
            </a:r>
            <a:endParaRPr b="1"/>
          </a:p>
        </p:txBody>
      </p:sp>
      <p:sp>
        <p:nvSpPr>
          <p:cNvPr id="545" name="Google Shape;545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46" name="Google Shape;54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0a3c8005_0_10"/>
          <p:cNvSpPr txBox="1"/>
          <p:nvPr>
            <p:ph type="title"/>
          </p:nvPr>
        </p:nvSpPr>
        <p:spPr>
          <a:xfrm>
            <a:off x="838200" y="1464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Example: Using Elementary Matrix</a:t>
            </a:r>
            <a:endParaRPr/>
          </a:p>
        </p:txBody>
      </p:sp>
      <p:sp>
        <p:nvSpPr>
          <p:cNvPr id="121" name="Google Shape;121;g1510a3c8005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g1510a3c800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975" y="749650"/>
            <a:ext cx="9394124" cy="5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2" name="Google Shape;552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3" name="Google Shape;553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9" name="Google Shape;559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0" name="Google Shape;56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7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TRUE-FALSE </a:t>
            </a:r>
            <a:endParaRPr b="1" sz="3959"/>
          </a:p>
        </p:txBody>
      </p:sp>
      <p:sp>
        <p:nvSpPr>
          <p:cNvPr id="566" name="Google Shape;566;p10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7" name="Google Shape;56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11" y="1319134"/>
            <a:ext cx="11797259" cy="53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75" y="1219752"/>
            <a:ext cx="10515599" cy="413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1"/>
          <p:cNvSpPr txBox="1"/>
          <p:nvPr>
            <p:ph type="title"/>
          </p:nvPr>
        </p:nvSpPr>
        <p:spPr>
          <a:xfrm>
            <a:off x="838200" y="556853"/>
            <a:ext cx="10515600" cy="6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Algorithm for inverting Matrices </a:t>
            </a:r>
            <a:endParaRPr b="1" sz="3959"/>
          </a:p>
        </p:txBody>
      </p:sp>
      <p:pic>
        <p:nvPicPr>
          <p:cNvPr id="135" name="Google Shape;13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84" y="2566219"/>
            <a:ext cx="11135032" cy="156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63289" cy="185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1805" y="922365"/>
            <a:ext cx="2917137" cy="6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8476" y="923170"/>
            <a:ext cx="3783472" cy="74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7562" y="2389239"/>
            <a:ext cx="5766619" cy="339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2"/>
          <p:cNvSpPr txBox="1"/>
          <p:nvPr/>
        </p:nvSpPr>
        <p:spPr>
          <a:xfrm>
            <a:off x="530942" y="1939102"/>
            <a:ext cx="337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computations are as follows: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207" y="2389239"/>
            <a:ext cx="5665082" cy="405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2"/>
          <p:cNvSpPr txBox="1"/>
          <p:nvPr/>
        </p:nvSpPr>
        <p:spPr>
          <a:xfrm>
            <a:off x="6297562" y="4572001"/>
            <a:ext cx="766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2018-07-10T04:18:45Z</dcterms:created>
  <dc:creator>Osama Bin Ajaz</dc:creator>
</cp:coreProperties>
</file>