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6" r:id="rId5"/>
    <p:sldId id="258" r:id="rId6"/>
    <p:sldId id="265" r:id="rId7"/>
    <p:sldId id="259" r:id="rId8"/>
    <p:sldId id="260" r:id="rId9"/>
    <p:sldId id="261" r:id="rId10"/>
    <p:sldId id="262"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9"/>
            <a:ext cx="6858000" cy="978275"/>
          </a:xfrm>
        </p:spPr>
        <p:txBody>
          <a:bodyPr>
            <a:normAutofit/>
          </a:bodyPr>
          <a:lstStyle>
            <a:lvl1pPr marL="0" indent="0" algn="ctr">
              <a:buNone/>
              <a:defRPr sz="32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C8B78066-C41C-4625-899C-F67B9A4446B8}"/>
              </a:ext>
            </a:extLst>
          </p:cNvPr>
          <p:cNvSpPr>
            <a:spLocks noGrp="1"/>
          </p:cNvSpPr>
          <p:nvPr>
            <p:ph type="title"/>
          </p:nvPr>
        </p:nvSpPr>
        <p:spPr>
          <a:xfrm>
            <a:off x="628650" y="2208792"/>
            <a:ext cx="7886700" cy="1325563"/>
          </a:xfrm>
        </p:spPr>
        <p:txBody>
          <a:bodyPr>
            <a:noAutofit/>
          </a:bodyPr>
          <a:lstStyle>
            <a:lvl1pPr algn="ctr">
              <a:defRPr sz="4800"/>
            </a:lvl1pPr>
          </a:lstStyle>
          <a:p>
            <a:r>
              <a:rPr lang="en-US"/>
              <a:t>Click to edit Master title style</a:t>
            </a:r>
            <a:endParaRPr lang="en-US" dirty="0"/>
          </a:p>
        </p:txBody>
      </p:sp>
    </p:spTree>
    <p:extLst>
      <p:ext uri="{BB962C8B-B14F-4D97-AF65-F5344CB8AC3E}">
        <p14:creationId xmlns:p14="http://schemas.microsoft.com/office/powerpoint/2010/main" val="145431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32962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154113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9"/>
            <a:ext cx="6858000" cy="978275"/>
          </a:xfrm>
        </p:spPr>
        <p:txBody>
          <a:bodyPr>
            <a:normAutofit/>
          </a:bodyPr>
          <a:lstStyle>
            <a:lvl1pPr marL="0" indent="0" algn="ctr">
              <a:buNone/>
              <a:defRPr sz="32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C8B78066-C41C-4625-899C-F67B9A4446B8}"/>
              </a:ext>
            </a:extLst>
          </p:cNvPr>
          <p:cNvSpPr>
            <a:spLocks noGrp="1"/>
          </p:cNvSpPr>
          <p:nvPr>
            <p:ph type="title"/>
          </p:nvPr>
        </p:nvSpPr>
        <p:spPr>
          <a:xfrm>
            <a:off x="628650" y="2208792"/>
            <a:ext cx="7886700" cy="1325563"/>
          </a:xfrm>
        </p:spPr>
        <p:txBody>
          <a:bodyPr>
            <a:noAutofit/>
          </a:bodyPr>
          <a:lstStyle>
            <a:lvl1pPr algn="ctr">
              <a:defRPr sz="4800"/>
            </a:lvl1pPr>
          </a:lstStyle>
          <a:p>
            <a:r>
              <a:rPr lang="en-US"/>
              <a:t>Click to edit Master title style</a:t>
            </a:r>
            <a:endParaRPr lang="en-US" dirty="0"/>
          </a:p>
        </p:txBody>
      </p:sp>
    </p:spTree>
    <p:extLst>
      <p:ext uri="{BB962C8B-B14F-4D97-AF65-F5344CB8AC3E}">
        <p14:creationId xmlns:p14="http://schemas.microsoft.com/office/powerpoint/2010/main" val="294592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5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155934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54578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947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78176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428494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304252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6D63C201-DFE6-4101-A447-29C64FB0784B}" type="datetimeFigureOut">
              <a:rPr lang="en-US" smtClean="0"/>
              <a:pPr/>
              <a:t>12/3/2021</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00A25254-EFBF-4D94-823B-8127FF4576A8}" type="slidenum">
              <a:rPr lang="en-US" smtClean="0"/>
              <a:pPr/>
              <a:t>‹#›</a:t>
            </a:fld>
            <a:endParaRPr lang="en-US"/>
          </a:p>
        </p:txBody>
      </p:sp>
    </p:spTree>
    <p:extLst>
      <p:ext uri="{BB962C8B-B14F-4D97-AF65-F5344CB8AC3E}">
        <p14:creationId xmlns:p14="http://schemas.microsoft.com/office/powerpoint/2010/main" val="261091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195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CISP 002 - </a:t>
            </a:r>
            <a:r>
              <a:rPr lang="en-US" b="1" dirty="0"/>
              <a:t>Basic Personality Traits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5948363"/>
          </a:xfrm>
        </p:spPr>
        <p:txBody>
          <a:bodyPr/>
          <a:lstStyle/>
          <a:p>
            <a:pPr algn="just"/>
            <a:r>
              <a:rPr lang="en-US" dirty="0"/>
              <a:t>Personality development refers to how the organized patterns of behavior that make up each person's unique personality emerge over time. </a:t>
            </a:r>
          </a:p>
          <a:p>
            <a:pPr algn="just">
              <a:buNone/>
            </a:pPr>
            <a:endParaRPr lang="en-US" dirty="0"/>
          </a:p>
          <a:p>
            <a:pPr algn="just"/>
            <a:r>
              <a:rPr lang="en-US" dirty="0"/>
              <a:t>Many factors go into influencing personality, including genetics, environment, parenting, and societal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362950" cy="5719763"/>
          </a:xfrm>
        </p:spPr>
        <p:txBody>
          <a:bodyPr>
            <a:normAutofit/>
          </a:bodyPr>
          <a:lstStyle/>
          <a:p>
            <a:pPr algn="just"/>
            <a:r>
              <a:rPr lang="en-US" dirty="0"/>
              <a:t>The major determinants of personality of an individual can be studied under four broad heads – biological, family, cultural and situational.</a:t>
            </a:r>
          </a:p>
          <a:p>
            <a:pPr algn="just"/>
            <a:endParaRPr lang="en-US" dirty="0"/>
          </a:p>
          <a:p>
            <a:pPr algn="just"/>
            <a:r>
              <a:rPr lang="en-US" dirty="0"/>
              <a:t>One's personality is shaped by a combination of nature (genetic) and nurture (environmental) influences.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78362"/>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Introduction </a:t>
            </a:r>
          </a:p>
        </p:txBody>
      </p:sp>
      <p:sp>
        <p:nvSpPr>
          <p:cNvPr id="3" name="Content Placeholder 2"/>
          <p:cNvSpPr>
            <a:spLocks noGrp="1"/>
          </p:cNvSpPr>
          <p:nvPr>
            <p:ph idx="1"/>
          </p:nvPr>
        </p:nvSpPr>
        <p:spPr>
          <a:xfrm>
            <a:off x="228600" y="1143000"/>
            <a:ext cx="8686800" cy="5257800"/>
          </a:xfrm>
        </p:spPr>
        <p:txBody>
          <a:bodyPr>
            <a:normAutofit/>
          </a:bodyPr>
          <a:lstStyle/>
          <a:p>
            <a:pPr algn="just"/>
            <a:r>
              <a:rPr lang="en-US" dirty="0"/>
              <a:t>Personality traits reflect people’s characteristic patterns of thoughts, feelings, and behaviors. </a:t>
            </a:r>
          </a:p>
          <a:p>
            <a:pPr algn="just">
              <a:buNone/>
            </a:pPr>
            <a:endParaRPr lang="en-US" dirty="0"/>
          </a:p>
          <a:p>
            <a:pPr algn="just"/>
            <a:r>
              <a:rPr lang="en-US" dirty="0"/>
              <a:t>Personality traits imply consistency and stability—someone who scores high on a specific trait like Extraversion is expected to be sociable in different situations and over time.</a:t>
            </a:r>
          </a:p>
          <a:p>
            <a:pPr algn="just">
              <a:buNone/>
            </a:pPr>
            <a:endParaRPr lang="en-US" dirty="0"/>
          </a:p>
          <a:p>
            <a:pPr algn="just"/>
            <a:r>
              <a:rPr lang="en-US" dirty="0"/>
              <a:t> Thus, trait psychology rests on the idea that people differ from one another in terms of where they stand on a set of basic trait dimensions that persist over time and across situations.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5592763"/>
          </a:xfrm>
        </p:spPr>
        <p:txBody>
          <a:bodyPr>
            <a:normAutofit/>
          </a:bodyPr>
          <a:lstStyle/>
          <a:p>
            <a:pPr algn="just"/>
            <a:r>
              <a:rPr lang="en-US" dirty="0"/>
              <a:t>The most widely used system of traits is called the Five-Factor Model. </a:t>
            </a:r>
          </a:p>
          <a:p>
            <a:pPr algn="just">
              <a:buNone/>
            </a:pPr>
            <a:endParaRPr lang="en-US" dirty="0"/>
          </a:p>
          <a:p>
            <a:pPr algn="just"/>
            <a:r>
              <a:rPr lang="en-US" dirty="0"/>
              <a:t>This system includes five broad traits that can be remembered with the acronym OCEAN: Openness, Conscientiousness, Extraversion, Agreeableness, and Neuroticism.</a:t>
            </a:r>
          </a:p>
          <a:p>
            <a:pPr algn="just"/>
            <a:endParaRPr lang="en-US" dirty="0"/>
          </a:p>
          <a:p>
            <a:pPr algn="just"/>
            <a:r>
              <a:rPr lang="en-US" dirty="0"/>
              <a:t> Each of the major traits from the Big Five can be divided into facets to give a more fine-grained analysis of someone's personality.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heshi\Desktop\personality_traits_03.png"/>
          <p:cNvPicPr>
            <a:picLocks noGrp="1" noChangeAspect="1" noChangeArrowheads="1"/>
          </p:cNvPicPr>
          <p:nvPr>
            <p:ph idx="1"/>
          </p:nvPr>
        </p:nvPicPr>
        <p:blipFill>
          <a:blip r:embed="rId2"/>
          <a:srcRect/>
          <a:stretch>
            <a:fillRect/>
          </a:stretch>
        </p:blipFill>
        <p:spPr bwMode="auto">
          <a:xfrm>
            <a:off x="990600" y="457200"/>
            <a:ext cx="7543799" cy="5867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Determining Personality Types</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Openness</a:t>
            </a:r>
            <a:r>
              <a:rPr lang="en-US" dirty="0"/>
              <a:t>: appreciation for a variety of experiences.</a:t>
            </a:r>
          </a:p>
          <a:p>
            <a:pPr algn="just"/>
            <a:r>
              <a:rPr lang="en-US" b="1" dirty="0"/>
              <a:t>Conscientiousness</a:t>
            </a:r>
            <a:r>
              <a:rPr lang="en-US" dirty="0"/>
              <a:t>: planning ahead rather than being spontaneous.</a:t>
            </a:r>
          </a:p>
          <a:p>
            <a:pPr algn="just"/>
            <a:r>
              <a:rPr lang="en-US" b="1" dirty="0"/>
              <a:t>Extraversion</a:t>
            </a:r>
            <a:r>
              <a:rPr lang="en-US" dirty="0"/>
              <a:t>: being sociable, energetic and talkative.</a:t>
            </a:r>
          </a:p>
          <a:p>
            <a:pPr algn="just"/>
            <a:r>
              <a:rPr lang="en-US" b="1" dirty="0"/>
              <a:t>Agreeableness</a:t>
            </a:r>
            <a:r>
              <a:rPr lang="en-US" dirty="0"/>
              <a:t>: being kind, sympathetic and happy to help.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aheshi\Desktop\personality_traits_04.png"/>
          <p:cNvPicPr>
            <a:picLocks noGrp="1" noChangeAspect="1" noChangeArrowheads="1"/>
          </p:cNvPicPr>
          <p:nvPr>
            <p:ph idx="1"/>
          </p:nvPr>
        </p:nvPicPr>
        <p:blipFill>
          <a:blip r:embed="rId2"/>
          <a:srcRect/>
          <a:stretch>
            <a:fillRect/>
          </a:stretch>
        </p:blipFill>
        <p:spPr bwMode="auto">
          <a:xfrm>
            <a:off x="381000" y="381000"/>
            <a:ext cx="8382000" cy="5867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r>
              <a:rPr lang="en-US" dirty="0"/>
              <a:t>There are three criteria that are characterize personality traits: (1) consistency, (2) stability, and (3) individual differences.</a:t>
            </a:r>
          </a:p>
          <a:p>
            <a:pPr algn="just">
              <a:buNone/>
            </a:pPr>
            <a:endParaRPr lang="en-US" dirty="0"/>
          </a:p>
          <a:p>
            <a:pPr algn="just">
              <a:buNone/>
            </a:pPr>
            <a:r>
              <a:rPr lang="en-US" dirty="0"/>
              <a:t>1. To have a personality trait, individuals must be somewhat consistent across situations in their behaviors related to the trait. For example, if they are talkative at home, they tend also to be talkative at work.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96000"/>
          </a:xfrm>
        </p:spPr>
        <p:txBody>
          <a:bodyPr>
            <a:normAutofit/>
          </a:bodyPr>
          <a:lstStyle/>
          <a:p>
            <a:pPr algn="just">
              <a:buNone/>
            </a:pPr>
            <a:r>
              <a:rPr lang="en-US" dirty="0"/>
              <a:t>2. Individuals with a trait are also somewhat stable over time in behaviors related to the trait. If they are talkative, for example, at age 30, they will also tend to be talkative at age 40.</a:t>
            </a:r>
          </a:p>
          <a:p>
            <a:pPr algn="just">
              <a:buNone/>
            </a:pPr>
            <a:endParaRPr lang="en-US" dirty="0"/>
          </a:p>
          <a:p>
            <a:pPr algn="just">
              <a:buNone/>
            </a:pPr>
            <a:r>
              <a:rPr lang="en-US" dirty="0"/>
              <a:t>3. People differ from one another on behaviors related to the trait. </a:t>
            </a:r>
          </a:p>
          <a:p>
            <a:pPr algn="just"/>
            <a:r>
              <a:rPr lang="en-US" dirty="0"/>
              <a:t>    Using speech is not a personality trait and neither is walking on two feet—virtually all individuals do these activities, and there are almost no individual differences.</a:t>
            </a:r>
          </a:p>
          <a:p>
            <a:pPr algn="just"/>
            <a:r>
              <a:rPr lang="en-US" dirty="0"/>
              <a:t>     But people differ on how frequently they talk and how active they are, and thus personality traits such as Talkativeness and Activity Level do exist.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81000"/>
            <a:ext cx="8534400" cy="5795963"/>
          </a:xfrm>
        </p:spPr>
        <p:txBody>
          <a:bodyPr>
            <a:normAutofit lnSpcReduction="10000"/>
          </a:bodyPr>
          <a:lstStyle/>
          <a:p>
            <a:pPr algn="just"/>
            <a:r>
              <a:rPr lang="en-US" dirty="0"/>
              <a:t>Personalities are characterized in terms of traits, which are relatively enduring characteristics that influence our </a:t>
            </a:r>
            <a:r>
              <a:rPr lang="en-US" dirty="0" err="1"/>
              <a:t>behaviour</a:t>
            </a:r>
            <a:r>
              <a:rPr lang="en-US" dirty="0"/>
              <a:t> across many situations. </a:t>
            </a:r>
          </a:p>
          <a:p>
            <a:pPr algn="just">
              <a:buNone/>
            </a:pPr>
            <a:endParaRPr lang="en-US" dirty="0"/>
          </a:p>
          <a:p>
            <a:pPr algn="just"/>
            <a:r>
              <a:rPr lang="en-US" dirty="0"/>
              <a:t>Personality traits such as introversion, friendliness, conscientiousness, honesty, and helpfulness are important because they help explain consistencies in </a:t>
            </a:r>
            <a:r>
              <a:rPr lang="en-US" dirty="0" err="1"/>
              <a:t>behaviour</a:t>
            </a:r>
            <a:r>
              <a:rPr lang="en-US" dirty="0"/>
              <a:t>.</a:t>
            </a:r>
          </a:p>
          <a:p>
            <a:pPr algn="just">
              <a:buNone/>
            </a:pPr>
            <a:endParaRPr lang="en-US" dirty="0"/>
          </a:p>
          <a:p>
            <a:pPr algn="just"/>
            <a:r>
              <a:rPr lang="en-US" dirty="0"/>
              <a:t>Because the recognition and memories of life experiences might influence our thoughts, feelings, behaviors, and accordingly, personality traits</a:t>
            </a:r>
          </a:p>
          <a:p>
            <a:endParaRPr lang="en-US" dirty="0"/>
          </a:p>
          <a:p>
            <a:endParaRPr lang="en-US" dirty="0"/>
          </a:p>
        </p:txBody>
      </p:sp>
    </p:spTree>
  </p:cSld>
  <p:clrMapOvr>
    <a:masterClrMapping/>
  </p:clrMapOvr>
</p:sld>
</file>

<file path=ppt/theme/theme1.xml><?xml version="1.0" encoding="utf-8"?>
<a:theme xmlns:a="http://schemas.openxmlformats.org/drawingml/2006/main" name="Theme3">
  <a:themeElements>
    <a:clrScheme name="IIHS">
      <a:dk1>
        <a:sysClr val="windowText" lastClr="000000"/>
      </a:dk1>
      <a:lt1>
        <a:srgbClr val="FFFFFF"/>
      </a:lt1>
      <a:dk2>
        <a:srgbClr val="3F3F3F"/>
      </a:dk2>
      <a:lt2>
        <a:srgbClr val="A5A5A5"/>
      </a:lt2>
      <a:accent1>
        <a:srgbClr val="000000"/>
      </a:accent1>
      <a:accent2>
        <a:srgbClr val="3F3F3F"/>
      </a:accent2>
      <a:accent3>
        <a:srgbClr val="7F7F7F"/>
      </a:accent3>
      <a:accent4>
        <a:srgbClr val="A5A5A5"/>
      </a:accent4>
      <a:accent5>
        <a:srgbClr val="BFBFBF"/>
      </a:accent5>
      <a:accent6>
        <a:srgbClr val="FFFFFF"/>
      </a:accent6>
      <a:hlink>
        <a:srgbClr val="0563C1"/>
      </a:hlink>
      <a:folHlink>
        <a:srgbClr val="0563C1"/>
      </a:folHlink>
    </a:clrScheme>
    <a:fontScheme name="IIHS">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HS only - Plain" id="{9EA4FE34-3A25-42EA-8A41-93CAC6AA1974}" vid="{C2FEBE36-C2CE-4777-A232-14886FE2975F}"/>
    </a:ext>
  </a:extLst>
</a:theme>
</file>

<file path=docProps/app.xml><?xml version="1.0" encoding="utf-8"?>
<Properties xmlns="http://schemas.openxmlformats.org/officeDocument/2006/extended-properties" xmlns:vt="http://schemas.openxmlformats.org/officeDocument/2006/docPropsVTypes">
  <Template>Theme3</Template>
  <TotalTime>64</TotalTime>
  <Words>527</Words>
  <Application>Microsoft Office PowerPoint</Application>
  <PresentationFormat>On-screen Show (4:3)</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Arial Black</vt:lpstr>
      <vt:lpstr>Theme3</vt:lpstr>
      <vt:lpstr>CISP 002 - Basic Personality Traits</vt:lpstr>
      <vt:lpstr>Introduction </vt:lpstr>
      <vt:lpstr>PowerPoint Presentation</vt:lpstr>
      <vt:lpstr>PowerPoint Presentation</vt:lpstr>
      <vt:lpstr>Determining Personality Types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CECG102 - Basic Personality Traits</dc:title>
  <dc:creator>maheshi</dc:creator>
  <cp:lastModifiedBy>Sithumini Wijesekara</cp:lastModifiedBy>
  <cp:revision>11</cp:revision>
  <dcterms:created xsi:type="dcterms:W3CDTF">2021-05-12T08:09:56Z</dcterms:created>
  <dcterms:modified xsi:type="dcterms:W3CDTF">2021-12-03T10:03:29Z</dcterms:modified>
</cp:coreProperties>
</file>